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559" r:id="rId4"/>
    <p:sldId id="550" r:id="rId5"/>
    <p:sldId id="968" r:id="rId6"/>
    <p:sldId id="969" r:id="rId7"/>
    <p:sldId id="970" r:id="rId8"/>
    <p:sldId id="971" r:id="rId9"/>
    <p:sldId id="972" r:id="rId10"/>
    <p:sldId id="264"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p:cViewPr varScale="1">
        <p:scale>
          <a:sx n="81" d="100"/>
          <a:sy n="81" d="100"/>
        </p:scale>
        <p:origin x="58" y="1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802.11-23/0839r0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Gang Xie (BUPT</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802.11-23/0839r0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Gang Xie (BUPT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802.11-23/0839r0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Gang Xie (BUPT</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802.11-23/0839r0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Gang Xie (BUPT</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457200" marR="0" lvl="1" indent="0" algn="just" defTabSz="914400" rtl="0" eaLnBrk="1" fontAlgn="auto" latinLnBrk="0" hangingPunct="1">
              <a:lnSpc>
                <a:spcPct val="100000"/>
              </a:lnSpc>
              <a:spcBef>
                <a:spcPts val="0"/>
              </a:spcBef>
              <a:spcAft>
                <a:spcPts val="0"/>
              </a:spcAft>
              <a:buClrTx/>
              <a:buSzTx/>
              <a:buFont typeface="+mj-lt"/>
              <a:buNone/>
              <a:tabLst>
                <a:tab pos="914400" algn="l"/>
              </a:tabLst>
              <a:defRPr/>
            </a:pPr>
            <a:r>
              <a:rPr kumimoji="1" lang="en-US" altLang="ja-JP" sz="1050"/>
              <a:t>AP coordination are able to address the several objectives by its coordination subtypes.</a:t>
            </a:r>
            <a:endParaRPr lang="en-US" altLang="zh-CN" sz="1050" b="1" kern="100">
              <a:effectLst/>
              <a:latin typeface="等线" panose="02010600030101010101" pitchFamily="2" charset="-122"/>
              <a:ea typeface="等线" panose="02010600030101010101" pitchFamily="2" charset="-122"/>
              <a:cs typeface="Times New Roman" panose="02020603050405020304" pitchFamily="18" charset="0"/>
            </a:endParaRPr>
          </a:p>
          <a:p>
            <a:pPr marL="457200" lvl="1" indent="0" algn="just">
              <a:buFont typeface="+mj-lt"/>
              <a:buNone/>
              <a:tabLst>
                <a:tab pos="914400" algn="l"/>
              </a:tabLst>
            </a:pPr>
            <a:r>
              <a:rPr lang="en-US" altLang="zh-CN" sz="1050" b="1" kern="100">
                <a:effectLst/>
                <a:latin typeface="等线" panose="02010600030101010101" pitchFamily="2" charset="-122"/>
                <a:ea typeface="等线" panose="02010600030101010101" pitchFamily="2" charset="-122"/>
                <a:cs typeface="Times New Roman" panose="02020603050405020304" pitchFamily="18" charset="0"/>
              </a:rPr>
              <a:t>Coordinated OFDMA:</a:t>
            </a:r>
            <a:r>
              <a:rPr lang="en-US" altLang="zh-CN" sz="1050" kern="100">
                <a:effectLst/>
                <a:latin typeface="等线" panose="02010600030101010101" pitchFamily="2" charset="-122"/>
                <a:ea typeface="等线" panose="02010600030101010101" pitchFamily="2" charset="-122"/>
                <a:cs typeface="Times New Roman" panose="02020603050405020304" pitchFamily="18" charset="0"/>
              </a:rPr>
              <a:t> Multiple APs coordinate RUs and perform OFDMA.</a:t>
            </a:r>
            <a:endParaRPr lang="zh-CN" altLang="zh-CN" sz="1050" kern="100">
              <a:effectLst/>
              <a:latin typeface="等线" panose="02010600030101010101" pitchFamily="2" charset="-122"/>
              <a:ea typeface="等线" panose="02010600030101010101" pitchFamily="2" charset="-122"/>
              <a:cs typeface="Times New Roman" panose="02020603050405020304" pitchFamily="18" charset="0"/>
            </a:endParaRPr>
          </a:p>
          <a:p>
            <a:pPr marL="457200" lvl="1" indent="0" algn="just">
              <a:buFont typeface="+mj-lt"/>
              <a:buNone/>
              <a:tabLst>
                <a:tab pos="914400" algn="l"/>
              </a:tabLst>
            </a:pPr>
            <a:r>
              <a:rPr lang="en-US" altLang="zh-CN" sz="1050" b="1" kern="100">
                <a:effectLst/>
                <a:latin typeface="等线" panose="02010600030101010101" pitchFamily="2" charset="-122"/>
                <a:ea typeface="等线" panose="02010600030101010101" pitchFamily="2" charset="-122"/>
                <a:cs typeface="Times New Roman" panose="02020603050405020304" pitchFamily="18" charset="0"/>
              </a:rPr>
              <a:t>Coordinated Spatial Reuse:</a:t>
            </a:r>
            <a:r>
              <a:rPr lang="en-US" altLang="zh-CN" sz="1050" kern="100">
                <a:effectLst/>
                <a:latin typeface="等线" panose="02010600030101010101" pitchFamily="2" charset="-122"/>
                <a:ea typeface="等线" panose="02010600030101010101" pitchFamily="2" charset="-122"/>
                <a:cs typeface="Times New Roman" panose="02020603050405020304" pitchFamily="18" charset="0"/>
              </a:rPr>
              <a:t> Multiple APs coordinate or instruct transmission parameters (e.g., transmission power) and perform spatial reuse.</a:t>
            </a:r>
            <a:endParaRPr lang="zh-CN" altLang="zh-CN" sz="1050" kern="100">
              <a:effectLst/>
              <a:latin typeface="等线" panose="02010600030101010101" pitchFamily="2" charset="-122"/>
              <a:ea typeface="等线" panose="02010600030101010101" pitchFamily="2" charset="-122"/>
              <a:cs typeface="Times New Roman" panose="02020603050405020304" pitchFamily="18" charset="0"/>
            </a:endParaRPr>
          </a:p>
          <a:p>
            <a:pPr marL="457200" lvl="1" indent="0" algn="just">
              <a:buFont typeface="+mj-lt"/>
              <a:buNone/>
              <a:tabLst>
                <a:tab pos="914400" algn="l"/>
              </a:tabLst>
            </a:pPr>
            <a:r>
              <a:rPr lang="en-US" altLang="zh-CN" sz="1050" b="1" kern="100">
                <a:effectLst/>
                <a:latin typeface="等线" panose="02010600030101010101" pitchFamily="2" charset="-122"/>
                <a:ea typeface="等线" panose="02010600030101010101" pitchFamily="2" charset="-122"/>
                <a:cs typeface="Times New Roman" panose="02020603050405020304" pitchFamily="18" charset="0"/>
              </a:rPr>
              <a:t>Coordinated Beamforming:</a:t>
            </a:r>
            <a:r>
              <a:rPr lang="en-US" altLang="zh-CN" sz="1050" kern="100">
                <a:effectLst/>
                <a:latin typeface="等线" panose="02010600030101010101" pitchFamily="2" charset="-122"/>
                <a:ea typeface="等线" panose="02010600030101010101" pitchFamily="2" charset="-122"/>
                <a:cs typeface="Times New Roman" panose="02020603050405020304" pitchFamily="18" charset="0"/>
              </a:rPr>
              <a:t> Multiple APs form beam/null so as not to interfere with each BSSs.</a:t>
            </a:r>
            <a:endParaRPr lang="en-US" altLang="zh-CN" sz="1050" b="0" kern="100">
              <a:effectLst/>
              <a:latin typeface="等线" panose="02010600030101010101" pitchFamily="2" charset="-122"/>
              <a:ea typeface="等线" panose="02010600030101010101" pitchFamily="2" charset="-122"/>
              <a:cs typeface="Times New Roman" panose="02020603050405020304" pitchFamily="18" charset="0"/>
            </a:endParaRPr>
          </a:p>
          <a:p>
            <a:pPr marL="457200" lvl="1" indent="0" algn="just">
              <a:buFont typeface="+mj-lt"/>
              <a:buNone/>
              <a:tabLst>
                <a:tab pos="914400" algn="l"/>
              </a:tabLst>
            </a:pPr>
            <a:r>
              <a:rPr lang="en-US" altLang="zh-CN" sz="1050" b="1" kern="100">
                <a:effectLst/>
                <a:latin typeface="等线" panose="02010600030101010101" pitchFamily="2" charset="-122"/>
                <a:ea typeface="等线" panose="02010600030101010101" pitchFamily="2" charset="-122"/>
                <a:cs typeface="Times New Roman" panose="02020603050405020304" pitchFamily="18" charset="0"/>
              </a:rPr>
              <a:t>Joint Transmission:</a:t>
            </a:r>
            <a:r>
              <a:rPr lang="en-US" altLang="zh-CN" sz="1050" kern="100">
                <a:effectLst/>
                <a:latin typeface="等线" panose="02010600030101010101" pitchFamily="2" charset="-122"/>
                <a:ea typeface="等线" panose="02010600030101010101" pitchFamily="2" charset="-122"/>
                <a:cs typeface="Times New Roman" panose="02020603050405020304" pitchFamily="18" charset="0"/>
              </a:rPr>
              <a:t> Multiple APs transmit to the same single or multiple STAs simultaneously as if these are a single AP.</a:t>
            </a:r>
            <a:endParaRPr lang="zh-CN" altLang="zh-CN" sz="1050" kern="10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a:p>
        </p:txBody>
      </p:sp>
      <p:sp>
        <p:nvSpPr>
          <p:cNvPr id="4" name="灯片编号占位符 3"/>
          <p:cNvSpPr>
            <a:spLocks noGrp="1"/>
          </p:cNvSpPr>
          <p:nvPr>
            <p:ph type="sldNum" sz="quarter" idx="5"/>
          </p:nvPr>
        </p:nvSpPr>
        <p:spPr/>
        <p:txBody>
          <a:bodyPr/>
          <a:lstStyle/>
          <a:p>
            <a:fld id="{57F3E6C4-AB69-4CA2-ACA4-2D845699F294}" type="slidenum">
              <a:rPr lang="zh-CN" altLang="en-US" smtClean="0"/>
              <a:t>4</a:t>
            </a:fld>
            <a:endParaRPr lang="zh-CN" altLang="en-US"/>
          </a:p>
        </p:txBody>
      </p:sp>
      <p:sp>
        <p:nvSpPr>
          <p:cNvPr id="5" name="Footer Placeholder 4">
            <a:extLst>
              <a:ext uri="{FF2B5EF4-FFF2-40B4-BE49-F238E27FC236}">
                <a16:creationId xmlns:a16="http://schemas.microsoft.com/office/drawing/2014/main" id="{DDD53B44-BF58-152A-7028-DADACCA9503F}"/>
              </a:ext>
            </a:extLst>
          </p:cNvPr>
          <p:cNvSpPr>
            <a:spLocks noGrp="1"/>
          </p:cNvSpPr>
          <p:nvPr>
            <p:ph type="ftr"/>
          </p:nvPr>
        </p:nvSpPr>
        <p:spPr/>
        <p:txBody>
          <a:bodyPr/>
          <a:lstStyle/>
          <a:p>
            <a:r>
              <a:rPr lang="en-US"/>
              <a:t>Gang Xie (BUPT</a:t>
            </a:r>
          </a:p>
        </p:txBody>
      </p:sp>
      <p:sp>
        <p:nvSpPr>
          <p:cNvPr id="6" name="Date Placeholder 5">
            <a:extLst>
              <a:ext uri="{FF2B5EF4-FFF2-40B4-BE49-F238E27FC236}">
                <a16:creationId xmlns:a16="http://schemas.microsoft.com/office/drawing/2014/main" id="{9ED3EA45-A4BE-BF7E-CBE3-018354DEEBF4}"/>
              </a:ext>
            </a:extLst>
          </p:cNvPr>
          <p:cNvSpPr>
            <a:spLocks noGrp="1"/>
          </p:cNvSpPr>
          <p:nvPr>
            <p:ph type="dt"/>
          </p:nvPr>
        </p:nvSpPr>
        <p:spPr/>
        <p:txBody>
          <a:bodyPr/>
          <a:lstStyle/>
          <a:p>
            <a:r>
              <a:rPr lang="en-US"/>
              <a:t>May 2023</a:t>
            </a:r>
          </a:p>
        </p:txBody>
      </p:sp>
    </p:spTree>
    <p:extLst>
      <p:ext uri="{BB962C8B-B14F-4D97-AF65-F5344CB8AC3E}">
        <p14:creationId xmlns:p14="http://schemas.microsoft.com/office/powerpoint/2010/main" val="793408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802.11-23/0839r0</a:t>
            </a:r>
          </a:p>
        </p:txBody>
      </p:sp>
      <p:sp>
        <p:nvSpPr>
          <p:cNvPr id="5" name="Rectangle 3"/>
          <p:cNvSpPr>
            <a:spLocks noGrp="1" noChangeArrowheads="1"/>
          </p:cNvSpPr>
          <p:nvPr>
            <p:ph type="dt"/>
          </p:nvPr>
        </p:nvSpPr>
        <p:spPr>
          <a:ln/>
        </p:spPr>
        <p:txBody>
          <a:bodyPr/>
          <a:lstStyle/>
          <a:p>
            <a:r>
              <a:rPr lang="en-US"/>
              <a:t>May 2023</a:t>
            </a:r>
          </a:p>
        </p:txBody>
      </p:sp>
      <p:sp>
        <p:nvSpPr>
          <p:cNvPr id="6" name="Rectangle 6"/>
          <p:cNvSpPr>
            <a:spLocks noGrp="1" noChangeArrowheads="1"/>
          </p:cNvSpPr>
          <p:nvPr>
            <p:ph type="ftr"/>
          </p:nvPr>
        </p:nvSpPr>
        <p:spPr>
          <a:ln/>
        </p:spPr>
        <p:txBody>
          <a:bodyPr/>
          <a:lstStyle/>
          <a:p>
            <a:r>
              <a:rPr lang="en-US"/>
              <a:t>Gang Xie (BUPT</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Gang Xie (BUPT)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Gang Xie (BUPT)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Gang Xie (BUPT)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2023</a:t>
            </a:r>
            <a:endParaRPr lang="en-GB"/>
          </a:p>
        </p:txBody>
      </p:sp>
      <p:sp>
        <p:nvSpPr>
          <p:cNvPr id="6" name="Footer Placeholder 5"/>
          <p:cNvSpPr>
            <a:spLocks noGrp="1"/>
          </p:cNvSpPr>
          <p:nvPr>
            <p:ph type="ftr" idx="11"/>
          </p:nvPr>
        </p:nvSpPr>
        <p:spPr/>
        <p:txBody>
          <a:bodyPr/>
          <a:lstStyle>
            <a:lvl1pPr>
              <a:defRPr/>
            </a:lvl1pPr>
          </a:lstStyle>
          <a:p>
            <a:r>
              <a:rPr lang="en-GB"/>
              <a:t>Gang Xie (BUPT)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Gang Xie (BUPT)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2023</a:t>
            </a:r>
            <a:endParaRPr lang="en-GB"/>
          </a:p>
        </p:txBody>
      </p:sp>
      <p:sp>
        <p:nvSpPr>
          <p:cNvPr id="4" name="Footer Placeholder 3"/>
          <p:cNvSpPr>
            <a:spLocks noGrp="1"/>
          </p:cNvSpPr>
          <p:nvPr>
            <p:ph type="ftr" idx="11"/>
          </p:nvPr>
        </p:nvSpPr>
        <p:spPr/>
        <p:txBody>
          <a:bodyPr/>
          <a:lstStyle>
            <a:lvl1pPr>
              <a:defRPr/>
            </a:lvl1pPr>
          </a:lstStyle>
          <a:p>
            <a:r>
              <a:rPr lang="en-GB"/>
              <a:t>Gang Xie (BUPT)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2023</a:t>
            </a:r>
            <a:endParaRPr lang="en-GB"/>
          </a:p>
        </p:txBody>
      </p:sp>
      <p:sp>
        <p:nvSpPr>
          <p:cNvPr id="3" name="Footer Placeholder 2"/>
          <p:cNvSpPr>
            <a:spLocks noGrp="1"/>
          </p:cNvSpPr>
          <p:nvPr>
            <p:ph type="ftr" idx="11"/>
          </p:nvPr>
        </p:nvSpPr>
        <p:spPr/>
        <p:txBody>
          <a:bodyPr/>
          <a:lstStyle>
            <a:lvl1pPr>
              <a:defRPr/>
            </a:lvl1pPr>
          </a:lstStyle>
          <a:p>
            <a:r>
              <a:rPr lang="en-GB"/>
              <a:t>Gang Xie (BUPT)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Gang Xie (BUPT)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2023</a:t>
            </a:r>
            <a:endParaRPr lang="en-GB"/>
          </a:p>
        </p:txBody>
      </p:sp>
      <p:sp>
        <p:nvSpPr>
          <p:cNvPr id="5" name="Footer Placeholder 4"/>
          <p:cNvSpPr>
            <a:spLocks noGrp="1"/>
          </p:cNvSpPr>
          <p:nvPr>
            <p:ph type="ftr" idx="11"/>
          </p:nvPr>
        </p:nvSpPr>
        <p:spPr/>
        <p:txBody>
          <a:bodyPr/>
          <a:lstStyle>
            <a:lvl1pPr>
              <a:defRPr/>
            </a:lvl1pPr>
          </a:lstStyle>
          <a:p>
            <a:r>
              <a:rPr lang="en-GB"/>
              <a:t>Gang Xie (BUPT)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Gang Xie (BUPT)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802.11-23/0839r0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image" Target="../media/image6.png"/><Relationship Id="rId7" Type="http://schemas.openxmlformats.org/officeDocument/2006/relationships/oleObject" Target="../embeddings/oleObject3.bin"/><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8.emf"/><Relationship Id="rId5" Type="http://schemas.openxmlformats.org/officeDocument/2006/relationships/oleObject" Target="../embeddings/oleObject2.bin"/><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3.emf"/><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oleObject" Target="../embeddings/oleObject5.bin"/><Relationship Id="rId5" Type="http://schemas.openxmlformats.org/officeDocument/2006/relationships/image" Target="../media/image12.emf"/><Relationship Id="rId4" Type="http://schemas.openxmlformats.org/officeDocument/2006/relationships/oleObject" Target="../embeddings/oleObject4.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based on SCMA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2023-05-13</a:t>
            </a:r>
          </a:p>
        </p:txBody>
      </p:sp>
      <p:sp>
        <p:nvSpPr>
          <p:cNvPr id="6" name="Date Placeholder 3"/>
          <p:cNvSpPr>
            <a:spLocks noGrp="1"/>
          </p:cNvSpPr>
          <p:nvPr>
            <p:ph type="dt" idx="10"/>
          </p:nvPr>
        </p:nvSpPr>
        <p:spPr/>
        <p:txBody>
          <a:bodyPr/>
          <a:lstStyle/>
          <a:p>
            <a:r>
              <a:rPr lang="en-US"/>
              <a:t>May 2023</a:t>
            </a:r>
            <a:endParaRPr lang="en-GB" dirty="0"/>
          </a:p>
        </p:txBody>
      </p:sp>
      <p:sp>
        <p:nvSpPr>
          <p:cNvPr id="7" name="Footer Placeholder 4"/>
          <p:cNvSpPr>
            <a:spLocks noGrp="1"/>
          </p:cNvSpPr>
          <p:nvPr>
            <p:ph type="ftr" idx="11"/>
          </p:nvPr>
        </p:nvSpPr>
        <p:spPr/>
        <p:txBody>
          <a:bodyPr/>
          <a:lstStyle/>
          <a:p>
            <a:r>
              <a:rPr lang="en-GB"/>
              <a:t>Gang Xie (BUPT)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72694218"/>
              </p:ext>
            </p:extLst>
          </p:nvPr>
        </p:nvGraphicFramePr>
        <p:xfrm>
          <a:off x="993775" y="2419350"/>
          <a:ext cx="10234613" cy="3048000"/>
        </p:xfrm>
        <a:graphic>
          <a:graphicData uri="http://schemas.openxmlformats.org/presentationml/2006/ole">
            <mc:AlternateContent xmlns:mc="http://schemas.openxmlformats.org/markup-compatibility/2006">
              <mc:Choice xmlns:v="urn:schemas-microsoft-com:vml" Requires="v">
                <p:oleObj name="Document" r:id="rId3" imgW="10466184" imgH="3109275" progId="Word.Document.8">
                  <p:embed/>
                </p:oleObj>
              </mc:Choice>
              <mc:Fallback>
                <p:oleObj name="Document" r:id="rId3" imgW="10466184" imgH="3109275" progId="Word.Document.8">
                  <p:embed/>
                  <p:pic>
                    <p:nvPicPr>
                      <p:cNvPr id="0" name="Picture 3"/>
                      <p:cNvPicPr>
                        <a:picLocks noChangeAspect="1" noChangeArrowheads="1"/>
                      </p:cNvPicPr>
                      <p:nvPr/>
                    </p:nvPicPr>
                    <p:blipFill>
                      <a:blip r:embed="rId4"/>
                      <a:srcRect/>
                      <a:stretch>
                        <a:fillRect/>
                      </a:stretch>
                    </p:blipFill>
                    <p:spPr bwMode="auto">
                      <a:xfrm>
                        <a:off x="993775" y="2419350"/>
                        <a:ext cx="10234613" cy="30480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References</a:t>
            </a:r>
          </a:p>
        </p:txBody>
      </p:sp>
      <p:sp>
        <p:nvSpPr>
          <p:cNvPr id="2" name="Content Placeholder 1"/>
          <p:cNvSpPr>
            <a:spLocks noGrp="1"/>
          </p:cNvSpPr>
          <p:nvPr>
            <p:ph idx="1"/>
          </p:nvPr>
        </p:nvSpPr>
        <p:spPr/>
        <p:txBody>
          <a:bodyPr/>
          <a:lstStyle/>
          <a:p>
            <a:pPr marL="0" indent="0">
              <a:buNone/>
            </a:pPr>
            <a:r>
              <a:rPr kumimoji="1" lang="en-US" altLang="ja-JP" sz="1800" b="0" dirty="0">
                <a:latin typeface="Times New Roman" panose="02020603050405020304" pitchFamily="18" charset="0"/>
                <a:cs typeface="Times New Roman" panose="02020603050405020304" pitchFamily="18" charset="0"/>
              </a:rPr>
              <a:t>[1] Jianhan Liu (</a:t>
            </a:r>
            <a:r>
              <a:rPr kumimoji="1" lang="en-US" altLang="ja-JP" sz="1800" b="0" dirty="0" err="1">
                <a:latin typeface="Times New Roman" panose="02020603050405020304" pitchFamily="18" charset="0"/>
                <a:cs typeface="Times New Roman" panose="02020603050405020304" pitchFamily="18" charset="0"/>
              </a:rPr>
              <a:t>Mediatek</a:t>
            </a:r>
            <a:r>
              <a:rPr kumimoji="1" lang="en-US" altLang="ja-JP" sz="1800" b="0" dirty="0">
                <a:latin typeface="Times New Roman" panose="02020603050405020304" pitchFamily="18" charset="0"/>
                <a:cs typeface="Times New Roman" panose="02020603050405020304" pitchFamily="18" charset="0"/>
              </a:rPr>
              <a:t>), “Discussions on Multi-AP Coordination,” 18/1509r0, </a:t>
            </a:r>
            <a:r>
              <a:rPr kumimoji="1" lang="en-US" altLang="zh-CN" sz="1800" b="0" dirty="0">
                <a:latin typeface="Times New Roman" panose="02020603050405020304" pitchFamily="18" charset="0"/>
                <a:cs typeface="Times New Roman" panose="02020603050405020304" pitchFamily="18" charset="0"/>
              </a:rPr>
              <a:t>August</a:t>
            </a:r>
            <a:r>
              <a:rPr kumimoji="1" lang="en-US" altLang="ja-JP" sz="1800" b="0" dirty="0">
                <a:latin typeface="Times New Roman" panose="02020603050405020304" pitchFamily="18" charset="0"/>
                <a:cs typeface="Times New Roman" panose="02020603050405020304" pitchFamily="18" charset="0"/>
              </a:rPr>
              <a:t> 2018.</a:t>
            </a:r>
          </a:p>
          <a:p>
            <a:pPr marL="0" indent="0">
              <a:buNone/>
            </a:pPr>
            <a:r>
              <a:rPr kumimoji="1" lang="en-US" altLang="ja-JP" sz="1800" b="0" dirty="0">
                <a:latin typeface="Times New Roman" panose="02020603050405020304" pitchFamily="18" charset="0"/>
                <a:cs typeface="Times New Roman" panose="02020603050405020304" pitchFamily="18" charset="0"/>
              </a:rPr>
              <a:t>[2] Liwen Chu (NXP), “Coordinated OFDMA,” 19/1919r3, January 2020.</a:t>
            </a:r>
          </a:p>
          <a:p>
            <a:pPr marL="0" indent="0">
              <a:buNone/>
            </a:pPr>
            <a:r>
              <a:rPr kumimoji="1" lang="en-US" altLang="ja-JP" sz="1800" b="0" dirty="0">
                <a:latin typeface="Times New Roman" panose="02020603050405020304" pitchFamily="18" charset="0"/>
                <a:cs typeface="Times New Roman" panose="02020603050405020304" pitchFamily="18" charset="0"/>
              </a:rPr>
              <a:t>[3] Jason Yuchen Guo (Huawei), “Coordinated spatial reuse operation,” 20/0033r1, February 2020. </a:t>
            </a:r>
          </a:p>
          <a:p>
            <a:pPr marL="0" indent="0">
              <a:buNone/>
            </a:pPr>
            <a:r>
              <a:rPr kumimoji="1" lang="en-US" altLang="ja-JP" sz="1800" b="0" dirty="0">
                <a:latin typeface="Times New Roman" panose="02020603050405020304" pitchFamily="18" charset="0"/>
                <a:cs typeface="Times New Roman" panose="02020603050405020304" pitchFamily="18" charset="0"/>
              </a:rPr>
              <a:t>[4] Jason Yuchen Guo (Huawei), “AP Coordination in EHT,” 19/0103r1, </a:t>
            </a:r>
            <a:r>
              <a:rPr kumimoji="1" lang="en-US" altLang="zh-CN" sz="1800" b="0" dirty="0">
                <a:latin typeface="Times New Roman" panose="02020603050405020304" pitchFamily="18" charset="0"/>
                <a:cs typeface="Times New Roman" panose="02020603050405020304" pitchFamily="18" charset="0"/>
              </a:rPr>
              <a:t>March</a:t>
            </a:r>
            <a:r>
              <a:rPr kumimoji="1" lang="en-US" altLang="ja-JP" sz="1800" b="0" dirty="0">
                <a:latin typeface="Times New Roman" panose="02020603050405020304" pitchFamily="18" charset="0"/>
                <a:cs typeface="Times New Roman" panose="02020603050405020304" pitchFamily="18" charset="0"/>
              </a:rPr>
              <a:t> 2019. </a:t>
            </a:r>
          </a:p>
          <a:p>
            <a:pPr marL="0" indent="0">
              <a:buNone/>
            </a:pPr>
            <a:r>
              <a:rPr kumimoji="1" lang="en-US" altLang="ja-JP" sz="1800" b="0" dirty="0">
                <a:latin typeface="Times New Roman" panose="02020603050405020304" pitchFamily="18" charset="0"/>
                <a:cs typeface="Times New Roman" panose="02020603050405020304" pitchFamily="18" charset="0"/>
              </a:rPr>
              <a:t>[5] Roya </a:t>
            </a:r>
            <a:r>
              <a:rPr kumimoji="1" lang="en-US" altLang="ja-JP" sz="1800" b="0" dirty="0" err="1">
                <a:latin typeface="Times New Roman" panose="02020603050405020304" pitchFamily="18" charset="0"/>
                <a:cs typeface="Times New Roman" panose="02020603050405020304" pitchFamily="18" charset="0"/>
              </a:rPr>
              <a:t>Doostnejad</a:t>
            </a:r>
            <a:r>
              <a:rPr kumimoji="1" lang="en-US" altLang="ja-JP" sz="1800" b="0" dirty="0">
                <a:latin typeface="Times New Roman" panose="02020603050405020304" pitchFamily="18" charset="0"/>
                <a:cs typeface="Times New Roman" panose="02020603050405020304" pitchFamily="18" charset="0"/>
              </a:rPr>
              <a:t> (Intel), “Coordinated beamforming for 802.11be,” 20/0099r1, April 2020. </a:t>
            </a:r>
          </a:p>
          <a:p>
            <a:pPr marL="0" indent="0">
              <a:buNone/>
            </a:pPr>
            <a:r>
              <a:rPr kumimoji="1" lang="en-US" altLang="ja-JP" sz="1800" b="0" dirty="0">
                <a:latin typeface="Times New Roman" panose="02020603050405020304" pitchFamily="18" charset="0"/>
                <a:cs typeface="Times New Roman" panose="02020603050405020304" pitchFamily="18" charset="0"/>
              </a:rPr>
              <a:t>[6] Ron Porat (Broadcom), “Joint transmission for 11be,” 20/0071r1, April 2020. </a:t>
            </a:r>
          </a:p>
          <a:p>
            <a:pPr marL="0" indent="0">
              <a:buNone/>
            </a:pPr>
            <a:r>
              <a:rPr kumimoji="1" lang="en-US" altLang="ja-JP" sz="1800" b="0" dirty="0">
                <a:latin typeface="Times New Roman" panose="02020603050405020304" pitchFamily="18" charset="0"/>
                <a:cs typeface="Times New Roman" panose="02020603050405020304" pitchFamily="18" charset="0"/>
              </a:rPr>
              <a:t>[7] Kosuke Aio (Sony), “System Level Simulation of Co-BF and Joint Tx,” 22/1821r0, November 2022.</a:t>
            </a:r>
          </a:p>
          <a:p>
            <a:pPr marL="0" indent="0">
              <a:buNone/>
            </a:pPr>
            <a:r>
              <a:rPr kumimoji="1" lang="en-US" altLang="ja-JP" sz="1800" b="0" dirty="0">
                <a:latin typeface="Times New Roman" panose="02020603050405020304" pitchFamily="18" charset="0"/>
                <a:cs typeface="Times New Roman" panose="02020603050405020304" pitchFamily="18" charset="0"/>
              </a:rPr>
              <a:t>[8] H. </a:t>
            </a:r>
            <a:r>
              <a:rPr kumimoji="1" lang="en-US" altLang="ja-JP" sz="1800" b="0" dirty="0" err="1">
                <a:latin typeface="Times New Roman" panose="02020603050405020304" pitchFamily="18" charset="0"/>
                <a:cs typeface="Times New Roman" panose="02020603050405020304" pitchFamily="18" charset="0"/>
              </a:rPr>
              <a:t>Nikopour</a:t>
            </a:r>
            <a:r>
              <a:rPr kumimoji="1" lang="en-US" altLang="ja-JP" sz="1800" b="0" dirty="0">
                <a:latin typeface="Times New Roman" panose="02020603050405020304" pitchFamily="18" charset="0"/>
                <a:cs typeface="Times New Roman" panose="02020603050405020304" pitchFamily="18" charset="0"/>
              </a:rPr>
              <a:t> and H. </a:t>
            </a:r>
            <a:r>
              <a:rPr kumimoji="1" lang="en-US" altLang="ja-JP" sz="1800" b="0" dirty="0" err="1">
                <a:latin typeface="Times New Roman" panose="02020603050405020304" pitchFamily="18" charset="0"/>
                <a:cs typeface="Times New Roman" panose="02020603050405020304" pitchFamily="18" charset="0"/>
              </a:rPr>
              <a:t>Baligh</a:t>
            </a:r>
            <a:r>
              <a:rPr kumimoji="1" lang="en-US" altLang="ja-JP" sz="1800" b="0" dirty="0">
                <a:latin typeface="Times New Roman" panose="02020603050405020304" pitchFamily="18" charset="0"/>
                <a:cs typeface="Times New Roman" panose="02020603050405020304" pitchFamily="18" charset="0"/>
              </a:rPr>
              <a:t>. Sparse code multiple access [A]. //2013 IEEE 24th Annual International Symposium on</a:t>
            </a:r>
          </a:p>
          <a:p>
            <a:pPr marL="0" indent="0">
              <a:buNone/>
            </a:pPr>
            <a:r>
              <a:rPr kumimoji="1" lang="en-US" altLang="ja-JP" sz="1800" b="0" dirty="0">
                <a:latin typeface="Times New Roman" panose="02020603050405020304" pitchFamily="18" charset="0"/>
                <a:cs typeface="Times New Roman" panose="02020603050405020304" pitchFamily="18" charset="0"/>
              </a:rPr>
              <a:t>      Personal, Indoor, and Mobile Radio Communications (PIMRC) [C], 2013: 332-336.</a:t>
            </a: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a:t>
            </a:fld>
            <a:endParaRPr lang="en-GB"/>
          </a:p>
        </p:txBody>
      </p:sp>
      <p:sp>
        <p:nvSpPr>
          <p:cNvPr id="5" name="Footer Placeholder 4"/>
          <p:cNvSpPr>
            <a:spLocks noGrp="1"/>
          </p:cNvSpPr>
          <p:nvPr>
            <p:ph type="ftr" idx="14"/>
          </p:nvPr>
        </p:nvSpPr>
        <p:spPr/>
        <p:txBody>
          <a:bodyPr/>
          <a:lstStyle/>
          <a:p>
            <a:r>
              <a:rPr lang="en-GB"/>
              <a:t>Gang Xie (BUPT)</a:t>
            </a:r>
            <a:endParaRPr lang="en-GB" dirty="0"/>
          </a:p>
        </p:txBody>
      </p:sp>
      <p:sp>
        <p:nvSpPr>
          <p:cNvPr id="4" name="Date Placeholder 3"/>
          <p:cNvSpPr>
            <a:spLocks noGrp="1"/>
          </p:cNvSpPr>
          <p:nvPr>
            <p:ph type="dt" idx="15"/>
          </p:nvPr>
        </p:nvSpPr>
        <p:spPr/>
        <p:txBody>
          <a:bodyPr/>
          <a:lstStyle/>
          <a:p>
            <a:r>
              <a:rPr lang="en-US"/>
              <a:t>May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a:t>
            </a:r>
            <a:r>
              <a:rPr lang="en-US" sz="2400" dirty="0">
                <a:latin typeface="Times New Roman" panose="02020603050405020304" pitchFamily="18" charset="0"/>
                <a:cs typeface="Times New Roman" panose="02020603050405020304" pitchFamily="18" charset="0"/>
              </a:rPr>
              <a:t>describes a new multi-AP mode to further improve WLAN performance.</a:t>
            </a:r>
            <a:endParaRPr lang="en-US" sz="1100" dirty="0">
              <a:latin typeface="Times New Roman" panose="02020603050405020304" pitchFamily="18" charset="0"/>
              <a:cs typeface="Times New Roman" panose="02020603050405020304" pitchFamily="18" charset="0"/>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Gang Xie (BUPT)</a:t>
            </a:r>
            <a:endParaRPr lang="en-GB" dirty="0"/>
          </a:p>
        </p:txBody>
      </p:sp>
      <p:sp>
        <p:nvSpPr>
          <p:cNvPr id="4" name="Date Placeholder 3"/>
          <p:cNvSpPr>
            <a:spLocks noGrp="1"/>
          </p:cNvSpPr>
          <p:nvPr>
            <p:ph type="dt" idx="15"/>
          </p:nvPr>
        </p:nvSpPr>
        <p:spPr/>
        <p:txBody>
          <a:bodyPr/>
          <a:lstStyle/>
          <a:p>
            <a:r>
              <a:rPr lang="en-US"/>
              <a:t>May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4496"/>
            <a:ext cx="10515600" cy="1325563"/>
          </a:xfrm>
        </p:spPr>
        <p:txBody>
          <a:bodyPr>
            <a:normAutofit/>
          </a:bodyPr>
          <a:lstStyle/>
          <a:p>
            <a:pPr algn="ctr"/>
            <a:r>
              <a:rPr lang="en-US" sz="2800" b="1" dirty="0">
                <a:latin typeface="Times New Roman" panose="02020603050405020304" pitchFamily="18" charset="0"/>
                <a:cs typeface="Times New Roman" panose="02020603050405020304" pitchFamily="18" charset="0"/>
              </a:rPr>
              <a:t>Multi-AP Coordination in EHT </a:t>
            </a:r>
          </a:p>
        </p:txBody>
      </p:sp>
      <p:sp>
        <p:nvSpPr>
          <p:cNvPr id="3" name="Content Placeholder 2"/>
          <p:cNvSpPr>
            <a:spLocks noGrp="1"/>
          </p:cNvSpPr>
          <p:nvPr>
            <p:ph idx="1"/>
          </p:nvPr>
        </p:nvSpPr>
        <p:spPr>
          <a:xfrm>
            <a:off x="1275960" y="1331103"/>
            <a:ext cx="10382639" cy="4351338"/>
          </a:xfrm>
        </p:spPr>
        <p:txBody>
          <a:bodyPr>
            <a:normAutofit/>
          </a:bodyPr>
          <a:lstStyle/>
          <a:p>
            <a:r>
              <a:rPr lang="en-US" sz="1800" dirty="0">
                <a:latin typeface="Times New Roman" panose="02020603050405020304" pitchFamily="18" charset="0"/>
                <a:cs typeface="Times New Roman" panose="02020603050405020304" pitchFamily="18" charset="0"/>
              </a:rPr>
              <a:t>Multi-AP coordination has been proposed in EHT TIG in multiple contributions [1].</a:t>
            </a:r>
          </a:p>
          <a:p>
            <a:r>
              <a:rPr lang="en-US" sz="1800" dirty="0">
                <a:latin typeface="Times New Roman" panose="02020603050405020304" pitchFamily="18" charset="0"/>
                <a:cs typeface="Times New Roman" panose="02020603050405020304" pitchFamily="18" charset="0"/>
              </a:rPr>
              <a:t>Multi-AP coordination is considered as an EHT key feature to improve what we already have.</a:t>
            </a:r>
          </a:p>
          <a:p>
            <a:r>
              <a:rPr lang="en-US" sz="1800" dirty="0">
                <a:latin typeface="Times New Roman" panose="02020603050405020304" pitchFamily="18" charset="0"/>
                <a:cs typeface="Times New Roman" panose="02020603050405020304" pitchFamily="18" charset="0"/>
              </a:rPr>
              <a:t>Better link budget and regulatory power limitation than a single AP with big antenna array.</a:t>
            </a:r>
          </a:p>
          <a:p>
            <a:r>
              <a:rPr lang="en-US" altLang="zh-CN" sz="1800" dirty="0">
                <a:latin typeface="Times New Roman" panose="02020603050405020304" pitchFamily="18" charset="0"/>
                <a:cs typeface="Times New Roman" panose="02020603050405020304" pitchFamily="18" charset="0"/>
              </a:rPr>
              <a:t>Different modes of AP coordination are possible.</a:t>
            </a:r>
          </a:p>
          <a:p>
            <a:pPr lvl="1"/>
            <a:r>
              <a:rPr lang="en-US" altLang="zh-CN" sz="1600" dirty="0">
                <a:latin typeface="Times New Roman" panose="02020603050405020304" pitchFamily="18" charset="0"/>
                <a:cs typeface="Times New Roman" panose="02020603050405020304" pitchFamily="18" charset="0"/>
              </a:rPr>
              <a:t>Each has different features and implementation complexity</a:t>
            </a:r>
          </a:p>
          <a:p>
            <a:pPr lvl="1"/>
            <a:r>
              <a:rPr lang="en-US" altLang="zh-CN" sz="1600" dirty="0">
                <a:latin typeface="Times New Roman" panose="02020603050405020304" pitchFamily="18" charset="0"/>
                <a:cs typeface="Times New Roman" panose="02020603050405020304" pitchFamily="18" charset="0"/>
              </a:rPr>
              <a:t>Example modes: </a:t>
            </a:r>
            <a:r>
              <a:rPr lang="en-US" altLang="zh-CN" sz="1600" b="0" baseline="0" dirty="0">
                <a:solidFill>
                  <a:schemeClr val="tx1"/>
                </a:solidFill>
                <a:latin typeface="Times New Roman" panose="02020603050405020304" pitchFamily="18" charset="0"/>
                <a:cs typeface="Times New Roman" panose="02020603050405020304" pitchFamily="18" charset="0"/>
              </a:rPr>
              <a:t>Coordinated  OFDMA, Coordinated  Spatial Reuse, </a:t>
            </a:r>
            <a:r>
              <a:rPr lang="en-US" altLang="zh-CN" sz="1600" b="0" dirty="0">
                <a:solidFill>
                  <a:schemeClr val="tx1"/>
                </a:solidFill>
                <a:latin typeface="Times New Roman" panose="02020603050405020304" pitchFamily="18" charset="0"/>
                <a:cs typeface="Times New Roman" panose="02020603050405020304" pitchFamily="18" charset="0"/>
              </a:rPr>
              <a:t>Coordinated</a:t>
            </a:r>
            <a:r>
              <a:rPr lang="en-US" altLang="zh-CN" sz="1600" b="0" baseline="0" dirty="0">
                <a:solidFill>
                  <a:schemeClr val="tx1"/>
                </a:solidFill>
                <a:latin typeface="Times New Roman" panose="02020603050405020304" pitchFamily="18" charset="0"/>
                <a:cs typeface="Times New Roman" panose="02020603050405020304" pitchFamily="18" charset="0"/>
              </a:rPr>
              <a:t>  </a:t>
            </a:r>
            <a:r>
              <a:rPr lang="en-US" altLang="zh-CN" sz="1600" b="0" dirty="0">
                <a:solidFill>
                  <a:schemeClr val="tx1"/>
                </a:solidFill>
                <a:latin typeface="Times New Roman" panose="02020603050405020304" pitchFamily="18" charset="0"/>
                <a:cs typeface="Times New Roman" panose="02020603050405020304" pitchFamily="18" charset="0"/>
              </a:rPr>
              <a:t>Beamforming, Joint  Transmission</a:t>
            </a:r>
            <a:endParaRPr lang="en-US" sz="16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The goal is to achieve higher efficiency and higher throughput for Multi-AP systems. </a:t>
            </a:r>
          </a:p>
          <a:p>
            <a:r>
              <a:rPr lang="en-US" sz="1800" dirty="0">
                <a:latin typeface="Times New Roman" panose="02020603050405020304" pitchFamily="18" charset="0"/>
                <a:cs typeface="Times New Roman" panose="02020603050405020304" pitchFamily="18" charset="0"/>
              </a:rPr>
              <a:t>We hope to provide a new multi-AP mode to further improve the performance we mentioned.</a:t>
            </a:r>
            <a:endParaRPr lang="en-US" sz="1000" dirty="0">
              <a:latin typeface="Times New Roman" panose="02020603050405020304" pitchFamily="18" charset="0"/>
              <a:cs typeface="Times New Roman" panose="02020603050405020304" pitchFamily="18" charset="0"/>
            </a:endParaRPr>
          </a:p>
          <a:p>
            <a:pPr lvl="1"/>
            <a:endParaRPr lang="en-US" sz="1800" dirty="0">
              <a:latin typeface="Times New Roman" panose="02020603050405020304" pitchFamily="18" charset="0"/>
              <a:cs typeface="Times New Roman" panose="02020603050405020304" pitchFamily="18" charset="0"/>
            </a:endParaRPr>
          </a:p>
        </p:txBody>
      </p:sp>
      <p:pic>
        <p:nvPicPr>
          <p:cNvPr id="4" name="Picture 9">
            <a:extLst>
              <a:ext uri="{FF2B5EF4-FFF2-40B4-BE49-F238E27FC236}">
                <a16:creationId xmlns:a16="http://schemas.microsoft.com/office/drawing/2014/main" id="{F6011ED1-99FD-F541-1D5F-5ABCB2E0C4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21767" y="4343400"/>
            <a:ext cx="2987351" cy="1849312"/>
          </a:xfrm>
          <a:prstGeom prst="rect">
            <a:avLst/>
          </a:prstGeom>
        </p:spPr>
      </p:pic>
      <p:pic>
        <p:nvPicPr>
          <p:cNvPr id="5" name="Picture 12">
            <a:extLst>
              <a:ext uri="{FF2B5EF4-FFF2-40B4-BE49-F238E27FC236}">
                <a16:creationId xmlns:a16="http://schemas.microsoft.com/office/drawing/2014/main" id="{92C06CDB-AEDB-F84A-048C-F492591665B0}"/>
              </a:ext>
            </a:extLst>
          </p:cNvPr>
          <p:cNvPicPr>
            <a:picLocks noChangeAspect="1"/>
          </p:cNvPicPr>
          <p:nvPr/>
        </p:nvPicPr>
        <p:blipFill>
          <a:blip r:embed="rId3"/>
          <a:stretch>
            <a:fillRect/>
          </a:stretch>
        </p:blipFill>
        <p:spPr>
          <a:xfrm>
            <a:off x="6526801" y="4419600"/>
            <a:ext cx="3110922" cy="1772502"/>
          </a:xfrm>
          <a:prstGeom prst="rect">
            <a:avLst/>
          </a:prstGeom>
        </p:spPr>
      </p:pic>
      <p:sp>
        <p:nvSpPr>
          <p:cNvPr id="6" name="Date Placeholder 5">
            <a:extLst>
              <a:ext uri="{FF2B5EF4-FFF2-40B4-BE49-F238E27FC236}">
                <a16:creationId xmlns:a16="http://schemas.microsoft.com/office/drawing/2014/main" id="{ACA3B658-37BF-C046-709A-8EB52E2E4CC2}"/>
              </a:ext>
            </a:extLst>
          </p:cNvPr>
          <p:cNvSpPr>
            <a:spLocks noGrp="1"/>
          </p:cNvSpPr>
          <p:nvPr>
            <p:ph type="dt" idx="15"/>
          </p:nvPr>
        </p:nvSpPr>
        <p:spPr/>
        <p:txBody>
          <a:bodyPr/>
          <a:lstStyle/>
          <a:p>
            <a:r>
              <a:rPr lang="en-US"/>
              <a:t>May 2023</a:t>
            </a:r>
            <a:endParaRPr lang="en-GB" dirty="0"/>
          </a:p>
        </p:txBody>
      </p:sp>
      <p:sp>
        <p:nvSpPr>
          <p:cNvPr id="7" name="Footer Placeholder 6">
            <a:extLst>
              <a:ext uri="{FF2B5EF4-FFF2-40B4-BE49-F238E27FC236}">
                <a16:creationId xmlns:a16="http://schemas.microsoft.com/office/drawing/2014/main" id="{BB1A513C-18C1-DB17-7DC9-3F10632ABD04}"/>
              </a:ext>
            </a:extLst>
          </p:cNvPr>
          <p:cNvSpPr>
            <a:spLocks noGrp="1"/>
          </p:cNvSpPr>
          <p:nvPr>
            <p:ph type="ftr" idx="14"/>
          </p:nvPr>
        </p:nvSpPr>
        <p:spPr/>
        <p:txBody>
          <a:bodyPr/>
          <a:lstStyle/>
          <a:p>
            <a:r>
              <a:rPr lang="en-GB"/>
              <a:t>Gang Xie (BUPT)</a:t>
            </a:r>
            <a:endParaRPr lang="en-GB" dirty="0"/>
          </a:p>
        </p:txBody>
      </p:sp>
      <p:sp>
        <p:nvSpPr>
          <p:cNvPr id="8" name="Slide Number Placeholder 7">
            <a:extLst>
              <a:ext uri="{FF2B5EF4-FFF2-40B4-BE49-F238E27FC236}">
                <a16:creationId xmlns:a16="http://schemas.microsoft.com/office/drawing/2014/main" id="{BC1B13C8-E509-B789-A545-678EB2C786E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084464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08782" y="664806"/>
            <a:ext cx="5374433" cy="609600"/>
          </a:xfrm>
        </p:spPr>
        <p:txBody>
          <a:bodyPr>
            <a:noAutofit/>
          </a:bodyPr>
          <a:lstStyle/>
          <a:p>
            <a:r>
              <a:rPr lang="en-US" sz="2800" b="1" dirty="0">
                <a:latin typeface="Times New Roman" panose="02020603050405020304" pitchFamily="18" charset="0"/>
                <a:cs typeface="Times New Roman" panose="02020603050405020304" pitchFamily="18" charset="0"/>
              </a:rPr>
              <a:t>Modes of </a:t>
            </a:r>
            <a:r>
              <a:rPr lang="en-US" sz="2800" b="1">
                <a:latin typeface="Times New Roman" panose="02020603050405020304" pitchFamily="18" charset="0"/>
                <a:cs typeface="Times New Roman" panose="02020603050405020304" pitchFamily="18" charset="0"/>
              </a:rPr>
              <a:t>Multi-AP Coordination</a:t>
            </a:r>
            <a:endParaRPr lang="en-US" sz="2800" b="1" dirty="0">
              <a:latin typeface="Times New Roman" panose="02020603050405020304" pitchFamily="18" charset="0"/>
              <a:cs typeface="Times New Roman" panose="02020603050405020304" pitchFamily="18" charset="0"/>
            </a:endParaRPr>
          </a:p>
        </p:txBody>
      </p:sp>
      <p:graphicFrame>
        <p:nvGraphicFramePr>
          <p:cNvPr id="8" name="Table 7"/>
          <p:cNvGraphicFramePr>
            <a:graphicFrameLocks noGrp="1"/>
          </p:cNvGraphicFramePr>
          <p:nvPr/>
        </p:nvGraphicFramePr>
        <p:xfrm>
          <a:off x="1458685" y="1579206"/>
          <a:ext cx="9274628" cy="4613988"/>
        </p:xfrm>
        <a:graphic>
          <a:graphicData uri="http://schemas.openxmlformats.org/drawingml/2006/table">
            <a:tbl>
              <a:tblPr firstRow="1" bandRow="1">
                <a:tableStyleId>{5C22544A-7EE6-4342-B048-85BDC9FD1C3A}</a:tableStyleId>
              </a:tblPr>
              <a:tblGrid>
                <a:gridCol w="402107">
                  <a:extLst>
                    <a:ext uri="{9D8B030D-6E8A-4147-A177-3AD203B41FA5}">
                      <a16:colId xmlns:a16="http://schemas.microsoft.com/office/drawing/2014/main" val="20000"/>
                    </a:ext>
                  </a:extLst>
                </a:gridCol>
                <a:gridCol w="1747078">
                  <a:extLst>
                    <a:ext uri="{9D8B030D-6E8A-4147-A177-3AD203B41FA5}">
                      <a16:colId xmlns:a16="http://schemas.microsoft.com/office/drawing/2014/main" val="20001"/>
                    </a:ext>
                  </a:extLst>
                </a:gridCol>
                <a:gridCol w="4363068">
                  <a:extLst>
                    <a:ext uri="{9D8B030D-6E8A-4147-A177-3AD203B41FA5}">
                      <a16:colId xmlns:a16="http://schemas.microsoft.com/office/drawing/2014/main" val="20002"/>
                    </a:ext>
                  </a:extLst>
                </a:gridCol>
                <a:gridCol w="2762375">
                  <a:extLst>
                    <a:ext uri="{9D8B030D-6E8A-4147-A177-3AD203B41FA5}">
                      <a16:colId xmlns:a16="http://schemas.microsoft.com/office/drawing/2014/main" val="20004"/>
                    </a:ext>
                  </a:extLst>
                </a:gridCol>
              </a:tblGrid>
              <a:tr h="531845">
                <a:tc>
                  <a:txBody>
                    <a:bodyPr/>
                    <a:lstStyle/>
                    <a:p>
                      <a:pPr algn="ctr"/>
                      <a:endParaRPr lang="en-US"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Times New Roman" panose="02020603050405020304" pitchFamily="18" charset="0"/>
                          <a:cs typeface="Times New Roman" panose="02020603050405020304" pitchFamily="18" charset="0"/>
                        </a:rPr>
                        <a:t>Mode</a:t>
                      </a:r>
                    </a:p>
                    <a:p>
                      <a:pPr algn="ctr"/>
                      <a:r>
                        <a:rPr lang="en-US" sz="1400" dirty="0">
                          <a:solidFill>
                            <a:schemeClr val="tx1"/>
                          </a:solidFill>
                          <a:latin typeface="Times New Roman" panose="02020603050405020304" pitchFamily="18" charset="0"/>
                          <a:cs typeface="Times New Roman" panose="02020603050405020304" pitchFamily="18" charset="0"/>
                        </a:rPr>
                        <a:t>(Terminology)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a:solidFill>
                            <a:schemeClr val="tx1"/>
                          </a:solidFill>
                          <a:latin typeface="Times New Roman" panose="02020603050405020304" pitchFamily="18" charset="0"/>
                          <a:cs typeface="Times New Roman" panose="02020603050405020304" pitchFamily="18" charset="0"/>
                        </a:rPr>
                        <a:t>Description</a:t>
                      </a:r>
                      <a:endParaRPr lang="en-US" sz="14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400" dirty="0">
                          <a:solidFill>
                            <a:schemeClr val="tx1"/>
                          </a:solidFill>
                          <a:latin typeface="Times New Roman" panose="02020603050405020304" pitchFamily="18" charset="0"/>
                          <a:cs typeface="Times New Roman" panose="02020603050405020304" pitchFamily="18" charset="0"/>
                        </a:rPr>
                        <a:t>Benefit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849085">
                <a:tc>
                  <a:txBody>
                    <a:bodyPr/>
                    <a:lstStyle/>
                    <a:p>
                      <a:pPr algn="ctr"/>
                      <a:endParaRPr lang="en-US" sz="1400" b="0">
                        <a:solidFill>
                          <a:schemeClr val="tx1"/>
                        </a:solidFill>
                        <a:latin typeface="Times New Roman" panose="02020603050405020304" pitchFamily="18" charset="0"/>
                        <a:cs typeface="Times New Roman" panose="02020603050405020304" pitchFamily="18" charset="0"/>
                      </a:endParaRPr>
                    </a:p>
                    <a:p>
                      <a:pPr algn="ctr"/>
                      <a:r>
                        <a:rPr lang="en-US" sz="1400" b="0">
                          <a:solidFill>
                            <a:schemeClr val="tx1"/>
                          </a:solidFill>
                          <a:latin typeface="Times New Roman" panose="02020603050405020304" pitchFamily="18" charset="0"/>
                          <a:cs typeface="Times New Roman" panose="02020603050405020304" pitchFamily="18" charset="0"/>
                        </a:rPr>
                        <a:t>1</a:t>
                      </a:r>
                      <a:endParaRPr lang="en-US" sz="1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200" b="0" baseline="0" dirty="0">
                        <a:solidFill>
                          <a:schemeClr val="tx1"/>
                        </a:solidFill>
                        <a:latin typeface="Times New Roman" panose="02020603050405020304" pitchFamily="18" charset="0"/>
                        <a:cs typeface="Times New Roman" panose="02020603050405020304" pitchFamily="18" charset="0"/>
                      </a:endParaRPr>
                    </a:p>
                    <a:p>
                      <a:pPr algn="ctr"/>
                      <a:r>
                        <a:rPr lang="en-US" sz="1200" b="0" baseline="0" dirty="0">
                          <a:solidFill>
                            <a:schemeClr val="tx1"/>
                          </a:solidFill>
                          <a:latin typeface="Times New Roman" panose="02020603050405020304" pitchFamily="18" charset="0"/>
                          <a:cs typeface="Times New Roman" panose="02020603050405020304" pitchFamily="18" charset="0"/>
                        </a:rPr>
                        <a:t>Coordinated </a:t>
                      </a:r>
                      <a:r>
                        <a:rPr lang="en-US" sz="1200" b="0" baseline="0">
                          <a:solidFill>
                            <a:schemeClr val="tx1"/>
                          </a:solidFill>
                          <a:latin typeface="Times New Roman" panose="02020603050405020304" pitchFamily="18" charset="0"/>
                          <a:cs typeface="Times New Roman" panose="02020603050405020304" pitchFamily="18" charset="0"/>
                        </a:rPr>
                        <a:t>OFDMA[2]</a:t>
                      </a:r>
                      <a:endParaRPr lang="en-US" sz="1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Multiple APs coordinate RUs and perform OFDMA.</a:t>
                      </a:r>
                    </a:p>
                    <a:p>
                      <a:pPr marL="171450" indent="-171450" algn="l">
                        <a:buFont typeface="Arial" panose="020B0604020202020204" pitchFamily="34" charset="0"/>
                        <a:buChar char="•"/>
                      </a:pPr>
                      <a:r>
                        <a:rPr lang="en-US" sz="1200" baseline="0" dirty="0">
                          <a:solidFill>
                            <a:schemeClr val="tx1"/>
                          </a:solidFill>
                          <a:latin typeface="Times New Roman" panose="02020603050405020304" pitchFamily="18" charset="0"/>
                          <a:cs typeface="Times New Roman" panose="02020603050405020304" pitchFamily="18" charset="0"/>
                        </a:rPr>
                        <a:t>Only CSI between the STA and the AP is </a:t>
                      </a:r>
                      <a:r>
                        <a:rPr lang="en-US" sz="1200" baseline="0">
                          <a:solidFill>
                            <a:schemeClr val="tx1"/>
                          </a:solidFill>
                          <a:latin typeface="Times New Roman" panose="02020603050405020304" pitchFamily="18" charset="0"/>
                          <a:cs typeface="Times New Roman" panose="02020603050405020304" pitchFamily="18" charset="0"/>
                        </a:rPr>
                        <a:t>needed.</a:t>
                      </a:r>
                      <a:endParaRPr lang="en-US" sz="1200" dirty="0">
                        <a:solidFill>
                          <a:schemeClr val="tx1"/>
                        </a:solidFill>
                        <a:latin typeface="Times New Roman" panose="02020603050405020304" pitchFamily="18" charset="0"/>
                        <a:cs typeface="Times New Roman" panose="02020603050405020304" pitchFamily="18" charset="0"/>
                      </a:endParaRPr>
                    </a:p>
                    <a:p>
                      <a:pPr marL="0" indent="0" algn="l">
                        <a:buFont typeface="Arial" panose="020B0604020202020204" pitchFamily="34" charset="0"/>
                        <a:buNone/>
                      </a:pPr>
                      <a:r>
                        <a:rPr lang="en-US" sz="1200" dirty="0">
                          <a:solidFill>
                            <a:schemeClr val="tx1"/>
                          </a:solidFill>
                          <a:latin typeface="Times New Roman" panose="02020603050405020304" pitchFamily="18" charset="0"/>
                          <a:cs typeface="Times New Roman" panose="02020603050405020304" pitchFamily="18" charset="0"/>
                        </a:rPr>
                        <a:t>*Multiple APs to one STA on different RUs</a:t>
                      </a:r>
                      <a:r>
                        <a:rPr lang="en-US" sz="1200" baseline="0" dirty="0">
                          <a:solidFill>
                            <a:schemeClr val="tx1"/>
                          </a:solidFill>
                          <a:latin typeface="Times New Roman" panose="02020603050405020304" pitchFamily="18" charset="0"/>
                          <a:cs typeface="Times New Roman" panose="02020603050405020304" pitchFamily="18" charset="0"/>
                        </a:rPr>
                        <a:t> (not a useful mode.)</a:t>
                      </a:r>
                      <a:endParaRPr lang="en-US"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endParaRPr lang="en-US" sz="1200">
                        <a:solidFill>
                          <a:schemeClr val="tx1"/>
                        </a:solidFill>
                        <a:latin typeface="Times New Roman" panose="02020603050405020304" pitchFamily="18" charset="0"/>
                        <a:cs typeface="Times New Roman" panose="02020603050405020304" pitchFamily="18" charset="0"/>
                      </a:endParaRPr>
                    </a:p>
                    <a:p>
                      <a:pPr marL="171450" indent="-171450" algn="l">
                        <a:buFont typeface="Arial" panose="020B0604020202020204" pitchFamily="34" charset="0"/>
                        <a:buChar char="•"/>
                      </a:pPr>
                      <a:r>
                        <a:rPr lang="en-US" sz="1200">
                          <a:solidFill>
                            <a:schemeClr val="tx1"/>
                          </a:solidFill>
                          <a:latin typeface="Times New Roman" panose="02020603050405020304" pitchFamily="18" charset="0"/>
                          <a:cs typeface="Times New Roman" panose="02020603050405020304" pitchFamily="18" charset="0"/>
                        </a:rPr>
                        <a:t>Reduce </a:t>
                      </a:r>
                      <a:r>
                        <a:rPr lang="en-US" sz="1200" dirty="0">
                          <a:solidFill>
                            <a:schemeClr val="tx1"/>
                          </a:solidFill>
                          <a:latin typeface="Times New Roman" panose="02020603050405020304" pitchFamily="18" charset="0"/>
                          <a:cs typeface="Times New Roman" panose="02020603050405020304" pitchFamily="18" charset="0"/>
                        </a:rPr>
                        <a:t>overhead</a:t>
                      </a:r>
                      <a:r>
                        <a:rPr lang="en-US" sz="1200" baseline="0" dirty="0">
                          <a:solidFill>
                            <a:schemeClr val="tx1"/>
                          </a:solidFill>
                          <a:latin typeface="Times New Roman" panose="02020603050405020304" pitchFamily="18" charset="0"/>
                          <a:cs typeface="Times New Roman" panose="02020603050405020304" pitchFamily="18" charset="0"/>
                        </a:rPr>
                        <a:t> for short packets;</a:t>
                      </a:r>
                    </a:p>
                    <a:p>
                      <a:pPr marL="171450" indent="-171450" algn="l">
                        <a:buFont typeface="Arial" panose="020B0604020202020204" pitchFamily="34" charset="0"/>
                        <a:buChar char="•"/>
                      </a:pPr>
                      <a:r>
                        <a:rPr lang="en-US" sz="1200" baseline="0" dirty="0">
                          <a:solidFill>
                            <a:schemeClr val="tx1"/>
                          </a:solidFill>
                          <a:latin typeface="Times New Roman" panose="02020603050405020304" pitchFamily="18" charset="0"/>
                          <a:cs typeface="Times New Roman" panose="02020603050405020304" pitchFamily="18" charset="0"/>
                        </a:rPr>
                        <a:t>Higher MCSs </a:t>
                      </a:r>
                      <a:endParaRPr lang="en-US"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867747">
                <a:tc>
                  <a:txBody>
                    <a:bodyPr/>
                    <a:lstStyle/>
                    <a:p>
                      <a:pPr algn="ctr"/>
                      <a:endParaRPr lang="en-US" sz="1400" b="0">
                        <a:solidFill>
                          <a:schemeClr val="tx1"/>
                        </a:solidFill>
                        <a:latin typeface="Times New Roman" panose="02020603050405020304" pitchFamily="18" charset="0"/>
                        <a:cs typeface="Times New Roman" panose="02020603050405020304" pitchFamily="18" charset="0"/>
                      </a:endParaRPr>
                    </a:p>
                    <a:p>
                      <a:pPr algn="ctr"/>
                      <a:r>
                        <a:rPr lang="en-US" sz="1400" b="0">
                          <a:solidFill>
                            <a:schemeClr val="tx1"/>
                          </a:solidFill>
                          <a:latin typeface="Times New Roman" panose="02020603050405020304" pitchFamily="18" charset="0"/>
                          <a:cs typeface="Times New Roman" panose="02020603050405020304" pitchFamily="18" charset="0"/>
                        </a:rPr>
                        <a:t>2</a:t>
                      </a:r>
                      <a:endParaRPr lang="en-US" sz="1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200" b="0" baseline="0" dirty="0">
                        <a:solidFill>
                          <a:schemeClr val="tx1"/>
                        </a:solidFill>
                        <a:latin typeface="Times New Roman" panose="02020603050405020304" pitchFamily="18" charset="0"/>
                        <a:cs typeface="Times New Roman" panose="02020603050405020304" pitchFamily="18" charset="0"/>
                      </a:endParaRPr>
                    </a:p>
                    <a:p>
                      <a:pPr algn="ctr"/>
                      <a:r>
                        <a:rPr lang="en-US" sz="1200" b="0" baseline="0" dirty="0">
                          <a:solidFill>
                            <a:schemeClr val="tx1"/>
                          </a:solidFill>
                          <a:latin typeface="Times New Roman" panose="02020603050405020304" pitchFamily="18" charset="0"/>
                          <a:cs typeface="Times New Roman" panose="02020603050405020304" pitchFamily="18" charset="0"/>
                        </a:rPr>
                        <a:t>Coordinated </a:t>
                      </a:r>
                    </a:p>
                    <a:p>
                      <a:pPr algn="ctr"/>
                      <a:r>
                        <a:rPr lang="en-US" sz="1200" b="0" baseline="0" dirty="0">
                          <a:solidFill>
                            <a:schemeClr val="tx1"/>
                          </a:solidFill>
                          <a:latin typeface="Times New Roman" panose="02020603050405020304" pitchFamily="18" charset="0"/>
                          <a:cs typeface="Times New Roman" panose="02020603050405020304" pitchFamily="18" charset="0"/>
                        </a:rPr>
                        <a:t>Spatial </a:t>
                      </a:r>
                      <a:r>
                        <a:rPr lang="en-US" sz="1200" b="0" baseline="0">
                          <a:solidFill>
                            <a:schemeClr val="tx1"/>
                          </a:solidFill>
                          <a:latin typeface="Times New Roman" panose="02020603050405020304" pitchFamily="18" charset="0"/>
                          <a:cs typeface="Times New Roman" panose="02020603050405020304" pitchFamily="18" charset="0"/>
                        </a:rPr>
                        <a:t>Reuse[3][4]</a:t>
                      </a:r>
                      <a:endParaRPr lang="en-US" sz="1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Multiple APs coordinate or instruct transmission parameters (e.g., transmission power) and perform spatial reuse.</a:t>
                      </a:r>
                    </a:p>
                    <a:p>
                      <a:pPr marL="171450" indent="-171450" algn="l">
                        <a:buFont typeface="Arial" panose="020B0604020202020204" pitchFamily="34" charset="0"/>
                        <a:buChar char="•"/>
                      </a:pPr>
                      <a:r>
                        <a:rPr lang="en-US" sz="1200" baseline="0" dirty="0">
                          <a:solidFill>
                            <a:schemeClr val="tx1"/>
                          </a:solidFill>
                          <a:latin typeface="Times New Roman" panose="02020603050405020304" pitchFamily="18" charset="0"/>
                          <a:cs typeface="Times New Roman" panose="02020603050405020304" pitchFamily="18" charset="0"/>
                        </a:rPr>
                        <a:t>CSI of multiple STAs and the nulling AP is needed at the nulling AP. </a:t>
                      </a:r>
                      <a:endParaRPr lang="en-US"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endParaRPr lang="en-US" altLang="zh-CN" sz="1200">
                        <a:solidFill>
                          <a:schemeClr val="tx1"/>
                        </a:solidFill>
                        <a:latin typeface="Times New Roman" panose="02020603050405020304" pitchFamily="18" charset="0"/>
                        <a:cs typeface="Times New Roman" panose="02020603050405020304" pitchFamily="18" charset="0"/>
                      </a:endParaRPr>
                    </a:p>
                    <a:p>
                      <a:pPr marL="171450" indent="-171450" algn="l">
                        <a:buFont typeface="Arial" panose="020B0604020202020204" pitchFamily="34" charset="0"/>
                        <a:buChar char="•"/>
                      </a:pPr>
                      <a:r>
                        <a:rPr lang="en-US" altLang="zh-CN" sz="1200">
                          <a:solidFill>
                            <a:schemeClr val="tx1"/>
                          </a:solidFill>
                          <a:latin typeface="Times New Roman" panose="02020603050405020304" pitchFamily="18" charset="0"/>
                          <a:cs typeface="Times New Roman" panose="02020603050405020304" pitchFamily="18" charset="0"/>
                        </a:rPr>
                        <a:t>S</a:t>
                      </a:r>
                      <a:r>
                        <a:rPr lang="en-US" sz="1200">
                          <a:solidFill>
                            <a:schemeClr val="tx1"/>
                          </a:solidFill>
                          <a:latin typeface="Times New Roman" panose="02020603050405020304" pitchFamily="18" charset="0"/>
                          <a:cs typeface="Times New Roman" panose="02020603050405020304" pitchFamily="18" charset="0"/>
                        </a:rPr>
                        <a:t>imple</a:t>
                      </a:r>
                      <a:r>
                        <a:rPr lang="en-US" sz="1200" dirty="0">
                          <a:solidFill>
                            <a:schemeClr val="tx1"/>
                          </a:solidFill>
                          <a:latin typeface="Times New Roman" panose="02020603050405020304" pitchFamily="18" charset="0"/>
                          <a:cs typeface="Times New Roman" panose="02020603050405020304" pitchFamily="18" charset="0"/>
                        </a:rPr>
                        <a:t>, less feedback overhead </a:t>
                      </a:r>
                    </a:p>
                    <a:p>
                      <a:pPr marL="171450" indent="-171450" algn="l">
                        <a:buFont typeface="Arial" panose="020B0604020202020204" pitchFamily="34" charset="0"/>
                        <a:buChar char="•"/>
                      </a:pPr>
                      <a:r>
                        <a:rPr lang="en-US" altLang="zh-CN" sz="1200" dirty="0">
                          <a:solidFill>
                            <a:schemeClr val="tx1"/>
                          </a:solidFill>
                          <a:latin typeface="Times New Roman" panose="02020603050405020304" pitchFamily="18" charset="0"/>
                          <a:cs typeface="Times New Roman" panose="02020603050405020304" pitchFamily="18" charset="0"/>
                        </a:rPr>
                        <a:t>L</a:t>
                      </a:r>
                      <a:r>
                        <a:rPr lang="en-US" sz="1200" dirty="0">
                          <a:solidFill>
                            <a:schemeClr val="tx1"/>
                          </a:solidFill>
                          <a:latin typeface="Times New Roman" panose="02020603050405020304" pitchFamily="18" charset="0"/>
                          <a:cs typeface="Times New Roman" panose="02020603050405020304" pitchFamily="18" charset="0"/>
                        </a:rPr>
                        <a:t>ess interference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045029">
                <a:tc>
                  <a:txBody>
                    <a:bodyPr/>
                    <a:lstStyle/>
                    <a:p>
                      <a:pPr algn="ctr"/>
                      <a:endParaRPr lang="en-US" sz="1400" b="0">
                        <a:solidFill>
                          <a:schemeClr val="tx1"/>
                        </a:solidFill>
                        <a:latin typeface="Times New Roman" panose="02020603050405020304" pitchFamily="18" charset="0"/>
                        <a:cs typeface="Times New Roman" panose="02020603050405020304" pitchFamily="18" charset="0"/>
                      </a:endParaRPr>
                    </a:p>
                    <a:p>
                      <a:pPr algn="ctr"/>
                      <a:r>
                        <a:rPr lang="en-US" sz="1400" b="0">
                          <a:solidFill>
                            <a:schemeClr val="tx1"/>
                          </a:solidFill>
                          <a:latin typeface="Times New Roman" panose="02020603050405020304" pitchFamily="18" charset="0"/>
                          <a:cs typeface="Times New Roman" panose="02020603050405020304" pitchFamily="18" charset="0"/>
                        </a:rPr>
                        <a:t>3</a:t>
                      </a:r>
                      <a:endParaRPr lang="en-US" sz="1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200" b="0" dirty="0">
                        <a:solidFill>
                          <a:schemeClr val="tx1"/>
                        </a:solidFill>
                        <a:latin typeface="Times New Roman" panose="02020603050405020304" pitchFamily="18" charset="0"/>
                        <a:cs typeface="Times New Roman" panose="02020603050405020304" pitchFamily="18" charset="0"/>
                      </a:endParaRPr>
                    </a:p>
                    <a:p>
                      <a:pPr algn="ctr"/>
                      <a:r>
                        <a:rPr lang="en-US" sz="1200" b="0" dirty="0">
                          <a:solidFill>
                            <a:schemeClr val="tx1"/>
                          </a:solidFill>
                          <a:latin typeface="Times New Roman" panose="02020603050405020304" pitchFamily="18" charset="0"/>
                          <a:cs typeface="Times New Roman" panose="02020603050405020304" pitchFamily="18" charset="0"/>
                        </a:rPr>
                        <a:t>Coordinated</a:t>
                      </a:r>
                      <a:r>
                        <a:rPr lang="en-US" sz="1200" b="0" baseline="0" dirty="0">
                          <a:solidFill>
                            <a:schemeClr val="tx1"/>
                          </a:solidFill>
                          <a:latin typeface="Times New Roman" panose="02020603050405020304" pitchFamily="18" charset="0"/>
                          <a:cs typeface="Times New Roman" panose="02020603050405020304" pitchFamily="18" charset="0"/>
                        </a:rPr>
                        <a:t> </a:t>
                      </a:r>
                    </a:p>
                    <a:p>
                      <a:pPr algn="ctr"/>
                      <a:r>
                        <a:rPr lang="en-US" sz="1200" b="0">
                          <a:solidFill>
                            <a:schemeClr val="tx1"/>
                          </a:solidFill>
                          <a:latin typeface="Times New Roman" panose="02020603050405020304" pitchFamily="18" charset="0"/>
                          <a:cs typeface="Times New Roman" panose="02020603050405020304" pitchFamily="18" charset="0"/>
                        </a:rPr>
                        <a:t>Beamforming[5]</a:t>
                      </a:r>
                      <a:r>
                        <a:rPr lang="en-US" altLang="zh-CN" sz="1200" b="0">
                          <a:solidFill>
                            <a:schemeClr val="tx1"/>
                          </a:solidFill>
                          <a:latin typeface="Times New Roman" panose="02020603050405020304" pitchFamily="18" charset="0"/>
                          <a:cs typeface="Times New Roman" panose="02020603050405020304" pitchFamily="18" charset="0"/>
                        </a:rPr>
                        <a:t>[7]</a:t>
                      </a:r>
                      <a:r>
                        <a:rPr lang="en-US" sz="1200" b="0">
                          <a:solidFill>
                            <a:schemeClr val="tx1"/>
                          </a:solidFill>
                          <a:latin typeface="Times New Roman" panose="02020603050405020304" pitchFamily="18" charset="0"/>
                          <a:cs typeface="Times New Roman" panose="02020603050405020304" pitchFamily="18" charset="0"/>
                        </a:rPr>
                        <a:t> </a:t>
                      </a:r>
                      <a:endParaRPr lang="en-US" sz="1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Multiple APs </a:t>
                      </a:r>
                      <a:r>
                        <a:rPr lang="en-US" sz="1200">
                          <a:solidFill>
                            <a:schemeClr val="tx1"/>
                          </a:solidFill>
                          <a:latin typeface="Times New Roman" panose="02020603050405020304" pitchFamily="18" charset="0"/>
                          <a:cs typeface="Times New Roman" panose="02020603050405020304" pitchFamily="18" charset="0"/>
                        </a:rPr>
                        <a:t>form beam so </a:t>
                      </a:r>
                      <a:r>
                        <a:rPr lang="en-US" sz="1200" dirty="0">
                          <a:solidFill>
                            <a:schemeClr val="tx1"/>
                          </a:solidFill>
                          <a:latin typeface="Times New Roman" panose="02020603050405020304" pitchFamily="18" charset="0"/>
                          <a:cs typeface="Times New Roman" panose="02020603050405020304" pitchFamily="18" charset="0"/>
                        </a:rPr>
                        <a:t>as not to interfere with each BSSs.</a:t>
                      </a:r>
                    </a:p>
                    <a:p>
                      <a:pPr marL="228600" indent="-22860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Joint Processing: the data for the</a:t>
                      </a:r>
                      <a:r>
                        <a:rPr lang="en-US" sz="1200" baseline="0" dirty="0">
                          <a:solidFill>
                            <a:schemeClr val="tx1"/>
                          </a:solidFill>
                          <a:latin typeface="Times New Roman" panose="02020603050405020304" pitchFamily="18" charset="0"/>
                          <a:cs typeface="Times New Roman" panose="02020603050405020304" pitchFamily="18" charset="0"/>
                        </a:rPr>
                        <a:t> STAs must be available at multiple APs.</a:t>
                      </a: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a:solidFill>
                            <a:schemeClr val="tx1"/>
                          </a:solidFill>
                          <a:latin typeface="Times New Roman" panose="02020603050405020304" pitchFamily="18" charset="0"/>
                          <a:cs typeface="Times New Roman" panose="02020603050405020304" pitchFamily="18" charset="0"/>
                        </a:rPr>
                        <a:t>CSI of multiple STAs and multiple APs. </a:t>
                      </a:r>
                      <a:endParaRPr lang="en-US"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endParaRPr lang="en-US" sz="1200">
                        <a:solidFill>
                          <a:schemeClr val="tx1"/>
                        </a:solidFill>
                        <a:latin typeface="Times New Roman" panose="02020603050405020304" pitchFamily="18" charset="0"/>
                        <a:cs typeface="Times New Roman" panose="02020603050405020304" pitchFamily="18" charset="0"/>
                      </a:endParaRPr>
                    </a:p>
                    <a:p>
                      <a:pPr marL="171450" indent="-171450" algn="l">
                        <a:buFont typeface="Arial" panose="020B0604020202020204" pitchFamily="34" charset="0"/>
                        <a:buChar char="•"/>
                      </a:pPr>
                      <a:r>
                        <a:rPr lang="en-US" sz="1200">
                          <a:solidFill>
                            <a:schemeClr val="tx1"/>
                          </a:solidFill>
                          <a:latin typeface="Times New Roman" panose="02020603050405020304" pitchFamily="18" charset="0"/>
                          <a:cs typeface="Times New Roman" panose="02020603050405020304" pitchFamily="18" charset="0"/>
                        </a:rPr>
                        <a:t>Better </a:t>
                      </a:r>
                      <a:r>
                        <a:rPr lang="en-US" sz="1200" dirty="0">
                          <a:solidFill>
                            <a:schemeClr val="tx1"/>
                          </a:solidFill>
                          <a:latin typeface="Times New Roman" panose="02020603050405020304" pitchFamily="18" charset="0"/>
                          <a:cs typeface="Times New Roman" panose="02020603050405020304" pitchFamily="18" charset="0"/>
                        </a:rPr>
                        <a:t>coverage</a:t>
                      </a:r>
                    </a:p>
                    <a:p>
                      <a:pPr marL="171450" indent="-171450" algn="l">
                        <a:buFont typeface="Arial" panose="020B0604020202020204" pitchFamily="34" charset="0"/>
                        <a:buChar char="•"/>
                      </a:pPr>
                      <a:r>
                        <a:rPr lang="en-US" altLang="zh-CN" sz="1200" dirty="0">
                          <a:solidFill>
                            <a:schemeClr val="tx1"/>
                          </a:solidFill>
                          <a:latin typeface="Times New Roman" panose="02020603050405020304" pitchFamily="18" charset="0"/>
                          <a:cs typeface="Times New Roman" panose="02020603050405020304" pitchFamily="18" charset="0"/>
                        </a:rPr>
                        <a:t>L</a:t>
                      </a:r>
                      <a:r>
                        <a:rPr lang="en-US" sz="1200" dirty="0">
                          <a:solidFill>
                            <a:schemeClr val="tx1"/>
                          </a:solidFill>
                          <a:latin typeface="Times New Roman" panose="02020603050405020304" pitchFamily="18" charset="0"/>
                          <a:cs typeface="Times New Roman" panose="02020603050405020304" pitchFamily="18" charset="0"/>
                        </a:rPr>
                        <a:t>ower queuing delay </a:t>
                      </a:r>
                    </a:p>
                    <a:p>
                      <a:pPr marL="171450" indent="-171450" algn="l">
                        <a:buFont typeface="Arial" panose="020B0604020202020204" pitchFamily="34" charset="0"/>
                        <a:buChar char="•"/>
                      </a:pPr>
                      <a:r>
                        <a:rPr lang="en-US" sz="1200" baseline="0" dirty="0">
                          <a:solidFill>
                            <a:schemeClr val="tx1"/>
                          </a:solidFill>
                          <a:latin typeface="Times New Roman" panose="02020603050405020304" pitchFamily="18" charset="0"/>
                          <a:cs typeface="Times New Roman" panose="02020603050405020304" pitchFamily="18" charset="0"/>
                        </a:rPr>
                        <a:t>Higher MCSs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3725883"/>
                  </a:ext>
                </a:extLst>
              </a:tr>
              <a:tr h="1320282">
                <a:tc>
                  <a:txBody>
                    <a:bodyPr/>
                    <a:lstStyle/>
                    <a:p>
                      <a:pPr algn="ctr"/>
                      <a:endParaRPr lang="en-US" sz="1400" b="0">
                        <a:solidFill>
                          <a:schemeClr val="tx1"/>
                        </a:solidFill>
                        <a:latin typeface="Times New Roman" panose="02020603050405020304" pitchFamily="18" charset="0"/>
                        <a:cs typeface="Times New Roman" panose="02020603050405020304" pitchFamily="18" charset="0"/>
                      </a:endParaRPr>
                    </a:p>
                    <a:p>
                      <a:pPr algn="ctr"/>
                      <a:endParaRPr lang="en-US" sz="1400" b="0">
                        <a:solidFill>
                          <a:schemeClr val="tx1"/>
                        </a:solidFill>
                        <a:latin typeface="Times New Roman" panose="02020603050405020304" pitchFamily="18" charset="0"/>
                        <a:cs typeface="Times New Roman" panose="02020603050405020304" pitchFamily="18" charset="0"/>
                      </a:endParaRPr>
                    </a:p>
                    <a:p>
                      <a:pPr algn="ctr"/>
                      <a:r>
                        <a:rPr lang="en-US" sz="1400" b="0">
                          <a:solidFill>
                            <a:schemeClr val="tx1"/>
                          </a:solidFill>
                          <a:latin typeface="Times New Roman" panose="02020603050405020304" pitchFamily="18" charset="0"/>
                          <a:cs typeface="Times New Roman" panose="02020603050405020304" pitchFamily="18" charset="0"/>
                        </a:rPr>
                        <a:t>4</a:t>
                      </a:r>
                      <a:endParaRPr lang="en-US" sz="14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US" sz="1200" b="0">
                        <a:solidFill>
                          <a:schemeClr val="tx1"/>
                        </a:solidFill>
                        <a:latin typeface="Times New Roman" panose="02020603050405020304" pitchFamily="18" charset="0"/>
                        <a:cs typeface="Times New Roman" panose="02020603050405020304" pitchFamily="18" charset="0"/>
                      </a:endParaRPr>
                    </a:p>
                    <a:p>
                      <a:pPr algn="ctr"/>
                      <a:endParaRPr lang="en-US" sz="1200" b="0" dirty="0">
                        <a:solidFill>
                          <a:schemeClr val="tx1"/>
                        </a:solidFill>
                        <a:latin typeface="Times New Roman" panose="02020603050405020304" pitchFamily="18" charset="0"/>
                        <a:cs typeface="Times New Roman" panose="02020603050405020304" pitchFamily="18" charset="0"/>
                      </a:endParaRPr>
                    </a:p>
                    <a:p>
                      <a:pPr algn="ctr"/>
                      <a:r>
                        <a:rPr lang="en-US" sz="1200" b="0" dirty="0">
                          <a:solidFill>
                            <a:schemeClr val="tx1"/>
                          </a:solidFill>
                          <a:latin typeface="Times New Roman" panose="02020603050405020304" pitchFamily="18" charset="0"/>
                          <a:cs typeface="Times New Roman" panose="02020603050405020304" pitchFamily="18" charset="0"/>
                        </a:rPr>
                        <a:t>Joint </a:t>
                      </a:r>
                    </a:p>
                    <a:p>
                      <a:pPr algn="ctr"/>
                      <a:r>
                        <a:rPr lang="en-US" sz="1200" b="0">
                          <a:solidFill>
                            <a:schemeClr val="tx1"/>
                          </a:solidFill>
                          <a:latin typeface="Times New Roman" panose="02020603050405020304" pitchFamily="18" charset="0"/>
                          <a:cs typeface="Times New Roman" panose="02020603050405020304" pitchFamily="18" charset="0"/>
                        </a:rPr>
                        <a:t>Transmission[6][7]</a:t>
                      </a:r>
                      <a:endParaRPr lang="en-US" sz="1200" b="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Multiple APs transmit to the same single or multiple STAs simultaneously as if these are a single AP</a:t>
                      </a:r>
                      <a:r>
                        <a:rPr lang="en-US" sz="1200" baseline="0" dirty="0">
                          <a:solidFill>
                            <a:schemeClr val="tx1"/>
                          </a:solidFill>
                          <a:latin typeface="Times New Roman" panose="02020603050405020304" pitchFamily="18" charset="0"/>
                          <a:cs typeface="Times New Roman" panose="02020603050405020304" pitchFamily="18" charset="0"/>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aseline="0" dirty="0">
                          <a:solidFill>
                            <a:schemeClr val="tx1"/>
                          </a:solidFill>
                          <a:latin typeface="Times New Roman" panose="02020603050405020304" pitchFamily="18" charset="0"/>
                          <a:cs typeface="Times New Roman" panose="02020603050405020304" pitchFamily="18" charset="0"/>
                        </a:rPr>
                        <a:t>Joint processing: </a:t>
                      </a:r>
                      <a:r>
                        <a:rPr lang="en-US" sz="1200" dirty="0">
                          <a:solidFill>
                            <a:schemeClr val="tx1"/>
                          </a:solidFill>
                          <a:latin typeface="Times New Roman" panose="02020603050405020304" pitchFamily="18" charset="0"/>
                          <a:cs typeface="Times New Roman" panose="02020603050405020304" pitchFamily="18" charset="0"/>
                        </a:rPr>
                        <a:t>the data for the</a:t>
                      </a:r>
                      <a:r>
                        <a:rPr lang="en-US" sz="1200" baseline="0" dirty="0">
                          <a:solidFill>
                            <a:schemeClr val="tx1"/>
                          </a:solidFill>
                          <a:latin typeface="Times New Roman" panose="02020603050405020304" pitchFamily="18" charset="0"/>
                          <a:cs typeface="Times New Roman" panose="02020603050405020304" pitchFamily="18" charset="0"/>
                        </a:rPr>
                        <a:t> STA must be available at multiple APs.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chemeClr val="tx1"/>
                          </a:solidFill>
                          <a:effectLst/>
                          <a:uLnTx/>
                          <a:uFillTx/>
                          <a:latin typeface="Times New Roman" panose="02020603050405020304" pitchFamily="18" charset="0"/>
                          <a:ea typeface="+mn-ea"/>
                          <a:cs typeface="Times New Roman" panose="02020603050405020304" pitchFamily="18" charset="0"/>
                        </a:rPr>
                        <a:t>CSI of multiple STAs and multiple APs. </a:t>
                      </a:r>
                    </a:p>
                    <a:p>
                      <a:pPr marL="171450" indent="-171450" algn="l">
                        <a:buFont typeface="Arial" panose="020B0604020202020204" pitchFamily="34" charset="0"/>
                        <a:buChar char="•"/>
                      </a:pPr>
                      <a:r>
                        <a:rPr lang="en-US" sz="1200" dirty="0">
                          <a:solidFill>
                            <a:schemeClr val="tx1"/>
                          </a:solidFill>
                          <a:latin typeface="Times New Roman" panose="02020603050405020304" pitchFamily="18" charset="0"/>
                          <a:cs typeface="Times New Roman" panose="02020603050405020304" pitchFamily="18" charset="0"/>
                        </a:rPr>
                        <a:t>Frequency and Phase Synchronization</a:t>
                      </a:r>
                      <a:r>
                        <a:rPr lang="en-US" sz="1200" baseline="0" dirty="0">
                          <a:solidFill>
                            <a:schemeClr val="tx1"/>
                          </a:solidFill>
                          <a:latin typeface="Times New Roman" panose="02020603050405020304" pitchFamily="18" charset="0"/>
                          <a:cs typeface="Times New Roman" panose="02020603050405020304" pitchFamily="18" charset="0"/>
                        </a:rPr>
                        <a:t> accuracy.</a:t>
                      </a:r>
                      <a:endParaRPr lang="en-US" sz="1200"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endParaRPr lang="en-US" sz="1200" dirty="0">
                        <a:solidFill>
                          <a:schemeClr val="tx1"/>
                        </a:solidFill>
                        <a:latin typeface="Times New Roman" panose="02020603050405020304" pitchFamily="18" charset="0"/>
                        <a:cs typeface="Times New Roman" panose="02020603050405020304" pitchFamily="18" charset="0"/>
                      </a:endParaRPr>
                    </a:p>
                    <a:p>
                      <a:pPr marL="171450" indent="-171450" algn="l">
                        <a:buFont typeface="Arial" panose="020B0604020202020204" pitchFamily="34" charset="0"/>
                        <a:buChar char="•"/>
                      </a:pPr>
                      <a:endParaRPr lang="en-US" altLang="zh-CN" sz="1200" baseline="0">
                        <a:solidFill>
                          <a:schemeClr val="tx1"/>
                        </a:solidFill>
                        <a:latin typeface="Times New Roman" panose="02020603050405020304" pitchFamily="18" charset="0"/>
                        <a:cs typeface="Times New Roman" panose="02020603050405020304" pitchFamily="18" charset="0"/>
                      </a:endParaRPr>
                    </a:p>
                    <a:p>
                      <a:pPr marL="171450" indent="-171450" algn="l">
                        <a:buFont typeface="Arial" panose="020B0604020202020204" pitchFamily="34" charset="0"/>
                        <a:buChar char="•"/>
                      </a:pPr>
                      <a:r>
                        <a:rPr lang="en-US" altLang="zh-CN" sz="1200" baseline="0">
                          <a:solidFill>
                            <a:schemeClr val="tx1"/>
                          </a:solidFill>
                          <a:latin typeface="Times New Roman" panose="02020603050405020304" pitchFamily="18" charset="0"/>
                          <a:cs typeface="Times New Roman" panose="02020603050405020304" pitchFamily="18" charset="0"/>
                        </a:rPr>
                        <a:t>H</a:t>
                      </a:r>
                      <a:r>
                        <a:rPr lang="en-US" sz="1200" baseline="0">
                          <a:solidFill>
                            <a:schemeClr val="tx1"/>
                          </a:solidFill>
                          <a:latin typeface="Times New Roman" panose="02020603050405020304" pitchFamily="18" charset="0"/>
                          <a:cs typeface="Times New Roman" panose="02020603050405020304" pitchFamily="18" charset="0"/>
                        </a:rPr>
                        <a:t>igh </a:t>
                      </a:r>
                      <a:r>
                        <a:rPr lang="en-US" sz="1200" baseline="0" dirty="0">
                          <a:solidFill>
                            <a:schemeClr val="tx1"/>
                          </a:solidFill>
                          <a:latin typeface="Times New Roman" panose="02020603050405020304" pitchFamily="18" charset="0"/>
                          <a:cs typeface="Times New Roman" panose="02020603050405020304" pitchFamily="18" charset="0"/>
                        </a:rPr>
                        <a:t>throughput </a:t>
                      </a:r>
                    </a:p>
                    <a:p>
                      <a:pPr marL="171450" indent="-171450" algn="l">
                        <a:buFont typeface="Arial" panose="020B0604020202020204" pitchFamily="34" charset="0"/>
                        <a:buChar char="•"/>
                      </a:pPr>
                      <a:r>
                        <a:rPr lang="en-US" altLang="zh-CN" sz="1200" baseline="0" dirty="0">
                          <a:solidFill>
                            <a:schemeClr val="tx1"/>
                          </a:solidFill>
                          <a:latin typeface="Times New Roman" panose="02020603050405020304" pitchFamily="18" charset="0"/>
                          <a:cs typeface="Times New Roman" panose="02020603050405020304" pitchFamily="18" charset="0"/>
                        </a:rPr>
                        <a:t>L</a:t>
                      </a:r>
                      <a:r>
                        <a:rPr lang="en-US" sz="1200" baseline="0" dirty="0">
                          <a:solidFill>
                            <a:schemeClr val="tx1"/>
                          </a:solidFill>
                          <a:latin typeface="Times New Roman" panose="02020603050405020304" pitchFamily="18" charset="0"/>
                          <a:cs typeface="Times New Roman" panose="02020603050405020304" pitchFamily="18" charset="0"/>
                        </a:rPr>
                        <a:t>ow latency</a:t>
                      </a:r>
                    </a:p>
                    <a:p>
                      <a:pPr marL="171450" indent="-171450" algn="l">
                        <a:buFont typeface="Arial" panose="020B0604020202020204" pitchFamily="34" charset="0"/>
                        <a:buChar char="•"/>
                      </a:pPr>
                      <a:r>
                        <a:rPr lang="en-US" sz="1200" baseline="0" dirty="0">
                          <a:solidFill>
                            <a:schemeClr val="tx1"/>
                          </a:solidFill>
                          <a:latin typeface="Times New Roman" panose="02020603050405020304" pitchFamily="18" charset="0"/>
                          <a:cs typeface="Times New Roman" panose="02020603050405020304" pitchFamily="18" charset="0"/>
                        </a:rPr>
                        <a:t>More spatial streams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3981052"/>
                  </a:ext>
                </a:extLst>
              </a:tr>
            </a:tbl>
          </a:graphicData>
        </a:graphic>
      </p:graphicFrame>
      <p:sp>
        <p:nvSpPr>
          <p:cNvPr id="3" name="Date Placeholder 2">
            <a:extLst>
              <a:ext uri="{FF2B5EF4-FFF2-40B4-BE49-F238E27FC236}">
                <a16:creationId xmlns:a16="http://schemas.microsoft.com/office/drawing/2014/main" id="{9B8C539F-78EB-31F2-4CEF-930C18C73F9E}"/>
              </a:ext>
            </a:extLst>
          </p:cNvPr>
          <p:cNvSpPr>
            <a:spLocks noGrp="1"/>
          </p:cNvSpPr>
          <p:nvPr>
            <p:ph type="dt" idx="15"/>
          </p:nvPr>
        </p:nvSpPr>
        <p:spPr/>
        <p:txBody>
          <a:bodyPr/>
          <a:lstStyle/>
          <a:p>
            <a:r>
              <a:rPr lang="en-US"/>
              <a:t>May 2023</a:t>
            </a:r>
            <a:endParaRPr lang="en-GB" dirty="0"/>
          </a:p>
        </p:txBody>
      </p:sp>
      <p:sp>
        <p:nvSpPr>
          <p:cNvPr id="4" name="Footer Placeholder 3">
            <a:extLst>
              <a:ext uri="{FF2B5EF4-FFF2-40B4-BE49-F238E27FC236}">
                <a16:creationId xmlns:a16="http://schemas.microsoft.com/office/drawing/2014/main" id="{A14ABD61-E976-4716-051A-2035B2C2B9E8}"/>
              </a:ext>
            </a:extLst>
          </p:cNvPr>
          <p:cNvSpPr>
            <a:spLocks noGrp="1"/>
          </p:cNvSpPr>
          <p:nvPr>
            <p:ph type="ftr" idx="14"/>
          </p:nvPr>
        </p:nvSpPr>
        <p:spPr/>
        <p:txBody>
          <a:bodyPr/>
          <a:lstStyle/>
          <a:p>
            <a:r>
              <a:rPr lang="en-GB"/>
              <a:t>Gang Xie (BUPT)</a:t>
            </a:r>
            <a:endParaRPr lang="en-GB" dirty="0"/>
          </a:p>
        </p:txBody>
      </p:sp>
      <p:sp>
        <p:nvSpPr>
          <p:cNvPr id="5" name="Slide Number Placeholder 4">
            <a:extLst>
              <a:ext uri="{FF2B5EF4-FFF2-40B4-BE49-F238E27FC236}">
                <a16:creationId xmlns:a16="http://schemas.microsoft.com/office/drawing/2014/main" id="{5631C7AD-3A5F-3066-9608-C4148E4CF5C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605394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1D041E37-574B-B0A0-214E-0611FB4C30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4498" y="3581400"/>
            <a:ext cx="6309102" cy="2793212"/>
          </a:xfrm>
          <a:prstGeom prst="rect">
            <a:avLst/>
          </a:prstGeom>
        </p:spPr>
      </p:pic>
      <p:sp>
        <p:nvSpPr>
          <p:cNvPr id="3" name="Title 1">
            <a:extLst>
              <a:ext uri="{FF2B5EF4-FFF2-40B4-BE49-F238E27FC236}">
                <a16:creationId xmlns:a16="http://schemas.microsoft.com/office/drawing/2014/main" id="{729DA654-F2E4-43F6-6AC5-C46506285EE3}"/>
              </a:ext>
            </a:extLst>
          </p:cNvPr>
          <p:cNvSpPr>
            <a:spLocks noGrp="1"/>
          </p:cNvSpPr>
          <p:nvPr>
            <p:ph type="title"/>
          </p:nvPr>
        </p:nvSpPr>
        <p:spPr>
          <a:xfrm>
            <a:off x="838200" y="609600"/>
            <a:ext cx="10515600" cy="488594"/>
          </a:xfrm>
        </p:spPr>
        <p:txBody>
          <a:bodyPr>
            <a:normAutofit fontScale="90000"/>
          </a:bodyPr>
          <a:lstStyle/>
          <a:p>
            <a:pPr algn="ctr"/>
            <a:r>
              <a:rPr lang="en-US" sz="2800" b="1" dirty="0">
                <a:latin typeface="Times New Roman" panose="02020603050405020304" pitchFamily="18" charset="0"/>
                <a:cs typeface="Times New Roman" panose="02020603050405020304" pitchFamily="18" charset="0"/>
              </a:rPr>
              <a:t>Multi-AP Coordination</a:t>
            </a:r>
            <a:r>
              <a:rPr lang="en-US" altLang="zh-CN" sz="2800" b="1" dirty="0">
                <a:latin typeface="Times New Roman" panose="02020603050405020304" pitchFamily="18" charset="0"/>
                <a:cs typeface="Times New Roman" panose="02020603050405020304" pitchFamily="18" charset="0"/>
              </a:rPr>
              <a:t> based on SCMA</a:t>
            </a:r>
            <a:endParaRPr lang="en-US" sz="2800" b="1" dirty="0">
              <a:latin typeface="Times New Roman" panose="02020603050405020304" pitchFamily="18" charset="0"/>
              <a:cs typeface="Times New Roman" panose="02020603050405020304" pitchFamily="18" charset="0"/>
            </a:endParaRPr>
          </a:p>
        </p:txBody>
      </p:sp>
      <p:sp>
        <p:nvSpPr>
          <p:cNvPr id="7" name="Content Placeholder 2">
            <a:extLst>
              <a:ext uri="{FF2B5EF4-FFF2-40B4-BE49-F238E27FC236}">
                <a16:creationId xmlns:a16="http://schemas.microsoft.com/office/drawing/2014/main" id="{73460F99-9763-6AF3-9A0C-D1856515075B}"/>
              </a:ext>
            </a:extLst>
          </p:cNvPr>
          <p:cNvSpPr>
            <a:spLocks noGrp="1"/>
          </p:cNvSpPr>
          <p:nvPr>
            <p:ph idx="1"/>
          </p:nvPr>
        </p:nvSpPr>
        <p:spPr>
          <a:xfrm>
            <a:off x="990600" y="1077686"/>
            <a:ext cx="9774609" cy="3265714"/>
          </a:xfrm>
        </p:spPr>
        <p:txBody>
          <a:bodyPr>
            <a:normAutofit fontScale="92500" lnSpcReduction="10000"/>
          </a:bodyPr>
          <a:lstStyle/>
          <a:p>
            <a:r>
              <a:rPr lang="en-US" altLang="zh-CN" sz="1800" dirty="0">
                <a:latin typeface="Times New Roman" panose="02020603050405020304" pitchFamily="18" charset="0"/>
                <a:cs typeface="Times New Roman" panose="02020603050405020304" pitchFamily="18" charset="0"/>
              </a:rPr>
              <a:t>SCMA is a non-orthogonal multiple access scheme for multi-user sharing RU.  </a:t>
            </a:r>
          </a:p>
          <a:p>
            <a:pPr lvl="1"/>
            <a:r>
              <a:rPr lang="en-US" altLang="zh-CN" sz="1800" dirty="0">
                <a:latin typeface="Times New Roman" panose="02020603050405020304" pitchFamily="18" charset="0"/>
                <a:cs typeface="Times New Roman" panose="02020603050405020304" pitchFamily="18" charset="0"/>
              </a:rPr>
              <a:t>High frequency spectral efficiency and stronger robustness.</a:t>
            </a:r>
          </a:p>
          <a:p>
            <a:r>
              <a:rPr lang="en-US" altLang="zh-CN" sz="1800" dirty="0">
                <a:latin typeface="Times New Roman" panose="02020603050405020304" pitchFamily="18" charset="0"/>
                <a:cs typeface="Times New Roman" panose="02020603050405020304" pitchFamily="18" charset="0"/>
              </a:rPr>
              <a:t>The data to be transmitted by AP needs to be modulated and SCMA encoded to be transmitted to STA.</a:t>
            </a:r>
          </a:p>
          <a:p>
            <a:r>
              <a:rPr lang="en-US" altLang="zh-CN" sz="1800" dirty="0">
                <a:latin typeface="Times New Roman" panose="02020603050405020304" pitchFamily="18" charset="0"/>
                <a:cs typeface="Times New Roman" panose="02020603050405020304" pitchFamily="18" charset="0"/>
              </a:rPr>
              <a:t>The SCMA encoding stage is divided into three parts[8]:</a:t>
            </a:r>
            <a:r>
              <a:rPr lang="zh-CN" altLang="en-US" sz="1800" dirty="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pPr lvl="1"/>
            <a:r>
              <a:rPr lang="en-US" sz="1800" dirty="0">
                <a:latin typeface="Times New Roman" panose="02020603050405020304" pitchFamily="18" charset="0"/>
                <a:cs typeface="Times New Roman" panose="02020603050405020304" pitchFamily="18" charset="0"/>
              </a:rPr>
              <a:t>Constellation generation of the mother constellation</a:t>
            </a:r>
          </a:p>
          <a:p>
            <a:pPr lvl="1"/>
            <a:r>
              <a:rPr lang="en-US" sz="1800" dirty="0">
                <a:latin typeface="Times New Roman" panose="02020603050405020304" pitchFamily="18" charset="0"/>
                <a:cs typeface="Times New Roman" panose="02020603050405020304" pitchFamily="18" charset="0"/>
              </a:rPr>
              <a:t>Rotation of the operation matrix to the </a:t>
            </a:r>
            <a:r>
              <a:rPr lang="en-US" altLang="zh-CN" sz="1800" dirty="0">
                <a:latin typeface="Times New Roman" panose="02020603050405020304" pitchFamily="18" charset="0"/>
                <a:cs typeface="Times New Roman" panose="02020603050405020304" pitchFamily="18" charset="0"/>
              </a:rPr>
              <a:t>mother</a:t>
            </a:r>
            <a:r>
              <a:rPr lang="en-US" sz="1800" dirty="0">
                <a:latin typeface="Times New Roman" panose="02020603050405020304" pitchFamily="18" charset="0"/>
                <a:cs typeface="Times New Roman" panose="02020603050405020304" pitchFamily="18" charset="0"/>
              </a:rPr>
              <a:t> constellation</a:t>
            </a:r>
          </a:p>
          <a:p>
            <a:pPr lvl="1"/>
            <a:r>
              <a:rPr lang="en-US" altLang="zh-CN" sz="1800" dirty="0">
                <a:latin typeface="Times New Roman" panose="02020603050405020304" pitchFamily="18" charset="0"/>
                <a:cs typeface="Times New Roman" panose="02020603050405020304" pitchFamily="18" charset="0"/>
              </a:rPr>
              <a:t>Dimension expansion of the mapping matrix</a:t>
            </a:r>
            <a:endParaRPr lang="en-US" sz="1800" dirty="0">
              <a:latin typeface="Times New Roman" panose="02020603050405020304" pitchFamily="18" charset="0"/>
              <a:cs typeface="Times New Roman" panose="02020603050405020304" pitchFamily="18" charset="0"/>
            </a:endParaRPr>
          </a:p>
          <a:p>
            <a:r>
              <a:rPr lang="en-US" sz="1800" dirty="0">
                <a:latin typeface="Times New Roman" panose="02020603050405020304" pitchFamily="18" charset="0"/>
                <a:cs typeface="Times New Roman" panose="02020603050405020304" pitchFamily="18" charset="0"/>
              </a:rPr>
              <a:t>The following explains the specific process from two parts: </a:t>
            </a:r>
          </a:p>
          <a:p>
            <a:pPr lvl="1"/>
            <a:r>
              <a:rPr lang="en-US" sz="1800" dirty="0">
                <a:latin typeface="Times New Roman" panose="02020603050405020304" pitchFamily="18" charset="0"/>
                <a:cs typeface="Times New Roman" panose="02020603050405020304" pitchFamily="18" charset="0"/>
              </a:rPr>
              <a:t>The </a:t>
            </a:r>
            <a:r>
              <a:rPr lang="en-US" altLang="zh-CN" sz="1800" dirty="0">
                <a:latin typeface="Times New Roman" panose="02020603050405020304" pitchFamily="18" charset="0"/>
                <a:cs typeface="Times New Roman" panose="02020603050405020304" pitchFamily="18" charset="0"/>
              </a:rPr>
              <a:t>SCMA </a:t>
            </a:r>
            <a:r>
              <a:rPr lang="en-US" sz="1800" dirty="0">
                <a:latin typeface="Times New Roman" panose="02020603050405020304" pitchFamily="18" charset="0"/>
                <a:cs typeface="Times New Roman" panose="02020603050405020304" pitchFamily="18" charset="0"/>
              </a:rPr>
              <a:t>encoding stage </a:t>
            </a:r>
          </a:p>
          <a:p>
            <a:pPr lvl="1"/>
            <a:r>
              <a:rPr lang="en-US" altLang="zh-CN" sz="1800" dirty="0">
                <a:latin typeface="Times New Roman" panose="02020603050405020304" pitchFamily="18" charset="0"/>
                <a:cs typeface="Times New Roman" panose="02020603050405020304" pitchFamily="18" charset="0"/>
              </a:rPr>
              <a:t>The Multi-AP Coordinated based on SCMA transmission process</a:t>
            </a:r>
            <a:endParaRPr lang="en-US" sz="18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D1AAB27F-7593-97C9-BB78-C7408CE2E1B9}"/>
              </a:ext>
            </a:extLst>
          </p:cNvPr>
          <p:cNvSpPr>
            <a:spLocks noGrp="1"/>
          </p:cNvSpPr>
          <p:nvPr>
            <p:ph type="dt" idx="15"/>
          </p:nvPr>
        </p:nvSpPr>
        <p:spPr/>
        <p:txBody>
          <a:bodyPr/>
          <a:lstStyle/>
          <a:p>
            <a:r>
              <a:rPr lang="en-US"/>
              <a:t>May 2023</a:t>
            </a:r>
            <a:endParaRPr lang="en-GB" dirty="0"/>
          </a:p>
        </p:txBody>
      </p:sp>
      <p:sp>
        <p:nvSpPr>
          <p:cNvPr id="4" name="Footer Placeholder 3">
            <a:extLst>
              <a:ext uri="{FF2B5EF4-FFF2-40B4-BE49-F238E27FC236}">
                <a16:creationId xmlns:a16="http://schemas.microsoft.com/office/drawing/2014/main" id="{5FDAF7D5-D43F-F5BE-0410-D0EBFFB2846A}"/>
              </a:ext>
            </a:extLst>
          </p:cNvPr>
          <p:cNvSpPr>
            <a:spLocks noGrp="1"/>
          </p:cNvSpPr>
          <p:nvPr>
            <p:ph type="ftr" idx="14"/>
          </p:nvPr>
        </p:nvSpPr>
        <p:spPr/>
        <p:txBody>
          <a:bodyPr/>
          <a:lstStyle/>
          <a:p>
            <a:r>
              <a:rPr lang="en-GB"/>
              <a:t>Gang Xie (BUPT)</a:t>
            </a:r>
            <a:endParaRPr lang="en-GB" dirty="0"/>
          </a:p>
        </p:txBody>
      </p:sp>
      <p:sp>
        <p:nvSpPr>
          <p:cNvPr id="5" name="Slide Number Placeholder 4">
            <a:extLst>
              <a:ext uri="{FF2B5EF4-FFF2-40B4-BE49-F238E27FC236}">
                <a16:creationId xmlns:a16="http://schemas.microsoft.com/office/drawing/2014/main" id="{0F97F37D-6C76-CE92-48D4-7B87BB60A83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69838"/>
      </p:ext>
    </p:extLst>
  </p:cSld>
  <p:clrMapOvr>
    <a:masterClrMapping/>
  </p:clrMapOvr>
  <mc:AlternateContent xmlns:mc="http://schemas.openxmlformats.org/markup-compatibility/2006" xmlns:p14="http://schemas.microsoft.com/office/powerpoint/2010/main">
    <mc:Choice Requires="p14">
      <p:transition spd="slow" p14:dur="2000" advTm="117702"/>
    </mc:Choice>
    <mc:Fallback xmlns="">
      <p:transition spd="slow" advTm="11770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E3DF57CE-F106-02E3-79F5-41DDAA19D319}"/>
              </a:ext>
            </a:extLst>
          </p:cNvPr>
          <p:cNvPicPr>
            <a:picLocks noChangeAspect="1"/>
          </p:cNvPicPr>
          <p:nvPr/>
        </p:nvPicPr>
        <p:blipFill>
          <a:blip r:embed="rId2"/>
          <a:stretch>
            <a:fillRect/>
          </a:stretch>
        </p:blipFill>
        <p:spPr>
          <a:xfrm>
            <a:off x="7899783" y="4212994"/>
            <a:ext cx="2176797" cy="1349255"/>
          </a:xfrm>
          <a:prstGeom prst="rect">
            <a:avLst/>
          </a:prstGeom>
        </p:spPr>
      </p:pic>
      <p:sp>
        <p:nvSpPr>
          <p:cNvPr id="3" name="Title 1">
            <a:extLst>
              <a:ext uri="{FF2B5EF4-FFF2-40B4-BE49-F238E27FC236}">
                <a16:creationId xmlns:a16="http://schemas.microsoft.com/office/drawing/2014/main" id="{729DA654-F2E4-43F6-6AC5-C46506285EE3}"/>
              </a:ext>
            </a:extLst>
          </p:cNvPr>
          <p:cNvSpPr>
            <a:spLocks noGrp="1"/>
          </p:cNvSpPr>
          <p:nvPr>
            <p:ph type="title"/>
          </p:nvPr>
        </p:nvSpPr>
        <p:spPr>
          <a:xfrm>
            <a:off x="838200" y="477113"/>
            <a:ext cx="10515600" cy="849681"/>
          </a:xfrm>
        </p:spPr>
        <p:txBody>
          <a:bodyPr>
            <a:normAutofit/>
          </a:bodyPr>
          <a:lstStyle/>
          <a:p>
            <a:pPr algn="ctr"/>
            <a:r>
              <a:rPr lang="en-US" sz="2800" b="1" dirty="0">
                <a:latin typeface="Times New Roman" panose="02020603050405020304" pitchFamily="18" charset="0"/>
                <a:cs typeface="Times New Roman" panose="02020603050405020304" pitchFamily="18" charset="0"/>
              </a:rPr>
              <a:t>SCMA Encoding Steps (1) </a:t>
            </a:r>
          </a:p>
        </p:txBody>
      </p:sp>
      <p:sp>
        <p:nvSpPr>
          <p:cNvPr id="7" name="Content Placeholder 2">
            <a:extLst>
              <a:ext uri="{FF2B5EF4-FFF2-40B4-BE49-F238E27FC236}">
                <a16:creationId xmlns:a16="http://schemas.microsoft.com/office/drawing/2014/main" id="{73460F99-9763-6AF3-9A0C-D1856515075B}"/>
              </a:ext>
            </a:extLst>
          </p:cNvPr>
          <p:cNvSpPr>
            <a:spLocks noGrp="1"/>
          </p:cNvSpPr>
          <p:nvPr>
            <p:ph idx="1"/>
          </p:nvPr>
        </p:nvSpPr>
        <p:spPr>
          <a:xfrm>
            <a:off x="716901" y="1253331"/>
            <a:ext cx="10515600" cy="472832"/>
          </a:xfrm>
        </p:spPr>
        <p:txBody>
          <a:bodyPr>
            <a:normAutofit/>
          </a:bodyPr>
          <a:lstStyle/>
          <a:p>
            <a:r>
              <a:rPr lang="en-US" altLang="zh-CN" sz="1800" dirty="0">
                <a:latin typeface="Times New Roman" panose="02020603050405020304" pitchFamily="18" charset="0"/>
                <a:cs typeface="Times New Roman" panose="02020603050405020304" pitchFamily="18" charset="0"/>
              </a:rPr>
              <a:t>The factor matrix represents the matching relationship between AP and STA</a:t>
            </a:r>
            <a:endParaRPr lang="en-US" sz="1800" dirty="0">
              <a:latin typeface="Times New Roman" panose="02020603050405020304" pitchFamily="18" charset="0"/>
              <a:cs typeface="Times New Roman" panose="02020603050405020304" pitchFamily="18" charset="0"/>
            </a:endParaRPr>
          </a:p>
        </p:txBody>
      </p:sp>
      <p:pic>
        <p:nvPicPr>
          <p:cNvPr id="4" name="图片 3">
            <a:extLst>
              <a:ext uri="{FF2B5EF4-FFF2-40B4-BE49-F238E27FC236}">
                <a16:creationId xmlns:a16="http://schemas.microsoft.com/office/drawing/2014/main" id="{475475BF-18F3-0D16-DE9A-0DF29E878A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7842" y="1849841"/>
            <a:ext cx="2688639" cy="1529777"/>
          </a:xfrm>
          <a:prstGeom prst="rect">
            <a:avLst/>
          </a:prstGeom>
        </p:spPr>
      </p:pic>
      <p:pic>
        <p:nvPicPr>
          <p:cNvPr id="5" name="图片 4">
            <a:extLst>
              <a:ext uri="{FF2B5EF4-FFF2-40B4-BE49-F238E27FC236}">
                <a16:creationId xmlns:a16="http://schemas.microsoft.com/office/drawing/2014/main" id="{93BDD3D8-0191-09DB-1F38-9784758BB6ED}"/>
              </a:ext>
            </a:extLst>
          </p:cNvPr>
          <p:cNvPicPr>
            <a:picLocks noChangeAspect="1"/>
          </p:cNvPicPr>
          <p:nvPr/>
        </p:nvPicPr>
        <p:blipFill>
          <a:blip r:embed="rId4"/>
          <a:stretch>
            <a:fillRect/>
          </a:stretch>
        </p:blipFill>
        <p:spPr>
          <a:xfrm>
            <a:off x="6700038" y="1724554"/>
            <a:ext cx="2870099" cy="1692143"/>
          </a:xfrm>
          <a:prstGeom prst="rect">
            <a:avLst/>
          </a:prstGeom>
        </p:spPr>
      </p:pic>
      <p:sp>
        <p:nvSpPr>
          <p:cNvPr id="6" name="箭头: 右 5">
            <a:extLst>
              <a:ext uri="{FF2B5EF4-FFF2-40B4-BE49-F238E27FC236}">
                <a16:creationId xmlns:a16="http://schemas.microsoft.com/office/drawing/2014/main" id="{9DAEE23B-73E7-09D6-9795-44396DCC672A}"/>
              </a:ext>
            </a:extLst>
          </p:cNvPr>
          <p:cNvSpPr/>
          <p:nvPr/>
        </p:nvSpPr>
        <p:spPr>
          <a:xfrm>
            <a:off x="5388843" y="2342133"/>
            <a:ext cx="1048833" cy="545191"/>
          </a:xfrm>
          <a:prstGeom prst="rightArrow">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a:extLst>
              <a:ext uri="{FF2B5EF4-FFF2-40B4-BE49-F238E27FC236}">
                <a16:creationId xmlns:a16="http://schemas.microsoft.com/office/drawing/2014/main" id="{A955DD06-B952-2D95-97A7-626CB1240CDD}"/>
              </a:ext>
            </a:extLst>
          </p:cNvPr>
          <p:cNvGrpSpPr/>
          <p:nvPr/>
        </p:nvGrpSpPr>
        <p:grpSpPr>
          <a:xfrm>
            <a:off x="716901" y="3552492"/>
            <a:ext cx="10515600" cy="4351338"/>
            <a:chOff x="716901" y="3552492"/>
            <a:chExt cx="10515600" cy="4351338"/>
          </a:xfrm>
        </p:grpSpPr>
        <p:sp>
          <p:nvSpPr>
            <p:cNvPr id="9" name="Content Placeholder 2">
              <a:extLst>
                <a:ext uri="{FF2B5EF4-FFF2-40B4-BE49-F238E27FC236}">
                  <a16:creationId xmlns:a16="http://schemas.microsoft.com/office/drawing/2014/main" id="{2CE80EB8-C661-8459-AA9D-836C81C7D681}"/>
                </a:ext>
              </a:extLst>
            </p:cNvPr>
            <p:cNvSpPr txBox="1">
              <a:spLocks/>
            </p:cNvSpPr>
            <p:nvPr/>
          </p:nvSpPr>
          <p:spPr>
            <a:xfrm>
              <a:off x="716901" y="3552492"/>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800" dirty="0">
                  <a:latin typeface="Times New Roman" panose="02020603050405020304" pitchFamily="18" charset="0"/>
                  <a:cs typeface="Times New Roman" panose="02020603050405020304" pitchFamily="18" charset="0"/>
                </a:rPr>
                <a:t>Where </a:t>
              </a:r>
              <a:r>
                <a:rPr lang="en-US" altLang="zh-CN" sz="1800" i="1" dirty="0">
                  <a:latin typeface="Times New Roman" panose="02020603050405020304" pitchFamily="18" charset="0"/>
                  <a:cs typeface="Times New Roman" panose="02020603050405020304" pitchFamily="18" charset="0"/>
                </a:rPr>
                <a:t>v</a:t>
              </a:r>
              <a:r>
                <a:rPr lang="en-US" altLang="zh-CN" sz="1800" dirty="0">
                  <a:latin typeface="Times New Roman" panose="02020603050405020304" pitchFamily="18" charset="0"/>
                  <a:cs typeface="Times New Roman" panose="02020603050405020304" pitchFamily="18" charset="0"/>
                </a:rPr>
                <a:t> represents AP and </a:t>
              </a:r>
              <a:r>
                <a:rPr lang="en-US" altLang="zh-CN" sz="1800" i="1" dirty="0">
                  <a:latin typeface="Times New Roman" panose="02020603050405020304" pitchFamily="18" charset="0"/>
                  <a:cs typeface="Times New Roman" panose="02020603050405020304" pitchFamily="18" charset="0"/>
                </a:rPr>
                <a:t>c</a:t>
              </a:r>
              <a:r>
                <a:rPr lang="en-US" altLang="zh-CN" sz="1800" dirty="0">
                  <a:latin typeface="Times New Roman" panose="02020603050405020304" pitchFamily="18" charset="0"/>
                  <a:cs typeface="Times New Roman" panose="02020603050405020304" pitchFamily="18" charset="0"/>
                </a:rPr>
                <a:t> represents STA.</a:t>
              </a:r>
            </a:p>
            <a:p>
              <a:r>
                <a:rPr lang="en-US" altLang="zh-CN" sz="1800" dirty="0">
                  <a:latin typeface="Times New Roman" panose="02020603050405020304" pitchFamily="18" charset="0"/>
                  <a:cs typeface="Times New Roman" panose="02020603050405020304" pitchFamily="18" charset="0"/>
                </a:rPr>
                <a:t>Represented by factor matrix representation as</a:t>
              </a:r>
            </a:p>
            <a:p>
              <a:pPr lvl="1"/>
              <a:r>
                <a:rPr lang="en-US" altLang="zh-CN" sz="1400" dirty="0">
                  <a:latin typeface="Times New Roman" panose="02020603050405020304" pitchFamily="18" charset="0"/>
                  <a:cs typeface="Times New Roman" panose="02020603050405020304" pitchFamily="18" charset="0"/>
                </a:rPr>
                <a:t> When                , it indicates that the </a:t>
              </a:r>
              <a:r>
                <a:rPr lang="en-US" altLang="zh-CN" sz="1400" i="1" dirty="0">
                  <a:latin typeface="Times New Roman" panose="02020603050405020304" pitchFamily="18" charset="0"/>
                  <a:cs typeface="Times New Roman" panose="02020603050405020304" pitchFamily="18" charset="0"/>
                </a:rPr>
                <a:t>j </a:t>
              </a:r>
              <a:r>
                <a:rPr lang="en-US" altLang="zh-CN" sz="1400" dirty="0" err="1">
                  <a:latin typeface="Times New Roman" panose="02020603050405020304" pitchFamily="18" charset="0"/>
                  <a:cs typeface="Times New Roman" panose="02020603050405020304" pitchFamily="18" charset="0"/>
                </a:rPr>
                <a:t>th</a:t>
              </a:r>
              <a:r>
                <a:rPr lang="en-US" altLang="zh-CN" sz="1400" dirty="0">
                  <a:latin typeface="Times New Roman" panose="02020603050405020304" pitchFamily="18" charset="0"/>
                  <a:cs typeface="Times New Roman" panose="02020603050405020304" pitchFamily="18" charset="0"/>
                </a:rPr>
                <a:t> AP needs to transmit the data of the </a:t>
              </a:r>
              <a:r>
                <a:rPr lang="en-US" altLang="zh-CN" sz="1400" i="1" dirty="0">
                  <a:latin typeface="Times New Roman" panose="02020603050405020304" pitchFamily="18" charset="0"/>
                  <a:cs typeface="Times New Roman" panose="02020603050405020304" pitchFamily="18" charset="0"/>
                </a:rPr>
                <a:t>k </a:t>
              </a:r>
              <a:r>
                <a:rPr lang="en-US" altLang="zh-CN" sz="1400" dirty="0" err="1">
                  <a:latin typeface="Times New Roman" panose="02020603050405020304" pitchFamily="18" charset="0"/>
                  <a:cs typeface="Times New Roman" panose="02020603050405020304" pitchFamily="18" charset="0"/>
                </a:rPr>
                <a:t>th</a:t>
              </a:r>
              <a:r>
                <a:rPr lang="en-US" altLang="zh-CN" sz="1400" dirty="0">
                  <a:latin typeface="Times New Roman" panose="02020603050405020304" pitchFamily="18" charset="0"/>
                  <a:cs typeface="Times New Roman" panose="02020603050405020304" pitchFamily="18" charset="0"/>
                </a:rPr>
                <a:t> STA.</a:t>
              </a:r>
            </a:p>
            <a:p>
              <a:r>
                <a:rPr lang="en-US" altLang="zh-CN" sz="1800" dirty="0">
                  <a:latin typeface="Times New Roman" panose="02020603050405020304" pitchFamily="18" charset="0"/>
                  <a:cs typeface="Times New Roman" panose="02020603050405020304" pitchFamily="18" charset="0"/>
                </a:rPr>
                <a:t>The design principles of this matrix are as follows:</a:t>
              </a:r>
            </a:p>
            <a:p>
              <a:pPr lvl="1"/>
              <a:r>
                <a:rPr lang="en-US" altLang="zh-CN" sz="1400" dirty="0">
                  <a:latin typeface="Times New Roman" panose="02020603050405020304" pitchFamily="18" charset="0"/>
                  <a:cs typeface="Times New Roman" panose="02020603050405020304" pitchFamily="18" charset="0"/>
                </a:rPr>
                <a:t>Taking the model where </a:t>
              </a:r>
              <a:r>
                <a:rPr lang="en-US" altLang="zh-CN" sz="1400" i="1" dirty="0">
                  <a:latin typeface="Times New Roman" panose="02020603050405020304" pitchFamily="18" charset="0"/>
                  <a:cs typeface="Times New Roman" panose="02020603050405020304" pitchFamily="18" charset="0"/>
                </a:rPr>
                <a:t>J</a:t>
              </a:r>
              <a:r>
                <a:rPr lang="en-US" altLang="zh-CN" sz="1400" dirty="0">
                  <a:latin typeface="Times New Roman" panose="02020603050405020304" pitchFamily="18" charset="0"/>
                  <a:cs typeface="Times New Roman" panose="02020603050405020304" pitchFamily="18" charset="0"/>
                </a:rPr>
                <a:t> APs are transmitted to </a:t>
              </a:r>
              <a:r>
                <a:rPr lang="en-US" altLang="zh-CN" sz="1400" i="1" dirty="0">
                  <a:latin typeface="Times New Roman" panose="02020603050405020304" pitchFamily="18" charset="0"/>
                  <a:cs typeface="Times New Roman" panose="02020603050405020304" pitchFamily="18" charset="0"/>
                </a:rPr>
                <a:t>K</a:t>
              </a:r>
              <a:r>
                <a:rPr lang="en-US" altLang="zh-CN" sz="1400" dirty="0">
                  <a:latin typeface="Times New Roman" panose="02020603050405020304" pitchFamily="18" charset="0"/>
                  <a:cs typeface="Times New Roman" panose="02020603050405020304" pitchFamily="18" charset="0"/>
                </a:rPr>
                <a:t> STAs as an example, </a:t>
              </a:r>
              <a:br>
                <a:rPr lang="en-US" altLang="zh-CN" sz="1400" dirty="0">
                  <a:latin typeface="Times New Roman" panose="02020603050405020304" pitchFamily="18" charset="0"/>
                  <a:cs typeface="Times New Roman" panose="02020603050405020304" pitchFamily="18" charset="0"/>
                </a:rPr>
              </a:br>
              <a:r>
                <a:rPr lang="en-US" altLang="zh-CN" sz="1400" i="1" dirty="0">
                  <a:latin typeface="Times New Roman" panose="02020603050405020304" pitchFamily="18" charset="0"/>
                  <a:cs typeface="Times New Roman" panose="02020603050405020304" pitchFamily="18" charset="0"/>
                </a:rPr>
                <a:t>N</a:t>
              </a:r>
              <a:r>
                <a:rPr lang="en-US" altLang="zh-CN" sz="1400" dirty="0">
                  <a:latin typeface="Times New Roman" panose="02020603050405020304" pitchFamily="18" charset="0"/>
                  <a:cs typeface="Times New Roman" panose="02020603050405020304" pitchFamily="18" charset="0"/>
                </a:rPr>
                <a:t> represents the number of APs needed to transmit data from one STA, and </a:t>
              </a:r>
              <a:br>
                <a:rPr lang="en-US" altLang="zh-CN" sz="1400" dirty="0">
                  <a:latin typeface="Times New Roman" panose="02020603050405020304" pitchFamily="18" charset="0"/>
                  <a:cs typeface="Times New Roman" panose="02020603050405020304" pitchFamily="18" charset="0"/>
                </a:rPr>
              </a:br>
              <a:r>
                <a:rPr lang="en-US" altLang="zh-CN" sz="1400" i="1" dirty="0" err="1">
                  <a:latin typeface="Times New Roman" panose="02020603050405020304" pitchFamily="18" charset="0"/>
                  <a:cs typeface="Times New Roman" panose="02020603050405020304" pitchFamily="18" charset="0"/>
                </a:rPr>
                <a:t>df</a:t>
              </a:r>
              <a:r>
                <a:rPr lang="en-US" altLang="zh-CN" sz="1400" dirty="0">
                  <a:latin typeface="Times New Roman" panose="02020603050405020304" pitchFamily="18" charset="0"/>
                  <a:cs typeface="Times New Roman" panose="02020603050405020304" pitchFamily="18" charset="0"/>
                </a:rPr>
                <a:t> represents the number of STAs that one AP needs to transmit</a:t>
              </a:r>
            </a:p>
          </p:txBody>
        </p:sp>
        <p:graphicFrame>
          <p:nvGraphicFramePr>
            <p:cNvPr id="12" name="对象 11">
              <a:extLst>
                <a:ext uri="{FF2B5EF4-FFF2-40B4-BE49-F238E27FC236}">
                  <a16:creationId xmlns:a16="http://schemas.microsoft.com/office/drawing/2014/main" id="{B1F9D1A7-58DA-2019-D92B-E50FCFFCD284}"/>
                </a:ext>
              </a:extLst>
            </p:cNvPr>
            <p:cNvGraphicFramePr>
              <a:graphicFrameLocks noChangeAspect="1"/>
            </p:cNvGraphicFramePr>
            <p:nvPr/>
          </p:nvGraphicFramePr>
          <p:xfrm>
            <a:off x="5319103" y="3933058"/>
            <a:ext cx="1311195" cy="327799"/>
          </p:xfrm>
          <a:graphic>
            <a:graphicData uri="http://schemas.openxmlformats.org/presentationml/2006/ole">
              <mc:AlternateContent xmlns:mc="http://schemas.openxmlformats.org/markup-compatibility/2006">
                <mc:Choice xmlns:v="urn:schemas-microsoft-com:vml" Requires="v">
                  <p:oleObj name="Equation" r:id="rId5" imgW="914468" imgH="228608" progId="Equation.DSMT4">
                    <p:embed/>
                  </p:oleObj>
                </mc:Choice>
                <mc:Fallback>
                  <p:oleObj name="Equation" r:id="rId5" imgW="914468" imgH="228608" progId="Equation.DSMT4">
                    <p:embed/>
                    <p:pic>
                      <p:nvPicPr>
                        <p:cNvPr id="12" name="对象 11">
                          <a:extLst>
                            <a:ext uri="{FF2B5EF4-FFF2-40B4-BE49-F238E27FC236}">
                              <a16:creationId xmlns:a16="http://schemas.microsoft.com/office/drawing/2014/main" id="{B1F9D1A7-58DA-2019-D92B-E50FCFFCD284}"/>
                            </a:ext>
                          </a:extLst>
                        </p:cNvPr>
                        <p:cNvPicPr/>
                        <p:nvPr/>
                      </p:nvPicPr>
                      <p:blipFill>
                        <a:blip r:embed="rId6"/>
                        <a:stretch>
                          <a:fillRect/>
                        </a:stretch>
                      </p:blipFill>
                      <p:spPr>
                        <a:xfrm>
                          <a:off x="5319103" y="3933058"/>
                          <a:ext cx="1311195" cy="327799"/>
                        </a:xfrm>
                        <a:prstGeom prst="rect">
                          <a:avLst/>
                        </a:prstGeom>
                      </p:spPr>
                    </p:pic>
                  </p:oleObj>
                </mc:Fallback>
              </mc:AlternateContent>
            </a:graphicData>
          </a:graphic>
        </p:graphicFrame>
        <p:graphicFrame>
          <p:nvGraphicFramePr>
            <p:cNvPr id="13" name="对象 12">
              <a:extLst>
                <a:ext uri="{FF2B5EF4-FFF2-40B4-BE49-F238E27FC236}">
                  <a16:creationId xmlns:a16="http://schemas.microsoft.com/office/drawing/2014/main" id="{E4436CA8-E938-20D3-B8D2-62FB6922F4BA}"/>
                </a:ext>
              </a:extLst>
            </p:cNvPr>
            <p:cNvGraphicFramePr>
              <a:graphicFrameLocks noChangeAspect="1"/>
            </p:cNvGraphicFramePr>
            <p:nvPr/>
          </p:nvGraphicFramePr>
          <p:xfrm>
            <a:off x="2008998" y="4260857"/>
            <a:ext cx="683891" cy="279139"/>
          </p:xfrm>
          <a:graphic>
            <a:graphicData uri="http://schemas.openxmlformats.org/presentationml/2006/ole">
              <mc:AlternateContent xmlns:mc="http://schemas.openxmlformats.org/markup-compatibility/2006">
                <mc:Choice xmlns:v="urn:schemas-microsoft-com:vml" Requires="v">
                  <p:oleObj name="Equation" r:id="rId7" imgW="495000" imgH="203040" progId="Equation.DSMT4">
                    <p:embed/>
                  </p:oleObj>
                </mc:Choice>
                <mc:Fallback>
                  <p:oleObj name="Equation" r:id="rId7" imgW="495000" imgH="203040" progId="Equation.DSMT4">
                    <p:embed/>
                    <p:pic>
                      <p:nvPicPr>
                        <p:cNvPr id="13" name="对象 12">
                          <a:extLst>
                            <a:ext uri="{FF2B5EF4-FFF2-40B4-BE49-F238E27FC236}">
                              <a16:creationId xmlns:a16="http://schemas.microsoft.com/office/drawing/2014/main" id="{E4436CA8-E938-20D3-B8D2-62FB6922F4BA}"/>
                            </a:ext>
                          </a:extLst>
                        </p:cNvPr>
                        <p:cNvPicPr/>
                        <p:nvPr/>
                      </p:nvPicPr>
                      <p:blipFill>
                        <a:blip r:embed="rId8"/>
                        <a:stretch>
                          <a:fillRect/>
                        </a:stretch>
                      </p:blipFill>
                      <p:spPr>
                        <a:xfrm>
                          <a:off x="2008998" y="4260857"/>
                          <a:ext cx="683891" cy="279139"/>
                        </a:xfrm>
                        <a:prstGeom prst="rect">
                          <a:avLst/>
                        </a:prstGeom>
                      </p:spPr>
                    </p:pic>
                  </p:oleObj>
                </mc:Fallback>
              </mc:AlternateContent>
            </a:graphicData>
          </a:graphic>
        </p:graphicFrame>
      </p:grpSp>
      <p:sp>
        <p:nvSpPr>
          <p:cNvPr id="8" name="Date Placeholder 7">
            <a:extLst>
              <a:ext uri="{FF2B5EF4-FFF2-40B4-BE49-F238E27FC236}">
                <a16:creationId xmlns:a16="http://schemas.microsoft.com/office/drawing/2014/main" id="{73CC5262-1D9F-3B03-2134-ACF640F8D519}"/>
              </a:ext>
            </a:extLst>
          </p:cNvPr>
          <p:cNvSpPr>
            <a:spLocks noGrp="1"/>
          </p:cNvSpPr>
          <p:nvPr>
            <p:ph type="dt" idx="15"/>
          </p:nvPr>
        </p:nvSpPr>
        <p:spPr/>
        <p:txBody>
          <a:bodyPr/>
          <a:lstStyle/>
          <a:p>
            <a:r>
              <a:rPr lang="en-US"/>
              <a:t>May 2023</a:t>
            </a:r>
            <a:endParaRPr lang="en-GB" dirty="0"/>
          </a:p>
        </p:txBody>
      </p:sp>
      <p:sp>
        <p:nvSpPr>
          <p:cNvPr id="10" name="Footer Placeholder 9">
            <a:extLst>
              <a:ext uri="{FF2B5EF4-FFF2-40B4-BE49-F238E27FC236}">
                <a16:creationId xmlns:a16="http://schemas.microsoft.com/office/drawing/2014/main" id="{DF7945BE-A6DC-412B-9BCF-29F97795CC17}"/>
              </a:ext>
            </a:extLst>
          </p:cNvPr>
          <p:cNvSpPr>
            <a:spLocks noGrp="1"/>
          </p:cNvSpPr>
          <p:nvPr>
            <p:ph type="ftr" idx="14"/>
          </p:nvPr>
        </p:nvSpPr>
        <p:spPr/>
        <p:txBody>
          <a:bodyPr/>
          <a:lstStyle/>
          <a:p>
            <a:r>
              <a:rPr lang="en-GB"/>
              <a:t>Gang Xie (BUPT)</a:t>
            </a:r>
            <a:endParaRPr lang="en-GB" dirty="0"/>
          </a:p>
        </p:txBody>
      </p:sp>
      <p:sp>
        <p:nvSpPr>
          <p:cNvPr id="11" name="Slide Number Placeholder 10">
            <a:extLst>
              <a:ext uri="{FF2B5EF4-FFF2-40B4-BE49-F238E27FC236}">
                <a16:creationId xmlns:a16="http://schemas.microsoft.com/office/drawing/2014/main" id="{91AFBB82-529A-3F96-CE8A-5024D0DAC5F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652521129"/>
      </p:ext>
    </p:extLst>
  </p:cSld>
  <p:clrMapOvr>
    <a:masterClrMapping/>
  </p:clrMapOvr>
  <mc:AlternateContent xmlns:mc="http://schemas.openxmlformats.org/markup-compatibility/2006" xmlns:p14="http://schemas.microsoft.com/office/powerpoint/2010/main">
    <mc:Choice Requires="p14">
      <p:transition spd="slow" p14:dur="2000" advTm="117702"/>
    </mc:Choice>
    <mc:Fallback xmlns="">
      <p:transition spd="slow" advTm="117702"/>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图片 13">
            <a:extLst>
              <a:ext uri="{FF2B5EF4-FFF2-40B4-BE49-F238E27FC236}">
                <a16:creationId xmlns:a16="http://schemas.microsoft.com/office/drawing/2014/main" id="{A90E9A95-6084-72EC-C3F5-3E2B4B260447}"/>
              </a:ext>
            </a:extLst>
          </p:cNvPr>
          <p:cNvPicPr>
            <a:picLocks noChangeAspect="1"/>
          </p:cNvPicPr>
          <p:nvPr/>
        </p:nvPicPr>
        <p:blipFill>
          <a:blip r:embed="rId2"/>
          <a:stretch>
            <a:fillRect/>
          </a:stretch>
        </p:blipFill>
        <p:spPr>
          <a:xfrm>
            <a:off x="6470658" y="4495800"/>
            <a:ext cx="2297856" cy="1944340"/>
          </a:xfrm>
          <a:prstGeom prst="rect">
            <a:avLst/>
          </a:prstGeom>
        </p:spPr>
      </p:pic>
      <p:pic>
        <p:nvPicPr>
          <p:cNvPr id="15" name="图片 14">
            <a:extLst>
              <a:ext uri="{FF2B5EF4-FFF2-40B4-BE49-F238E27FC236}">
                <a16:creationId xmlns:a16="http://schemas.microsoft.com/office/drawing/2014/main" id="{C32D6368-0B1E-7889-1EDB-2593C4DB69C3}"/>
              </a:ext>
            </a:extLst>
          </p:cNvPr>
          <p:cNvPicPr>
            <a:picLocks noChangeAspect="1"/>
          </p:cNvPicPr>
          <p:nvPr/>
        </p:nvPicPr>
        <p:blipFill>
          <a:blip r:embed="rId3"/>
          <a:stretch>
            <a:fillRect/>
          </a:stretch>
        </p:blipFill>
        <p:spPr>
          <a:xfrm>
            <a:off x="3564294" y="4495800"/>
            <a:ext cx="2128419" cy="1944340"/>
          </a:xfrm>
          <a:prstGeom prst="rect">
            <a:avLst/>
          </a:prstGeom>
        </p:spPr>
      </p:pic>
      <p:sp>
        <p:nvSpPr>
          <p:cNvPr id="3" name="Title 1">
            <a:extLst>
              <a:ext uri="{FF2B5EF4-FFF2-40B4-BE49-F238E27FC236}">
                <a16:creationId xmlns:a16="http://schemas.microsoft.com/office/drawing/2014/main" id="{729DA654-F2E4-43F6-6AC5-C46506285EE3}"/>
              </a:ext>
            </a:extLst>
          </p:cNvPr>
          <p:cNvSpPr>
            <a:spLocks noGrp="1"/>
          </p:cNvSpPr>
          <p:nvPr>
            <p:ph type="title"/>
          </p:nvPr>
        </p:nvSpPr>
        <p:spPr>
          <a:xfrm>
            <a:off x="838200" y="706112"/>
            <a:ext cx="10515600" cy="620682"/>
          </a:xfrm>
        </p:spPr>
        <p:txBody>
          <a:bodyPr>
            <a:normAutofit/>
          </a:bodyPr>
          <a:lstStyle/>
          <a:p>
            <a:pPr algn="ctr"/>
            <a:r>
              <a:rPr lang="en-US" sz="2800" b="1" dirty="0">
                <a:latin typeface="Times New Roman" panose="02020603050405020304" pitchFamily="18" charset="0"/>
                <a:cs typeface="Times New Roman" panose="02020603050405020304" pitchFamily="18" charset="0"/>
              </a:rPr>
              <a:t>SCMA Encoding Steps (2) </a:t>
            </a:r>
          </a:p>
        </p:txBody>
      </p:sp>
      <p:sp>
        <p:nvSpPr>
          <p:cNvPr id="7" name="Content Placeholder 2">
            <a:extLst>
              <a:ext uri="{FF2B5EF4-FFF2-40B4-BE49-F238E27FC236}">
                <a16:creationId xmlns:a16="http://schemas.microsoft.com/office/drawing/2014/main" id="{73460F99-9763-6AF3-9A0C-D1856515075B}"/>
              </a:ext>
            </a:extLst>
          </p:cNvPr>
          <p:cNvSpPr>
            <a:spLocks noGrp="1"/>
          </p:cNvSpPr>
          <p:nvPr>
            <p:ph idx="1"/>
          </p:nvPr>
        </p:nvSpPr>
        <p:spPr>
          <a:xfrm>
            <a:off x="716901" y="1253330"/>
            <a:ext cx="10515600" cy="1116645"/>
          </a:xfrm>
        </p:spPr>
        <p:txBody>
          <a:bodyPr>
            <a:normAutofit/>
          </a:bodyPr>
          <a:lstStyle/>
          <a:p>
            <a:r>
              <a:rPr lang="en-US" altLang="zh-CN" sz="1800" dirty="0">
                <a:latin typeface="Times New Roman" panose="02020603050405020304" pitchFamily="18" charset="0"/>
                <a:cs typeface="Times New Roman" panose="02020603050405020304" pitchFamily="18" charset="0"/>
              </a:rPr>
              <a:t>Mapping matrix </a:t>
            </a:r>
            <a:r>
              <a:rPr lang="en-US" altLang="zh-CN" sz="1800" b="1" dirty="0">
                <a:latin typeface="Times New Roman" panose="02020603050405020304" pitchFamily="18" charset="0"/>
                <a:cs typeface="Times New Roman" panose="02020603050405020304" pitchFamily="18" charset="0"/>
              </a:rPr>
              <a:t>V</a:t>
            </a:r>
          </a:p>
          <a:p>
            <a:pPr lvl="1"/>
            <a:r>
              <a:rPr lang="en-US" sz="1400" dirty="0">
                <a:latin typeface="Times New Roman" panose="02020603050405020304" pitchFamily="18" charset="0"/>
                <a:cs typeface="Times New Roman" panose="02020603050405020304" pitchFamily="18" charset="0"/>
              </a:rPr>
              <a:t>The mapping matrix is mainly used to expand the dimensions of codewords.</a:t>
            </a:r>
          </a:p>
          <a:p>
            <a:pPr lvl="1"/>
            <a:r>
              <a:rPr lang="en-US" sz="1400" dirty="0">
                <a:latin typeface="Times New Roman" panose="02020603050405020304" pitchFamily="18" charset="0"/>
                <a:cs typeface="Times New Roman" panose="02020603050405020304" pitchFamily="18" charset="0"/>
              </a:rPr>
              <a:t>The mapping matrix of each AP meets the following conditions:</a:t>
            </a:r>
          </a:p>
        </p:txBody>
      </p:sp>
      <p:graphicFrame>
        <p:nvGraphicFramePr>
          <p:cNvPr id="2" name="对象 1">
            <a:extLst>
              <a:ext uri="{FF2B5EF4-FFF2-40B4-BE49-F238E27FC236}">
                <a16:creationId xmlns:a16="http://schemas.microsoft.com/office/drawing/2014/main" id="{21114961-5553-C4D6-E252-43567B043201}"/>
              </a:ext>
            </a:extLst>
          </p:cNvPr>
          <p:cNvGraphicFramePr>
            <a:graphicFrameLocks noChangeAspect="1"/>
          </p:cNvGraphicFramePr>
          <p:nvPr/>
        </p:nvGraphicFramePr>
        <p:xfrm>
          <a:off x="5221946" y="2200621"/>
          <a:ext cx="1580070" cy="395017"/>
        </p:xfrm>
        <a:graphic>
          <a:graphicData uri="http://schemas.openxmlformats.org/presentationml/2006/ole">
            <mc:AlternateContent xmlns:mc="http://schemas.openxmlformats.org/markup-compatibility/2006">
              <mc:Choice xmlns:v="urn:schemas-microsoft-com:vml" Requires="v">
                <p:oleObj name="Equation" r:id="rId4" imgW="914468" imgH="228608" progId="Equation.DSMT4">
                  <p:embed/>
                </p:oleObj>
              </mc:Choice>
              <mc:Fallback>
                <p:oleObj name="Equation" r:id="rId4" imgW="914468" imgH="228608" progId="Equation.DSMT4">
                  <p:embed/>
                  <p:pic>
                    <p:nvPicPr>
                      <p:cNvPr id="2" name="对象 1">
                        <a:extLst>
                          <a:ext uri="{FF2B5EF4-FFF2-40B4-BE49-F238E27FC236}">
                            <a16:creationId xmlns:a16="http://schemas.microsoft.com/office/drawing/2014/main" id="{21114961-5553-C4D6-E252-43567B043201}"/>
                          </a:ext>
                        </a:extLst>
                      </p:cNvPr>
                      <p:cNvPicPr/>
                      <p:nvPr/>
                    </p:nvPicPr>
                    <p:blipFill>
                      <a:blip r:embed="rId5"/>
                      <a:stretch>
                        <a:fillRect/>
                      </a:stretch>
                    </p:blipFill>
                    <p:spPr>
                      <a:xfrm>
                        <a:off x="5221946" y="2200621"/>
                        <a:ext cx="1580070" cy="395017"/>
                      </a:xfrm>
                      <a:prstGeom prst="rect">
                        <a:avLst/>
                      </a:prstGeom>
                    </p:spPr>
                  </p:pic>
                </p:oleObj>
              </mc:Fallback>
            </mc:AlternateContent>
          </a:graphicData>
        </a:graphic>
      </p:graphicFrame>
      <p:grpSp>
        <p:nvGrpSpPr>
          <p:cNvPr id="16" name="组合 15">
            <a:extLst>
              <a:ext uri="{FF2B5EF4-FFF2-40B4-BE49-F238E27FC236}">
                <a16:creationId xmlns:a16="http://schemas.microsoft.com/office/drawing/2014/main" id="{B6A6DD42-8284-5BAF-A44F-2378FF1B5D2D}"/>
              </a:ext>
            </a:extLst>
          </p:cNvPr>
          <p:cNvGrpSpPr/>
          <p:nvPr/>
        </p:nvGrpSpPr>
        <p:grpSpPr>
          <a:xfrm>
            <a:off x="716899" y="2286000"/>
            <a:ext cx="10515600" cy="1502284"/>
            <a:chOff x="716899" y="2362200"/>
            <a:chExt cx="10515600" cy="1502284"/>
          </a:xfrm>
        </p:grpSpPr>
        <p:sp>
          <p:nvSpPr>
            <p:cNvPr id="8" name="Content Placeholder 2">
              <a:extLst>
                <a:ext uri="{FF2B5EF4-FFF2-40B4-BE49-F238E27FC236}">
                  <a16:creationId xmlns:a16="http://schemas.microsoft.com/office/drawing/2014/main" id="{6EFBD3DC-B884-BB82-3F43-F051DB419544}"/>
                </a:ext>
              </a:extLst>
            </p:cNvPr>
            <p:cNvSpPr txBox="1">
              <a:spLocks/>
            </p:cNvSpPr>
            <p:nvPr/>
          </p:nvSpPr>
          <p:spPr>
            <a:xfrm>
              <a:off x="716899" y="2362200"/>
              <a:ext cx="10515600" cy="11166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800" b="1" dirty="0">
                  <a:latin typeface="Times New Roman" panose="02020603050405020304" pitchFamily="18" charset="0"/>
                  <a:cs typeface="Times New Roman" panose="02020603050405020304" pitchFamily="18" charset="0"/>
                </a:rPr>
                <a:t>Operation Matrix Δ</a:t>
              </a:r>
            </a:p>
            <a:p>
              <a:pPr lvl="1"/>
              <a:r>
                <a:rPr lang="en-US" sz="1400" dirty="0">
                  <a:latin typeface="Times New Roman" panose="02020603050405020304" pitchFamily="18" charset="0"/>
                  <a:cs typeface="Times New Roman" panose="02020603050405020304" pitchFamily="18" charset="0"/>
                </a:rPr>
                <a:t>The operation matrix rotates the </a:t>
              </a:r>
              <a:r>
                <a:rPr lang="en-US" altLang="zh-CN" sz="1400" dirty="0">
                  <a:latin typeface="Times New Roman" panose="02020603050405020304" pitchFamily="18" charset="0"/>
                  <a:cs typeface="Times New Roman" panose="02020603050405020304" pitchFamily="18" charset="0"/>
                </a:rPr>
                <a:t>mother</a:t>
              </a:r>
              <a:r>
                <a:rPr lang="en-US" sz="1400" dirty="0">
                  <a:latin typeface="Times New Roman" panose="02020603050405020304" pitchFamily="18" charset="0"/>
                  <a:cs typeface="Times New Roman" panose="02020603050405020304" pitchFamily="18" charset="0"/>
                </a:rPr>
                <a:t> constellation to ensure the diversity of the codebook and the correctness of decoding.</a:t>
              </a:r>
            </a:p>
            <a:p>
              <a:pPr lvl="1"/>
              <a:r>
                <a:rPr lang="en-US" sz="1400" dirty="0">
                  <a:latin typeface="Times New Roman" panose="02020603050405020304" pitchFamily="18" charset="0"/>
                  <a:cs typeface="Times New Roman" panose="02020603050405020304" pitchFamily="18" charset="0"/>
                </a:rPr>
                <a:t>In the design of SCMA codebook set, we usually need to use the phase rotation matrix. The specific operations are as follows:</a:t>
              </a:r>
            </a:p>
          </p:txBody>
        </p:sp>
        <p:graphicFrame>
          <p:nvGraphicFramePr>
            <p:cNvPr id="10" name="对象 9">
              <a:extLst>
                <a:ext uri="{FF2B5EF4-FFF2-40B4-BE49-F238E27FC236}">
                  <a16:creationId xmlns:a16="http://schemas.microsoft.com/office/drawing/2014/main" id="{F6349A43-DFB5-3CEF-5E2D-95BBD4C899BE}"/>
                </a:ext>
              </a:extLst>
            </p:cNvPr>
            <p:cNvGraphicFramePr>
              <a:graphicFrameLocks noChangeAspect="1"/>
            </p:cNvGraphicFramePr>
            <p:nvPr/>
          </p:nvGraphicFramePr>
          <p:xfrm>
            <a:off x="5310588" y="3466162"/>
            <a:ext cx="1402787" cy="398322"/>
          </p:xfrm>
          <a:graphic>
            <a:graphicData uri="http://schemas.openxmlformats.org/presentationml/2006/ole">
              <mc:AlternateContent xmlns:mc="http://schemas.openxmlformats.org/markup-compatibility/2006">
                <mc:Choice xmlns:v="urn:schemas-microsoft-com:vml" Requires="v">
                  <p:oleObj name="Equation" r:id="rId6" imgW="771538" imgH="219248" progId="Equation.DSMT4">
                    <p:embed/>
                  </p:oleObj>
                </mc:Choice>
                <mc:Fallback>
                  <p:oleObj name="Equation" r:id="rId6" imgW="771538" imgH="219248" progId="Equation.DSMT4">
                    <p:embed/>
                    <p:pic>
                      <p:nvPicPr>
                        <p:cNvPr id="10" name="对象 9">
                          <a:extLst>
                            <a:ext uri="{FF2B5EF4-FFF2-40B4-BE49-F238E27FC236}">
                              <a16:creationId xmlns:a16="http://schemas.microsoft.com/office/drawing/2014/main" id="{F6349A43-DFB5-3CEF-5E2D-95BBD4C899BE}"/>
                            </a:ext>
                          </a:extLst>
                        </p:cNvPr>
                        <p:cNvPicPr/>
                        <p:nvPr/>
                      </p:nvPicPr>
                      <p:blipFill>
                        <a:blip r:embed="rId7"/>
                        <a:stretch>
                          <a:fillRect/>
                        </a:stretch>
                      </p:blipFill>
                      <p:spPr>
                        <a:xfrm>
                          <a:off x="5310588" y="3466162"/>
                          <a:ext cx="1402787" cy="398322"/>
                        </a:xfrm>
                        <a:prstGeom prst="rect">
                          <a:avLst/>
                        </a:prstGeom>
                      </p:spPr>
                    </p:pic>
                  </p:oleObj>
                </mc:Fallback>
              </mc:AlternateContent>
            </a:graphicData>
          </a:graphic>
        </p:graphicFrame>
      </p:grpSp>
      <p:sp>
        <p:nvSpPr>
          <p:cNvPr id="11" name="Content Placeholder 2">
            <a:extLst>
              <a:ext uri="{FF2B5EF4-FFF2-40B4-BE49-F238E27FC236}">
                <a16:creationId xmlns:a16="http://schemas.microsoft.com/office/drawing/2014/main" id="{F28ECCFE-E835-9318-C200-EBC380311942}"/>
              </a:ext>
            </a:extLst>
          </p:cNvPr>
          <p:cNvSpPr txBox="1">
            <a:spLocks/>
          </p:cNvSpPr>
          <p:nvPr/>
        </p:nvSpPr>
        <p:spPr>
          <a:xfrm>
            <a:off x="716899" y="3429000"/>
            <a:ext cx="11021011" cy="16302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800" b="1" dirty="0">
                <a:latin typeface="Times New Roman" panose="02020603050405020304" pitchFamily="18" charset="0"/>
                <a:cs typeface="Times New Roman" panose="02020603050405020304" pitchFamily="18" charset="0"/>
              </a:rPr>
              <a:t>Mother constellation A</a:t>
            </a:r>
          </a:p>
          <a:p>
            <a:pPr lvl="1"/>
            <a:r>
              <a:rPr lang="en-US" sz="1400" dirty="0">
                <a:latin typeface="Times New Roman" panose="02020603050405020304" pitchFamily="18" charset="0"/>
                <a:cs typeface="Times New Roman" panose="02020603050405020304" pitchFamily="18" charset="0"/>
              </a:rPr>
              <a:t>The mother constellation is the foundation of SCMA codebook rotation expansion, and our mother constellation is generated based on the Star QAM constellation.</a:t>
            </a:r>
          </a:p>
          <a:p>
            <a:pPr lvl="1"/>
            <a:r>
              <a:rPr lang="en-US" sz="1400" dirty="0">
                <a:latin typeface="Times New Roman" panose="02020603050405020304" pitchFamily="18" charset="0"/>
                <a:cs typeface="Times New Roman" panose="02020603050405020304" pitchFamily="18" charset="0"/>
              </a:rPr>
              <a:t>Star QAM constitutes a special case of circular amplitude and phase shift keying, which is superior to the classic Square QAM constellation in peak power limited systems.</a:t>
            </a:r>
          </a:p>
        </p:txBody>
      </p:sp>
      <p:sp>
        <p:nvSpPr>
          <p:cNvPr id="4" name="Date Placeholder 3">
            <a:extLst>
              <a:ext uri="{FF2B5EF4-FFF2-40B4-BE49-F238E27FC236}">
                <a16:creationId xmlns:a16="http://schemas.microsoft.com/office/drawing/2014/main" id="{0A6066B5-46A7-93E3-DFF0-CD1F6BDEA3C0}"/>
              </a:ext>
            </a:extLst>
          </p:cNvPr>
          <p:cNvSpPr>
            <a:spLocks noGrp="1"/>
          </p:cNvSpPr>
          <p:nvPr>
            <p:ph type="dt" idx="15"/>
          </p:nvPr>
        </p:nvSpPr>
        <p:spPr/>
        <p:txBody>
          <a:bodyPr/>
          <a:lstStyle/>
          <a:p>
            <a:r>
              <a:rPr lang="en-US"/>
              <a:t>May 2023</a:t>
            </a:r>
            <a:endParaRPr lang="en-GB" dirty="0"/>
          </a:p>
        </p:txBody>
      </p:sp>
      <p:sp>
        <p:nvSpPr>
          <p:cNvPr id="5" name="Footer Placeholder 4">
            <a:extLst>
              <a:ext uri="{FF2B5EF4-FFF2-40B4-BE49-F238E27FC236}">
                <a16:creationId xmlns:a16="http://schemas.microsoft.com/office/drawing/2014/main" id="{F5EC9E6D-A122-3851-5401-C9AE63CAFE10}"/>
              </a:ext>
            </a:extLst>
          </p:cNvPr>
          <p:cNvSpPr>
            <a:spLocks noGrp="1"/>
          </p:cNvSpPr>
          <p:nvPr>
            <p:ph type="ftr" idx="14"/>
          </p:nvPr>
        </p:nvSpPr>
        <p:spPr/>
        <p:txBody>
          <a:bodyPr/>
          <a:lstStyle/>
          <a:p>
            <a:r>
              <a:rPr lang="en-GB"/>
              <a:t>Gang Xie (BUPT)</a:t>
            </a:r>
            <a:endParaRPr lang="en-GB" dirty="0"/>
          </a:p>
        </p:txBody>
      </p:sp>
      <p:sp>
        <p:nvSpPr>
          <p:cNvPr id="6" name="Slide Number Placeholder 5">
            <a:extLst>
              <a:ext uri="{FF2B5EF4-FFF2-40B4-BE49-F238E27FC236}">
                <a16:creationId xmlns:a16="http://schemas.microsoft.com/office/drawing/2014/main" id="{8F6CF685-2280-10D8-90A8-DA62F10F5C3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480353593"/>
      </p:ext>
    </p:extLst>
  </p:cSld>
  <p:clrMapOvr>
    <a:masterClrMapping/>
  </p:clrMapOvr>
  <mc:AlternateContent xmlns:mc="http://schemas.openxmlformats.org/markup-compatibility/2006" xmlns:p14="http://schemas.microsoft.com/office/powerpoint/2010/main">
    <mc:Choice Requires="p14">
      <p:transition spd="slow" p14:dur="2000" advTm="117702"/>
    </mc:Choice>
    <mc:Fallback xmlns="">
      <p:transition spd="slow" advTm="11770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29DA654-F2E4-43F6-6AC5-C46506285EE3}"/>
              </a:ext>
            </a:extLst>
          </p:cNvPr>
          <p:cNvSpPr>
            <a:spLocks noGrp="1"/>
          </p:cNvSpPr>
          <p:nvPr>
            <p:ph type="title"/>
          </p:nvPr>
        </p:nvSpPr>
        <p:spPr>
          <a:xfrm>
            <a:off x="838200" y="685800"/>
            <a:ext cx="10515600" cy="585282"/>
          </a:xfrm>
        </p:spPr>
        <p:txBody>
          <a:bodyPr>
            <a:normAutofit/>
          </a:bodyPr>
          <a:lstStyle/>
          <a:p>
            <a:pPr algn="ctr"/>
            <a:r>
              <a:rPr lang="en-US" sz="2800" b="1" dirty="0">
                <a:latin typeface="Times New Roman" panose="02020603050405020304" pitchFamily="18" charset="0"/>
                <a:cs typeface="Times New Roman" panose="02020603050405020304" pitchFamily="18" charset="0"/>
              </a:rPr>
              <a:t>Multi-AP Coordination based on SCMA Transmission</a:t>
            </a:r>
          </a:p>
        </p:txBody>
      </p:sp>
      <p:sp>
        <p:nvSpPr>
          <p:cNvPr id="7" name="Content Placeholder 2">
            <a:extLst>
              <a:ext uri="{FF2B5EF4-FFF2-40B4-BE49-F238E27FC236}">
                <a16:creationId xmlns:a16="http://schemas.microsoft.com/office/drawing/2014/main" id="{73460F99-9763-6AF3-9A0C-D1856515075B}"/>
              </a:ext>
            </a:extLst>
          </p:cNvPr>
          <p:cNvSpPr>
            <a:spLocks noGrp="1"/>
          </p:cNvSpPr>
          <p:nvPr>
            <p:ph idx="1"/>
          </p:nvPr>
        </p:nvSpPr>
        <p:spPr>
          <a:xfrm>
            <a:off x="716901" y="1307060"/>
            <a:ext cx="10515600" cy="3264940"/>
          </a:xfrm>
        </p:spPr>
        <p:txBody>
          <a:bodyPr>
            <a:normAutofit lnSpcReduction="10000"/>
          </a:bodyPr>
          <a:lstStyle/>
          <a:p>
            <a:pPr algn="just"/>
            <a:r>
              <a:rPr lang="en-US" altLang="zh-CN" sz="1800" dirty="0">
                <a:latin typeface="Times New Roman" panose="02020603050405020304" pitchFamily="18" charset="0"/>
                <a:cs typeface="Times New Roman" panose="02020603050405020304" pitchFamily="18" charset="0"/>
              </a:rPr>
              <a:t>Based on the features of SCMA codebook, we will obtain an SCMA codebook table before transmission.</a:t>
            </a:r>
          </a:p>
          <a:p>
            <a:pPr lvl="1" algn="just"/>
            <a:r>
              <a:rPr lang="en-US" altLang="zh-CN" sz="1400" dirty="0">
                <a:latin typeface="Times New Roman" panose="02020603050405020304" pitchFamily="18" charset="0"/>
                <a:cs typeface="Times New Roman" panose="02020603050405020304" pitchFamily="18" charset="0"/>
              </a:rPr>
              <a:t>We can set the SCMA codebook table as a built-in attribute of the AP without the need to set new interactions between the AP and AP. </a:t>
            </a:r>
          </a:p>
          <a:p>
            <a:pPr algn="just"/>
            <a:r>
              <a:rPr lang="en-US" altLang="zh-CN" sz="1800" dirty="0">
                <a:latin typeface="Times New Roman" panose="02020603050405020304" pitchFamily="18" charset="0"/>
                <a:cs typeface="Times New Roman" panose="02020603050405020304" pitchFamily="18" charset="0"/>
              </a:rPr>
              <a:t>The Multi-AP Coordinated based on SCMA transmission process is as follows:</a:t>
            </a:r>
          </a:p>
          <a:p>
            <a:pPr lvl="1" algn="just"/>
            <a:r>
              <a:rPr lang="en-US" altLang="zh-CN" sz="1400" dirty="0">
                <a:latin typeface="Times New Roman" panose="02020603050405020304" pitchFamily="18" charset="0"/>
                <a:cs typeface="Times New Roman" panose="02020603050405020304" pitchFamily="18" charset="0"/>
              </a:rPr>
              <a:t>AP1 as the master AP</a:t>
            </a:r>
          </a:p>
          <a:p>
            <a:pPr lvl="1" algn="just"/>
            <a:r>
              <a:rPr lang="en-US" altLang="zh-CN" sz="1400" dirty="0">
                <a:latin typeface="Times New Roman" panose="02020603050405020304" pitchFamily="18" charset="0"/>
                <a:cs typeface="Times New Roman" panose="02020603050405020304" pitchFamily="18" charset="0"/>
              </a:rPr>
              <a:t>AP1 and slave AP exchange coordination requests and coordinate responses to determine whether coordination should be initiated</a:t>
            </a:r>
          </a:p>
          <a:p>
            <a:pPr lvl="1" algn="just"/>
            <a:r>
              <a:rPr lang="en-US" altLang="zh-CN" sz="1400" dirty="0">
                <a:latin typeface="Times New Roman" panose="02020603050405020304" pitchFamily="18" charset="0"/>
                <a:cs typeface="Times New Roman" panose="02020603050405020304" pitchFamily="18" charset="0"/>
              </a:rPr>
              <a:t>Based on the obtained information, AP1 sends a slave trigger frame to enable the slave AP to initiate synchronization. The use of synchronous trigger frames and intermediate synchronization codes is consistent with joint transmission</a:t>
            </a:r>
          </a:p>
          <a:p>
            <a:pPr lvl="1" algn="just"/>
            <a:r>
              <a:rPr lang="en-US" altLang="zh-CN" sz="1400" dirty="0">
                <a:latin typeface="Times New Roman" panose="02020603050405020304" pitchFamily="18" charset="0"/>
                <a:cs typeface="Times New Roman" panose="02020603050405020304" pitchFamily="18" charset="0"/>
              </a:rPr>
              <a:t>AP1 sends a coordination set to the slave APs to initiate data sharing between them through backhaul</a:t>
            </a:r>
          </a:p>
          <a:p>
            <a:pPr lvl="1" algn="just"/>
            <a:r>
              <a:rPr lang="en-US" altLang="zh-CN" sz="1400" dirty="0">
                <a:latin typeface="Times New Roman" panose="02020603050405020304" pitchFamily="18" charset="0"/>
                <a:cs typeface="Times New Roman" panose="02020603050405020304" pitchFamily="18" charset="0"/>
              </a:rPr>
              <a:t>During data sharing, AP1 and slave APs pre share the corresponding STA data based on the matching relationship between AP and STA obtained from the factor matrix and wait for transmission for a period of time</a:t>
            </a:r>
          </a:p>
          <a:p>
            <a:pPr lvl="1" algn="just"/>
            <a:r>
              <a:rPr lang="en-US" altLang="zh-CN" sz="1400" dirty="0">
                <a:latin typeface="Times New Roman" panose="02020603050405020304" pitchFamily="18" charset="0"/>
                <a:cs typeface="Times New Roman" panose="02020603050405020304" pitchFamily="18" charset="0"/>
              </a:rPr>
              <a:t>AP1 sends a coordination trigger frame to the slave AP to initiate coordination transmission</a:t>
            </a:r>
          </a:p>
          <a:p>
            <a:pPr lvl="1" algn="just"/>
            <a:r>
              <a:rPr lang="en-US" altLang="zh-CN" sz="1400" dirty="0">
                <a:latin typeface="Times New Roman" panose="02020603050405020304" pitchFamily="18" charset="0"/>
                <a:cs typeface="Times New Roman" panose="02020603050405020304" pitchFamily="18" charset="0"/>
              </a:rPr>
              <a:t>AP1 receives the block Ack from STA (feedback of received data by STA)</a:t>
            </a:r>
          </a:p>
          <a:p>
            <a:pPr algn="just"/>
            <a:endParaRPr lang="en-US" altLang="zh-CN" sz="1800" b="1" dirty="0">
              <a:latin typeface="Times New Roman" panose="02020603050405020304" pitchFamily="18" charset="0"/>
              <a:cs typeface="Times New Roman" panose="02020603050405020304" pitchFamily="18" charset="0"/>
            </a:endParaRPr>
          </a:p>
        </p:txBody>
      </p:sp>
      <p:grpSp>
        <p:nvGrpSpPr>
          <p:cNvPr id="4" name="组合 3">
            <a:extLst>
              <a:ext uri="{FF2B5EF4-FFF2-40B4-BE49-F238E27FC236}">
                <a16:creationId xmlns:a16="http://schemas.microsoft.com/office/drawing/2014/main" id="{8CFCA84D-54B5-4252-E2F0-6778FA39E093}"/>
              </a:ext>
            </a:extLst>
          </p:cNvPr>
          <p:cNvGrpSpPr/>
          <p:nvPr/>
        </p:nvGrpSpPr>
        <p:grpSpPr>
          <a:xfrm>
            <a:off x="2667000" y="4243783"/>
            <a:ext cx="5818722" cy="2412606"/>
            <a:chOff x="1953775" y="1544116"/>
            <a:chExt cx="8089074" cy="3458231"/>
          </a:xfrm>
        </p:grpSpPr>
        <p:cxnSp>
          <p:nvCxnSpPr>
            <p:cNvPr id="5" name="直線矢印コネクタ 46">
              <a:extLst>
                <a:ext uri="{FF2B5EF4-FFF2-40B4-BE49-F238E27FC236}">
                  <a16:creationId xmlns:a16="http://schemas.microsoft.com/office/drawing/2014/main" id="{8E732BF2-2933-F5CC-07B8-F4E176D7D07A}"/>
                </a:ext>
              </a:extLst>
            </p:cNvPr>
            <p:cNvCxnSpPr>
              <a:cxnSpLocks/>
            </p:cNvCxnSpPr>
            <p:nvPr/>
          </p:nvCxnSpPr>
          <p:spPr bwMode="auto">
            <a:xfrm>
              <a:off x="2937884" y="4025048"/>
              <a:ext cx="710496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 name="直線矢印コネクタ 3">
              <a:extLst>
                <a:ext uri="{FF2B5EF4-FFF2-40B4-BE49-F238E27FC236}">
                  <a16:creationId xmlns:a16="http://schemas.microsoft.com/office/drawing/2014/main" id="{5341A9DA-82CE-F318-E887-03DBA9CEE2E1}"/>
                </a:ext>
              </a:extLst>
            </p:cNvPr>
            <p:cNvCxnSpPr>
              <a:cxnSpLocks/>
              <a:stCxn id="9" idx="3"/>
            </p:cNvCxnSpPr>
            <p:nvPr/>
          </p:nvCxnSpPr>
          <p:spPr bwMode="auto">
            <a:xfrm flipV="1">
              <a:off x="2931018" y="2277806"/>
              <a:ext cx="7111831" cy="503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 name="テキスト ボックス 45">
              <a:extLst>
                <a:ext uri="{FF2B5EF4-FFF2-40B4-BE49-F238E27FC236}">
                  <a16:creationId xmlns:a16="http://schemas.microsoft.com/office/drawing/2014/main" id="{3D46C8D4-CF69-009D-9045-B4655BF9E500}"/>
                </a:ext>
              </a:extLst>
            </p:cNvPr>
            <p:cNvSpPr txBox="1"/>
            <p:nvPr/>
          </p:nvSpPr>
          <p:spPr>
            <a:xfrm>
              <a:off x="1953775" y="2046973"/>
              <a:ext cx="977243" cy="471738"/>
            </a:xfrm>
            <a:prstGeom prst="rect">
              <a:avLst/>
            </a:prstGeom>
            <a:noFill/>
          </p:spPr>
          <p:txBody>
            <a:bodyPr wrap="none" rtlCol="0">
              <a:spAutoFit/>
            </a:bodyPr>
            <a:lstStyle/>
            <a:p>
              <a:pPr algn="ctr"/>
              <a:r>
                <a:rPr kumimoji="1" lang="en-US" altLang="ja-JP" sz="1200" dirty="0">
                  <a:latin typeface="Times New Roman" panose="02020603050405020304" pitchFamily="18" charset="0"/>
                  <a:cs typeface="Times New Roman" panose="02020603050405020304" pitchFamily="18" charset="0"/>
                </a:rPr>
                <a:t>AP</a:t>
              </a:r>
              <a:r>
                <a:rPr kumimoji="1" lang="en-US" altLang="ja-JP" sz="1200" baseline="-25000" dirty="0">
                  <a:latin typeface="Times New Roman" panose="02020603050405020304" pitchFamily="18" charset="0"/>
                  <a:cs typeface="Times New Roman" panose="02020603050405020304" pitchFamily="18" charset="0"/>
                </a:rPr>
                <a:t>1</a:t>
              </a:r>
            </a:p>
            <a:p>
              <a:pPr algn="ctr"/>
              <a:r>
                <a:rPr kumimoji="1" lang="en-US" altLang="ja-JP" sz="1200" dirty="0">
                  <a:latin typeface="Times New Roman" panose="02020603050405020304" pitchFamily="18" charset="0"/>
                  <a:cs typeface="Times New Roman" panose="02020603050405020304" pitchFamily="18" charset="0"/>
                </a:rPr>
                <a:t>(Sharing AP)</a:t>
              </a:r>
              <a:endParaRPr kumimoji="1" lang="ja-JP" altLang="en-US" sz="1200" dirty="0">
                <a:latin typeface="Times New Roman" panose="02020603050405020304" pitchFamily="18" charset="0"/>
                <a:cs typeface="Times New Roman" panose="02020603050405020304" pitchFamily="18" charset="0"/>
              </a:endParaRPr>
            </a:p>
          </p:txBody>
        </p:sp>
        <p:cxnSp>
          <p:nvCxnSpPr>
            <p:cNvPr id="12" name="直線矢印コネクタ 46">
              <a:extLst>
                <a:ext uri="{FF2B5EF4-FFF2-40B4-BE49-F238E27FC236}">
                  <a16:creationId xmlns:a16="http://schemas.microsoft.com/office/drawing/2014/main" id="{30DF0241-2587-1066-104D-1882DD7C3FF7}"/>
                </a:ext>
              </a:extLst>
            </p:cNvPr>
            <p:cNvCxnSpPr>
              <a:cxnSpLocks/>
            </p:cNvCxnSpPr>
            <p:nvPr/>
          </p:nvCxnSpPr>
          <p:spPr bwMode="auto">
            <a:xfrm>
              <a:off x="2937884" y="2901051"/>
              <a:ext cx="710496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テキスト ボックス 47">
              <a:extLst>
                <a:ext uri="{FF2B5EF4-FFF2-40B4-BE49-F238E27FC236}">
                  <a16:creationId xmlns:a16="http://schemas.microsoft.com/office/drawing/2014/main" id="{E042599A-2124-38BC-F474-F6A00CCBDC4E}"/>
                </a:ext>
              </a:extLst>
            </p:cNvPr>
            <p:cNvSpPr txBox="1"/>
            <p:nvPr/>
          </p:nvSpPr>
          <p:spPr>
            <a:xfrm>
              <a:off x="1992542" y="2670219"/>
              <a:ext cx="938041" cy="471738"/>
            </a:xfrm>
            <a:prstGeom prst="rect">
              <a:avLst/>
            </a:prstGeom>
            <a:noFill/>
          </p:spPr>
          <p:txBody>
            <a:bodyPr wrap="none" rtlCol="0">
              <a:spAutoFit/>
            </a:bodyPr>
            <a:lstStyle/>
            <a:p>
              <a:pPr algn="ctr"/>
              <a:r>
                <a:rPr kumimoji="1" lang="en-US" altLang="ja-JP" sz="1200" dirty="0">
                  <a:latin typeface="Times New Roman" panose="02020603050405020304" pitchFamily="18" charset="0"/>
                  <a:cs typeface="Times New Roman" panose="02020603050405020304" pitchFamily="18" charset="0"/>
                </a:rPr>
                <a:t>AP</a:t>
              </a:r>
              <a:r>
                <a:rPr kumimoji="1" lang="en-US" altLang="ja-JP" sz="1200" baseline="-25000" dirty="0">
                  <a:latin typeface="Times New Roman" panose="02020603050405020304" pitchFamily="18" charset="0"/>
                  <a:cs typeface="Times New Roman" panose="02020603050405020304" pitchFamily="18" charset="0"/>
                </a:rPr>
                <a:t>2</a:t>
              </a:r>
            </a:p>
            <a:p>
              <a:pPr algn="ctr"/>
              <a:r>
                <a:rPr kumimoji="1" lang="en-US" altLang="ja-JP" sz="1200" dirty="0">
                  <a:latin typeface="Times New Roman" panose="02020603050405020304" pitchFamily="18" charset="0"/>
                  <a:cs typeface="Times New Roman" panose="02020603050405020304" pitchFamily="18" charset="0"/>
                </a:rPr>
                <a:t>(Shared AP)</a:t>
              </a:r>
              <a:endParaRPr kumimoji="1" lang="ja-JP" altLang="en-US" sz="1200" dirty="0">
                <a:latin typeface="Times New Roman" panose="02020603050405020304" pitchFamily="18" charset="0"/>
                <a:cs typeface="Times New Roman" panose="02020603050405020304" pitchFamily="18" charset="0"/>
              </a:endParaRPr>
            </a:p>
          </p:txBody>
        </p:sp>
        <p:cxnSp>
          <p:nvCxnSpPr>
            <p:cNvPr id="16" name="直線矢印コネクタ 52">
              <a:extLst>
                <a:ext uri="{FF2B5EF4-FFF2-40B4-BE49-F238E27FC236}">
                  <a16:creationId xmlns:a16="http://schemas.microsoft.com/office/drawing/2014/main" id="{22E55EF1-6D15-4994-5688-4E8CB1DEB21D}"/>
                </a:ext>
              </a:extLst>
            </p:cNvPr>
            <p:cNvCxnSpPr>
              <a:cxnSpLocks/>
            </p:cNvCxnSpPr>
            <p:nvPr/>
          </p:nvCxnSpPr>
          <p:spPr bwMode="auto">
            <a:xfrm>
              <a:off x="2937883" y="4625113"/>
              <a:ext cx="710496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 name="正方形/長方形 54">
              <a:extLst>
                <a:ext uri="{FF2B5EF4-FFF2-40B4-BE49-F238E27FC236}">
                  <a16:creationId xmlns:a16="http://schemas.microsoft.com/office/drawing/2014/main" id="{688F935E-A487-3836-A300-B07583FC068D}"/>
                </a:ext>
              </a:extLst>
            </p:cNvPr>
            <p:cNvSpPr/>
            <p:nvPr/>
          </p:nvSpPr>
          <p:spPr bwMode="auto">
            <a:xfrm>
              <a:off x="3184849" y="2046973"/>
              <a:ext cx="228600" cy="23083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cxnSp>
          <p:nvCxnSpPr>
            <p:cNvPr id="19" name="直線矢印コネクタ 56">
              <a:extLst>
                <a:ext uri="{FF2B5EF4-FFF2-40B4-BE49-F238E27FC236}">
                  <a16:creationId xmlns:a16="http://schemas.microsoft.com/office/drawing/2014/main" id="{3E5035BE-9815-DD3F-E054-B05B87CF14CF}"/>
                </a:ext>
              </a:extLst>
            </p:cNvPr>
            <p:cNvCxnSpPr/>
            <p:nvPr/>
          </p:nvCxnSpPr>
          <p:spPr bwMode="auto">
            <a:xfrm>
              <a:off x="3413449" y="2277806"/>
              <a:ext cx="0" cy="623245"/>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20" name="テキスト ボックス 57">
              <a:extLst>
                <a:ext uri="{FF2B5EF4-FFF2-40B4-BE49-F238E27FC236}">
                  <a16:creationId xmlns:a16="http://schemas.microsoft.com/office/drawing/2014/main" id="{BA43BC88-6679-0FF2-BDAB-F864D7279EF4}"/>
                </a:ext>
              </a:extLst>
            </p:cNvPr>
            <p:cNvSpPr txBox="1"/>
            <p:nvPr/>
          </p:nvSpPr>
          <p:spPr>
            <a:xfrm>
              <a:off x="2915700" y="1554531"/>
              <a:ext cx="807716" cy="553678"/>
            </a:xfrm>
            <a:prstGeom prst="rect">
              <a:avLst/>
            </a:prstGeom>
            <a:noFill/>
          </p:spPr>
          <p:txBody>
            <a:bodyPr wrap="none" rtlCol="0">
              <a:spAutoFit/>
            </a:bodyPr>
            <a:lstStyle/>
            <a:p>
              <a:pPr algn="ctr"/>
              <a:r>
                <a:rPr kumimoji="1" lang="en-US" altLang="ja-JP" sz="1050">
                  <a:latin typeface="Times New Roman" panose="02020603050405020304" pitchFamily="18" charset="0"/>
                  <a:cs typeface="Times New Roman" panose="02020603050405020304" pitchFamily="18" charset="0"/>
                </a:rPr>
                <a:t>Coord. </a:t>
              </a:r>
            </a:p>
            <a:p>
              <a:pPr algn="ctr"/>
              <a:r>
                <a:rPr kumimoji="1" lang="en-US" altLang="ja-JP" sz="1050">
                  <a:latin typeface="Times New Roman" panose="02020603050405020304" pitchFamily="18" charset="0"/>
                  <a:cs typeface="Times New Roman" panose="02020603050405020304" pitchFamily="18" charset="0"/>
                </a:rPr>
                <a:t>Req</a:t>
              </a:r>
              <a:endParaRPr kumimoji="1" lang="ja-JP" altLang="en-US" sz="1050">
                <a:latin typeface="Times New Roman" panose="02020603050405020304" pitchFamily="18" charset="0"/>
                <a:cs typeface="Times New Roman" panose="02020603050405020304" pitchFamily="18" charset="0"/>
              </a:endParaRPr>
            </a:p>
          </p:txBody>
        </p:sp>
        <p:sp>
          <p:nvSpPr>
            <p:cNvPr id="21" name="正方形/長方形 58">
              <a:extLst>
                <a:ext uri="{FF2B5EF4-FFF2-40B4-BE49-F238E27FC236}">
                  <a16:creationId xmlns:a16="http://schemas.microsoft.com/office/drawing/2014/main" id="{A4F6522F-9A6E-AEC8-1F34-95CF73C67A4D}"/>
                </a:ext>
              </a:extLst>
            </p:cNvPr>
            <p:cNvSpPr/>
            <p:nvPr/>
          </p:nvSpPr>
          <p:spPr bwMode="auto">
            <a:xfrm>
              <a:off x="3632526" y="2669504"/>
              <a:ext cx="228600" cy="23083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cxnSp>
          <p:nvCxnSpPr>
            <p:cNvPr id="22" name="直線矢印コネクタ 59">
              <a:extLst>
                <a:ext uri="{FF2B5EF4-FFF2-40B4-BE49-F238E27FC236}">
                  <a16:creationId xmlns:a16="http://schemas.microsoft.com/office/drawing/2014/main" id="{321488F0-D4E5-7563-FBDB-23AA244F26C3}"/>
                </a:ext>
              </a:extLst>
            </p:cNvPr>
            <p:cNvCxnSpPr>
              <a:cxnSpLocks/>
            </p:cNvCxnSpPr>
            <p:nvPr/>
          </p:nvCxnSpPr>
          <p:spPr bwMode="auto">
            <a:xfrm flipV="1">
              <a:off x="3861126" y="2277806"/>
              <a:ext cx="0" cy="1723029"/>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23" name="正方形/長方形 62">
              <a:extLst>
                <a:ext uri="{FF2B5EF4-FFF2-40B4-BE49-F238E27FC236}">
                  <a16:creationId xmlns:a16="http://schemas.microsoft.com/office/drawing/2014/main" id="{0EBEC5B5-04C0-A2C3-3F4C-F23F0759BEE6}"/>
                </a:ext>
              </a:extLst>
            </p:cNvPr>
            <p:cNvSpPr/>
            <p:nvPr/>
          </p:nvSpPr>
          <p:spPr bwMode="auto">
            <a:xfrm>
              <a:off x="6321165" y="2046259"/>
              <a:ext cx="228600" cy="23083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cxnSp>
          <p:nvCxnSpPr>
            <p:cNvPr id="24" name="直線矢印コネクタ 63">
              <a:extLst>
                <a:ext uri="{FF2B5EF4-FFF2-40B4-BE49-F238E27FC236}">
                  <a16:creationId xmlns:a16="http://schemas.microsoft.com/office/drawing/2014/main" id="{119DF64A-3C1B-D384-6235-4A3BFDEA980F}"/>
                </a:ext>
              </a:extLst>
            </p:cNvPr>
            <p:cNvCxnSpPr/>
            <p:nvPr/>
          </p:nvCxnSpPr>
          <p:spPr bwMode="auto">
            <a:xfrm>
              <a:off x="6549765" y="2277092"/>
              <a:ext cx="0" cy="623245"/>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25" name="テキスト ボックス 64">
              <a:extLst>
                <a:ext uri="{FF2B5EF4-FFF2-40B4-BE49-F238E27FC236}">
                  <a16:creationId xmlns:a16="http://schemas.microsoft.com/office/drawing/2014/main" id="{BCEB0C2E-7EFC-0FFF-55B8-546FF494074C}"/>
                </a:ext>
              </a:extLst>
            </p:cNvPr>
            <p:cNvSpPr txBox="1"/>
            <p:nvPr/>
          </p:nvSpPr>
          <p:spPr>
            <a:xfrm>
              <a:off x="6052018" y="1553817"/>
              <a:ext cx="807716" cy="553678"/>
            </a:xfrm>
            <a:prstGeom prst="rect">
              <a:avLst/>
            </a:prstGeom>
            <a:noFill/>
          </p:spPr>
          <p:txBody>
            <a:bodyPr wrap="none" rtlCol="0">
              <a:spAutoFit/>
            </a:bodyPr>
            <a:lstStyle/>
            <a:p>
              <a:pPr algn="ctr"/>
              <a:r>
                <a:rPr kumimoji="1" lang="en-US" altLang="ja-JP" sz="1050" dirty="0">
                  <a:latin typeface="Times New Roman" panose="02020603050405020304" pitchFamily="18" charset="0"/>
                  <a:cs typeface="Times New Roman" panose="02020603050405020304" pitchFamily="18" charset="0"/>
                </a:rPr>
                <a:t>Coord. </a:t>
              </a:r>
            </a:p>
            <a:p>
              <a:pPr algn="ctr"/>
              <a:r>
                <a:rPr kumimoji="1" lang="en-US" altLang="ja-JP" sz="1050" dirty="0">
                  <a:latin typeface="Times New Roman" panose="02020603050405020304" pitchFamily="18" charset="0"/>
                  <a:cs typeface="Times New Roman" panose="02020603050405020304" pitchFamily="18" charset="0"/>
                </a:rPr>
                <a:t>Trigger</a:t>
              </a:r>
              <a:endParaRPr kumimoji="1" lang="ja-JP" altLang="en-US" sz="1050" dirty="0">
                <a:latin typeface="Times New Roman" panose="02020603050405020304" pitchFamily="18" charset="0"/>
                <a:cs typeface="Times New Roman" panose="02020603050405020304" pitchFamily="18" charset="0"/>
              </a:endParaRPr>
            </a:p>
          </p:txBody>
        </p:sp>
        <p:sp>
          <p:nvSpPr>
            <p:cNvPr id="26" name="正方形/長方形 65">
              <a:extLst>
                <a:ext uri="{FF2B5EF4-FFF2-40B4-BE49-F238E27FC236}">
                  <a16:creationId xmlns:a16="http://schemas.microsoft.com/office/drawing/2014/main" id="{B0DB519E-2315-D1F5-3429-E42F0AC7AC53}"/>
                </a:ext>
              </a:extLst>
            </p:cNvPr>
            <p:cNvSpPr/>
            <p:nvPr/>
          </p:nvSpPr>
          <p:spPr bwMode="auto">
            <a:xfrm>
              <a:off x="6768842" y="2037646"/>
              <a:ext cx="1819954" cy="23083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a:ln>
                    <a:noFill/>
                  </a:ln>
                  <a:effectLst/>
                  <a:latin typeface="Times New Roman" panose="02020603050405020304" pitchFamily="18" charset="0"/>
                  <a:cs typeface="Times New Roman" panose="02020603050405020304" pitchFamily="18" charset="0"/>
                </a:rPr>
                <a:t>Data</a:t>
              </a:r>
              <a:endParaRPr kumimoji="0" lang="ja-JP" altLang="en-US" sz="1400" b="1" i="0" u="none" strike="noStrike" cap="none" normalizeH="0" baseline="0" dirty="0">
                <a:ln>
                  <a:noFill/>
                </a:ln>
                <a:effectLst/>
                <a:latin typeface="Times New Roman" panose="02020603050405020304" pitchFamily="18" charset="0"/>
                <a:cs typeface="Times New Roman" panose="02020603050405020304" pitchFamily="18" charset="0"/>
              </a:endParaRPr>
            </a:p>
          </p:txBody>
        </p:sp>
        <p:cxnSp>
          <p:nvCxnSpPr>
            <p:cNvPr id="27" name="直線矢印コネクタ 67">
              <a:extLst>
                <a:ext uri="{FF2B5EF4-FFF2-40B4-BE49-F238E27FC236}">
                  <a16:creationId xmlns:a16="http://schemas.microsoft.com/office/drawing/2014/main" id="{EAC5C566-2054-1FCC-9331-AFF79F699D1D}"/>
                </a:ext>
              </a:extLst>
            </p:cNvPr>
            <p:cNvCxnSpPr>
              <a:cxnSpLocks/>
            </p:cNvCxnSpPr>
            <p:nvPr/>
          </p:nvCxnSpPr>
          <p:spPr bwMode="auto">
            <a:xfrm>
              <a:off x="8588796" y="2191155"/>
              <a:ext cx="0" cy="2439819"/>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28" name="正方形/長方形 69">
              <a:extLst>
                <a:ext uri="{FF2B5EF4-FFF2-40B4-BE49-F238E27FC236}">
                  <a16:creationId xmlns:a16="http://schemas.microsoft.com/office/drawing/2014/main" id="{43BDF203-610C-F973-8667-691638F8E4A5}"/>
                </a:ext>
              </a:extLst>
            </p:cNvPr>
            <p:cNvSpPr/>
            <p:nvPr/>
          </p:nvSpPr>
          <p:spPr bwMode="auto">
            <a:xfrm>
              <a:off x="8969799" y="4388420"/>
              <a:ext cx="228600" cy="23083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cxnSp>
          <p:nvCxnSpPr>
            <p:cNvPr id="29" name="直線矢印コネクタ 70">
              <a:extLst>
                <a:ext uri="{FF2B5EF4-FFF2-40B4-BE49-F238E27FC236}">
                  <a16:creationId xmlns:a16="http://schemas.microsoft.com/office/drawing/2014/main" id="{C3AB3434-20B1-ECE3-0020-1328A426C802}"/>
                </a:ext>
              </a:extLst>
            </p:cNvPr>
            <p:cNvCxnSpPr>
              <a:cxnSpLocks/>
            </p:cNvCxnSpPr>
            <p:nvPr/>
          </p:nvCxnSpPr>
          <p:spPr bwMode="auto">
            <a:xfrm flipV="1">
              <a:off x="9198399" y="2886379"/>
              <a:ext cx="0" cy="622531"/>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cxnSp>
          <p:nvCxnSpPr>
            <p:cNvPr id="30" name="直線矢印コネクタ 71">
              <a:extLst>
                <a:ext uri="{FF2B5EF4-FFF2-40B4-BE49-F238E27FC236}">
                  <a16:creationId xmlns:a16="http://schemas.microsoft.com/office/drawing/2014/main" id="{84CB5410-3510-5D6F-C4A1-2C2B91AD1796}"/>
                </a:ext>
              </a:extLst>
            </p:cNvPr>
            <p:cNvCxnSpPr>
              <a:cxnSpLocks/>
            </p:cNvCxnSpPr>
            <p:nvPr/>
          </p:nvCxnSpPr>
          <p:spPr bwMode="auto">
            <a:xfrm flipV="1">
              <a:off x="9198399" y="2277092"/>
              <a:ext cx="0" cy="1747242"/>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31" name="テキスト ボックス 74">
              <a:extLst>
                <a:ext uri="{FF2B5EF4-FFF2-40B4-BE49-F238E27FC236}">
                  <a16:creationId xmlns:a16="http://schemas.microsoft.com/office/drawing/2014/main" id="{6403F6E6-6057-4C4A-CE27-C64675E8DCDA}"/>
                </a:ext>
              </a:extLst>
            </p:cNvPr>
            <p:cNvSpPr txBox="1"/>
            <p:nvPr/>
          </p:nvSpPr>
          <p:spPr>
            <a:xfrm>
              <a:off x="8577770" y="4663987"/>
              <a:ext cx="1047478" cy="338360"/>
            </a:xfrm>
            <a:prstGeom prst="rect">
              <a:avLst/>
            </a:prstGeom>
            <a:noFill/>
          </p:spPr>
          <p:txBody>
            <a:bodyPr wrap="none" rtlCol="0">
              <a:spAutoFit/>
            </a:bodyPr>
            <a:lstStyle/>
            <a:p>
              <a:pPr algn="ctr"/>
              <a:r>
                <a:rPr kumimoji="1" lang="en-US" altLang="ja-JP" sz="1050" dirty="0">
                  <a:latin typeface="Times New Roman" panose="02020603050405020304" pitchFamily="18" charset="0"/>
                  <a:cs typeface="Times New Roman" panose="02020603050405020304" pitchFamily="18" charset="0"/>
                </a:rPr>
                <a:t>Block Ack</a:t>
              </a:r>
              <a:endParaRPr kumimoji="1" lang="ja-JP" altLang="en-US" sz="1050" dirty="0">
                <a:latin typeface="Times New Roman" panose="02020603050405020304" pitchFamily="18" charset="0"/>
                <a:cs typeface="Times New Roman" panose="02020603050405020304" pitchFamily="18" charset="0"/>
              </a:endParaRPr>
            </a:p>
          </p:txBody>
        </p:sp>
        <p:sp>
          <p:nvSpPr>
            <p:cNvPr id="32" name="正方形/長方形 75">
              <a:extLst>
                <a:ext uri="{FF2B5EF4-FFF2-40B4-BE49-F238E27FC236}">
                  <a16:creationId xmlns:a16="http://schemas.microsoft.com/office/drawing/2014/main" id="{E2973923-24E8-17D6-EDD0-DA43B5DAD6F7}"/>
                </a:ext>
              </a:extLst>
            </p:cNvPr>
            <p:cNvSpPr/>
            <p:nvPr/>
          </p:nvSpPr>
          <p:spPr bwMode="auto">
            <a:xfrm>
              <a:off x="4256623" y="2036558"/>
              <a:ext cx="228600" cy="23083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cxnSp>
          <p:nvCxnSpPr>
            <p:cNvPr id="33" name="直線矢印コネクタ 76">
              <a:extLst>
                <a:ext uri="{FF2B5EF4-FFF2-40B4-BE49-F238E27FC236}">
                  <a16:creationId xmlns:a16="http://schemas.microsoft.com/office/drawing/2014/main" id="{A57A6A29-783A-9039-39BF-858C2CB3FB18}"/>
                </a:ext>
              </a:extLst>
            </p:cNvPr>
            <p:cNvCxnSpPr/>
            <p:nvPr/>
          </p:nvCxnSpPr>
          <p:spPr bwMode="auto">
            <a:xfrm>
              <a:off x="4485223" y="2267391"/>
              <a:ext cx="0" cy="623245"/>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34" name="テキスト ボックス 77">
              <a:extLst>
                <a:ext uri="{FF2B5EF4-FFF2-40B4-BE49-F238E27FC236}">
                  <a16:creationId xmlns:a16="http://schemas.microsoft.com/office/drawing/2014/main" id="{009C7FEB-6C7A-5D6D-7BFB-F8B7562D271E}"/>
                </a:ext>
              </a:extLst>
            </p:cNvPr>
            <p:cNvSpPr txBox="1"/>
            <p:nvPr/>
          </p:nvSpPr>
          <p:spPr>
            <a:xfrm>
              <a:off x="3987476" y="1544116"/>
              <a:ext cx="807716" cy="553678"/>
            </a:xfrm>
            <a:prstGeom prst="rect">
              <a:avLst/>
            </a:prstGeom>
            <a:noFill/>
          </p:spPr>
          <p:txBody>
            <a:bodyPr wrap="none" rtlCol="0">
              <a:spAutoFit/>
            </a:bodyPr>
            <a:lstStyle/>
            <a:p>
              <a:pPr algn="ctr"/>
              <a:r>
                <a:rPr kumimoji="1" lang="en-US" altLang="ja-JP" sz="1050" dirty="0">
                  <a:latin typeface="Times New Roman" panose="02020603050405020304" pitchFamily="18" charset="0"/>
                  <a:cs typeface="Times New Roman" panose="02020603050405020304" pitchFamily="18" charset="0"/>
                </a:rPr>
                <a:t>Coord. </a:t>
              </a:r>
            </a:p>
            <a:p>
              <a:pPr algn="ctr"/>
              <a:r>
                <a:rPr kumimoji="1" lang="en-US" altLang="ja-JP" sz="1050" dirty="0">
                  <a:latin typeface="Times New Roman" panose="02020603050405020304" pitchFamily="18" charset="0"/>
                  <a:cs typeface="Times New Roman" panose="02020603050405020304" pitchFamily="18" charset="0"/>
                </a:rPr>
                <a:t>Set</a:t>
              </a:r>
              <a:endParaRPr kumimoji="1" lang="ja-JP" altLang="en-US" sz="1050" dirty="0">
                <a:latin typeface="Times New Roman" panose="02020603050405020304" pitchFamily="18" charset="0"/>
                <a:cs typeface="Times New Roman" panose="02020603050405020304" pitchFamily="18" charset="0"/>
              </a:endParaRPr>
            </a:p>
          </p:txBody>
        </p:sp>
        <p:sp>
          <p:nvSpPr>
            <p:cNvPr id="35" name="正方形/長方形 78">
              <a:extLst>
                <a:ext uri="{FF2B5EF4-FFF2-40B4-BE49-F238E27FC236}">
                  <a16:creationId xmlns:a16="http://schemas.microsoft.com/office/drawing/2014/main" id="{DCB9E53B-F2A2-0D90-F5C1-7030FDA5111C}"/>
                </a:ext>
              </a:extLst>
            </p:cNvPr>
            <p:cNvSpPr/>
            <p:nvPr/>
          </p:nvSpPr>
          <p:spPr bwMode="auto">
            <a:xfrm>
              <a:off x="4644081" y="2046258"/>
              <a:ext cx="1451903" cy="2049882"/>
            </a:xfrm>
            <a:prstGeom prst="rect">
              <a:avLst/>
            </a:prstGeom>
            <a:solidFill>
              <a:schemeClr val="accent6">
                <a:lumMod val="60000"/>
                <a:lumOff val="40000"/>
              </a:schemeClr>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6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rPr>
                <a:t>Data Sharing</a:t>
              </a:r>
              <a:endParaRPr kumimoji="0" lang="ja-JP" altLang="en-US" sz="1600" b="1"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p:txBody>
        </p:sp>
        <p:sp>
          <p:nvSpPr>
            <p:cNvPr id="36" name="正方形/長方形 80">
              <a:extLst>
                <a:ext uri="{FF2B5EF4-FFF2-40B4-BE49-F238E27FC236}">
                  <a16:creationId xmlns:a16="http://schemas.microsoft.com/office/drawing/2014/main" id="{A311EED1-E586-2B42-D5AD-BC9090B41DA3}"/>
                </a:ext>
              </a:extLst>
            </p:cNvPr>
            <p:cNvSpPr/>
            <p:nvPr/>
          </p:nvSpPr>
          <p:spPr bwMode="auto">
            <a:xfrm>
              <a:off x="6768842" y="2669504"/>
              <a:ext cx="1819954" cy="23083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dirty="0">
                  <a:ln>
                    <a:noFill/>
                  </a:ln>
                  <a:effectLst/>
                  <a:latin typeface="Times New Roman" panose="02020603050405020304" pitchFamily="18" charset="0"/>
                  <a:cs typeface="Times New Roman" panose="02020603050405020304" pitchFamily="18" charset="0"/>
                </a:rPr>
                <a:t>Data</a:t>
              </a:r>
              <a:endParaRPr kumimoji="0" lang="ja-JP" altLang="en-US" sz="1400" b="1" i="0" u="none" strike="noStrike" cap="none" normalizeH="0" baseline="0" dirty="0">
                <a:ln>
                  <a:noFill/>
                </a:ln>
                <a:effectLst/>
                <a:latin typeface="Times New Roman" panose="02020603050405020304" pitchFamily="18" charset="0"/>
                <a:cs typeface="Times New Roman" panose="02020603050405020304" pitchFamily="18" charset="0"/>
              </a:endParaRPr>
            </a:p>
          </p:txBody>
        </p:sp>
        <p:sp>
          <p:nvSpPr>
            <p:cNvPr id="37" name="テキスト ボックス 47">
              <a:extLst>
                <a:ext uri="{FF2B5EF4-FFF2-40B4-BE49-F238E27FC236}">
                  <a16:creationId xmlns:a16="http://schemas.microsoft.com/office/drawing/2014/main" id="{A7D8C8E3-8A22-A85B-35AF-7F9D684FF6DF}"/>
                </a:ext>
              </a:extLst>
            </p:cNvPr>
            <p:cNvSpPr txBox="1"/>
            <p:nvPr/>
          </p:nvSpPr>
          <p:spPr>
            <a:xfrm>
              <a:off x="1992543" y="3794216"/>
              <a:ext cx="938041" cy="471738"/>
            </a:xfrm>
            <a:prstGeom prst="rect">
              <a:avLst/>
            </a:prstGeom>
            <a:noFill/>
          </p:spPr>
          <p:txBody>
            <a:bodyPr wrap="none" rtlCol="0">
              <a:spAutoFit/>
            </a:bodyPr>
            <a:lstStyle/>
            <a:p>
              <a:pPr algn="ctr"/>
              <a:r>
                <a:rPr kumimoji="1" lang="en-US" altLang="ja-JP" sz="1200" dirty="0">
                  <a:latin typeface="Times New Roman" panose="02020603050405020304" pitchFamily="18" charset="0"/>
                  <a:cs typeface="Times New Roman" panose="02020603050405020304" pitchFamily="18" charset="0"/>
                </a:rPr>
                <a:t>AP</a:t>
              </a:r>
              <a:r>
                <a:rPr kumimoji="1" lang="en-US" altLang="zh-CN" sz="1200" i="1" baseline="-25000" dirty="0">
                  <a:latin typeface="Times New Roman" panose="02020603050405020304" pitchFamily="18" charset="0"/>
                  <a:cs typeface="Times New Roman" panose="02020603050405020304" pitchFamily="18" charset="0"/>
                </a:rPr>
                <a:t>J</a:t>
              </a:r>
            </a:p>
            <a:p>
              <a:pPr algn="ctr"/>
              <a:r>
                <a:rPr kumimoji="1" lang="en-US" altLang="ja-JP" sz="1200" dirty="0">
                  <a:latin typeface="Times New Roman" panose="02020603050405020304" pitchFamily="18" charset="0"/>
                  <a:cs typeface="Times New Roman" panose="02020603050405020304" pitchFamily="18" charset="0"/>
                </a:rPr>
                <a:t>(Shared AP)</a:t>
              </a:r>
              <a:endParaRPr kumimoji="1" lang="ja-JP" altLang="en-US" sz="1200" dirty="0">
                <a:latin typeface="Times New Roman" panose="02020603050405020304" pitchFamily="18" charset="0"/>
                <a:cs typeface="Times New Roman" panose="02020603050405020304" pitchFamily="18" charset="0"/>
              </a:endParaRPr>
            </a:p>
          </p:txBody>
        </p:sp>
        <p:sp>
          <p:nvSpPr>
            <p:cNvPr id="38" name="正方形/長方形 58">
              <a:extLst>
                <a:ext uri="{FF2B5EF4-FFF2-40B4-BE49-F238E27FC236}">
                  <a16:creationId xmlns:a16="http://schemas.microsoft.com/office/drawing/2014/main" id="{B6000FF5-83EC-8C32-EF42-A747A3CBC3E2}"/>
                </a:ext>
              </a:extLst>
            </p:cNvPr>
            <p:cNvSpPr/>
            <p:nvPr/>
          </p:nvSpPr>
          <p:spPr bwMode="auto">
            <a:xfrm>
              <a:off x="3632526" y="3793501"/>
              <a:ext cx="228600" cy="23083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sp>
          <p:nvSpPr>
            <p:cNvPr id="39" name="正方形/長方形 80">
              <a:extLst>
                <a:ext uri="{FF2B5EF4-FFF2-40B4-BE49-F238E27FC236}">
                  <a16:creationId xmlns:a16="http://schemas.microsoft.com/office/drawing/2014/main" id="{35CAA815-3CA8-F194-6D6E-E67CEA58F026}"/>
                </a:ext>
              </a:extLst>
            </p:cNvPr>
            <p:cNvSpPr/>
            <p:nvPr/>
          </p:nvSpPr>
          <p:spPr bwMode="auto">
            <a:xfrm>
              <a:off x="6768842" y="3793501"/>
              <a:ext cx="1819954" cy="230833"/>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1" i="0" u="none" strike="noStrike" cap="none" normalizeH="0" baseline="0">
                  <a:ln>
                    <a:noFill/>
                  </a:ln>
                  <a:effectLst/>
                  <a:latin typeface="Times New Roman" panose="02020603050405020304" pitchFamily="18" charset="0"/>
                  <a:cs typeface="Times New Roman" panose="02020603050405020304" pitchFamily="18" charset="0"/>
                </a:rPr>
                <a:t>Data</a:t>
              </a:r>
              <a:endParaRPr kumimoji="0" lang="ja-JP" altLang="en-US" sz="1400" b="1" i="0" u="none" strike="noStrike" cap="none" normalizeH="0" baseline="0">
                <a:ln>
                  <a:noFill/>
                </a:ln>
                <a:effectLst/>
                <a:latin typeface="Times New Roman" panose="02020603050405020304" pitchFamily="18" charset="0"/>
                <a:cs typeface="Times New Roman" panose="02020603050405020304" pitchFamily="18" charset="0"/>
              </a:endParaRPr>
            </a:p>
          </p:txBody>
        </p:sp>
        <p:cxnSp>
          <p:nvCxnSpPr>
            <p:cNvPr id="40" name="直線矢印コネクタ 71">
              <a:extLst>
                <a:ext uri="{FF2B5EF4-FFF2-40B4-BE49-F238E27FC236}">
                  <a16:creationId xmlns:a16="http://schemas.microsoft.com/office/drawing/2014/main" id="{A9239757-FA36-1AC9-64F6-D75F97326C4F}"/>
                </a:ext>
              </a:extLst>
            </p:cNvPr>
            <p:cNvCxnSpPr>
              <a:cxnSpLocks/>
            </p:cNvCxnSpPr>
            <p:nvPr/>
          </p:nvCxnSpPr>
          <p:spPr bwMode="auto">
            <a:xfrm flipV="1">
              <a:off x="9198399" y="4024334"/>
              <a:ext cx="0" cy="594919"/>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41" name="テキスト ボックス 61">
              <a:extLst>
                <a:ext uri="{FF2B5EF4-FFF2-40B4-BE49-F238E27FC236}">
                  <a16:creationId xmlns:a16="http://schemas.microsoft.com/office/drawing/2014/main" id="{357CDC2B-26DE-572B-C30F-E59BEDE832C3}"/>
                </a:ext>
              </a:extLst>
            </p:cNvPr>
            <p:cNvSpPr txBox="1"/>
            <p:nvPr/>
          </p:nvSpPr>
          <p:spPr>
            <a:xfrm>
              <a:off x="3783021" y="3140192"/>
              <a:ext cx="807716" cy="553678"/>
            </a:xfrm>
            <a:prstGeom prst="rect">
              <a:avLst/>
            </a:prstGeom>
            <a:noFill/>
          </p:spPr>
          <p:txBody>
            <a:bodyPr wrap="none" rtlCol="0">
              <a:spAutoFit/>
            </a:bodyPr>
            <a:lstStyle/>
            <a:p>
              <a:pPr algn="ctr"/>
              <a:r>
                <a:rPr kumimoji="1" lang="en-US" altLang="ja-JP" sz="1050" dirty="0">
                  <a:latin typeface="Times New Roman" panose="02020603050405020304" pitchFamily="18" charset="0"/>
                  <a:cs typeface="Times New Roman" panose="02020603050405020304" pitchFamily="18" charset="0"/>
                </a:rPr>
                <a:t>Coord. </a:t>
              </a:r>
            </a:p>
            <a:p>
              <a:pPr algn="ctr"/>
              <a:r>
                <a:rPr kumimoji="1" lang="en-US" altLang="ja-JP" sz="1050" dirty="0">
                  <a:latin typeface="Times New Roman" panose="02020603050405020304" pitchFamily="18" charset="0"/>
                  <a:cs typeface="Times New Roman" panose="02020603050405020304" pitchFamily="18" charset="0"/>
                </a:rPr>
                <a:t>Resp</a:t>
              </a:r>
              <a:endParaRPr kumimoji="1" lang="ja-JP" altLang="en-US" sz="1050" dirty="0">
                <a:latin typeface="Times New Roman" panose="02020603050405020304" pitchFamily="18" charset="0"/>
                <a:cs typeface="Times New Roman" panose="02020603050405020304" pitchFamily="18" charset="0"/>
              </a:endParaRPr>
            </a:p>
          </p:txBody>
        </p:sp>
        <p:cxnSp>
          <p:nvCxnSpPr>
            <p:cNvPr id="42" name="直線矢印コネクタ 56">
              <a:extLst>
                <a:ext uri="{FF2B5EF4-FFF2-40B4-BE49-F238E27FC236}">
                  <a16:creationId xmlns:a16="http://schemas.microsoft.com/office/drawing/2014/main" id="{263DD1F5-F78B-5002-C8CE-0C065606039E}"/>
                </a:ext>
              </a:extLst>
            </p:cNvPr>
            <p:cNvCxnSpPr>
              <a:cxnSpLocks/>
            </p:cNvCxnSpPr>
            <p:nvPr/>
          </p:nvCxnSpPr>
          <p:spPr bwMode="auto">
            <a:xfrm>
              <a:off x="3413449" y="2900337"/>
              <a:ext cx="0" cy="1100498"/>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43" name="正方形/長方形 79">
              <a:extLst>
                <a:ext uri="{FF2B5EF4-FFF2-40B4-BE49-F238E27FC236}">
                  <a16:creationId xmlns:a16="http://schemas.microsoft.com/office/drawing/2014/main" id="{3735048E-AD3D-8AF8-09E3-7E122F804229}"/>
                </a:ext>
              </a:extLst>
            </p:cNvPr>
            <p:cNvSpPr/>
            <p:nvPr/>
          </p:nvSpPr>
          <p:spPr bwMode="auto">
            <a:xfrm>
              <a:off x="3565851" y="2575276"/>
              <a:ext cx="468627" cy="1520864"/>
            </a:xfrm>
            <a:prstGeom prst="rect">
              <a:avLst/>
            </a:prstGeom>
            <a:noFill/>
            <a:ln w="15875"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p:txBody>
        </p:sp>
        <p:cxnSp>
          <p:nvCxnSpPr>
            <p:cNvPr id="44" name="直線矢印コネクタ 56">
              <a:extLst>
                <a:ext uri="{FF2B5EF4-FFF2-40B4-BE49-F238E27FC236}">
                  <a16:creationId xmlns:a16="http://schemas.microsoft.com/office/drawing/2014/main" id="{587D6DC3-5866-766F-D221-14A77D8A83A9}"/>
                </a:ext>
              </a:extLst>
            </p:cNvPr>
            <p:cNvCxnSpPr>
              <a:cxnSpLocks/>
            </p:cNvCxnSpPr>
            <p:nvPr/>
          </p:nvCxnSpPr>
          <p:spPr bwMode="auto">
            <a:xfrm>
              <a:off x="4485223" y="2899979"/>
              <a:ext cx="0" cy="1100498"/>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cxnSp>
          <p:nvCxnSpPr>
            <p:cNvPr id="45" name="直線矢印コネクタ 56">
              <a:extLst>
                <a:ext uri="{FF2B5EF4-FFF2-40B4-BE49-F238E27FC236}">
                  <a16:creationId xmlns:a16="http://schemas.microsoft.com/office/drawing/2014/main" id="{D08C51D5-B927-0E51-9FE7-BF6310D5B6FC}"/>
                </a:ext>
              </a:extLst>
            </p:cNvPr>
            <p:cNvCxnSpPr>
              <a:cxnSpLocks/>
            </p:cNvCxnSpPr>
            <p:nvPr/>
          </p:nvCxnSpPr>
          <p:spPr bwMode="auto">
            <a:xfrm>
              <a:off x="6549765" y="2899979"/>
              <a:ext cx="0" cy="1100498"/>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46" name="テキスト ボックス 47">
              <a:extLst>
                <a:ext uri="{FF2B5EF4-FFF2-40B4-BE49-F238E27FC236}">
                  <a16:creationId xmlns:a16="http://schemas.microsoft.com/office/drawing/2014/main" id="{575DEBAA-74FF-AD01-3E14-DDA72B493D99}"/>
                </a:ext>
              </a:extLst>
            </p:cNvPr>
            <p:cNvSpPr txBox="1"/>
            <p:nvPr/>
          </p:nvSpPr>
          <p:spPr>
            <a:xfrm>
              <a:off x="2179464" y="3159357"/>
              <a:ext cx="541938" cy="581742"/>
            </a:xfrm>
            <a:prstGeom prst="rect">
              <a:avLst/>
            </a:prstGeom>
            <a:noFill/>
          </p:spPr>
          <p:txBody>
            <a:bodyPr vert="eaVert" wrap="square" rtlCol="0">
              <a:spAutoFit/>
            </a:bodyPr>
            <a:lstStyle/>
            <a:p>
              <a:pPr algn="ctr"/>
              <a:r>
                <a:rPr kumimoji="1" lang="en-US" altLang="ja-JP" sz="2400" dirty="0">
                  <a:latin typeface="Times New Roman" panose="02020603050405020304" pitchFamily="18" charset="0"/>
                  <a:cs typeface="Times New Roman" panose="02020603050405020304" pitchFamily="18" charset="0"/>
                </a:rPr>
                <a:t>…</a:t>
              </a:r>
              <a:endParaRPr kumimoji="1" lang="ja-JP" altLang="en-US" sz="2400" dirty="0">
                <a:latin typeface="Times New Roman" panose="02020603050405020304" pitchFamily="18" charset="0"/>
                <a:cs typeface="Times New Roman" panose="02020603050405020304" pitchFamily="18" charset="0"/>
              </a:endParaRPr>
            </a:p>
          </p:txBody>
        </p:sp>
      </p:grpSp>
      <p:sp>
        <p:nvSpPr>
          <p:cNvPr id="2" name="Date Placeholder 1">
            <a:extLst>
              <a:ext uri="{FF2B5EF4-FFF2-40B4-BE49-F238E27FC236}">
                <a16:creationId xmlns:a16="http://schemas.microsoft.com/office/drawing/2014/main" id="{E830F987-15E4-E665-5CF3-A7C5884CBEB7}"/>
              </a:ext>
            </a:extLst>
          </p:cNvPr>
          <p:cNvSpPr>
            <a:spLocks noGrp="1"/>
          </p:cNvSpPr>
          <p:nvPr>
            <p:ph type="dt" idx="15"/>
          </p:nvPr>
        </p:nvSpPr>
        <p:spPr/>
        <p:txBody>
          <a:bodyPr/>
          <a:lstStyle/>
          <a:p>
            <a:r>
              <a:rPr lang="en-US"/>
              <a:t>May 2023</a:t>
            </a:r>
            <a:endParaRPr lang="en-GB" dirty="0"/>
          </a:p>
        </p:txBody>
      </p:sp>
      <p:sp>
        <p:nvSpPr>
          <p:cNvPr id="8" name="Footer Placeholder 7">
            <a:extLst>
              <a:ext uri="{FF2B5EF4-FFF2-40B4-BE49-F238E27FC236}">
                <a16:creationId xmlns:a16="http://schemas.microsoft.com/office/drawing/2014/main" id="{5689485E-5C04-05A8-1FE1-DA5D07F45893}"/>
              </a:ext>
            </a:extLst>
          </p:cNvPr>
          <p:cNvSpPr>
            <a:spLocks noGrp="1"/>
          </p:cNvSpPr>
          <p:nvPr>
            <p:ph type="ftr" idx="14"/>
          </p:nvPr>
        </p:nvSpPr>
        <p:spPr/>
        <p:txBody>
          <a:bodyPr/>
          <a:lstStyle/>
          <a:p>
            <a:r>
              <a:rPr lang="en-GB"/>
              <a:t>Gang Xie (BUPT)</a:t>
            </a:r>
            <a:endParaRPr lang="en-GB" dirty="0"/>
          </a:p>
        </p:txBody>
      </p:sp>
      <p:sp>
        <p:nvSpPr>
          <p:cNvPr id="10" name="Slide Number Placeholder 9">
            <a:extLst>
              <a:ext uri="{FF2B5EF4-FFF2-40B4-BE49-F238E27FC236}">
                <a16:creationId xmlns:a16="http://schemas.microsoft.com/office/drawing/2014/main" id="{750F2C4E-AB4C-DE18-93C2-A72944F5EB1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663183480"/>
      </p:ext>
    </p:extLst>
  </p:cSld>
  <p:clrMapOvr>
    <a:masterClrMapping/>
  </p:clrMapOvr>
  <mc:AlternateContent xmlns:mc="http://schemas.openxmlformats.org/markup-compatibility/2006" xmlns:p14="http://schemas.microsoft.com/office/powerpoint/2010/main">
    <mc:Choice Requires="p14">
      <p:transition spd="slow" p14:dur="2000" advTm="117702"/>
    </mc:Choice>
    <mc:Fallback xmlns="">
      <p:transition spd="slow" advTm="117702"/>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29DA654-F2E4-43F6-6AC5-C46506285EE3}"/>
              </a:ext>
            </a:extLst>
          </p:cNvPr>
          <p:cNvSpPr>
            <a:spLocks noGrp="1"/>
          </p:cNvSpPr>
          <p:nvPr>
            <p:ph type="title"/>
          </p:nvPr>
        </p:nvSpPr>
        <p:spPr>
          <a:xfrm>
            <a:off x="838200" y="762000"/>
            <a:ext cx="10515600" cy="732745"/>
          </a:xfrm>
        </p:spPr>
        <p:txBody>
          <a:bodyPr>
            <a:normAutofit/>
          </a:bodyPr>
          <a:lstStyle/>
          <a:p>
            <a:pPr algn="ctr"/>
            <a:r>
              <a:rPr lang="en-US" sz="2800" b="1" dirty="0">
                <a:latin typeface="Times New Roman" panose="02020603050405020304" pitchFamily="18" charset="0"/>
                <a:cs typeface="Times New Roman" panose="02020603050405020304" pitchFamily="18" charset="0"/>
              </a:rPr>
              <a:t>Summary</a:t>
            </a:r>
          </a:p>
        </p:txBody>
      </p:sp>
      <p:sp>
        <p:nvSpPr>
          <p:cNvPr id="7" name="Content Placeholder 2">
            <a:extLst>
              <a:ext uri="{FF2B5EF4-FFF2-40B4-BE49-F238E27FC236}">
                <a16:creationId xmlns:a16="http://schemas.microsoft.com/office/drawing/2014/main" id="{73460F99-9763-6AF3-9A0C-D1856515075B}"/>
              </a:ext>
            </a:extLst>
          </p:cNvPr>
          <p:cNvSpPr>
            <a:spLocks noGrp="1"/>
          </p:cNvSpPr>
          <p:nvPr>
            <p:ph idx="1"/>
          </p:nvPr>
        </p:nvSpPr>
        <p:spPr>
          <a:xfrm>
            <a:off x="838200" y="1589231"/>
            <a:ext cx="10515600" cy="4634287"/>
          </a:xfrm>
        </p:spPr>
        <p:txBody>
          <a:bodyPr>
            <a:normAutofit/>
          </a:bodyPr>
          <a:lstStyle/>
          <a:p>
            <a:pPr algn="just"/>
            <a:r>
              <a:rPr lang="en-US" altLang="zh-CN" sz="1800" dirty="0">
                <a:latin typeface="Times New Roman" panose="02020603050405020304" pitchFamily="18" charset="0"/>
                <a:cs typeface="Times New Roman" panose="02020603050405020304" pitchFamily="18" charset="0"/>
              </a:rPr>
              <a:t>Compared with other Multi-AP transmission modes, the APs don’t have to need to share all STA data during the pre-sharing stage.</a:t>
            </a:r>
          </a:p>
          <a:p>
            <a:pPr lvl="1" algn="just"/>
            <a:r>
              <a:rPr lang="en-US" altLang="zh-CN" sz="1600" dirty="0">
                <a:latin typeface="Times New Roman" panose="02020603050405020304" pitchFamily="18" charset="0"/>
                <a:cs typeface="Times New Roman" panose="02020603050405020304" pitchFamily="18" charset="0"/>
              </a:rPr>
              <a:t>STA data is allocated based on a factor matrix</a:t>
            </a:r>
          </a:p>
          <a:p>
            <a:pPr lvl="1" algn="just"/>
            <a:r>
              <a:rPr lang="en-US" altLang="zh-CN" sz="1600" dirty="0">
                <a:latin typeface="Times New Roman" panose="02020603050405020304" pitchFamily="18" charset="0"/>
                <a:cs typeface="Times New Roman" panose="02020603050405020304" pitchFamily="18" charset="0"/>
              </a:rPr>
              <a:t>Improving the data sharing efficiency</a:t>
            </a:r>
          </a:p>
          <a:p>
            <a:pPr lvl="1" algn="just"/>
            <a:r>
              <a:rPr lang="en-US" altLang="zh-CN" sz="1600" dirty="0">
                <a:latin typeface="Times New Roman" panose="02020603050405020304" pitchFamily="18" charset="0"/>
                <a:cs typeface="Times New Roman" panose="02020603050405020304" pitchFamily="18" charset="0"/>
              </a:rPr>
              <a:t>Reducing data sharing overhead</a:t>
            </a:r>
          </a:p>
          <a:p>
            <a:pPr algn="just"/>
            <a:endParaRPr lang="en-US" altLang="zh-CN" sz="1800" dirty="0">
              <a:latin typeface="Times New Roman" panose="02020603050405020304" pitchFamily="18" charset="0"/>
              <a:cs typeface="Times New Roman" panose="02020603050405020304" pitchFamily="18" charset="0"/>
            </a:endParaRPr>
          </a:p>
          <a:p>
            <a:pPr algn="just"/>
            <a:r>
              <a:rPr lang="en-US" altLang="zh-CN" sz="1800" dirty="0">
                <a:latin typeface="Times New Roman" panose="02020603050405020304" pitchFamily="18" charset="0"/>
                <a:cs typeface="Times New Roman" panose="02020603050405020304" pitchFamily="18" charset="0"/>
              </a:rPr>
              <a:t>The current Multi-AP transmission modes cannot adapt well to the RU limited scenario.</a:t>
            </a:r>
          </a:p>
          <a:p>
            <a:pPr algn="just"/>
            <a:endParaRPr lang="en-US" altLang="zh-CN" sz="1800" dirty="0">
              <a:latin typeface="Times New Roman" panose="02020603050405020304" pitchFamily="18" charset="0"/>
              <a:cs typeface="Times New Roman" panose="02020603050405020304" pitchFamily="18" charset="0"/>
            </a:endParaRPr>
          </a:p>
          <a:p>
            <a:pPr algn="just"/>
            <a:r>
              <a:rPr lang="en-US" altLang="zh-CN" sz="1800" dirty="0">
                <a:latin typeface="Times New Roman" panose="02020603050405020304" pitchFamily="18" charset="0"/>
                <a:cs typeface="Times New Roman" panose="02020603050405020304" pitchFamily="18" charset="0"/>
              </a:rPr>
              <a:t>We suggest using this mode as a Multi-AP coordination mode.</a:t>
            </a:r>
          </a:p>
          <a:p>
            <a:pPr algn="just"/>
            <a:endParaRPr lang="en-US" altLang="zh-CN" sz="1800" dirty="0">
              <a:latin typeface="Times New Roman" panose="02020603050405020304" pitchFamily="18" charset="0"/>
              <a:cs typeface="Times New Roman" panose="02020603050405020304" pitchFamily="18" charset="0"/>
            </a:endParaRPr>
          </a:p>
          <a:p>
            <a:pPr algn="just"/>
            <a:endParaRPr lang="en-US" altLang="zh-CN" sz="1800" dirty="0">
              <a:latin typeface="Times New Roman" panose="02020603050405020304" pitchFamily="18" charset="0"/>
              <a:cs typeface="Times New Roman" panose="02020603050405020304" pitchFamily="18" charset="0"/>
            </a:endParaRPr>
          </a:p>
          <a:p>
            <a:pPr algn="just"/>
            <a:endParaRPr lang="en-US" altLang="zh-CN" sz="1800" dirty="0">
              <a:latin typeface="Times New Roman" panose="02020603050405020304" pitchFamily="18" charset="0"/>
              <a:cs typeface="Times New Roman" panose="02020603050405020304" pitchFamily="18" charset="0"/>
            </a:endParaRPr>
          </a:p>
        </p:txBody>
      </p:sp>
      <p:sp>
        <p:nvSpPr>
          <p:cNvPr id="2" name="Date Placeholder 1">
            <a:extLst>
              <a:ext uri="{FF2B5EF4-FFF2-40B4-BE49-F238E27FC236}">
                <a16:creationId xmlns:a16="http://schemas.microsoft.com/office/drawing/2014/main" id="{03E0CD52-A274-BCE5-978E-EF664EC593F5}"/>
              </a:ext>
            </a:extLst>
          </p:cNvPr>
          <p:cNvSpPr>
            <a:spLocks noGrp="1"/>
          </p:cNvSpPr>
          <p:nvPr>
            <p:ph type="dt" idx="15"/>
          </p:nvPr>
        </p:nvSpPr>
        <p:spPr/>
        <p:txBody>
          <a:bodyPr/>
          <a:lstStyle/>
          <a:p>
            <a:r>
              <a:rPr lang="en-US"/>
              <a:t>May 2023</a:t>
            </a:r>
            <a:endParaRPr lang="en-GB" dirty="0"/>
          </a:p>
        </p:txBody>
      </p:sp>
      <p:sp>
        <p:nvSpPr>
          <p:cNvPr id="4" name="Footer Placeholder 3">
            <a:extLst>
              <a:ext uri="{FF2B5EF4-FFF2-40B4-BE49-F238E27FC236}">
                <a16:creationId xmlns:a16="http://schemas.microsoft.com/office/drawing/2014/main" id="{9D5BDFB9-4F39-DBB6-C36A-49AE5265F26C}"/>
              </a:ext>
            </a:extLst>
          </p:cNvPr>
          <p:cNvSpPr>
            <a:spLocks noGrp="1"/>
          </p:cNvSpPr>
          <p:nvPr>
            <p:ph type="ftr" idx="14"/>
          </p:nvPr>
        </p:nvSpPr>
        <p:spPr/>
        <p:txBody>
          <a:bodyPr/>
          <a:lstStyle/>
          <a:p>
            <a:r>
              <a:rPr lang="en-GB"/>
              <a:t>Gang Xie (BUPT)</a:t>
            </a:r>
            <a:endParaRPr lang="en-GB" dirty="0"/>
          </a:p>
        </p:txBody>
      </p:sp>
      <p:sp>
        <p:nvSpPr>
          <p:cNvPr id="5" name="Slide Number Placeholder 4">
            <a:extLst>
              <a:ext uri="{FF2B5EF4-FFF2-40B4-BE49-F238E27FC236}">
                <a16:creationId xmlns:a16="http://schemas.microsoft.com/office/drawing/2014/main" id="{3C60DFAB-1206-1734-721C-CCA7614CB46B}"/>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436047616"/>
      </p:ext>
    </p:extLst>
  </p:cSld>
  <p:clrMapOvr>
    <a:masterClrMapping/>
  </p:clrMapOvr>
  <mc:AlternateContent xmlns:mc="http://schemas.openxmlformats.org/markup-compatibility/2006" xmlns:p14="http://schemas.microsoft.com/office/powerpoint/2010/main">
    <mc:Choice Requires="p14">
      <p:transition spd="slow" p14:dur="2000" advTm="117702"/>
    </mc:Choice>
    <mc:Fallback xmlns="">
      <p:transition spd="slow" advTm="117702"/>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33</TotalTime>
  <Words>1413</Words>
  <Application>Microsoft Office PowerPoint</Application>
  <PresentationFormat>Widescreen</PresentationFormat>
  <Paragraphs>196</Paragraphs>
  <Slides>10</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6" baseType="lpstr">
      <vt:lpstr>等线</vt:lpstr>
      <vt:lpstr>Arial</vt:lpstr>
      <vt:lpstr>Times New Roman</vt:lpstr>
      <vt:lpstr>Office Theme</vt:lpstr>
      <vt:lpstr>Document</vt:lpstr>
      <vt:lpstr>Equation</vt:lpstr>
      <vt:lpstr>Multi-AP Coordination based on SCMA</vt:lpstr>
      <vt:lpstr>Abstract</vt:lpstr>
      <vt:lpstr>Multi-AP Coordination in EHT </vt:lpstr>
      <vt:lpstr>Modes of Multi-AP Coordination</vt:lpstr>
      <vt:lpstr>Multi-AP Coordination based on SCMA</vt:lpstr>
      <vt:lpstr>SCMA Encoding Steps (1) </vt:lpstr>
      <vt:lpstr>SCMA Encoding Steps (2) </vt:lpstr>
      <vt:lpstr>Multi-AP Coordination based on SCMA Transmission</vt:lpstr>
      <vt:lpstr>Summary</vt:lpstr>
      <vt:lpstr>References</vt:lpstr>
    </vt:vector>
  </TitlesOfParts>
  <Company>BUPT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Multi-AP coordination based on SCMA</dc:title>
  <dc:subject>Multi-AP Coordination</dc:subject>
  <dc:creator>Gang Xie</dc:creator>
  <cp:keywords>May 2023</cp:keywords>
  <cp:lastModifiedBy>Stanley, Dorothy</cp:lastModifiedBy>
  <cp:revision>10</cp:revision>
  <cp:lastPrinted>1601-01-01T00:00:00Z</cp:lastPrinted>
  <dcterms:created xsi:type="dcterms:W3CDTF">2023-05-13T19:03:01Z</dcterms:created>
  <dcterms:modified xsi:type="dcterms:W3CDTF">2023-05-13T19:58:01Z</dcterms:modified>
  <cp:category>11-23/0839r0</cp:category>
</cp:coreProperties>
</file>