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579" r:id="rId4"/>
    <p:sldId id="591" r:id="rId5"/>
    <p:sldId id="592" r:id="rId6"/>
    <p:sldId id="595" r:id="rId7"/>
    <p:sldId id="596" r:id="rId8"/>
    <p:sldId id="588" r:id="rId9"/>
    <p:sldId id="593" r:id="rId10"/>
    <p:sldId id="599" r:id="rId11"/>
    <p:sldId id="576" r:id="rId12"/>
    <p:sldId id="597" r:id="rId13"/>
    <p:sldId id="586" r:id="rId14"/>
    <p:sldId id="59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68" d="100"/>
          <a:sy n="68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8127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6512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9415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324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9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707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217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30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3877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228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7554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827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2200_302299/302208/03.03.01_60/en_302208v030301p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ecfr.gov/current/title-47/chapter-I/subchapter-A/part-15/subpart-C/subject-group-ECFR2f2e5828339709e/section-15.24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of Existing Technologies and Technical Challenges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4566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MAC(2)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699" y="1171854"/>
            <a:ext cx="8648701" cy="264687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Consider to relax the requirement of co-existence for AMP device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AP can help to handle the co-existence</a:t>
            </a:r>
          </a:p>
          <a:p>
            <a:pPr marL="1257300" lvl="4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AP is able to send legacy preamble and share the TXOP to the AMP devices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Also consider the ultra-low transmission power from the AMP device ( e.g. less than -25dBm for backscattering or less than -10d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Bm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active transmission)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 sub-1 GHz, there is no legacy device, expect 802.11ah device deployed in some countries.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49C0D27-E666-4516-A728-1F106935D6E9}"/>
              </a:ext>
            </a:extLst>
          </p:cNvPr>
          <p:cNvSpPr/>
          <p:nvPr/>
        </p:nvSpPr>
        <p:spPr>
          <a:xfrm>
            <a:off x="152400" y="3868853"/>
            <a:ext cx="4572000" cy="25391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we allow the AMP device’s PPDU transmission without a legacy preamble part for the following 2 cases:</a:t>
            </a:r>
          </a:p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1) Green field without any legacy device.</a:t>
            </a:r>
          </a:p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2) There is legacy 802.11 ah device, but restrict the maximum power from AMP devices to lower than -10 dBm.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B429806-B8EB-44FB-9B28-0D0264931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3886135"/>
            <a:ext cx="4313902" cy="20574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88DC472-C5F6-4073-82ED-36A08C13E4D0}"/>
              </a:ext>
            </a:extLst>
          </p:cNvPr>
          <p:cNvSpPr txBox="1"/>
          <p:nvPr/>
        </p:nvSpPr>
        <p:spPr>
          <a:xfrm>
            <a:off x="4953000" y="6019800"/>
            <a:ext cx="411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Co-existence of AMP device and 802.11ah device @sub-1 GHz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193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533400" y="601337"/>
            <a:ext cx="7772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9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r>
              <a:rPr lang="en-GB" altLang="zh-CN" sz="2400" b="1" dirty="0">
                <a:solidFill>
                  <a:schemeClr val="tx2"/>
                </a:solidFill>
              </a:rPr>
              <a:t> </a:t>
            </a:r>
            <a:r>
              <a:rPr lang="en-GB" altLang="zh-CN" sz="29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Candidate frequency bands for AMP</a:t>
            </a:r>
            <a:endParaRPr lang="zh-CN" altLang="en-US" sz="29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86717AE-C1E0-4406-975F-4C385DF5267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8B47A95-7B64-4C34-960C-5097848E577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629A0-F3B2-493E-AC8D-D32369C2E4B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802.11-22/1960r5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AC8FBC-C20D-4E94-9540-533114DE423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 2023</a:t>
            </a:r>
            <a:endParaRPr lang="en-GB" sz="1800" b="1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A512928C-9A75-4317-BD52-6743814CD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717449"/>
              </p:ext>
            </p:extLst>
          </p:nvPr>
        </p:nvGraphicFramePr>
        <p:xfrm>
          <a:off x="1" y="1192450"/>
          <a:ext cx="899159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580">
                  <a:extLst>
                    <a:ext uri="{9D8B030D-6E8A-4147-A177-3AD203B41FA5}">
                      <a16:colId xmlns:a16="http://schemas.microsoft.com/office/drawing/2014/main" val="2903837938"/>
                    </a:ext>
                  </a:extLst>
                </a:gridCol>
                <a:gridCol w="4117830">
                  <a:extLst>
                    <a:ext uri="{9D8B030D-6E8A-4147-A177-3AD203B41FA5}">
                      <a16:colId xmlns:a16="http://schemas.microsoft.com/office/drawing/2014/main" val="4103265906"/>
                    </a:ext>
                  </a:extLst>
                </a:gridCol>
                <a:gridCol w="3106189">
                  <a:extLst>
                    <a:ext uri="{9D8B030D-6E8A-4147-A177-3AD203B41FA5}">
                      <a16:colId xmlns:a16="http://schemas.microsoft.com/office/drawing/2014/main" val="2726138472"/>
                    </a:ext>
                  </a:extLst>
                </a:gridCol>
              </a:tblGrid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Frequency band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Sub-1 GHz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2.4GHz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715527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Maximum RF power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33dBm ERP@920-925MHz @CN</a:t>
                      </a:r>
                    </a:p>
                    <a:p>
                      <a:r>
                        <a:rPr lang="en-US" altLang="zh-CN" dirty="0"/>
                        <a:t>30+6 = 36 EIRP dBm @902~928@US</a:t>
                      </a:r>
                    </a:p>
                    <a:p>
                      <a:r>
                        <a:rPr lang="en-US" altLang="zh-CN" dirty="0"/>
                        <a:t>29.14 dBm EIRP@865-867 EU for RFID  </a:t>
                      </a:r>
                    </a:p>
                    <a:p>
                      <a:r>
                        <a:rPr lang="en-US" altLang="zh-CN" dirty="0"/>
                        <a:t>35.15dbM EIRP@865-867 EU for RFID  for 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antennas having a </a:t>
                      </a:r>
                      <a:r>
                        <a:rPr lang="en-US" altLang="zh-CN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beamwidth</a:t>
                      </a:r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≤90°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20dBm@EU/CN</a:t>
                      </a:r>
                    </a:p>
                    <a:p>
                      <a:r>
                        <a:rPr lang="en-US" altLang="zh-CN" dirty="0"/>
                        <a:t>27dBm@CN for high Ant gain(&gt;10dBi)</a:t>
                      </a:r>
                    </a:p>
                    <a:p>
                      <a:r>
                        <a:rPr lang="en-US" altLang="zh-CN" dirty="0"/>
                        <a:t>30+6 = 36dBm@US</a:t>
                      </a:r>
                    </a:p>
                    <a:p>
                      <a:r>
                        <a:rPr lang="en-US" altLang="zh-CN" dirty="0"/>
                        <a:t>……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331618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DL Receiver sensitivity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To be specified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Re-use WUR: -82dBm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059721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PSD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No limitation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10dBm/1MHz@CN and EU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17dBm/1MHz@CN for high Ant gain(&gt;10dBi)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……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748869"/>
                  </a:ext>
                </a:extLst>
              </a:tr>
              <a:tr h="538953">
                <a:tc>
                  <a:txBody>
                    <a:bodyPr/>
                    <a:lstStyle/>
                    <a:p>
                      <a:r>
                        <a:rPr lang="en-US" altLang="zh-CN" dirty="0"/>
                        <a:t>Channel bandwidth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250KHz @CN</a:t>
                      </a:r>
                    </a:p>
                    <a:p>
                      <a:r>
                        <a:rPr lang="en-US" altLang="zh-CN" dirty="0"/>
                        <a:t>200K-250KHz @EU</a:t>
                      </a:r>
                    </a:p>
                    <a:p>
                      <a:r>
                        <a:rPr lang="en-US" altLang="zh-CN" dirty="0"/>
                        <a:t>1MHz @US</a:t>
                      </a:r>
                      <a:r>
                        <a:rPr lang="zh-CN" altLang="en-US" dirty="0"/>
                        <a:t> </a:t>
                      </a:r>
                      <a:endParaRPr lang="en-US" altLang="zh-C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OFDM: 20MHz</a:t>
                      </a:r>
                    </a:p>
                    <a:p>
                      <a:r>
                        <a:rPr lang="en-US" altLang="zh-CN" dirty="0"/>
                        <a:t>WUR: 4MHz 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34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47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533400" y="601337"/>
            <a:ext cx="7772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 security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86717AE-C1E0-4406-975F-4C385DF5267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8B47A95-7B64-4C34-960C-5097848E577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F1629A0-F3B2-493E-AC8D-D32369C2E4B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802.11-22/1960r5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0AC8FBC-C20D-4E94-9540-533114DE423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 2023</a:t>
            </a:r>
            <a:endParaRPr lang="en-GB" sz="1800" b="1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BF4425D-F88E-4E10-A434-5979638A4824}"/>
              </a:ext>
            </a:extLst>
          </p:cNvPr>
          <p:cNvSpPr txBox="1"/>
          <p:nvPr/>
        </p:nvSpPr>
        <p:spPr>
          <a:xfrm>
            <a:off x="390460" y="1403379"/>
            <a:ext cx="815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1800" dirty="0"/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 many AMP use cases, user privacy needs to be protected.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AES 128 level security is used in current 802.11 </a:t>
            </a:r>
            <a:r>
              <a:rPr lang="en-US" altLang="zh-CN" sz="20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WiFi</a:t>
            </a: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.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needs to be further check whether AMP device is able to support AES-128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most important issue is the power consumption. 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Contributions are called for to show the power consumption of AES-128.</a:t>
            </a:r>
            <a:endParaRPr lang="zh-CN" altLang="en-US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7150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several important reference for AMP DL receiver and MAC are summarized.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Based on that, the consideration on </a:t>
            </a:r>
            <a:r>
              <a:rPr lang="en-GB" altLang="zh-CN" dirty="0"/>
              <a:t>AMP DL receiver, MAC, uplink transmitter, candidate frequency band and security are present. </a:t>
            </a:r>
            <a:endParaRPr lang="en-GB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468974-8E69-6AB1-8F8A-4AF560FA616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7673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altLang="zh-CN" sz="1600" dirty="0"/>
              <a:t>http://www.srrc.org.cn/article29539.aspx 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https://www.etsi.org/deliver/etsi_en/302200_302299/302208/03.03.01_60/en_302208v030301p.pdf</a:t>
            </a:r>
            <a:endParaRPr lang="en-US" altLang="zh-CN" sz="1600" dirty="0"/>
          </a:p>
          <a:p>
            <a:pPr>
              <a:buFont typeface="+mj-lt"/>
              <a:buAutoNum type="arabicPeriod"/>
            </a:pPr>
            <a:r>
              <a:rPr lang="en-US" altLang="en-US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https://www.ecfr.gov/current/title-47/chapter-I/subchapter-A/part-15/subpart-C/subject-group-ECFR2f2e5828339709e/section-15.247</a:t>
            </a:r>
            <a:endParaRPr lang="en-US" altLang="en-US" sz="1600" dirty="0"/>
          </a:p>
          <a:p>
            <a:pPr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/>
              <a:t>IEEE 802.11-23/0436r0 Technical Report on support of AMP IoT devices in WLAN</a:t>
            </a:r>
            <a:endParaRPr lang="en-GB" sz="1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468974-8E69-6AB1-8F8A-4AF560FA616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432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Outline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Reference for AMP : 802.11ba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 </a:t>
            </a:r>
            <a:r>
              <a:rPr lang="en-US" altLang="zh-CN" dirty="0">
                <a:solidFill>
                  <a:schemeClr val="tx2"/>
                </a:solidFill>
              </a:rPr>
              <a:t>DL receiver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Reference for AMP: existing MAC mechanism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MAC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Considerations on AMP uplink transmission</a:t>
            </a: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2"/>
                </a:solidFill>
              </a:rPr>
              <a:t>Summary</a:t>
            </a:r>
            <a:r>
              <a:rPr lang="en-GB" altLang="zh-CN" sz="1800" dirty="0">
                <a:solidFill>
                  <a:schemeClr val="tx2"/>
                </a:solidFill>
              </a:rPr>
              <a:t> </a:t>
            </a:r>
            <a:r>
              <a:rPr lang="en-GB" altLang="zh-CN" dirty="0">
                <a:solidFill>
                  <a:schemeClr val="tx2"/>
                </a:solidFill>
              </a:rPr>
              <a:t>of Candidate frequency bands for AMP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solidFill>
                  <a:schemeClr val="tx2"/>
                </a:solidFill>
              </a:rPr>
              <a:t>S</a:t>
            </a:r>
            <a:r>
              <a:rPr lang="en-GB" altLang="zh-CN" dirty="0" err="1">
                <a:solidFill>
                  <a:schemeClr val="tx2"/>
                </a:solidFill>
              </a:rPr>
              <a:t>ecurity</a:t>
            </a: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zh-CN" altLang="en-US" dirty="0">
              <a:solidFill>
                <a:schemeClr val="tx2"/>
              </a:solidFill>
            </a:endParaRP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12BAB1-F7B0-E9DF-FA3A-75E0A889C96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04800" y="1113552"/>
            <a:ext cx="8610600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In 802.11ba,  WUR with ultra-low complexity and ultra-low power consumption(&lt; 1mw) has been specified.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For WUR, MC-OOK spanning 4MHz is specified.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With OOK, the complexity and power consumption of the receiver can be reduced.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MC-OOK provide the flexibility of adjusting the DL transmission power (considering the PSD requirement) even at the same symbol rate.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Manchester coding is used to ease the receiver implementation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4MHz is a good compromise of the complexity and the DL transmission power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WUR PPDU, a legacy preamble part is added before the WUR portion. </a:t>
            </a: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main function of WUR is for transmission of control signalling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wake up the main radio if there is buffered data, or,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Inform the critical information update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Two data rate is supported: LDR: 62.5Kbps, </a:t>
            </a: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HDR: 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250kbps. The receiver sensitivity of WUR shall be lower than -82dBm.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sp>
        <p:nvSpPr>
          <p:cNvPr id="10" name="标题 1">
            <a:extLst>
              <a:ext uri="{FF2B5EF4-FFF2-40B4-BE49-F238E27FC236}">
                <a16:creationId xmlns:a16="http://schemas.microsoft.com/office/drawing/2014/main" id="{BFDC45FB-55CD-43B3-B6E7-CBD623016B6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Reference for AMP DL PHY: 802.11ba</a:t>
            </a:r>
          </a:p>
        </p:txBody>
      </p:sp>
    </p:spTree>
    <p:extLst>
      <p:ext uri="{BB962C8B-B14F-4D97-AF65-F5344CB8AC3E}">
        <p14:creationId xmlns:p14="http://schemas.microsoft.com/office/powerpoint/2010/main" val="29810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receiver(1)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521583"/>
            <a:ext cx="8610600" cy="42319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device,  design of WUR can be a good reference for AMP DL receiver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power consumption of WUR is expected to be lower than 1mw, which matches with the requirement of AMP device 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device, the ultra-low power DL receiver needs to work by itself. It itself is the main radio for AMP devices.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shall be able to complete all the possible DL operation/transmission.  </a:t>
            </a:r>
          </a:p>
          <a:p>
            <a:pPr marL="1200150" lvl="4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Such as: Scanning, time/frequency synchronization, association, security establishment, DL frame acquisition and data transmission.    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With same duty cycle, ultra-low power DL receiver can get 100-1000 times power saving compared with the existing devices (100mw is assumed for legacy DL receiver).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88630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495300" y="742279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 </a:t>
            </a: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receiver(2)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64188"/>
            <a:ext cx="8610600" cy="486287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If operate at 2.4GHz,  most of the existing WUR PHY design can be directly reused. 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If operate at sub-1 GHz,  the methodology can be reused, with adjusted numerologies.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waveform, OOK, etc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sub-carrier spacing, OOK symbol length, the bandwidth of the OOK signal. 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 The Channelization needs to be aligned with the regional regulation, e.g.,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20 channels with 250kHz channel bandwidth each@920-925MHz in China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altLang="zh-CN" sz="2000" dirty="0"/>
              <a:t>For data transmission, frequency hopping also needs to be considered (e.g. the maximum dwell time within each channel is 2s @920-925MHz in China).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96164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82500" lnSpcReduction="1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uplink transmission(1)-Active transmitter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171854"/>
            <a:ext cx="8877300" cy="584775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Waveform: OOK can be baseline since OOK is already supported in DL.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FSK or PSK can also be considered.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power consumption and the complexity needs to be considered when we choose the waveform for uplink transmission</a:t>
            </a:r>
          </a:p>
          <a:p>
            <a:pPr marL="1200150" lvl="4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power includes the output power, the transmitter consumed power (when considering the transmitter efficiency) , the power consumed by oscillator and the baseband (coding and modulation). </a:t>
            </a:r>
          </a:p>
          <a:p>
            <a:pPr marL="1200150" lvl="4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Active transmitter </a:t>
            </a: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is feasible 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for AMP UL transmission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6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Transmission power in a range of -20dbm~-10 dBm.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6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key issue is how to get RF frequency for uplink transmission</a:t>
            </a:r>
          </a:p>
          <a:p>
            <a:pPr marL="1257300" lvl="4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6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Legacy crystal oscillator is not preferred due to its power consumption</a:t>
            </a:r>
          </a:p>
          <a:p>
            <a:pPr marL="1257300" lvl="4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6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Low complexity and low power frequency generation (10x uw~100x </a:t>
            </a:r>
            <a:r>
              <a:rPr lang="en-GB" altLang="zh-CN" sz="16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uw</a:t>
            </a:r>
            <a:r>
              <a:rPr lang="en-GB" altLang="zh-CN" sz="16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) shall be studied for AMP device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With same duty cycle, the peak power consumption for AMP can be 100x times lower than that of the existing devices (200mw is assumed for legacy transmitter). </a:t>
            </a:r>
          </a:p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18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1052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uplink transmission(2)-backscatter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37DB542-EDA5-4E28-8948-959E34448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342" y="2914955"/>
            <a:ext cx="2614916" cy="172109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B252AAA8-0B0F-4955-8C7D-6BC77BD12A35}"/>
              </a:ext>
            </a:extLst>
          </p:cNvPr>
          <p:cNvSpPr/>
          <p:nvPr/>
        </p:nvSpPr>
        <p:spPr>
          <a:xfrm>
            <a:off x="-76201" y="1171854"/>
            <a:ext cx="495141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Backscattering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Lower power consumption (x uw~10x </a:t>
            </a:r>
            <a:r>
              <a:rPr lang="en-GB" altLang="zh-CN" sz="1800" b="1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uw</a:t>
            </a: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) can be expected than active transmitter, due to no need of the oscillator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However, there is self-interference issue for the AP, especially when the incident carrier and the backscattering signal are in the same channel </a:t>
            </a:r>
          </a:p>
          <a:p>
            <a:pPr marL="1200150" lvl="4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Even for difference channel, the existing ACR requirement is difficult to be met for mono-static AP  </a:t>
            </a:r>
          </a:p>
          <a:p>
            <a:pPr marL="742950" lvl="3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Backscattering on different channel with the incident carrier and biostatic deployment of the </a:t>
            </a:r>
            <a:r>
              <a:rPr lang="en-US" altLang="zh-CN" sz="18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AP can be considered.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CD3C7BE-DC55-481C-B238-118144891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3342" y="1156142"/>
            <a:ext cx="2614916" cy="175881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D63E4D3-1F39-4465-9532-927D158419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986" y="4569144"/>
            <a:ext cx="2899627" cy="187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2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Reference for AMP: existing MAC mechanisms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27823"/>
            <a:ext cx="8610600" cy="50629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4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Many MAC mechanism can be used as the reference for AMP MAC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AID extension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RAW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Shortened MAC headers/TIM slicing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NDP frames(NDP paging)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Normal/short beacons 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RID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TWT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PS-Poll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Doze state extension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EoL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TXOP sharing…… </a:t>
            </a:r>
            <a:endParaRPr lang="en-GB" altLang="zh-CN" sz="24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8861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Considerations on AMP MAC(1)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285008"/>
            <a:ext cx="8610600" cy="53091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can be considered to further reduce the MAC overhead for AMP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Due to its lower data rate (e.g. with narrow bandwidth)</a:t>
            </a:r>
          </a:p>
          <a:p>
            <a:pPr marL="800100" lvl="3" indent="-342900" defTabSz="449263"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-"/>
            </a:pPr>
            <a:r>
              <a:rPr lang="en-GB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Reduce the transmission time duration for power saving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GB" altLang="zh-CN" sz="20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285750" lvl="2" indent="-285750" algn="ctr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Legacy MAC header and short MAC header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can be considered to try to reduce the time during which the AMP device is in awake state for power saving</a:t>
            </a:r>
          </a:p>
          <a:p>
            <a:pPr marL="285750" lvl="2" indent="-285750" defTabSz="449263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altLang="zh-CN" sz="2000" b="1" kern="0" dirty="0">
                <a:solidFill>
                  <a:srgbClr val="000000"/>
                </a:solidFill>
                <a:ea typeface="OPPOSans M" panose="00020600040101010101" pitchFamily="18" charset="-122"/>
              </a:rPr>
              <a:t>It can be considered to reduce the unnecessary interaction between the AP and AMP devices for power saving</a:t>
            </a:r>
          </a:p>
          <a:p>
            <a:pPr marL="457200" lvl="3" defTabSz="449263">
              <a:spcAft>
                <a:spcPts val="600"/>
              </a:spcAft>
              <a:buClr>
                <a:srgbClr val="000000"/>
              </a:buClr>
              <a:buSzPct val="100000"/>
            </a:pPr>
            <a:endParaRPr lang="en-GB" altLang="zh-CN" sz="2400" b="1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802.11-23/0836r2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2023</a:t>
            </a:r>
            <a:endParaRPr lang="en-GB" sz="1800" b="1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BD00201D-059C-4A4C-BEA4-FE21440C7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514600"/>
            <a:ext cx="6172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74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10289</TotalTime>
  <Words>1593</Words>
  <Application>Microsoft Office PowerPoint</Application>
  <PresentationFormat>全屏显示(4:3)</PresentationFormat>
  <Paragraphs>229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OPPOSans B</vt:lpstr>
      <vt:lpstr>OPPOSans M</vt:lpstr>
      <vt:lpstr>宋体</vt:lpstr>
      <vt:lpstr>Arial</vt:lpstr>
      <vt:lpstr>Times New Roman</vt:lpstr>
      <vt:lpstr>ACcord Submission Template</vt:lpstr>
      <vt:lpstr>Discussion of Existing Technologies and Technical Challenges in AMP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 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1868</cp:revision>
  <cp:lastPrinted>1998-02-10T13:28:00Z</cp:lastPrinted>
  <dcterms:created xsi:type="dcterms:W3CDTF">2009-12-02T19:05:00Z</dcterms:created>
  <dcterms:modified xsi:type="dcterms:W3CDTF">2023-05-18T15:35:08Z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