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257" r:id="rId3"/>
    <p:sldId id="579" r:id="rId4"/>
    <p:sldId id="580" r:id="rId5"/>
    <p:sldId id="584" r:id="rId6"/>
    <p:sldId id="587" r:id="rId7"/>
    <p:sldId id="585" r:id="rId8"/>
    <p:sldId id="589" r:id="rId9"/>
    <p:sldId id="590" r:id="rId10"/>
    <p:sldId id="586" r:id="rId11"/>
    <p:sldId id="500" r:id="rId1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/>
  <p:cmAuthor id="2" name="Hanxiao (Tony, CT Lab)" initials="H(CL" lastIdx="3" clrIdx="1"/>
  <p:cmAuthor id="3" name="weijie" initials="weijie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69" autoAdjust="0"/>
    <p:restoredTop sz="93875" autoAdjust="0"/>
  </p:normalViewPr>
  <p:slideViewPr>
    <p:cSldViewPr>
      <p:cViewPr varScale="1">
        <p:scale>
          <a:sx n="82" d="100"/>
          <a:sy n="82" d="100"/>
        </p:scale>
        <p:origin x="1565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 dirty="0"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 dirty="0"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 dirty="0"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99324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367078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975996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454113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259660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092968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198020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743870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dirty="0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/>
              <a:t>Yinan Qi (OPPO)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610068" y="6475413"/>
            <a:ext cx="64" cy="184666"/>
          </a:xfrm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84724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Zhisong</a:t>
            </a:r>
            <a:r>
              <a:rPr lang="en-GB" dirty="0"/>
              <a:t> </a:t>
            </a:r>
            <a:r>
              <a:rPr lang="en-GB" dirty="0" err="1"/>
              <a:t>Zuo</a:t>
            </a:r>
            <a:r>
              <a:rPr lang="en-GB" dirty="0"/>
              <a:t>(OPPO)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 dirty="0"/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991600" cy="870323"/>
          </a:xfrm>
          <a:noFill/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Use Cases and Requirements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23900" y="1600200"/>
            <a:ext cx="7772400" cy="4495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800" dirty="0"/>
              <a:t>Date:</a:t>
            </a:r>
            <a:r>
              <a:rPr lang="en-US" sz="1800" b="0" dirty="0"/>
              <a:t> 2023-05-13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2162576"/>
            <a:ext cx="1368339" cy="25002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</a:t>
            </a:r>
            <a:r>
              <a:rPr lang="en-GB" dirty="0"/>
              <a:t>OPPO)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</a:t>
            </a:fld>
            <a:endParaRPr lang="en-US" dirty="0"/>
          </a:p>
        </p:txBody>
      </p:sp>
      <p:graphicFrame>
        <p:nvGraphicFramePr>
          <p:cNvPr id="5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3245660"/>
              </p:ext>
            </p:extLst>
          </p:nvPr>
        </p:nvGraphicFramePr>
        <p:xfrm>
          <a:off x="838200" y="2701138"/>
          <a:ext cx="7886702" cy="247906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302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79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18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41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924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Yinan Qi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OPPO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v-qiyinan@oppo.com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err="1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Weijie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Xu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xuweijie@oppo.com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3824858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655037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6089006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4984899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307482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7479541"/>
                  </a:ext>
                </a:extLst>
              </a:tr>
            </a:tbl>
          </a:graphicData>
        </a:graphic>
      </p:graphicFrame>
      <p:sp>
        <p:nvSpPr>
          <p:cNvPr id="11" name="Rectangle 1">
            <a:extLst>
              <a:ext uri="{FF2B5EF4-FFF2-40B4-BE49-F238E27FC236}">
                <a16:creationId xmlns:a16="http://schemas.microsoft.com/office/drawing/2014/main" id="{7418231F-1399-42AA-8C68-122438488FA5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</a:t>
            </a:r>
            <a:r>
              <a:rPr lang="en-GB" sz="1800" b="1" dirty="0">
                <a:solidFill>
                  <a:srgbClr val="000000"/>
                </a:solidFill>
                <a:latin typeface="+mn-lt"/>
              </a:rPr>
              <a:t>0835r1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0267D32A-FFA2-45AC-BF4C-9CEBFF7D490D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</a:t>
            </a:r>
            <a:r>
              <a:rPr lang="en-GB" altLang="zh-CN" sz="1800" b="1" dirty="0"/>
              <a:t>ay</a:t>
            </a:r>
            <a:r>
              <a:rPr lang="en-US" altLang="zh-CN" sz="1800" b="1" dirty="0"/>
              <a:t> 2023</a:t>
            </a:r>
            <a:endParaRPr lang="en-GB" sz="18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Yinan Qi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Summary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Confirm the use cases proposed in AMP TIG as target use cases for AMP SG study</a:t>
            </a:r>
          </a:p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Classification of the use cases: service, deployment scenarios</a:t>
            </a:r>
          </a:p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Requirements defined for use cases</a:t>
            </a:r>
          </a:p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31FE7DF-D802-11A6-E731-97B8E3E4727D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</a:t>
            </a:r>
            <a:r>
              <a:rPr lang="en-GB" sz="1800" b="1" dirty="0">
                <a:solidFill>
                  <a:srgbClr val="000000"/>
                </a:solidFill>
                <a:latin typeface="+mn-lt"/>
              </a:rPr>
              <a:t>0835r1</a:t>
            </a:r>
            <a:endParaRPr lang="en-SG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8767381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Reference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Content Placeholder 2"/>
          <p:cNvSpPr txBox="1">
            <a:spLocks noChangeArrowheads="1"/>
          </p:cNvSpPr>
          <p:nvPr/>
        </p:nvSpPr>
        <p:spPr bwMode="auto">
          <a:xfrm>
            <a:off x="834736" y="1579433"/>
            <a:ext cx="7631112" cy="4071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lvl="0">
              <a:buFont typeface="+mj-lt"/>
              <a:buAutoNum type="arabicPeriod"/>
            </a:pPr>
            <a:r>
              <a:rPr lang="en-US" altLang="zh-CN" sz="1600" dirty="0"/>
              <a:t>IEEE 802.11-23/0436r8, </a:t>
            </a:r>
            <a:r>
              <a:rPr lang="en-GB" altLang="zh-CN" sz="1600" dirty="0"/>
              <a:t>Technical Report on support of AMP IoT devices in WLAN</a:t>
            </a:r>
          </a:p>
          <a:p>
            <a:pPr>
              <a:buFont typeface="+mj-lt"/>
              <a:buAutoNum type="arabicPeriod"/>
            </a:pPr>
            <a:endParaRPr lang="en-GB" altLang="zh-CN" sz="1600" dirty="0"/>
          </a:p>
          <a:p>
            <a:pPr>
              <a:buFont typeface="+mj-lt"/>
              <a:buAutoNum type="arabicPeriod"/>
            </a:pPr>
            <a:endParaRPr lang="en-GB" altLang="zh-CN" sz="1600" dirty="0"/>
          </a:p>
          <a:p>
            <a:pPr>
              <a:buFont typeface="+mj-lt"/>
              <a:buAutoNum type="arabicPeriod"/>
            </a:pPr>
            <a:endParaRPr lang="zh-CN" altLang="zh-CN" sz="1600" dirty="0"/>
          </a:p>
          <a:p>
            <a:pPr marL="457200" indent="-457200">
              <a:buFont typeface="+mj-lt"/>
              <a:buAutoNum type="arabicPeriod"/>
            </a:pPr>
            <a:endParaRPr lang="en-US" altLang="zh-CN" sz="18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35AED617-1508-4CA3-BBA7-B480F0DB1DDD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</a:t>
            </a:r>
            <a:r>
              <a:rPr lang="en-GB" sz="1800" b="1">
                <a:solidFill>
                  <a:srgbClr val="000000"/>
                </a:solidFill>
                <a:latin typeface="+mn-lt"/>
              </a:rPr>
              <a:t>0835r1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A742132A-8352-4C94-BCF2-2243115A4C4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May 2023</a:t>
            </a:r>
            <a:endParaRPr lang="en-GB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7CC9EA03-77B8-48E7-8DAD-1C09F53482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</a:t>
            </a:r>
            <a:r>
              <a:rPr lang="en-GB" dirty="0"/>
              <a:t>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DA2641B5-0949-49A8-9A22-591D990BEF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11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Yinan Qi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The purpose of this presentation is to confirm the target use cases in AMP SG and define the key requirements.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384BCF0-C779-7631-0293-4301FB85120B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</a:t>
            </a:r>
            <a:r>
              <a:rPr lang="en-GB" sz="1800" b="1" dirty="0">
                <a:solidFill>
                  <a:srgbClr val="000000"/>
                </a:solidFill>
                <a:latin typeface="+mn-lt"/>
              </a:rPr>
              <a:t>0835r1</a:t>
            </a:r>
            <a:endParaRPr lang="en-SG" sz="1800" dirty="0"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Use Cases Defined in AMP TIG [1]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266700" y="1227823"/>
            <a:ext cx="8610600" cy="5201424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285750" lvl="2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GB" altLang="zh-CN" sz="1800" b="1" kern="0" dirty="0">
                <a:solidFill>
                  <a:srgbClr val="000000"/>
                </a:solidFill>
                <a:ea typeface="OPPOSans M" panose="00020600040101010101" pitchFamily="18" charset="-122"/>
              </a:rPr>
              <a:t>Use case 1 Smart manufacturing: </a:t>
            </a:r>
            <a:r>
              <a:rPr lang="en-GB" altLang="zh-CN" sz="1800" kern="0" dirty="0">
                <a:solidFill>
                  <a:srgbClr val="000000"/>
                </a:solidFill>
                <a:ea typeface="OPPOSans M" panose="00020600040101010101" pitchFamily="18" charset="-122"/>
              </a:rPr>
              <a:t>inventory, asset tracking/positioning, and environment/production line sensing and monitoring </a:t>
            </a:r>
          </a:p>
          <a:p>
            <a:pPr marL="285750" lvl="2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GB" altLang="zh-CN" sz="1800" b="1" kern="0" dirty="0">
                <a:solidFill>
                  <a:srgbClr val="000000"/>
                </a:solidFill>
                <a:ea typeface="OPPOSans M" panose="00020600040101010101" pitchFamily="18" charset="-122"/>
              </a:rPr>
              <a:t>Use case 2 Data </a:t>
            </a:r>
            <a:r>
              <a:rPr lang="en-GB" altLang="zh-CN" sz="1800" b="1" kern="0" dirty="0" err="1">
                <a:solidFill>
                  <a:srgbClr val="000000"/>
                </a:solidFill>
                <a:ea typeface="OPPOSans M" panose="00020600040101010101" pitchFamily="18" charset="-122"/>
              </a:rPr>
              <a:t>Center</a:t>
            </a:r>
            <a:r>
              <a:rPr lang="en-GB" altLang="zh-CN" sz="1800" b="1" kern="0" dirty="0">
                <a:solidFill>
                  <a:srgbClr val="000000"/>
                </a:solidFill>
                <a:ea typeface="OPPOSans M" panose="00020600040101010101" pitchFamily="18" charset="-122"/>
              </a:rPr>
              <a:t>: </a:t>
            </a:r>
            <a:r>
              <a:rPr lang="en-GB" altLang="zh-CN" sz="1800" kern="0" dirty="0">
                <a:solidFill>
                  <a:srgbClr val="000000"/>
                </a:solidFill>
                <a:ea typeface="OPPOSans M" panose="00020600040101010101" pitchFamily="18" charset="-122"/>
              </a:rPr>
              <a:t>environmental monitoring, facility monitoring and asset management </a:t>
            </a:r>
          </a:p>
          <a:p>
            <a:pPr marL="285750" lvl="2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GB" altLang="zh-CN" sz="1800" b="1" kern="0" dirty="0">
                <a:solidFill>
                  <a:srgbClr val="000000"/>
                </a:solidFill>
                <a:ea typeface="OPPOSans M" panose="00020600040101010101" pitchFamily="18" charset="-122"/>
              </a:rPr>
              <a:t>Use case 3 Smart home: </a:t>
            </a:r>
            <a:r>
              <a:rPr lang="en-GB" altLang="zh-CN" sz="1800" kern="0" dirty="0">
                <a:solidFill>
                  <a:srgbClr val="000000"/>
                </a:solidFill>
                <a:ea typeface="OPPOSans M" panose="00020600040101010101" pitchFamily="18" charset="-122"/>
              </a:rPr>
              <a:t>asset management, home environment monitoring and home security.</a:t>
            </a:r>
          </a:p>
          <a:p>
            <a:pPr marL="285750" lvl="2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GB" altLang="zh-CN" sz="1800" b="1" kern="0" dirty="0">
                <a:solidFill>
                  <a:srgbClr val="000000"/>
                </a:solidFill>
                <a:ea typeface="OPPOSans M" panose="00020600040101010101" pitchFamily="18" charset="-122"/>
              </a:rPr>
              <a:t>Use case 4 Logistics and warehouse: </a:t>
            </a:r>
            <a:r>
              <a:rPr lang="en-GB" altLang="zh-CN" sz="1800" kern="0" dirty="0">
                <a:solidFill>
                  <a:srgbClr val="000000"/>
                </a:solidFill>
                <a:ea typeface="OPPOSans M" panose="00020600040101010101" pitchFamily="18" charset="-122"/>
              </a:rPr>
              <a:t>goods tracking and inventory check</a:t>
            </a:r>
          </a:p>
          <a:p>
            <a:pPr marL="285750" lvl="2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GB" altLang="zh-CN" sz="1800" b="1" kern="0" dirty="0">
                <a:solidFill>
                  <a:srgbClr val="000000"/>
                </a:solidFill>
                <a:ea typeface="OPPOSans M" panose="00020600040101010101" pitchFamily="18" charset="-122"/>
              </a:rPr>
              <a:t>Use case 5 Smart agriculture: </a:t>
            </a:r>
            <a:r>
              <a:rPr lang="en-GB" altLang="zh-CN" sz="1800" kern="0" dirty="0">
                <a:solidFill>
                  <a:srgbClr val="000000"/>
                </a:solidFill>
                <a:ea typeface="OPPOSans M" panose="00020600040101010101" pitchFamily="18" charset="-122"/>
              </a:rPr>
              <a:t>monitoring of soil moisture, soil fertility, temperature, wind speed, plant growth etc., and controlling of the agricultural facilities</a:t>
            </a:r>
          </a:p>
          <a:p>
            <a:pPr marL="285750" lvl="2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GB" altLang="zh-CN" sz="1800" b="1" kern="0" dirty="0">
                <a:solidFill>
                  <a:srgbClr val="000000"/>
                </a:solidFill>
                <a:ea typeface="OPPOSans M" panose="00020600040101010101" pitchFamily="18" charset="-122"/>
              </a:rPr>
              <a:t>Use case 6 Indoor positioning: </a:t>
            </a:r>
            <a:r>
              <a:rPr lang="en-GB" altLang="zh-CN" sz="1800" kern="0" dirty="0">
                <a:solidFill>
                  <a:srgbClr val="000000"/>
                </a:solidFill>
                <a:ea typeface="OPPOSans M" panose="00020600040101010101" pitchFamily="18" charset="-122"/>
              </a:rPr>
              <a:t>positioning in giant shopping mall, factories, warehouses, etc. </a:t>
            </a:r>
          </a:p>
          <a:p>
            <a:pPr marL="285750" lvl="2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GB" altLang="zh-CN" sz="1800" b="1" kern="0" dirty="0">
                <a:solidFill>
                  <a:srgbClr val="000000"/>
                </a:solidFill>
                <a:ea typeface="OPPOSans M" panose="00020600040101010101" pitchFamily="18" charset="-122"/>
              </a:rPr>
              <a:t>Use case 7 Smart Power Grid: </a:t>
            </a:r>
            <a:r>
              <a:rPr lang="en-GB" altLang="zh-CN" sz="1800" kern="0" dirty="0">
                <a:solidFill>
                  <a:srgbClr val="000000"/>
                </a:solidFill>
                <a:ea typeface="OPPOSans M" panose="00020600040101010101" pitchFamily="18" charset="-122"/>
              </a:rPr>
              <a:t>sensing of sound, heat, pressure, etc., smart meter to achieve awareness of device/equipment status </a:t>
            </a:r>
          </a:p>
          <a:p>
            <a:pPr marL="285750" lvl="2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GB" altLang="zh-CN" sz="1800" b="1" kern="0" dirty="0">
                <a:solidFill>
                  <a:srgbClr val="000000"/>
                </a:solidFill>
                <a:ea typeface="OPPOSans M" panose="00020600040101010101" pitchFamily="18" charset="-122"/>
              </a:rPr>
              <a:t>Use case 8 Fresh Food supply chain: </a:t>
            </a:r>
            <a:r>
              <a:rPr lang="en-GB" altLang="zh-CN" sz="1800" kern="0" dirty="0">
                <a:solidFill>
                  <a:srgbClr val="000000"/>
                </a:solidFill>
                <a:ea typeface="OPPOSans M" panose="00020600040101010101" pitchFamily="18" charset="-122"/>
              </a:rPr>
              <a:t>Route the RTI, sense temperature etc.</a:t>
            </a:r>
          </a:p>
          <a:p>
            <a:pPr marL="0" lvl="2" defTabSz="449263">
              <a:spcAft>
                <a:spcPts val="600"/>
              </a:spcAft>
              <a:buClr>
                <a:srgbClr val="000000"/>
              </a:buClr>
              <a:buSzPct val="100000"/>
            </a:pPr>
            <a:r>
              <a:rPr lang="en-GB" altLang="zh-CN" sz="2000" b="1" kern="0" dirty="0">
                <a:solidFill>
                  <a:srgbClr val="000000"/>
                </a:solidFill>
                <a:ea typeface="OPPOSans M" panose="00020600040101010101" pitchFamily="18" charset="-122"/>
              </a:rPr>
              <a:t>Proposal</a:t>
            </a:r>
            <a:r>
              <a:rPr lang="en-GB" altLang="zh-CN" sz="2000" i="1" kern="0" dirty="0">
                <a:solidFill>
                  <a:srgbClr val="000000"/>
                </a:solidFill>
                <a:ea typeface="OPPOSans M" panose="00020600040101010101" pitchFamily="18" charset="-122"/>
              </a:rPr>
              <a:t>: </a:t>
            </a:r>
            <a:r>
              <a:rPr lang="en-GB" altLang="zh-CN" sz="2000" b="1" kern="0" dirty="0">
                <a:solidFill>
                  <a:srgbClr val="000000"/>
                </a:solidFill>
                <a:ea typeface="OPPOSans M" panose="00020600040101010101" pitchFamily="18" charset="-122"/>
              </a:rPr>
              <a:t>Confirm the above 8 use cases as target use cases in AMP SG and further define requirements for these use case.</a:t>
            </a:r>
            <a:endParaRPr lang="en-US" altLang="zh-CN" b="1" kern="100" dirty="0">
              <a:ea typeface="宋体" panose="02010600030101010101" pitchFamily="2" charset="-122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</a:t>
            </a:r>
            <a:r>
              <a:rPr lang="en-GB" dirty="0"/>
              <a:t>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</a:t>
            </a:r>
            <a:r>
              <a:rPr lang="en-GB" sz="1800" b="1" dirty="0">
                <a:solidFill>
                  <a:srgbClr val="000000"/>
                </a:solidFill>
                <a:latin typeface="+mn-lt"/>
              </a:rPr>
              <a:t>0835r1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May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2981088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Classification of Use Cases (1/2)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152400" y="1549778"/>
            <a:ext cx="8610600" cy="4278094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914400" lvl="1" indent="-457200">
              <a:buFont typeface="Wingdings" panose="05000000000000000000" pitchFamily="2" charset="2"/>
              <a:buChar char="q"/>
            </a:pPr>
            <a:r>
              <a:rPr lang="en-GB" sz="2800" dirty="0"/>
              <a:t>Classification based on service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GB" sz="2400" b="1" dirty="0"/>
              <a:t>Sensor</a:t>
            </a:r>
            <a:r>
              <a:rPr lang="en-GB" sz="2400" dirty="0"/>
              <a:t>: smart manufacturing, data </a:t>
            </a:r>
            <a:r>
              <a:rPr lang="en-GB" sz="2400" dirty="0" err="1"/>
              <a:t>center</a:t>
            </a:r>
            <a:r>
              <a:rPr lang="en-GB" sz="2400" dirty="0"/>
              <a:t>, smart home, logistics and warehouse, smart agriculture, smart power grid, fresh food supply chain;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GB" sz="2400" b="1" dirty="0"/>
              <a:t>Positioning/ranging</a:t>
            </a:r>
            <a:r>
              <a:rPr lang="en-GB" sz="2400" dirty="0"/>
              <a:t>: smart manufacturing, smart home, logistics and warehouse, fresh food supply chain, indoor positioning;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GB" sz="2400" b="1" dirty="0"/>
              <a:t>Identification</a:t>
            </a:r>
            <a:r>
              <a:rPr lang="en-GB" sz="2400" dirty="0"/>
              <a:t>: smart manufacturing, data </a:t>
            </a:r>
            <a:r>
              <a:rPr lang="en-GB" sz="2400" dirty="0" err="1"/>
              <a:t>center</a:t>
            </a:r>
            <a:r>
              <a:rPr lang="en-GB" sz="2400" dirty="0"/>
              <a:t>, smart home, logistics and warehouse, smart agriculture, fresh food supply chain;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endParaRPr lang="en-GB" sz="2800" dirty="0"/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</a:t>
            </a:r>
            <a:r>
              <a:rPr lang="en-GB" dirty="0"/>
              <a:t>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</a:t>
            </a:r>
            <a:r>
              <a:rPr lang="en-GB" sz="1800" b="1" dirty="0">
                <a:solidFill>
                  <a:srgbClr val="000000"/>
                </a:solidFill>
                <a:latin typeface="+mn-lt"/>
              </a:rPr>
              <a:t>0835r1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May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3574928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Classification of Use Cases (2/2)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152400" y="1549778"/>
            <a:ext cx="8610600" cy="3231654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914400" lvl="1" indent="-457200">
              <a:buFont typeface="Wingdings" panose="05000000000000000000" pitchFamily="2" charset="2"/>
              <a:buChar char="q"/>
            </a:pPr>
            <a:r>
              <a:rPr lang="en-GB" sz="2800" dirty="0"/>
              <a:t>Classification based on deployment scenarios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GB" sz="2800" b="1" dirty="0"/>
              <a:t>Indoor </a:t>
            </a:r>
            <a:r>
              <a:rPr lang="en-GB" sz="2800" b="1" dirty="0" err="1"/>
              <a:t>v.s</a:t>
            </a:r>
            <a:r>
              <a:rPr lang="en-GB" sz="2800" b="1" dirty="0"/>
              <a:t>. outdoor</a:t>
            </a:r>
            <a:r>
              <a:rPr lang="en-GB" sz="2800" dirty="0"/>
              <a:t>:</a:t>
            </a:r>
          </a:p>
          <a:p>
            <a:pPr marL="1828800" lvl="3" indent="-457200">
              <a:buFont typeface="Arial" panose="020B0604020202020204" pitchFamily="34" charset="0"/>
              <a:buChar char="•"/>
            </a:pPr>
            <a:r>
              <a:rPr lang="en-GB" sz="2400" dirty="0"/>
              <a:t>Indoor: smart manufacturing, data </a:t>
            </a:r>
            <a:r>
              <a:rPr lang="en-GB" sz="2400" dirty="0" err="1"/>
              <a:t>center</a:t>
            </a:r>
            <a:r>
              <a:rPr lang="en-GB" sz="2400" dirty="0"/>
              <a:t>, smart home, logistics and warehouse, fresh food supply chain, indoor positioning;</a:t>
            </a:r>
          </a:p>
          <a:p>
            <a:pPr marL="1828800" lvl="3" indent="-457200">
              <a:buFont typeface="Arial" panose="020B0604020202020204" pitchFamily="34" charset="0"/>
              <a:buChar char="•"/>
            </a:pPr>
            <a:r>
              <a:rPr lang="en-GB" sz="2400" dirty="0"/>
              <a:t>Outdoor: logistics and warehouse, smart agriculture, smart power grid, fresh food supply chain;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endParaRPr lang="en-GB" sz="2800" dirty="0"/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</a:t>
            </a:r>
            <a:r>
              <a:rPr lang="en-GB" dirty="0"/>
              <a:t>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</a:t>
            </a:r>
            <a:r>
              <a:rPr lang="en-GB" sz="1800" b="1" dirty="0">
                <a:solidFill>
                  <a:srgbClr val="000000"/>
                </a:solidFill>
                <a:latin typeface="+mn-lt"/>
              </a:rPr>
              <a:t>0835r1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May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2317948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Requirements (1/4)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152400" y="1251229"/>
            <a:ext cx="8610600" cy="5227970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542925" lvl="1" indent="-28575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altLang="zh-CN" sz="2100" dirty="0">
                <a:cs typeface="Times New Roman" panose="02020603050405020304" pitchFamily="18" charset="0"/>
              </a:rPr>
              <a:t>Coverage</a:t>
            </a:r>
          </a:p>
          <a:p>
            <a:pPr marL="1057275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Indoor: 30 meters</a:t>
            </a:r>
          </a:p>
          <a:p>
            <a:pPr marL="1057275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Outdoor: 200 meters </a:t>
            </a:r>
          </a:p>
          <a:p>
            <a:pPr marL="542925" lvl="1" indent="-28575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altLang="zh-CN" sz="2100" dirty="0">
                <a:cs typeface="Times New Roman" panose="02020603050405020304" pitchFamily="18" charset="0"/>
              </a:rPr>
              <a:t>Power consumption</a:t>
            </a:r>
          </a:p>
          <a:p>
            <a:pPr marL="1057275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Overall peak power consumption: less than 1mW</a:t>
            </a:r>
          </a:p>
          <a:p>
            <a:pPr marL="1057275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Power consumption Tx, Rx and Sleep mode can be further defined</a:t>
            </a:r>
          </a:p>
          <a:p>
            <a:pPr marL="1057275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Complexity, maintenance efforts can partially be reflected by power consumption</a:t>
            </a:r>
          </a:p>
          <a:p>
            <a:pPr marL="542925" lvl="1" indent="-28575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altLang="zh-CN" sz="2100" dirty="0">
                <a:cs typeface="Times New Roman" panose="02020603050405020304" pitchFamily="18" charset="0"/>
              </a:rPr>
              <a:t>Peak data rate: 20kbps, 100kbps</a:t>
            </a:r>
          </a:p>
          <a:p>
            <a:pPr marL="542925" lvl="1" indent="-28575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altLang="zh-CN" sz="2100" dirty="0">
                <a:cs typeface="Times New Roman" panose="02020603050405020304" pitchFamily="18" charset="0"/>
              </a:rPr>
              <a:t>Pos/ranging accuracy: 1~3 m Horizontal</a:t>
            </a:r>
          </a:p>
          <a:p>
            <a:pPr marL="542925" lvl="1" indent="-28575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altLang="zh-CN" sz="2100" dirty="0">
                <a:cs typeface="Times New Roman" panose="02020603050405020304" pitchFamily="18" charset="0"/>
              </a:rPr>
              <a:t>Co-existence with legacy systems: standalone </a:t>
            </a:r>
            <a:r>
              <a:rPr lang="en-US" altLang="zh-CN" sz="2100" dirty="0" err="1">
                <a:cs typeface="Times New Roman" panose="02020603050405020304" pitchFamily="18" charset="0"/>
              </a:rPr>
              <a:t>v.s</a:t>
            </a:r>
            <a:r>
              <a:rPr lang="en-US" altLang="zh-CN" sz="2100" dirty="0">
                <a:cs typeface="Times New Roman" panose="02020603050405020304" pitchFamily="18" charset="0"/>
              </a:rPr>
              <a:t>. co-existence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</a:t>
            </a:r>
            <a:r>
              <a:rPr lang="en-GB" dirty="0"/>
              <a:t>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</a:t>
            </a:r>
            <a:r>
              <a:rPr lang="en-GB" sz="1800" b="1" dirty="0">
                <a:solidFill>
                  <a:srgbClr val="000000"/>
                </a:solidFill>
                <a:latin typeface="+mn-lt"/>
              </a:rPr>
              <a:t>0835r1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May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1008359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Requirements (2/4)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152400" y="1251229"/>
            <a:ext cx="8610600" cy="4708981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914400" lvl="1" indent="-457200">
              <a:buFont typeface="Wingdings" panose="05000000000000000000" pitchFamily="2" charset="2"/>
              <a:buChar char="q"/>
            </a:pPr>
            <a:r>
              <a:rPr lang="en-GB" sz="2800" dirty="0"/>
              <a:t>Requirements based on service classification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GB" sz="2400" b="1" dirty="0"/>
              <a:t>Sensor</a:t>
            </a:r>
          </a:p>
          <a:p>
            <a:pPr marL="1828800" lvl="3" indent="-457200">
              <a:buFont typeface="Arial" panose="020B0604020202020204" pitchFamily="34" charset="0"/>
              <a:buChar char="•"/>
            </a:pPr>
            <a:r>
              <a:rPr lang="en-GB" sz="2000" dirty="0"/>
              <a:t>Coverage: indoor up to 30 meters, outdoor up to 200 meters </a:t>
            </a:r>
          </a:p>
          <a:p>
            <a:pPr marL="1828800" lvl="3" indent="-457200">
              <a:buFont typeface="Arial" panose="020B0604020202020204" pitchFamily="34" charset="0"/>
              <a:buChar char="•"/>
            </a:pPr>
            <a:r>
              <a:rPr lang="en-GB" sz="2000" dirty="0"/>
              <a:t>Peak power consumption: less than 1mW</a:t>
            </a:r>
          </a:p>
          <a:p>
            <a:pPr marL="1828800" lvl="3" indent="-457200">
              <a:buFont typeface="Arial" panose="020B0604020202020204" pitchFamily="34" charset="0"/>
              <a:buChar char="•"/>
            </a:pPr>
            <a:r>
              <a:rPr lang="en-GB" sz="2000" dirty="0"/>
              <a:t>Peak data rate: 20kbps, 100kbps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GB" sz="2400" b="1" dirty="0"/>
              <a:t>Positioning/ranging</a:t>
            </a:r>
          </a:p>
          <a:p>
            <a:pPr marL="1828800" lvl="3" indent="-457200">
              <a:buFont typeface="Arial" panose="020B0604020202020204" pitchFamily="34" charset="0"/>
              <a:buChar char="•"/>
            </a:pPr>
            <a:r>
              <a:rPr lang="en-GB" altLang="zh-CN" sz="2000" dirty="0"/>
              <a:t>Positioning reference signal coverage: indoor up to 30 meters</a:t>
            </a:r>
          </a:p>
          <a:p>
            <a:pPr marL="1828800" lvl="3" indent="-457200">
              <a:buFont typeface="Arial" panose="020B0604020202020204" pitchFamily="34" charset="0"/>
              <a:buChar char="•"/>
            </a:pPr>
            <a:r>
              <a:rPr lang="en-GB" sz="2000" dirty="0" err="1"/>
              <a:t>Pos</a:t>
            </a:r>
            <a:r>
              <a:rPr lang="en-GB" sz="2000" dirty="0"/>
              <a:t>/ranging accuracy: 1~3 m Horizontal, 1~2 m vertical accuracy</a:t>
            </a:r>
          </a:p>
          <a:p>
            <a:pPr marL="1828800" lvl="3" indent="-457200">
              <a:buFont typeface="Arial" panose="020B0604020202020204" pitchFamily="34" charset="0"/>
              <a:buChar char="•"/>
            </a:pPr>
            <a:r>
              <a:rPr lang="en-GB" sz="2000" dirty="0"/>
              <a:t>Peak power consumption: less than 1mW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GB" sz="2400" b="1" dirty="0"/>
              <a:t>Identification</a:t>
            </a:r>
          </a:p>
          <a:p>
            <a:pPr marL="1828800" lvl="3" indent="-457200">
              <a:buFont typeface="Arial" panose="020B0604020202020204" pitchFamily="34" charset="0"/>
              <a:buChar char="•"/>
            </a:pPr>
            <a:r>
              <a:rPr lang="en-GB" sz="2000" dirty="0"/>
              <a:t>Coverage: indoor up to 30 meters</a:t>
            </a:r>
          </a:p>
          <a:p>
            <a:pPr marL="1828800" lvl="3" indent="-457200">
              <a:buFont typeface="Arial" panose="020B0604020202020204" pitchFamily="34" charset="0"/>
              <a:buChar char="•"/>
            </a:pPr>
            <a:r>
              <a:rPr lang="en-GB" sz="2000" dirty="0"/>
              <a:t>Peak power consumption: less than 1mW</a:t>
            </a:r>
          </a:p>
          <a:p>
            <a:pPr marL="1828800" lvl="3" indent="-457200">
              <a:buFont typeface="Arial" panose="020B0604020202020204" pitchFamily="34" charset="0"/>
              <a:buChar char="•"/>
            </a:pPr>
            <a:r>
              <a:rPr lang="en-GB" sz="2000" dirty="0"/>
              <a:t>Peak Data rate: 20kbps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</a:t>
            </a:r>
            <a:r>
              <a:rPr lang="en-GB" dirty="0"/>
              <a:t>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</a:t>
            </a:r>
            <a:r>
              <a:rPr lang="en-GB" sz="1800" b="1" dirty="0">
                <a:solidFill>
                  <a:srgbClr val="000000"/>
                </a:solidFill>
                <a:latin typeface="+mn-lt"/>
              </a:rPr>
              <a:t>0835r1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May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2228799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Requirements (3/4)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</a:t>
            </a:r>
            <a:r>
              <a:rPr lang="en-GB" dirty="0"/>
              <a:t>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</a:t>
            </a:r>
            <a:r>
              <a:rPr lang="en-GB" sz="1800" b="1" dirty="0">
                <a:solidFill>
                  <a:srgbClr val="000000"/>
                </a:solidFill>
                <a:latin typeface="+mn-lt"/>
              </a:rPr>
              <a:t>0835r1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May 2023</a:t>
            </a:r>
            <a:endParaRPr lang="en-GB" sz="1800" b="1" dirty="0"/>
          </a:p>
        </p:txBody>
      </p:sp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013FA137-725E-E2D9-8A92-2923F0FBF5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246498"/>
              </p:ext>
            </p:extLst>
          </p:nvPr>
        </p:nvGraphicFramePr>
        <p:xfrm>
          <a:off x="533400" y="1447800"/>
          <a:ext cx="8001000" cy="45104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15462">
                  <a:extLst>
                    <a:ext uri="{9D8B030D-6E8A-4147-A177-3AD203B41FA5}">
                      <a16:colId xmlns:a16="http://schemas.microsoft.com/office/drawing/2014/main" val="3668435110"/>
                    </a:ext>
                  </a:extLst>
                </a:gridCol>
                <a:gridCol w="769328">
                  <a:extLst>
                    <a:ext uri="{9D8B030D-6E8A-4147-A177-3AD203B41FA5}">
                      <a16:colId xmlns:a16="http://schemas.microsoft.com/office/drawing/2014/main" val="1265672563"/>
                    </a:ext>
                  </a:extLst>
                </a:gridCol>
                <a:gridCol w="1602763">
                  <a:extLst>
                    <a:ext uri="{9D8B030D-6E8A-4147-A177-3AD203B41FA5}">
                      <a16:colId xmlns:a16="http://schemas.microsoft.com/office/drawing/2014/main" val="3650588341"/>
                    </a:ext>
                  </a:extLst>
                </a:gridCol>
                <a:gridCol w="1589942">
                  <a:extLst>
                    <a:ext uri="{9D8B030D-6E8A-4147-A177-3AD203B41FA5}">
                      <a16:colId xmlns:a16="http://schemas.microsoft.com/office/drawing/2014/main" val="726553468"/>
                    </a:ext>
                  </a:extLst>
                </a:gridCol>
                <a:gridCol w="987304">
                  <a:extLst>
                    <a:ext uri="{9D8B030D-6E8A-4147-A177-3AD203B41FA5}">
                      <a16:colId xmlns:a16="http://schemas.microsoft.com/office/drawing/2014/main" val="1344256778"/>
                    </a:ext>
                  </a:extLst>
                </a:gridCol>
                <a:gridCol w="1269390">
                  <a:extLst>
                    <a:ext uri="{9D8B030D-6E8A-4147-A177-3AD203B41FA5}">
                      <a16:colId xmlns:a16="http://schemas.microsoft.com/office/drawing/2014/main" val="3782939110"/>
                    </a:ext>
                  </a:extLst>
                </a:gridCol>
                <a:gridCol w="1166811">
                  <a:extLst>
                    <a:ext uri="{9D8B030D-6E8A-4147-A177-3AD203B41FA5}">
                      <a16:colId xmlns:a16="http://schemas.microsoft.com/office/drawing/2014/main" val="4188438930"/>
                    </a:ext>
                  </a:extLst>
                </a:gridCol>
              </a:tblGrid>
              <a:tr h="869668">
                <a:tc>
                  <a:txBody>
                    <a:bodyPr/>
                    <a:lstStyle/>
                    <a:p>
                      <a:pPr algn="l" fontAlgn="b"/>
                      <a:r>
                        <a:rPr lang="en-GB" sz="1050" b="1" u="none" strike="noStrike" dirty="0">
                          <a:effectLst/>
                        </a:rPr>
                        <a:t> </a:t>
                      </a:r>
                      <a:endParaRPr lang="en-GB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3" marR="7473" marT="74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u="none" strike="noStrike" dirty="0">
                          <a:effectLst/>
                        </a:rPr>
                        <a:t>Coverage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3" marR="7473" marT="74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u="none" strike="noStrike" dirty="0">
                          <a:effectLst/>
                        </a:rPr>
                        <a:t>Maximum payload size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3" marR="7473" marT="74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u="none" strike="noStrike" dirty="0">
                          <a:effectLst/>
                        </a:rPr>
                        <a:t>Device power consumption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3" marR="7473" marT="74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u="none" strike="noStrike" dirty="0">
                          <a:effectLst/>
                        </a:rPr>
                        <a:t>Device density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3" marR="7473" marT="74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u="none" strike="noStrike" dirty="0">
                          <a:effectLst/>
                        </a:rPr>
                        <a:t>Positioning accuracy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3" marR="7473" marT="74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u="none" strike="noStrike" dirty="0">
                          <a:effectLst/>
                        </a:rPr>
                        <a:t>Peak data rate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3" marR="7473" marT="7473" marB="0" anchor="b"/>
                </a:tc>
                <a:extLst>
                  <a:ext uri="{0D108BD9-81ED-4DB2-BD59-A6C34878D82A}">
                    <a16:rowId xmlns:a16="http://schemas.microsoft.com/office/drawing/2014/main" val="3832398776"/>
                  </a:ext>
                </a:extLst>
              </a:tr>
              <a:tr h="455097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u="none" strike="noStrike" dirty="0">
                          <a:effectLst/>
                        </a:rPr>
                        <a:t>UC1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3" marR="7473" marT="747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3" marR="7473" marT="747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3" marR="7473" marT="747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3" marR="7473" marT="747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3" marR="7473" marT="747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3" marR="7473" marT="747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3" marR="7473" marT="7473" marB="0" anchor="b"/>
                </a:tc>
                <a:extLst>
                  <a:ext uri="{0D108BD9-81ED-4DB2-BD59-A6C34878D82A}">
                    <a16:rowId xmlns:a16="http://schemas.microsoft.com/office/drawing/2014/main" val="2314700939"/>
                  </a:ext>
                </a:extLst>
              </a:tr>
              <a:tr h="455097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u="none" strike="noStrike" dirty="0">
                          <a:effectLst/>
                        </a:rPr>
                        <a:t>UC2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3" marR="7473" marT="747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3" marR="7473" marT="747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3" marR="7473" marT="747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3" marR="7473" marT="747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3" marR="7473" marT="747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3" marR="7473" marT="747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3" marR="7473" marT="7473" marB="0" anchor="b"/>
                </a:tc>
                <a:extLst>
                  <a:ext uri="{0D108BD9-81ED-4DB2-BD59-A6C34878D82A}">
                    <a16:rowId xmlns:a16="http://schemas.microsoft.com/office/drawing/2014/main" val="3525901397"/>
                  </a:ext>
                </a:extLst>
              </a:tr>
              <a:tr h="455097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u="none" strike="noStrike" dirty="0">
                          <a:effectLst/>
                        </a:rPr>
                        <a:t>UC3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3" marR="7473" marT="747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3" marR="7473" marT="747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3" marR="7473" marT="747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3" marR="7473" marT="747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3" marR="7473" marT="747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3" marR="7473" marT="747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3" marR="7473" marT="7473" marB="0" anchor="b"/>
                </a:tc>
                <a:extLst>
                  <a:ext uri="{0D108BD9-81ED-4DB2-BD59-A6C34878D82A}">
                    <a16:rowId xmlns:a16="http://schemas.microsoft.com/office/drawing/2014/main" val="1211554053"/>
                  </a:ext>
                </a:extLst>
              </a:tr>
              <a:tr h="455097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u="none" strike="noStrike">
                          <a:effectLst/>
                        </a:rPr>
                        <a:t>UC4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3" marR="7473" marT="747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3" marR="7473" marT="747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3" marR="7473" marT="747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3" marR="7473" marT="747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3" marR="7473" marT="747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3" marR="7473" marT="747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3" marR="7473" marT="7473" marB="0" anchor="b"/>
                </a:tc>
                <a:extLst>
                  <a:ext uri="{0D108BD9-81ED-4DB2-BD59-A6C34878D82A}">
                    <a16:rowId xmlns:a16="http://schemas.microsoft.com/office/drawing/2014/main" val="3105947569"/>
                  </a:ext>
                </a:extLst>
              </a:tr>
              <a:tr h="455097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u="none" strike="noStrike" dirty="0">
                          <a:effectLst/>
                        </a:rPr>
                        <a:t>UC5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3" marR="7473" marT="747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3" marR="7473" marT="747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3" marR="7473" marT="747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3" marR="7473" marT="747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3" marR="7473" marT="747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3" marR="7473" marT="747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3" marR="7473" marT="7473" marB="0" anchor="b"/>
                </a:tc>
                <a:extLst>
                  <a:ext uri="{0D108BD9-81ED-4DB2-BD59-A6C34878D82A}">
                    <a16:rowId xmlns:a16="http://schemas.microsoft.com/office/drawing/2014/main" val="2121419345"/>
                  </a:ext>
                </a:extLst>
              </a:tr>
              <a:tr h="455097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u="none" strike="noStrike" dirty="0">
                          <a:effectLst/>
                        </a:rPr>
                        <a:t>UC6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3" marR="7473" marT="747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3" marR="7473" marT="747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3" marR="7473" marT="747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3" marR="7473" marT="747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3" marR="7473" marT="747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3" marR="7473" marT="747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3" marR="7473" marT="7473" marB="0" anchor="b"/>
                </a:tc>
                <a:extLst>
                  <a:ext uri="{0D108BD9-81ED-4DB2-BD59-A6C34878D82A}">
                    <a16:rowId xmlns:a16="http://schemas.microsoft.com/office/drawing/2014/main" val="2984993910"/>
                  </a:ext>
                </a:extLst>
              </a:tr>
              <a:tr h="455097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u="none" strike="noStrike" dirty="0">
                          <a:effectLst/>
                        </a:rPr>
                        <a:t>UC7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3" marR="7473" marT="747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3" marR="7473" marT="747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3" marR="7473" marT="747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3" marR="7473" marT="747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3" marR="7473" marT="747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3" marR="7473" marT="747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3" marR="7473" marT="7473" marB="0" anchor="b"/>
                </a:tc>
                <a:extLst>
                  <a:ext uri="{0D108BD9-81ED-4DB2-BD59-A6C34878D82A}">
                    <a16:rowId xmlns:a16="http://schemas.microsoft.com/office/drawing/2014/main" val="597722757"/>
                  </a:ext>
                </a:extLst>
              </a:tr>
              <a:tr h="455097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u="none" strike="noStrike" dirty="0">
                          <a:effectLst/>
                        </a:rPr>
                        <a:t>UC8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3" marR="7473" marT="747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3" marR="7473" marT="747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3" marR="7473" marT="747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3" marR="7473" marT="747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3" marR="7473" marT="747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3" marR="7473" marT="747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3" marR="7473" marT="7473" marB="0" anchor="b"/>
                </a:tc>
                <a:extLst>
                  <a:ext uri="{0D108BD9-81ED-4DB2-BD59-A6C34878D82A}">
                    <a16:rowId xmlns:a16="http://schemas.microsoft.com/office/drawing/2014/main" val="3792754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0757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Requirements (4/4)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152400" y="1251229"/>
            <a:ext cx="8610600" cy="4955203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914400" lvl="1" indent="-457200">
              <a:buFont typeface="Wingdings" panose="05000000000000000000" pitchFamily="2" charset="2"/>
              <a:buChar char="q"/>
            </a:pPr>
            <a:r>
              <a:rPr lang="en-GB" sz="2800" dirty="0"/>
              <a:t>Further discussion points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GB" sz="2400" b="1" dirty="0"/>
              <a:t>Coverage is defined as signal strength in dBm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GB" sz="2400" b="1" dirty="0"/>
              <a:t>Device density</a:t>
            </a:r>
          </a:p>
          <a:p>
            <a:pPr marL="1828800" lvl="3" indent="-457200">
              <a:buFont typeface="Arial" panose="020B0604020202020204" pitchFamily="34" charset="0"/>
              <a:buChar char="•"/>
            </a:pPr>
            <a:r>
              <a:rPr lang="en-GB" sz="2000" dirty="0"/>
              <a:t>Option 1: number of devices per AP </a:t>
            </a:r>
          </a:p>
          <a:p>
            <a:pPr marL="1828800" lvl="3" indent="-457200">
              <a:buFont typeface="Arial" panose="020B0604020202020204" pitchFamily="34" charset="0"/>
              <a:buChar char="•"/>
            </a:pPr>
            <a:r>
              <a:rPr lang="en-GB" sz="2000" dirty="0"/>
              <a:t>Option 2: number of devices per area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GB" sz="2400" b="1" dirty="0"/>
              <a:t>Device power consumption</a:t>
            </a:r>
          </a:p>
          <a:p>
            <a:pPr marL="1828800" lvl="3" indent="-457200">
              <a:buFont typeface="Arial" panose="020B0604020202020204" pitchFamily="34" charset="0"/>
              <a:buChar char="•"/>
            </a:pPr>
            <a:r>
              <a:rPr lang="en-GB" altLang="zh-CN" sz="2000" dirty="0"/>
              <a:t>Option 1) peak power consumption </a:t>
            </a:r>
          </a:p>
          <a:p>
            <a:pPr marL="1828800" lvl="3" indent="-457200">
              <a:buFont typeface="Arial" panose="020B0604020202020204" pitchFamily="34" charset="0"/>
              <a:buChar char="•"/>
            </a:pPr>
            <a:r>
              <a:rPr lang="en-GB" altLang="zh-CN" sz="2000" dirty="0"/>
              <a:t>Option 2) average power consumption</a:t>
            </a:r>
            <a:endParaRPr lang="en-GB" sz="2000" dirty="0"/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GB" sz="2400" b="1" dirty="0"/>
              <a:t>Device types</a:t>
            </a:r>
          </a:p>
          <a:p>
            <a:pPr marL="1828800" lvl="3" indent="-457200">
              <a:buFont typeface="Arial" panose="020B0604020202020204" pitchFamily="34" charset="0"/>
              <a:buChar char="•"/>
            </a:pPr>
            <a:r>
              <a:rPr lang="en-GB" sz="2000" dirty="0"/>
              <a:t>Type 1) RF powered ; </a:t>
            </a:r>
          </a:p>
          <a:p>
            <a:pPr marL="1828800" lvl="3" indent="-457200">
              <a:buFont typeface="Arial" panose="020B0604020202020204" pitchFamily="34" charset="0"/>
              <a:buChar char="•"/>
            </a:pPr>
            <a:r>
              <a:rPr lang="en-GB" sz="2000" dirty="0"/>
              <a:t>Type 2) non-RF powered, e.g., solar power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GB" sz="2400" b="1" dirty="0"/>
              <a:t>Should reading time be defined as requirement?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GB" sz="2400" b="1" dirty="0"/>
              <a:t>Complexity magnitude lower than current 802.11ah device?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</a:t>
            </a:r>
            <a:r>
              <a:rPr lang="en-GB" dirty="0"/>
              <a:t>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</a:t>
            </a:r>
            <a:r>
              <a:rPr lang="en-GB" sz="1800" b="1" dirty="0">
                <a:solidFill>
                  <a:srgbClr val="000000"/>
                </a:solidFill>
                <a:latin typeface="+mn-lt"/>
              </a:rPr>
              <a:t>0835r1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May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2681214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6148</TotalTime>
  <Words>913</Words>
  <Application>Microsoft Office PowerPoint</Application>
  <PresentationFormat>全屏显示(4:3)</PresentationFormat>
  <Paragraphs>165</Paragraphs>
  <Slides>11</Slides>
  <Notes>11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6" baseType="lpstr">
      <vt:lpstr>Arial</vt:lpstr>
      <vt:lpstr>Calibri</vt:lpstr>
      <vt:lpstr>Times New Roman</vt:lpstr>
      <vt:lpstr>Wingdings</vt:lpstr>
      <vt:lpstr>ACcord Submission Template</vt:lpstr>
      <vt:lpstr>Use Cases and Requirements</vt:lpstr>
      <vt:lpstr>Abstract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Summary</vt:lpstr>
      <vt:lpstr>Reference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Yinan Qi</cp:lastModifiedBy>
  <cp:revision>1809</cp:revision>
  <cp:lastPrinted>1998-02-10T13:28:00Z</cp:lastPrinted>
  <dcterms:created xsi:type="dcterms:W3CDTF">2009-12-02T19:05:00Z</dcterms:created>
  <dcterms:modified xsi:type="dcterms:W3CDTF">2023-05-17T21:50:28Z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(3)dYjZlIMPNS1j1dqB6YP+lC/h/B/2pNPp3QOMNi78JruWsJCWfvOX7qOfqVmWapw5nAmNox2d
CepUHOcpyRPGxOrCF4f6Vm+bQd0a6PmeqnduPJBgJlDghSxD1avTFZ63x0RG46RNanxgx9xE
F6b37psHyh5fuVUFporEZMqQXqHBEypactmiYjvUeMxRaF03XE7S31+KHEROZafgT1HavpUh
nCZB99KB4/WSNUWkv0</vt:lpwstr>
  </property>
  <property fmtid="{D5CDD505-2E9C-101B-9397-08002B2CF9AE}" pid="10" name="_2015_ms_pID_7253431">
    <vt:lpwstr>0SXraQUmKnChBZ8aCVQGJMK6QJb2T9gmWfYivL7LSAq+XNuG8X7Xnk
ZVdgv1R/107n0QMg2bwSVk0XjgjCmTESK20xX3TJA65etUbDDk6Z9gBOACmis1hcjMZatQXm
Xng7Mb/2nLdPeqQsInuUJp7DZbD6Ozsn0e3xI0jgh97KDr5s7e/CgLe2gOTO+Gz7rGwQ7tvf
I1PSBBdCPI4H0IJPnwUWjQPraoJGijURx6me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1561287843</vt:lpwstr>
  </property>
  <property fmtid="{D5CDD505-2E9C-101B-9397-08002B2CF9AE}" pid="15" name="_2015_ms_pID_7253432">
    <vt:lpwstr>srCqHiAMW9tZQpMu87my+bQ=</vt:lpwstr>
  </property>
  <property fmtid="{D5CDD505-2E9C-101B-9397-08002B2CF9AE}" pid="16" name="KSOProductBuildVer">
    <vt:lpwstr>2052-10.1.0.6395</vt:lpwstr>
  </property>
</Properties>
</file>