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579" r:id="rId4"/>
    <p:sldId id="580" r:id="rId5"/>
    <p:sldId id="584" r:id="rId6"/>
    <p:sldId id="587" r:id="rId7"/>
    <p:sldId id="585" r:id="rId8"/>
    <p:sldId id="586" r:id="rId9"/>
    <p:sldId id="50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3875" autoAdjust="0"/>
  </p:normalViewPr>
  <p:slideViewPr>
    <p:cSldViewPr>
      <p:cViewPr varScale="1">
        <p:scale>
          <a:sx n="82" d="100"/>
          <a:sy n="82" d="100"/>
        </p:scale>
        <p:origin x="156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6707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7599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5411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5966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92968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9324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Use Cases and Requirements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2023-05-13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245660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0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0835r0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</a:t>
            </a:r>
            <a:r>
              <a:rPr lang="en-GB" altLang="zh-CN" sz="1800" b="1" dirty="0"/>
              <a:t>ay</a:t>
            </a:r>
            <a:r>
              <a:rPr lang="en-US" altLang="zh-CN" sz="1800" b="1" dirty="0"/>
              <a:t>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purpose of this presentation is to confirm the target use cases in AMP SG and define the key requirements.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384BCF0-C779-7631-0293-4301FB85120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0835r0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Use Cases Defined in AMP TIG [1]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227823"/>
            <a:ext cx="8610600" cy="520142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Use case 1 Smart manufacturing: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inventory, asset tracking/positioning, and environment/production line sensing and monitoring 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Use case 2 Data </a:t>
            </a:r>
            <a:r>
              <a:rPr lang="en-GB" altLang="zh-CN" sz="1800" b="1" kern="0" dirty="0" err="1">
                <a:solidFill>
                  <a:srgbClr val="000000"/>
                </a:solidFill>
                <a:ea typeface="OPPOSans M" panose="00020600040101010101" pitchFamily="18" charset="-122"/>
              </a:rPr>
              <a:t>Center</a:t>
            </a: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: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environmental monitoring, facility monitoring and asset management 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Use case 3 Smart home: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asset management, home environment monitoring and home security.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Use case 4 Logistics and warehouse: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goods tracking and inventory check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Use case 5 Smart agriculture: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monitoring of soil moisture, soil fertility, temperature, wind speed, plant growth etc., and controlling of the agricultural facilities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Use case 6 Indoor positioning: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positioning in giant shopping mall, factories, warehouses, etc. 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Use case 7 Smart Power Grid: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sensing of sound, heat, pressure, etc., smart meter to achieve awareness of device/equipment status 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Use case 8 Fresh Food supply chain: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Route the RTI, sense temperature etc.</a:t>
            </a:r>
          </a:p>
          <a:p>
            <a:pPr marL="0" lvl="2" defTabSz="449263"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GB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Proposal</a:t>
            </a:r>
            <a:r>
              <a:rPr lang="en-GB" altLang="zh-CN" sz="2000" i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: </a:t>
            </a:r>
            <a:r>
              <a:rPr lang="en-GB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Confirm the above 8 use cases as target use cases in AMP SG and further define requirements for these use case.</a:t>
            </a:r>
            <a:endParaRPr lang="en-US" altLang="zh-CN" b="1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98108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Classification of Use Cases (1/2)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549778"/>
            <a:ext cx="8610600" cy="427809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GB" sz="2800" dirty="0"/>
              <a:t>Classification based on service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400" b="1" dirty="0"/>
              <a:t>Sensor</a:t>
            </a:r>
            <a:r>
              <a:rPr lang="en-GB" sz="2400" dirty="0"/>
              <a:t>: smart manufacturing, data </a:t>
            </a:r>
            <a:r>
              <a:rPr lang="en-GB" sz="2400" dirty="0" err="1"/>
              <a:t>center</a:t>
            </a:r>
            <a:r>
              <a:rPr lang="en-GB" sz="2400" dirty="0"/>
              <a:t>, smart home, logistics and warehouse, smart agriculture, smart power grid, fresh food supply chain;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400" b="1" dirty="0"/>
              <a:t>Positioning/ranging</a:t>
            </a:r>
            <a:r>
              <a:rPr lang="en-GB" sz="2400" dirty="0"/>
              <a:t>: smart manufacturing, smart home, logistics and warehouse, fresh food supply chain, indoor positioning;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400" b="1" dirty="0"/>
              <a:t>Identification</a:t>
            </a:r>
            <a:r>
              <a:rPr lang="en-GB" sz="2400" dirty="0"/>
              <a:t>: smart manufacturing, data </a:t>
            </a:r>
            <a:r>
              <a:rPr lang="en-GB" sz="2400" dirty="0" err="1"/>
              <a:t>center</a:t>
            </a:r>
            <a:r>
              <a:rPr lang="en-GB" sz="2400" dirty="0"/>
              <a:t>, smart home, logistics and warehouse, smart agriculture, fresh food supply chain;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57492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Classification of Use Cases (2/2)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549778"/>
            <a:ext cx="8610600" cy="323165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GB" sz="2800" dirty="0"/>
              <a:t>Classification based on deployment scenarios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b="1" dirty="0"/>
              <a:t>Indoor </a:t>
            </a:r>
            <a:r>
              <a:rPr lang="en-GB" sz="2800" b="1" dirty="0" err="1"/>
              <a:t>v.s</a:t>
            </a:r>
            <a:r>
              <a:rPr lang="en-GB" sz="2800" b="1" dirty="0"/>
              <a:t>. outdoor</a:t>
            </a:r>
            <a:r>
              <a:rPr lang="en-GB" sz="2800" dirty="0"/>
              <a:t>: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sz="2400" dirty="0"/>
              <a:t>Indoor: smart manufacturing, data </a:t>
            </a:r>
            <a:r>
              <a:rPr lang="en-GB" sz="2400" dirty="0" err="1"/>
              <a:t>center</a:t>
            </a:r>
            <a:r>
              <a:rPr lang="en-GB" sz="2400" dirty="0"/>
              <a:t>, smart home, logistics and warehouse, fresh food supply chain, indoor positioning;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sz="2400" dirty="0"/>
              <a:t>Outdoor: logistics and warehouse, smart agriculture, smart power grid, fresh food supply chain;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317948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Requirements (1/2)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251229"/>
            <a:ext cx="8610600" cy="522797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zh-CN" sz="2100" dirty="0">
                <a:cs typeface="Times New Roman" panose="02020603050405020304" pitchFamily="18" charset="0"/>
              </a:rPr>
              <a:t>Coverage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Indoor: 30 meters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Outdoor: 200 meters </a:t>
            </a:r>
          </a:p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zh-CN" sz="2100" dirty="0">
                <a:cs typeface="Times New Roman" panose="02020603050405020304" pitchFamily="18" charset="0"/>
              </a:rPr>
              <a:t>Power consumption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Overall peak power consumption: less than 1mW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Power consumption Tx, Rx and Sleep mode can be further defined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Complexity, maintenance efforts can partially be reflected by power consumption</a:t>
            </a:r>
          </a:p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zh-CN" sz="2100" dirty="0">
                <a:cs typeface="Times New Roman" panose="02020603050405020304" pitchFamily="18" charset="0"/>
              </a:rPr>
              <a:t>Peak data rate: 20kbps, 100kbps</a:t>
            </a:r>
          </a:p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zh-CN" sz="2100" dirty="0">
                <a:cs typeface="Times New Roman" panose="02020603050405020304" pitchFamily="18" charset="0"/>
              </a:rPr>
              <a:t>Pos/ranging accuracy: 1~3 m Horizontal</a:t>
            </a:r>
          </a:p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zh-CN" sz="2100" dirty="0">
                <a:cs typeface="Times New Roman" panose="02020603050405020304" pitchFamily="18" charset="0"/>
              </a:rPr>
              <a:t>Co-existence with legacy systems: standalone </a:t>
            </a:r>
            <a:r>
              <a:rPr lang="en-US" altLang="zh-CN" sz="2100" dirty="0" err="1">
                <a:cs typeface="Times New Roman" panose="02020603050405020304" pitchFamily="18" charset="0"/>
              </a:rPr>
              <a:t>v.s</a:t>
            </a:r>
            <a:r>
              <a:rPr lang="en-US" altLang="zh-CN" sz="2100" dirty="0">
                <a:cs typeface="Times New Roman" panose="02020603050405020304" pitchFamily="18" charset="0"/>
              </a:rPr>
              <a:t>. co-existence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00835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Requirements (2/2)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251229"/>
            <a:ext cx="8610600" cy="470898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GB" sz="2800" dirty="0"/>
              <a:t>Requirements based on service classification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400" b="1" dirty="0"/>
              <a:t>Sensor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sz="2000" dirty="0"/>
              <a:t>Coverage: indoor up to 30 meters, outdoor up to 200 meters 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sz="2000" dirty="0"/>
              <a:t>Peak power consumption: less than 1mW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sz="2000" dirty="0"/>
              <a:t>Peak data rate: 20kbps, 100kbps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400" b="1" dirty="0"/>
              <a:t>Positioning/ranging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altLang="zh-CN" sz="2000" dirty="0"/>
              <a:t>Positioning reference signal coverage: indoor up to 30 meters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sz="2000" dirty="0" err="1"/>
              <a:t>Pos</a:t>
            </a:r>
            <a:r>
              <a:rPr lang="en-GB" sz="2000" dirty="0"/>
              <a:t>/ranging accuracy: 1~3 m Horizontal, 1~2 m vertical accuracy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sz="2000" dirty="0"/>
              <a:t>Peak power consumption: less than 1mW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400" b="1" dirty="0"/>
              <a:t>Identification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sz="2000" dirty="0"/>
              <a:t>Coverage: indoor up to 30 meters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sz="2000" dirty="0"/>
              <a:t>Peak power consumption: less than 1mW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GB" sz="2000" dirty="0"/>
              <a:t>Peak Data rate: 20kbps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228799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Confirm the use cases proposed in AMP TIG as target use cases for AMP SG study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Classification of the use cases: service, deployment scenarios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Requirements defined for use cases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31FE7DF-D802-11A6-E731-97B8E3E4727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0835r0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76738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834736" y="1579433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802.11-23/0436r8, </a:t>
            </a:r>
            <a:r>
              <a:rPr lang="en-GB" altLang="zh-CN" sz="1600" dirty="0"/>
              <a:t>Technical Report on support of AMP IoT devices in WLAN</a:t>
            </a:r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0835r0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5896</TotalTime>
  <Words>772</Words>
  <Application>Microsoft Office PowerPoint</Application>
  <PresentationFormat>全屏显示(4:3)</PresentationFormat>
  <Paragraphs>125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ACcord Submission Template</vt:lpstr>
      <vt:lpstr>Use Cases and Requirements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Summary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1806</cp:revision>
  <cp:lastPrinted>1998-02-10T13:28:00Z</cp:lastPrinted>
  <dcterms:created xsi:type="dcterms:W3CDTF">2009-12-02T19:05:00Z</dcterms:created>
  <dcterms:modified xsi:type="dcterms:W3CDTF">2023-05-13T08:21:06Z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