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72" r:id="rId4"/>
    <p:sldId id="271" r:id="rId5"/>
    <p:sldId id="273" r:id="rId6"/>
    <p:sldId id="274" r:id="rId7"/>
    <p:sldId id="279" r:id="rId8"/>
    <p:sldId id="280" r:id="rId9"/>
    <p:sldId id="281" r:id="rId10"/>
    <p:sldId id="277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88EDF-4B7F-5044-8E2D-9EB7F5670C72}" v="285" dt="2023-05-12T10:14:39.830"/>
    <p1510:client id="{322E668E-5487-184D-9969-D41F68EB9C61}" v="1483" dt="2023-05-12T10:23:56.839"/>
    <p1510:client id="{B5588475-0D31-B046-8D09-8809EF3A1110}" v="10" dt="2023-05-11T12:37:43.420"/>
    <p1510:client id="{C8D31414-F43E-7647-AE29-977B3CA5065A}" v="4" dt="2023-05-11T16:09:48.398"/>
    <p1510:client id="{F3DD6392-2268-4552-B53A-2C4A44FB1C04}" v="1" dt="2023-05-12T08:30:23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71" autoAdjust="0"/>
    <p:restoredTop sz="95766"/>
  </p:normalViewPr>
  <p:slideViewPr>
    <p:cSldViewPr>
      <p:cViewPr>
        <p:scale>
          <a:sx n="187" d="100"/>
          <a:sy n="187" d="100"/>
        </p:scale>
        <p:origin x="3776" y="4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Sebastian Max, Ericsson GmbH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Sebastian Max, Ericsson GmbH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AMP IoT Medium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549302"/>
              </p:ext>
            </p:extLst>
          </p:nvPr>
        </p:nvGraphicFramePr>
        <p:xfrm>
          <a:off x="508000" y="2260600"/>
          <a:ext cx="8156575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3124200" progId="Word.Document.8">
                  <p:embed/>
                </p:oleObj>
              </mc:Choice>
              <mc:Fallback>
                <p:oleObj name="Dokument" r:id="rId3" imgW="8255000" imgH="3124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60600"/>
                        <a:ext cx="8156575" cy="308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08AF6-B950-FC04-CB21-FBAE323EE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Strawpoll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27866E-C3ED-8522-2031-4106B459E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you agree </a:t>
            </a:r>
            <a:r>
              <a:rPr lang="en-US"/>
              <a:t>to define </a:t>
            </a:r>
            <a:r>
              <a:rPr lang="en-US" dirty="0"/>
              <a:t>a medium access method </a:t>
            </a:r>
            <a:r>
              <a:rPr lang="en-US"/>
              <a:t>for </a:t>
            </a:r>
            <a:r>
              <a:rPr lang="en-US" dirty="0"/>
              <a:t>AMP WLAN </a:t>
            </a:r>
            <a:r>
              <a:rPr lang="en-US"/>
              <a:t>that bases</a:t>
            </a:r>
            <a:r>
              <a:rPr lang="en-US" dirty="0"/>
              <a:t> on the principles of HE Triggered Uplink?</a:t>
            </a:r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Details are TBD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 / N / A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Notes: Details are, for example,</a:t>
            </a:r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How the AP signals duration, frequency resources, transmit parameters, etc... in a trigger frame</a:t>
            </a:r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How the AMP STAs select and reply in separate frequency resources</a:t>
            </a:r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UORA-like random-access procedure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47AA32-0B45-D90A-BA6B-5EA35D829B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40F5867-744E-4AA6-B0ED-4C44D2DFBB7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3FB888-6215-18B0-E740-C0189F48F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7C98779-F02C-E383-C08C-D38CE984A2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</a:p>
        </p:txBody>
      </p:sp>
    </p:spTree>
    <p:extLst>
      <p:ext uri="{BB962C8B-B14F-4D97-AF65-F5344CB8AC3E}">
        <p14:creationId xmlns:p14="http://schemas.microsoft.com/office/powerpoint/2010/main" val="2993194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Sebastian Max</a:t>
            </a:r>
            <a:r>
              <a:rPr lang="en-GB" dirty="0"/>
              <a:t>, </a:t>
            </a:r>
            <a:r>
              <a:rPr lang="en-GB"/>
              <a:t>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Yinan Qi et al., “Proposal for consensus straw poll and motion,” IEEE </a:t>
            </a:r>
            <a:r>
              <a:rPr lang="en-US"/>
              <a:t>802.11 submission 11-23/0406r1</a:t>
            </a:r>
            <a:endParaRPr lang="en-US" dirty="0"/>
          </a:p>
          <a:p>
            <a:r>
              <a:rPr lang="en-US" dirty="0"/>
              <a:t>[2] </a:t>
            </a:r>
            <a:r>
              <a:rPr lang="en-US" dirty="0" err="1"/>
              <a:t>Weijie</a:t>
            </a:r>
            <a:r>
              <a:rPr lang="en-US" dirty="0"/>
              <a:t> Xu et al., “Technical Report on support of AMP IoT devices in WLAN</a:t>
            </a:r>
            <a:r>
              <a:rPr lang="en-US"/>
              <a:t>,”</a:t>
            </a:r>
            <a:r>
              <a:rPr lang="en-US" dirty="0"/>
              <a:t> IEEE </a:t>
            </a:r>
            <a:r>
              <a:rPr lang="en-US"/>
              <a:t>802.11 submission 11-23/0436r0</a:t>
            </a:r>
            <a:endParaRPr lang="en-US" dirty="0"/>
          </a:p>
          <a:p>
            <a:r>
              <a:rPr lang="en-US" dirty="0"/>
              <a:t>[3] </a:t>
            </a:r>
            <a:r>
              <a:rPr lang="en-US" dirty="0" err="1"/>
              <a:t>Xiaogang</a:t>
            </a:r>
            <a:r>
              <a:rPr lang="en-US" dirty="0"/>
              <a:t> Chen et al., “Low Power Listening Mode,” IEEE </a:t>
            </a:r>
            <a:r>
              <a:rPr lang="en-US"/>
              <a:t>802.11 submission 11-22/1414r1</a:t>
            </a:r>
            <a:endParaRPr lang="en-US" dirty="0"/>
          </a:p>
          <a:p>
            <a:r>
              <a:rPr lang="en-US" dirty="0"/>
              <a:t>[4] GS1, “EPC Radio-Frequency Identity Protocols Generation-2 UHF RFID Standard,” Release 2.1, Jul</a:t>
            </a:r>
            <a:r>
              <a:rPr lang="en-US"/>
              <a:t>.,</a:t>
            </a:r>
            <a:r>
              <a:rPr lang="en-US" dirty="0"/>
              <a:t> 2018</a:t>
            </a:r>
          </a:p>
        </p:txBody>
      </p:sp>
      <p:sp>
        <p:nvSpPr>
          <p:cNvPr id="2" name="Datumsplatzhalter 5">
            <a:extLst>
              <a:ext uri="{FF2B5EF4-FFF2-40B4-BE49-F238E27FC236}">
                <a16:creationId xmlns:a16="http://schemas.microsoft.com/office/drawing/2014/main" id="{21F71E40-13DF-904C-108C-71F90B9FB85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May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8A673-E6A7-D6A1-70F1-A7D715FD5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Medium Access Control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C19470-0031-243E-4479-0347E883D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/>
              <a:t>Consensus Straw Poll from [1]:</a:t>
            </a:r>
          </a:p>
          <a:p>
            <a:pPr>
              <a:buFont typeface="Symbol" pitchFamily="2" charset="2"/>
              <a:buChar char="-"/>
            </a:pPr>
            <a:r>
              <a:rPr lang="en-US" altLang="zh-CN" sz="2000">
                <a:cs typeface="Times New Roman" panose="02020603050405020304" pitchFamily="18" charset="0"/>
              </a:rPr>
              <a:t>Simplified MAC (on top of existing WLAN technologies) + Enhanced power saving/power management</a:t>
            </a:r>
            <a:endParaRPr lang="en-US" altLang="zh-CN" sz="2000" kern="100">
              <a:cs typeface="Times New Roman" panose="02020603050405020304" pitchFamily="18" charset="0"/>
            </a:endParaRPr>
          </a:p>
          <a:p>
            <a:pPr>
              <a:buFont typeface="Symbol" pitchFamily="2" charset="2"/>
              <a:buChar char="-"/>
            </a:pPr>
            <a:r>
              <a:rPr lang="en-US" altLang="zh-CN" sz="2000">
                <a:cs typeface="Times New Roman" panose="02020603050405020304" pitchFamily="18" charset="0"/>
              </a:rPr>
              <a:t>Consider frequency bands of Sub-1 GHz and 2.4 GHz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>
              <a:cs typeface="Times New Roman" panose="02020603050405020304" pitchFamily="18" charset="0"/>
            </a:endParaRPr>
          </a:p>
          <a:p>
            <a:pPr marL="0" indent="0"/>
            <a:r>
              <a:rPr lang="en-US" altLang="zh-CN" sz="2000">
                <a:cs typeface="Times New Roman" panose="02020603050405020304" pitchFamily="18" charset="0"/>
              </a:rPr>
              <a:t>Question: How to implement medium access in AMP-only IoT devices?</a:t>
            </a:r>
          </a:p>
          <a:p>
            <a:pPr>
              <a:buFont typeface="Symbol" pitchFamily="2" charset="2"/>
              <a:buChar char="-"/>
            </a:pPr>
            <a:r>
              <a:rPr lang="en-US" altLang="zh-CN" sz="2000">
                <a:cs typeface="Times New Roman" panose="02020603050405020304" pitchFamily="18" charset="0"/>
              </a:rPr>
              <a:t>Listen-before-Talk consumes significant power [3]</a:t>
            </a:r>
          </a:p>
          <a:p>
            <a:pPr>
              <a:buFont typeface="Symbol" pitchFamily="2" charset="2"/>
              <a:buChar char="-"/>
            </a:pPr>
            <a:r>
              <a:rPr lang="en-US" altLang="zh-CN" sz="2000">
                <a:cs typeface="Times New Roman" panose="02020603050405020304" pitchFamily="18" charset="0"/>
              </a:rPr>
              <a:t>AP-driven medium access necessary to limit power consumption of AMP-only IoT devices</a:t>
            </a:r>
          </a:p>
          <a:p>
            <a:pPr>
              <a:buFont typeface="Symbol" pitchFamily="2" charset="2"/>
              <a:buChar char="-"/>
            </a:pPr>
            <a:r>
              <a:rPr lang="en-US" altLang="zh-CN" sz="2000">
                <a:cs typeface="Times New Roman" panose="02020603050405020304" pitchFamily="18" charset="0"/>
              </a:rPr>
              <a:t>Which types of AP-driven medium access mechanisms are already specified?</a:t>
            </a:r>
            <a:endParaRPr lang="en-US" sz="200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E61D81-A7C4-CF93-F482-73F880E621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30CB13-F940-CFA4-7ADA-AA6091CD18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309F694-08C7-AB58-A6D7-64A16660BC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4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48215-45ED-EA9B-8406-39D056D2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1: HT Reverse Direction Protocol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D8D8B2-73CF-7821-AAD7-99B12B267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17032"/>
            <a:ext cx="7770813" cy="2377381"/>
          </a:xfrm>
        </p:spPr>
        <p:txBody>
          <a:bodyPr>
            <a:normAutofit fontScale="92500"/>
          </a:bodyPr>
          <a:lstStyle/>
          <a:p>
            <a:pPr>
              <a:buFont typeface="Symbol" pitchFamily="2" charset="2"/>
              <a:buChar char="-"/>
            </a:pPr>
            <a:r>
              <a:rPr lang="en-US" dirty="0"/>
              <a:t>TXOP owner sends Reverse Direction (RD) grant in PPDU</a:t>
            </a:r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TXOP owner denoted as “RD initiator”</a:t>
            </a:r>
          </a:p>
          <a:p>
            <a:pPr>
              <a:buFont typeface="Symbol" pitchFamily="2" charset="2"/>
              <a:buChar char="-"/>
            </a:pPr>
            <a:r>
              <a:rPr lang="en-US" dirty="0"/>
              <a:t>“RD responder” sends one or more PPDUs as response</a:t>
            </a:r>
          </a:p>
          <a:p>
            <a:pPr>
              <a:buFont typeface="Symbol" pitchFamily="2" charset="2"/>
              <a:buChar char="-"/>
            </a:pPr>
            <a:r>
              <a:rPr lang="en-US" dirty="0"/>
              <a:t>RD initiator finishes RD grant</a:t>
            </a:r>
          </a:p>
          <a:p>
            <a:pPr>
              <a:buFont typeface="Symbol" pitchFamily="2" charset="2"/>
              <a:buChar char="-"/>
            </a:pPr>
            <a:r>
              <a:rPr lang="en-US" dirty="0"/>
              <a:t>Multiple RD grants per TXOP to different STAs possible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7E1692-78B5-2BE9-6F4B-4F6D5CE932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84F470-ECC1-29BD-0D7B-5A7C8D27EC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3B7652D-5BC4-2C5B-DD61-D4C8F6F814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B25EF60-8F3E-1942-5E72-C486306BB2B9}"/>
              </a:ext>
            </a:extLst>
          </p:cNvPr>
          <p:cNvCxnSpPr>
            <a:cxnSpLocks/>
          </p:cNvCxnSpPr>
          <p:nvPr/>
        </p:nvCxnSpPr>
        <p:spPr bwMode="auto">
          <a:xfrm>
            <a:off x="1475656" y="2636912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C45ED594-12C5-D0B6-D3C9-13CB805D9672}"/>
              </a:ext>
            </a:extLst>
          </p:cNvPr>
          <p:cNvCxnSpPr/>
          <p:nvPr/>
        </p:nvCxnSpPr>
        <p:spPr bwMode="auto">
          <a:xfrm>
            <a:off x="1979712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CF22AE15-3B68-7040-4436-DD0734916BF1}"/>
              </a:ext>
            </a:extLst>
          </p:cNvPr>
          <p:cNvCxnSpPr/>
          <p:nvPr/>
        </p:nvCxnSpPr>
        <p:spPr bwMode="auto">
          <a:xfrm>
            <a:off x="2123728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70EE44F1-33AD-A0D5-B134-6062A33DF777}"/>
              </a:ext>
            </a:extLst>
          </p:cNvPr>
          <p:cNvCxnSpPr/>
          <p:nvPr/>
        </p:nvCxnSpPr>
        <p:spPr bwMode="auto">
          <a:xfrm>
            <a:off x="2267744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061DAFBF-81F0-7C4E-F142-E9BAC6B5F264}"/>
              </a:ext>
            </a:extLst>
          </p:cNvPr>
          <p:cNvCxnSpPr/>
          <p:nvPr/>
        </p:nvCxnSpPr>
        <p:spPr bwMode="auto">
          <a:xfrm>
            <a:off x="2411760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hteck 14">
            <a:extLst>
              <a:ext uri="{FF2B5EF4-FFF2-40B4-BE49-F238E27FC236}">
                <a16:creationId xmlns:a16="http://schemas.microsoft.com/office/drawing/2014/main" id="{D6F783DD-CAA6-1608-D403-82B004723D13}"/>
              </a:ext>
            </a:extLst>
          </p:cNvPr>
          <p:cNvSpPr/>
          <p:nvPr/>
        </p:nvSpPr>
        <p:spPr bwMode="auto">
          <a:xfrm>
            <a:off x="2555775" y="2276872"/>
            <a:ext cx="1368149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PPDU + RD grant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7F834FA-597E-80D3-1290-D53A7977093C}"/>
              </a:ext>
            </a:extLst>
          </p:cNvPr>
          <p:cNvSpPr/>
          <p:nvPr/>
        </p:nvSpPr>
        <p:spPr bwMode="auto">
          <a:xfrm>
            <a:off x="3995936" y="2651112"/>
            <a:ext cx="2232248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RD response burst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7259D0A-4F9F-A160-0FBC-EF8C4AC1AECF}"/>
              </a:ext>
            </a:extLst>
          </p:cNvPr>
          <p:cNvSpPr/>
          <p:nvPr/>
        </p:nvSpPr>
        <p:spPr bwMode="auto">
          <a:xfrm>
            <a:off x="6300192" y="2276872"/>
            <a:ext cx="1512165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RD initiator final PPDU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03EDD7A-7AE6-FA8D-B78A-364A555A708A}"/>
              </a:ext>
            </a:extLst>
          </p:cNvPr>
          <p:cNvSpPr txBox="1"/>
          <p:nvPr/>
        </p:nvSpPr>
        <p:spPr>
          <a:xfrm>
            <a:off x="1763688" y="1932352"/>
            <a:ext cx="720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Backoff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294F4501-A033-043C-872F-157409AE7665}"/>
              </a:ext>
            </a:extLst>
          </p:cNvPr>
          <p:cNvCxnSpPr>
            <a:cxnSpLocks/>
          </p:cNvCxnSpPr>
          <p:nvPr/>
        </p:nvCxnSpPr>
        <p:spPr bwMode="auto">
          <a:xfrm>
            <a:off x="2555775" y="3153873"/>
            <a:ext cx="52565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9F3EFA26-741E-CFFF-4B2E-447950C0EF91}"/>
              </a:ext>
            </a:extLst>
          </p:cNvPr>
          <p:cNvSpPr txBox="1"/>
          <p:nvPr/>
        </p:nvSpPr>
        <p:spPr>
          <a:xfrm>
            <a:off x="2975306" y="3128062"/>
            <a:ext cx="4477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FCF9AE6-BDC1-BEC1-1C5A-DF09261AD52B}"/>
              </a:ext>
            </a:extLst>
          </p:cNvPr>
          <p:cNvSpPr txBox="1"/>
          <p:nvPr/>
        </p:nvSpPr>
        <p:spPr>
          <a:xfrm>
            <a:off x="677035" y="2326087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RD initiator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FE7C6A2-7132-427B-589D-5D2EE327A6DA}"/>
              </a:ext>
            </a:extLst>
          </p:cNvPr>
          <p:cNvSpPr txBox="1"/>
          <p:nvPr/>
        </p:nvSpPr>
        <p:spPr>
          <a:xfrm>
            <a:off x="677034" y="2735342"/>
            <a:ext cx="1014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RD responder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0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48215-45ED-EA9B-8406-39D056D2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2: S1G Bidirectional TXOP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D8D8B2-73CF-7821-AAD7-99B12B267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25147"/>
            <a:ext cx="7770813" cy="1369266"/>
          </a:xfrm>
        </p:spPr>
        <p:txBody>
          <a:bodyPr>
            <a:normAutofit fontScale="92500" lnSpcReduction="10000"/>
          </a:bodyPr>
          <a:lstStyle/>
          <a:p>
            <a:pPr>
              <a:buFont typeface="Symbol" pitchFamily="2" charset="2"/>
              <a:buChar char="-"/>
            </a:pPr>
            <a:r>
              <a:rPr lang="en-US" dirty="0"/>
              <a:t>Extension of RDP to multiple sequences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Separated by SIFS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/>
              <a:t>Inspired by Polling mechanisms in obsolete Point Coordination Function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7E1692-78B5-2BE9-6F4B-4F6D5CE932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84F470-ECC1-29BD-0D7B-5A7C8D27EC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3B7652D-5BC4-2C5B-DD61-D4C8F6F814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C8952E20-72AF-3709-D19E-FF884565BC2E}"/>
              </a:ext>
            </a:extLst>
          </p:cNvPr>
          <p:cNvCxnSpPr>
            <a:cxnSpLocks/>
          </p:cNvCxnSpPr>
          <p:nvPr/>
        </p:nvCxnSpPr>
        <p:spPr bwMode="auto">
          <a:xfrm>
            <a:off x="1115616" y="2924940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11FD3823-FD2D-4402-4EB1-6EE6963021AF}"/>
              </a:ext>
            </a:extLst>
          </p:cNvPr>
          <p:cNvCxnSpPr>
            <a:cxnSpLocks/>
          </p:cNvCxnSpPr>
          <p:nvPr/>
        </p:nvCxnSpPr>
        <p:spPr bwMode="auto">
          <a:xfrm>
            <a:off x="1619672" y="2564900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CF107459-C7D8-F191-6B8B-DA361E36DE86}"/>
              </a:ext>
            </a:extLst>
          </p:cNvPr>
          <p:cNvCxnSpPr>
            <a:cxnSpLocks/>
          </p:cNvCxnSpPr>
          <p:nvPr/>
        </p:nvCxnSpPr>
        <p:spPr bwMode="auto">
          <a:xfrm>
            <a:off x="1763688" y="2564900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CE13B804-A769-88E5-85CC-0BB07BB043BF}"/>
              </a:ext>
            </a:extLst>
          </p:cNvPr>
          <p:cNvCxnSpPr>
            <a:cxnSpLocks/>
          </p:cNvCxnSpPr>
          <p:nvPr/>
        </p:nvCxnSpPr>
        <p:spPr bwMode="auto">
          <a:xfrm>
            <a:off x="1907704" y="2564900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5F3BA9BA-0985-9FCA-2EC5-4EEB31B1462B}"/>
              </a:ext>
            </a:extLst>
          </p:cNvPr>
          <p:cNvCxnSpPr>
            <a:cxnSpLocks/>
          </p:cNvCxnSpPr>
          <p:nvPr/>
        </p:nvCxnSpPr>
        <p:spPr bwMode="auto">
          <a:xfrm>
            <a:off x="2051720" y="2564900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8B24C397-62C4-2E80-68AE-A445092086B9}"/>
              </a:ext>
            </a:extLst>
          </p:cNvPr>
          <p:cNvSpPr/>
          <p:nvPr/>
        </p:nvSpPr>
        <p:spPr bwMode="auto">
          <a:xfrm rot="16200000">
            <a:off x="1799698" y="2168858"/>
            <a:ext cx="1152123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PS-Poll + BDT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0F22431-E3D8-B4FB-BB46-B0C509A31E36}"/>
              </a:ext>
            </a:extLst>
          </p:cNvPr>
          <p:cNvSpPr/>
          <p:nvPr/>
        </p:nvSpPr>
        <p:spPr bwMode="auto">
          <a:xfrm rot="16200000">
            <a:off x="2419117" y="3148321"/>
            <a:ext cx="1143681" cy="7138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b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(more data = 1)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5CEA0E5-C2EF-5242-3E83-415980B88CA6}"/>
              </a:ext>
            </a:extLst>
          </p:cNvPr>
          <p:cNvSpPr/>
          <p:nvPr/>
        </p:nvSpPr>
        <p:spPr bwMode="auto">
          <a:xfrm rot="16200000">
            <a:off x="3202711" y="1991972"/>
            <a:ext cx="1143681" cy="7138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Data/Poll</a:t>
            </a:r>
            <a:b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(more data = 1)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9006645-F419-E647-75E7-6E98CEF69510}"/>
              </a:ext>
            </a:extLst>
          </p:cNvPr>
          <p:cNvSpPr/>
          <p:nvPr/>
        </p:nvSpPr>
        <p:spPr bwMode="auto">
          <a:xfrm rot="16200000">
            <a:off x="3994794" y="3148321"/>
            <a:ext cx="1143681" cy="7138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b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(more data = 1)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2680036-FE9A-F04A-2BD0-BABD2C6D0BB8}"/>
              </a:ext>
            </a:extLst>
          </p:cNvPr>
          <p:cNvSpPr/>
          <p:nvPr/>
        </p:nvSpPr>
        <p:spPr bwMode="auto">
          <a:xfrm rot="16200000">
            <a:off x="4797610" y="1991972"/>
            <a:ext cx="1143681" cy="7138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Data/Poll</a:t>
            </a:r>
            <a:b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(more data =0)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5E0B653-3456-714A-7ACE-5E6AD38E9B65}"/>
              </a:ext>
            </a:extLst>
          </p:cNvPr>
          <p:cNvSpPr/>
          <p:nvPr/>
        </p:nvSpPr>
        <p:spPr bwMode="auto">
          <a:xfrm rot="16200000">
            <a:off x="5589694" y="3143886"/>
            <a:ext cx="1143681" cy="7138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b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(more data =0)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18A01C2-67E3-7D8C-0604-4700F090522C}"/>
              </a:ext>
            </a:extLst>
          </p:cNvPr>
          <p:cNvSpPr/>
          <p:nvPr/>
        </p:nvSpPr>
        <p:spPr bwMode="auto">
          <a:xfrm rot="16200000">
            <a:off x="6215652" y="2177089"/>
            <a:ext cx="1143681" cy="36004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BlockAck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BEB1C698-11B0-C0DD-835B-33F89D8B948B}"/>
              </a:ext>
            </a:extLst>
          </p:cNvPr>
          <p:cNvCxnSpPr>
            <a:cxnSpLocks/>
          </p:cNvCxnSpPr>
          <p:nvPr/>
        </p:nvCxnSpPr>
        <p:spPr bwMode="auto">
          <a:xfrm>
            <a:off x="2267744" y="4149076"/>
            <a:ext cx="107162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6A45BD63-CD22-A6EC-9C27-753E848599F3}"/>
              </a:ext>
            </a:extLst>
          </p:cNvPr>
          <p:cNvSpPr txBox="1"/>
          <p:nvPr/>
        </p:nvSpPr>
        <p:spPr>
          <a:xfrm>
            <a:off x="2339752" y="4123265"/>
            <a:ext cx="10778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en-US" sz="1100" baseline="30000" dirty="0">
                <a:solidFill>
                  <a:schemeClr val="tx1"/>
                </a:solidFill>
              </a:rPr>
              <a:t>st</a:t>
            </a:r>
            <a:r>
              <a:rPr lang="en-US" sz="1100" dirty="0">
                <a:solidFill>
                  <a:schemeClr val="tx1"/>
                </a:solidFill>
              </a:rPr>
              <a:t> sequence</a:t>
            </a:r>
          </a:p>
        </p:txBody>
      </p: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013715E4-E2B4-8DF0-8A21-6C9A600534BC}"/>
              </a:ext>
            </a:extLst>
          </p:cNvPr>
          <p:cNvCxnSpPr>
            <a:cxnSpLocks/>
          </p:cNvCxnSpPr>
          <p:nvPr/>
        </p:nvCxnSpPr>
        <p:spPr bwMode="auto">
          <a:xfrm>
            <a:off x="3417645" y="4149076"/>
            <a:ext cx="15058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7006EC5B-FD99-9A43-FD4A-D7E64A0ED9E8}"/>
              </a:ext>
            </a:extLst>
          </p:cNvPr>
          <p:cNvSpPr txBox="1"/>
          <p:nvPr/>
        </p:nvSpPr>
        <p:spPr>
          <a:xfrm>
            <a:off x="3707904" y="4123265"/>
            <a:ext cx="10778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2</a:t>
            </a:r>
            <a:r>
              <a:rPr lang="en-US" sz="1100" baseline="30000" dirty="0">
                <a:solidFill>
                  <a:schemeClr val="tx1"/>
                </a:solidFill>
              </a:rPr>
              <a:t>nd</a:t>
            </a:r>
            <a:r>
              <a:rPr lang="en-US" sz="1100" dirty="0">
                <a:solidFill>
                  <a:schemeClr val="tx1"/>
                </a:solidFill>
              </a:rPr>
              <a:t> sequence</a:t>
            </a: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B0643DD9-B804-7E2B-ABCE-38177B58C8C2}"/>
              </a:ext>
            </a:extLst>
          </p:cNvPr>
          <p:cNvCxnSpPr>
            <a:cxnSpLocks/>
          </p:cNvCxnSpPr>
          <p:nvPr/>
        </p:nvCxnSpPr>
        <p:spPr bwMode="auto">
          <a:xfrm flipV="1">
            <a:off x="5012544" y="4149076"/>
            <a:ext cx="195497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feld 32">
            <a:extLst>
              <a:ext uri="{FF2B5EF4-FFF2-40B4-BE49-F238E27FC236}">
                <a16:creationId xmlns:a16="http://schemas.microsoft.com/office/drawing/2014/main" id="{65443C6B-2DCB-8719-577C-4C3AD713701A}"/>
              </a:ext>
            </a:extLst>
          </p:cNvPr>
          <p:cNvSpPr txBox="1"/>
          <p:nvPr/>
        </p:nvSpPr>
        <p:spPr>
          <a:xfrm>
            <a:off x="5432075" y="4123265"/>
            <a:ext cx="10778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3</a:t>
            </a:r>
            <a:r>
              <a:rPr lang="en-US" sz="1100" baseline="30000" dirty="0">
                <a:solidFill>
                  <a:schemeClr val="tx1"/>
                </a:solidFill>
              </a:rPr>
              <a:t>rd</a:t>
            </a:r>
            <a:r>
              <a:rPr lang="en-US" sz="1100" dirty="0">
                <a:solidFill>
                  <a:schemeClr val="tx1"/>
                </a:solidFill>
              </a:rPr>
              <a:t> sequence</a:t>
            </a:r>
          </a:p>
        </p:txBody>
      </p: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8B3BA169-CEB3-69A0-8114-E8DE1B5C0580}"/>
              </a:ext>
            </a:extLst>
          </p:cNvPr>
          <p:cNvCxnSpPr>
            <a:cxnSpLocks/>
          </p:cNvCxnSpPr>
          <p:nvPr/>
        </p:nvCxnSpPr>
        <p:spPr bwMode="auto">
          <a:xfrm>
            <a:off x="2265503" y="4419348"/>
            <a:ext cx="47020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5F5AC799-4C6B-91A8-A2CF-144DDB279BE9}"/>
              </a:ext>
            </a:extLst>
          </p:cNvPr>
          <p:cNvSpPr txBox="1"/>
          <p:nvPr/>
        </p:nvSpPr>
        <p:spPr>
          <a:xfrm>
            <a:off x="2987824" y="4393537"/>
            <a:ext cx="331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TXOP</a:t>
            </a:r>
          </a:p>
        </p:txBody>
      </p:sp>
    </p:spTree>
    <p:extLst>
      <p:ext uri="{BB962C8B-B14F-4D97-AF65-F5344CB8AC3E}">
        <p14:creationId xmlns:p14="http://schemas.microsoft.com/office/powerpoint/2010/main" val="427534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A3D03-5C7B-877C-1743-F7B5DA39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3: EHT Triggered TXOP Sharing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F3AB3C-3917-A6E7-7E2D-ED25474F8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04127"/>
            <a:ext cx="7770813" cy="2390286"/>
          </a:xfrm>
        </p:spPr>
        <p:txBody>
          <a:bodyPr/>
          <a:lstStyle/>
          <a:p>
            <a:pPr>
              <a:buFont typeface="Symbol" pitchFamily="2" charset="2"/>
              <a:buChar char="-"/>
            </a:pPr>
            <a:r>
              <a:rPr lang="en-US" dirty="0"/>
              <a:t>Initiated by a MU-RTS TXS trigger frame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Only one User Info field, addressed to an associated non-AP STA</a:t>
            </a:r>
            <a:endParaRPr lang="en-US"/>
          </a:p>
          <a:p>
            <a:pPr>
              <a:buFont typeface="Symbol" pitchFamily="2" charset="2"/>
              <a:buChar char="-"/>
            </a:pPr>
            <a:r>
              <a:rPr lang="en-US" dirty="0"/>
              <a:t>Allocates time for uplink data</a:t>
            </a: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A6A304-1CBA-F654-8584-680F00367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11940E-3B3C-176C-DBD8-51526F06C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FBC7EEA-2483-8A4E-1A5A-38B3468C3F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C26CD3E7-7A19-95D7-EDB3-13526718792B}"/>
              </a:ext>
            </a:extLst>
          </p:cNvPr>
          <p:cNvCxnSpPr>
            <a:cxnSpLocks/>
          </p:cNvCxnSpPr>
          <p:nvPr/>
        </p:nvCxnSpPr>
        <p:spPr bwMode="auto">
          <a:xfrm>
            <a:off x="1547664" y="2636912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18704A76-E7BD-E0BF-444F-D4B027DAE7FF}"/>
              </a:ext>
            </a:extLst>
          </p:cNvPr>
          <p:cNvCxnSpPr/>
          <p:nvPr/>
        </p:nvCxnSpPr>
        <p:spPr bwMode="auto">
          <a:xfrm>
            <a:off x="2051720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7E854F53-0189-359E-8482-F68D8655C688}"/>
              </a:ext>
            </a:extLst>
          </p:cNvPr>
          <p:cNvCxnSpPr/>
          <p:nvPr/>
        </p:nvCxnSpPr>
        <p:spPr bwMode="auto">
          <a:xfrm>
            <a:off x="2195736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41B9E32C-CFFD-640A-1AC6-58843B5CAA08}"/>
              </a:ext>
            </a:extLst>
          </p:cNvPr>
          <p:cNvCxnSpPr/>
          <p:nvPr/>
        </p:nvCxnSpPr>
        <p:spPr bwMode="auto">
          <a:xfrm>
            <a:off x="2339752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9AF1E83E-5F0A-7773-DD2B-643FD6E56272}"/>
              </a:ext>
            </a:extLst>
          </p:cNvPr>
          <p:cNvCxnSpPr/>
          <p:nvPr/>
        </p:nvCxnSpPr>
        <p:spPr bwMode="auto">
          <a:xfrm>
            <a:off x="2483768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77746F7D-5B35-014F-E1E2-5A828C4C1EEF}"/>
              </a:ext>
            </a:extLst>
          </p:cNvPr>
          <p:cNvSpPr/>
          <p:nvPr/>
        </p:nvSpPr>
        <p:spPr bwMode="auto">
          <a:xfrm>
            <a:off x="2627784" y="2276872"/>
            <a:ext cx="936104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MU-RTS TXS Trigger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0B06010-B3EE-4C19-FFD7-074DF4730259}"/>
              </a:ext>
            </a:extLst>
          </p:cNvPr>
          <p:cNvSpPr/>
          <p:nvPr/>
        </p:nvSpPr>
        <p:spPr bwMode="auto">
          <a:xfrm>
            <a:off x="3635896" y="2651112"/>
            <a:ext cx="504056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8F7AD84-75A7-EC04-71B3-D95B2E724741}"/>
              </a:ext>
            </a:extLst>
          </p:cNvPr>
          <p:cNvSpPr/>
          <p:nvPr/>
        </p:nvSpPr>
        <p:spPr bwMode="auto">
          <a:xfrm>
            <a:off x="4247967" y="2651112"/>
            <a:ext cx="1512165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 to AP </a:t>
            </a:r>
            <a:b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in non-TB PPDU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D13CB2C-E6AD-53FF-A9AD-535D70D78312}"/>
              </a:ext>
            </a:extLst>
          </p:cNvPr>
          <p:cNvSpPr txBox="1"/>
          <p:nvPr/>
        </p:nvSpPr>
        <p:spPr>
          <a:xfrm>
            <a:off x="1835696" y="1932352"/>
            <a:ext cx="720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Backoff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0DFF2B72-E88C-FE1E-FC63-11F855444D95}"/>
              </a:ext>
            </a:extLst>
          </p:cNvPr>
          <p:cNvCxnSpPr>
            <a:cxnSpLocks/>
          </p:cNvCxnSpPr>
          <p:nvPr/>
        </p:nvCxnSpPr>
        <p:spPr bwMode="auto">
          <a:xfrm>
            <a:off x="3563888" y="3153873"/>
            <a:ext cx="288031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5E549C43-CD40-20C5-9F71-D97A5D64FCB5}"/>
              </a:ext>
            </a:extLst>
          </p:cNvPr>
          <p:cNvSpPr txBox="1"/>
          <p:nvPr/>
        </p:nvSpPr>
        <p:spPr>
          <a:xfrm>
            <a:off x="3047314" y="3128062"/>
            <a:ext cx="3684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Time allocated in MU-RTS TXS TF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1D887E5-CD14-456A-AE94-E2D2AB95F8A9}"/>
              </a:ext>
            </a:extLst>
          </p:cNvPr>
          <p:cNvSpPr txBox="1"/>
          <p:nvPr/>
        </p:nvSpPr>
        <p:spPr>
          <a:xfrm>
            <a:off x="539553" y="2326087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EHT 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DBCAC26-475B-3A4C-89BF-98C646E574EF}"/>
              </a:ext>
            </a:extLst>
          </p:cNvPr>
          <p:cNvSpPr txBox="1"/>
          <p:nvPr/>
        </p:nvSpPr>
        <p:spPr>
          <a:xfrm>
            <a:off x="539552" y="2735342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EHT non-AP 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830C544-559A-019A-E5F6-C99B7BEE87CA}"/>
              </a:ext>
            </a:extLst>
          </p:cNvPr>
          <p:cNvSpPr/>
          <p:nvPr/>
        </p:nvSpPr>
        <p:spPr bwMode="auto">
          <a:xfrm>
            <a:off x="5868143" y="2275967"/>
            <a:ext cx="576055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BlockAck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03A37FA4-715A-8D83-D49B-C6FDF1190310}"/>
              </a:ext>
            </a:extLst>
          </p:cNvPr>
          <p:cNvCxnSpPr>
            <a:cxnSpLocks/>
          </p:cNvCxnSpPr>
          <p:nvPr/>
        </p:nvCxnSpPr>
        <p:spPr bwMode="auto">
          <a:xfrm>
            <a:off x="2627783" y="3359784"/>
            <a:ext cx="52565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75CFADB8-46E3-D28D-5D59-7A70693963EE}"/>
              </a:ext>
            </a:extLst>
          </p:cNvPr>
          <p:cNvSpPr txBox="1"/>
          <p:nvPr/>
        </p:nvSpPr>
        <p:spPr>
          <a:xfrm>
            <a:off x="3047314" y="3333973"/>
            <a:ext cx="4477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TXOP</a:t>
            </a:r>
          </a:p>
        </p:txBody>
      </p:sp>
    </p:spTree>
    <p:extLst>
      <p:ext uri="{BB962C8B-B14F-4D97-AF65-F5344CB8AC3E}">
        <p14:creationId xmlns:p14="http://schemas.microsoft.com/office/powerpoint/2010/main" val="8453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FE170-0985-67C7-C1FE-BB4E7AD6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 4: HE Triggered Uplink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C7FB73-F592-09E2-5F20-B3219DC14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63623"/>
            <a:ext cx="7770813" cy="2145695"/>
          </a:xfrm>
        </p:spPr>
        <p:txBody>
          <a:bodyPr>
            <a:normAutofit lnSpcReduction="10000"/>
          </a:bodyPr>
          <a:lstStyle/>
          <a:p>
            <a:pPr>
              <a:buFont typeface="Symbol" pitchFamily="2" charset="2"/>
              <a:buChar char="-"/>
            </a:pPr>
            <a:r>
              <a:rPr lang="en-US" dirty="0"/>
              <a:t>Initiated by Basic TF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Containing common &amp; user-specific info (time allocated, RU allocation, transmission parameters, ...)</a:t>
            </a:r>
            <a:endParaRPr lang="en-US"/>
          </a:p>
          <a:p>
            <a:pPr>
              <a:buFont typeface="Symbol" pitchFamily="2" charset="2"/>
              <a:buChar char="-"/>
            </a:pPr>
            <a:r>
              <a:rPr lang="en-US" dirty="0"/>
              <a:t>Supports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Multi-user aggregation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Random access procedure (UORA)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8568AB-5BDF-918F-9B43-9BFFB950CD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4A30B-4EDA-1F84-4339-7D57204B81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69F159D-382E-A15A-964B-D7166262A5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1E899379-2EDD-3511-2422-9751F653AED0}"/>
              </a:ext>
            </a:extLst>
          </p:cNvPr>
          <p:cNvCxnSpPr>
            <a:cxnSpLocks/>
          </p:cNvCxnSpPr>
          <p:nvPr/>
        </p:nvCxnSpPr>
        <p:spPr bwMode="auto">
          <a:xfrm>
            <a:off x="1547664" y="2636912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BF04B28F-5901-9A62-7379-B2E3BCA849B0}"/>
              </a:ext>
            </a:extLst>
          </p:cNvPr>
          <p:cNvCxnSpPr/>
          <p:nvPr/>
        </p:nvCxnSpPr>
        <p:spPr bwMode="auto">
          <a:xfrm>
            <a:off x="2051720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2BE98701-15E4-DD89-3504-E5625737284A}"/>
              </a:ext>
            </a:extLst>
          </p:cNvPr>
          <p:cNvCxnSpPr/>
          <p:nvPr/>
        </p:nvCxnSpPr>
        <p:spPr bwMode="auto">
          <a:xfrm>
            <a:off x="2195736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B25A880B-0E53-1EA2-DBFB-78714F6E10A0}"/>
              </a:ext>
            </a:extLst>
          </p:cNvPr>
          <p:cNvCxnSpPr/>
          <p:nvPr/>
        </p:nvCxnSpPr>
        <p:spPr bwMode="auto">
          <a:xfrm>
            <a:off x="2339752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F9706A35-C2D8-BF57-3231-23B0CF3D5D7B}"/>
              </a:ext>
            </a:extLst>
          </p:cNvPr>
          <p:cNvCxnSpPr/>
          <p:nvPr/>
        </p:nvCxnSpPr>
        <p:spPr bwMode="auto">
          <a:xfrm>
            <a:off x="2483768" y="227687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D2159E2C-17E2-2C5B-1A4C-587F8A2A8F6D}"/>
              </a:ext>
            </a:extLst>
          </p:cNvPr>
          <p:cNvSpPr/>
          <p:nvPr/>
        </p:nvSpPr>
        <p:spPr bwMode="auto">
          <a:xfrm>
            <a:off x="2627784" y="2276872"/>
            <a:ext cx="936104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Basic Trigger Frame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210296A-7431-7005-D455-7FFADBDBB71C}"/>
              </a:ext>
            </a:extLst>
          </p:cNvPr>
          <p:cNvSpPr txBox="1"/>
          <p:nvPr/>
        </p:nvSpPr>
        <p:spPr>
          <a:xfrm>
            <a:off x="1835696" y="1932352"/>
            <a:ext cx="720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Backoff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0032521E-0D5B-6D70-DF83-06CA87562370}"/>
              </a:ext>
            </a:extLst>
          </p:cNvPr>
          <p:cNvCxnSpPr>
            <a:cxnSpLocks/>
          </p:cNvCxnSpPr>
          <p:nvPr/>
        </p:nvCxnSpPr>
        <p:spPr bwMode="auto">
          <a:xfrm>
            <a:off x="3635896" y="3526819"/>
            <a:ext cx="212423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9706D74E-C62F-5A20-4159-A33E49769A0B}"/>
              </a:ext>
            </a:extLst>
          </p:cNvPr>
          <p:cNvSpPr txBox="1"/>
          <p:nvPr/>
        </p:nvSpPr>
        <p:spPr>
          <a:xfrm>
            <a:off x="3635896" y="3501008"/>
            <a:ext cx="21242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Time allocated in Basic TF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AEAAE6B-378F-3052-719F-63B1C7694122}"/>
              </a:ext>
            </a:extLst>
          </p:cNvPr>
          <p:cNvSpPr txBox="1"/>
          <p:nvPr/>
        </p:nvSpPr>
        <p:spPr>
          <a:xfrm>
            <a:off x="539553" y="2326087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 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4829891-AB1D-E4B0-94DB-8954C139BFE3}"/>
              </a:ext>
            </a:extLst>
          </p:cNvPr>
          <p:cNvSpPr txBox="1"/>
          <p:nvPr/>
        </p:nvSpPr>
        <p:spPr>
          <a:xfrm>
            <a:off x="539552" y="2735342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 non-AP STA1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798C1618-D710-6784-5231-150AD2C2D5BC}"/>
              </a:ext>
            </a:extLst>
          </p:cNvPr>
          <p:cNvSpPr/>
          <p:nvPr/>
        </p:nvSpPr>
        <p:spPr bwMode="auto">
          <a:xfrm>
            <a:off x="5868143" y="2275967"/>
            <a:ext cx="792087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MU-</a:t>
            </a:r>
            <a:r>
              <a:rPr kumimoji="0" lang="en-US" sz="1100" b="0" i="0" u="none" strike="noStrike" cap="none" normalizeH="0" baseline="0" dirty="0" err="1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BlockAck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D9BA75AA-E86C-EB4A-02C7-AA3C10EAA089}"/>
              </a:ext>
            </a:extLst>
          </p:cNvPr>
          <p:cNvCxnSpPr>
            <a:cxnSpLocks/>
          </p:cNvCxnSpPr>
          <p:nvPr/>
        </p:nvCxnSpPr>
        <p:spPr bwMode="auto">
          <a:xfrm>
            <a:off x="2627783" y="3769265"/>
            <a:ext cx="52565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BD12947D-76B7-207B-C156-0222D08F9856}"/>
              </a:ext>
            </a:extLst>
          </p:cNvPr>
          <p:cNvSpPr txBox="1"/>
          <p:nvPr/>
        </p:nvSpPr>
        <p:spPr>
          <a:xfrm>
            <a:off x="3047314" y="3743454"/>
            <a:ext cx="4477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E2E7424-9D13-BF7A-521F-353C4BB9F6FD}"/>
              </a:ext>
            </a:extLst>
          </p:cNvPr>
          <p:cNvSpPr txBox="1"/>
          <p:nvPr/>
        </p:nvSpPr>
        <p:spPr>
          <a:xfrm>
            <a:off x="539552" y="3167390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 non-AP STA2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4CE840B-45FC-A3C5-4FCD-5D97910A39B5}"/>
              </a:ext>
            </a:extLst>
          </p:cNvPr>
          <p:cNvSpPr/>
          <p:nvPr/>
        </p:nvSpPr>
        <p:spPr bwMode="auto">
          <a:xfrm>
            <a:off x="3635897" y="2841019"/>
            <a:ext cx="2124236" cy="191712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0F74E98-700B-6BF9-97C7-A2C1FA9704E8}"/>
              </a:ext>
            </a:extLst>
          </p:cNvPr>
          <p:cNvSpPr/>
          <p:nvPr/>
        </p:nvSpPr>
        <p:spPr bwMode="auto">
          <a:xfrm>
            <a:off x="3635897" y="2651112"/>
            <a:ext cx="2124236" cy="1917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 to AP in TB PPDU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C5DF020-1F72-E40A-202A-1594276314E0}"/>
              </a:ext>
            </a:extLst>
          </p:cNvPr>
          <p:cNvSpPr/>
          <p:nvPr/>
        </p:nvSpPr>
        <p:spPr bwMode="auto">
          <a:xfrm>
            <a:off x="3635897" y="3109054"/>
            <a:ext cx="2124236" cy="191712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704F9F7-769F-9459-9359-6F02C6ABB5E8}"/>
              </a:ext>
            </a:extLst>
          </p:cNvPr>
          <p:cNvSpPr/>
          <p:nvPr/>
        </p:nvSpPr>
        <p:spPr bwMode="auto">
          <a:xfrm>
            <a:off x="3635897" y="3301310"/>
            <a:ext cx="2124236" cy="1917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 to AP in TB PPDU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9119874-E343-AC73-8F37-E503B6971263}"/>
              </a:ext>
            </a:extLst>
          </p:cNvPr>
          <p:cNvSpPr/>
          <p:nvPr/>
        </p:nvSpPr>
        <p:spPr bwMode="auto">
          <a:xfrm>
            <a:off x="3635897" y="2661223"/>
            <a:ext cx="144015" cy="37150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4D5DFEB9-866F-A32E-1DF6-9D61950803D3}"/>
              </a:ext>
            </a:extLst>
          </p:cNvPr>
          <p:cNvSpPr/>
          <p:nvPr/>
        </p:nvSpPr>
        <p:spPr bwMode="auto">
          <a:xfrm>
            <a:off x="3635896" y="3109054"/>
            <a:ext cx="144015" cy="37150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081035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B04B9-D19F-4F33-3599-5A14C7668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AP-Driven Random Access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921D68-9CDB-BFE9-15CA-10852826E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itchFamily="2" charset="2"/>
              <a:buChar char="-"/>
            </a:pPr>
            <a:r>
              <a:rPr lang="en-US" dirty="0"/>
              <a:t>Random access is required for “unknown” AMP devices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E.</a:t>
            </a:r>
            <a:r>
              <a:rPr lang="en-US"/>
              <a:t> </a:t>
            </a:r>
            <a:r>
              <a:rPr lang="en-US" dirty="0"/>
              <a:t>g., initial identification of the device</a:t>
            </a:r>
            <a:endParaRPr lang="en-US"/>
          </a:p>
          <a:p>
            <a:pPr>
              <a:buFont typeface="Symbol" pitchFamily="2" charset="2"/>
              <a:buChar char="-"/>
            </a:pPr>
            <a:r>
              <a:rPr lang="en-US" dirty="0"/>
              <a:t>Question: How to realize AP-driven random access?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AP signals a “set of resources”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AMP device selects one of the resources randomly and transmits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AP replies with success/failure status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r>
              <a:rPr lang="en-US" dirty="0"/>
              <a:t>Assumption: AMP devices cannot do LBT or channel sensing</a:t>
            </a:r>
            <a:endParaRPr lang="en-US"/>
          </a:p>
          <a:p>
            <a:pPr marL="800100" lvl="1" indent="-342900">
              <a:buFont typeface="Symbol" pitchFamily="2" charset="2"/>
              <a:buChar char="-"/>
            </a:pPr>
            <a:endParaRPr lang="en-US"/>
          </a:p>
          <a:p>
            <a:pPr marL="800100" lvl="1" indent="-342900">
              <a:buFont typeface="Symbol" pitchFamily="2" charset="2"/>
              <a:buChar char="-"/>
            </a:pPr>
            <a:endParaRPr lang="en-US"/>
          </a:p>
          <a:p>
            <a:pPr>
              <a:buFont typeface="Symbol" pitchFamily="2" charset="2"/>
              <a:buChar char="-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E4C311-AD06-1894-0931-EBB41A92DD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0AB93A-3FCF-ED6C-6FE8-C0CC45788A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F3780BD-DDD1-2623-2CBD-5C059D8EEE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494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EBBBF-E2C0-3D51-303A-7373B6B4F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1: Random access in time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A66B88-33CB-94AC-4408-0DAB3C3FD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itchFamily="2" charset="2"/>
              <a:buChar char="-"/>
            </a:pPr>
            <a:r>
              <a:rPr lang="en-US" dirty="0"/>
              <a:t>Similar to random access procedure known from RFID [4]</a:t>
            </a:r>
            <a:endParaRPr lang="en-US" sz="2400"/>
          </a:p>
          <a:p>
            <a:pPr>
              <a:buFont typeface="Symbol" pitchFamily="2" charset="2"/>
              <a:buChar char="-"/>
            </a:pPr>
            <a:r>
              <a:rPr lang="en-US" sz="2400" dirty="0"/>
              <a:t>Add</a:t>
            </a:r>
            <a:r>
              <a:rPr lang="en-US" sz="2400" kern="0" dirty="0"/>
              <a:t> random access to Bidirectional TXOP</a:t>
            </a:r>
            <a:endParaRPr lang="en-US" sz="2400" kern="0"/>
          </a:p>
          <a:p>
            <a:pPr marL="800100" lvl="1" indent="-342900">
              <a:buFont typeface="Symbol" pitchFamily="2" charset="2"/>
              <a:buChar char="-"/>
            </a:pPr>
            <a:r>
              <a:rPr lang="en-US" sz="2000" kern="0" dirty="0"/>
              <a:t>Backoff </a:t>
            </a:r>
            <a:r>
              <a:rPr lang="en-US" sz="2000" kern="0"/>
              <a:t>(BO) </a:t>
            </a:r>
            <a:r>
              <a:rPr lang="en-US" sz="2000" kern="0" dirty="0"/>
              <a:t>is also controlled by the AP, using </a:t>
            </a:r>
            <a:r>
              <a:rPr lang="en-US" sz="2000" kern="0"/>
              <a:t>“</a:t>
            </a:r>
            <a:r>
              <a:rPr lang="en-US" sz="2000" kern="0" dirty="0"/>
              <a:t>BO counter frames” and PIFS to wait for reply</a:t>
            </a:r>
            <a:endParaRPr lang="en-US" sz="200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CC2A48-61B8-4BCB-23AD-DCF110F310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C72551-DDF9-E31C-398C-4A027A43D6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70026B4-9146-95FA-BD2C-19E3707E5C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0B72B990-791D-B7E5-B501-1720BDD836D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54515" y="5217050"/>
            <a:ext cx="3657493" cy="25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CDF34A7F-ED5D-C235-FD29-356C694A5319}"/>
              </a:ext>
            </a:extLst>
          </p:cNvPr>
          <p:cNvCxnSpPr>
            <a:cxnSpLocks/>
          </p:cNvCxnSpPr>
          <p:nvPr/>
        </p:nvCxnSpPr>
        <p:spPr bwMode="auto">
          <a:xfrm>
            <a:off x="3171648" y="4882649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CAC3E1EB-11E6-65A0-DB53-4DF1BF6DC3B8}"/>
              </a:ext>
            </a:extLst>
          </p:cNvPr>
          <p:cNvCxnSpPr>
            <a:cxnSpLocks/>
          </p:cNvCxnSpPr>
          <p:nvPr/>
        </p:nvCxnSpPr>
        <p:spPr bwMode="auto">
          <a:xfrm>
            <a:off x="3243656" y="4882649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B8EEB25F-148B-DFAE-6977-21F9AF79078E}"/>
              </a:ext>
            </a:extLst>
          </p:cNvPr>
          <p:cNvCxnSpPr>
            <a:cxnSpLocks/>
          </p:cNvCxnSpPr>
          <p:nvPr/>
        </p:nvCxnSpPr>
        <p:spPr bwMode="auto">
          <a:xfrm>
            <a:off x="3315664" y="4882649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04ABC314-1963-0CED-1B6D-36C1D2206B9D}"/>
              </a:ext>
            </a:extLst>
          </p:cNvPr>
          <p:cNvCxnSpPr>
            <a:cxnSpLocks/>
          </p:cNvCxnSpPr>
          <p:nvPr/>
        </p:nvCxnSpPr>
        <p:spPr bwMode="auto">
          <a:xfrm>
            <a:off x="3387672" y="4882649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01848223-E3EA-FB89-ED32-4F69C36C6572}"/>
              </a:ext>
            </a:extLst>
          </p:cNvPr>
          <p:cNvSpPr/>
          <p:nvPr/>
        </p:nvSpPr>
        <p:spPr bwMode="auto">
          <a:xfrm rot="16200000">
            <a:off x="3120588" y="4504433"/>
            <a:ext cx="1068059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PS-Poll + BDT + CW: 0...15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4F70708-9200-EC68-00E5-6CDEA5125A4E}"/>
              </a:ext>
            </a:extLst>
          </p:cNvPr>
          <p:cNvSpPr txBox="1"/>
          <p:nvPr/>
        </p:nvSpPr>
        <p:spPr>
          <a:xfrm>
            <a:off x="2629279" y="491604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6C2BBE2-6BDA-4939-0DDC-C8843C67949D}"/>
              </a:ext>
            </a:extLst>
          </p:cNvPr>
          <p:cNvSpPr txBox="1"/>
          <p:nvPr/>
        </p:nvSpPr>
        <p:spPr>
          <a:xfrm>
            <a:off x="2595584" y="5338538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AMP-only </a:t>
            </a:r>
          </a:p>
          <a:p>
            <a:r>
              <a:rPr lang="en-US" sz="1100" dirty="0">
                <a:solidFill>
                  <a:schemeClr val="tx1"/>
                </a:solidFill>
              </a:rPr>
              <a:t>IoT device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993B7026-C8DB-AC1F-64A1-F3F9FF7A2DA1}"/>
              </a:ext>
            </a:extLst>
          </p:cNvPr>
          <p:cNvCxnSpPr/>
          <p:nvPr/>
        </p:nvCxnSpPr>
        <p:spPr bwMode="auto">
          <a:xfrm>
            <a:off x="3834638" y="5209032"/>
            <a:ext cx="0" cy="3205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069D0108-78F9-5680-FC35-9EFB07A64FB5}"/>
              </a:ext>
            </a:extLst>
          </p:cNvPr>
          <p:cNvSpPr txBox="1"/>
          <p:nvPr/>
        </p:nvSpPr>
        <p:spPr>
          <a:xfrm>
            <a:off x="3042546" y="5503425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Draw “2”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11A40A2-6F8F-A162-37FF-6ADD8A407C59}"/>
              </a:ext>
            </a:extLst>
          </p:cNvPr>
          <p:cNvSpPr txBox="1"/>
          <p:nvPr/>
        </p:nvSpPr>
        <p:spPr>
          <a:xfrm rot="16200000">
            <a:off x="3438946" y="4587145"/>
            <a:ext cx="922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PIFS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594157B-98E7-7C36-23ED-213CB5AD1175}"/>
              </a:ext>
            </a:extLst>
          </p:cNvPr>
          <p:cNvSpPr/>
          <p:nvPr/>
        </p:nvSpPr>
        <p:spPr bwMode="auto">
          <a:xfrm rot="16200000">
            <a:off x="3531429" y="4582729"/>
            <a:ext cx="1068061" cy="203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0?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BE73CB2-3C0A-707F-6735-2F778EDFED79}"/>
              </a:ext>
            </a:extLst>
          </p:cNvPr>
          <p:cNvSpPr txBox="1"/>
          <p:nvPr/>
        </p:nvSpPr>
        <p:spPr>
          <a:xfrm rot="16200000">
            <a:off x="3798986" y="4585312"/>
            <a:ext cx="922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PIFS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D9A2561-6967-9E6F-B338-EEFE5A6A23FC}"/>
              </a:ext>
            </a:extLst>
          </p:cNvPr>
          <p:cNvSpPr/>
          <p:nvPr/>
        </p:nvSpPr>
        <p:spPr bwMode="auto">
          <a:xfrm rot="16200000">
            <a:off x="3891469" y="4582729"/>
            <a:ext cx="1068061" cy="203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1</a:t>
            </a: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?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6159B8F-AEC0-4E4B-F655-A7C44A9EC58F}"/>
              </a:ext>
            </a:extLst>
          </p:cNvPr>
          <p:cNvSpPr txBox="1"/>
          <p:nvPr/>
        </p:nvSpPr>
        <p:spPr>
          <a:xfrm rot="16200000">
            <a:off x="4159026" y="4588578"/>
            <a:ext cx="922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PIFS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7392EFF-F63E-9DC2-0D57-FCFBA87CC693}"/>
              </a:ext>
            </a:extLst>
          </p:cNvPr>
          <p:cNvSpPr/>
          <p:nvPr/>
        </p:nvSpPr>
        <p:spPr bwMode="auto">
          <a:xfrm rot="16200000">
            <a:off x="4251508" y="4582728"/>
            <a:ext cx="1068061" cy="2034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?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AEC86BF-E18E-1B1C-86A7-2D502ABE8CA2}"/>
              </a:ext>
            </a:extLst>
          </p:cNvPr>
          <p:cNvSpPr txBox="1"/>
          <p:nvPr/>
        </p:nvSpPr>
        <p:spPr>
          <a:xfrm rot="16200000">
            <a:off x="4489835" y="4587145"/>
            <a:ext cx="922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AF3BD5A-7125-C91B-37B6-B01FDAD1C354}"/>
              </a:ext>
            </a:extLst>
          </p:cNvPr>
          <p:cNvSpPr/>
          <p:nvPr/>
        </p:nvSpPr>
        <p:spPr bwMode="auto">
          <a:xfrm rot="16200000">
            <a:off x="4824922" y="5392343"/>
            <a:ext cx="1068062" cy="71381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0EC2C3AF-2F07-D724-6E0B-3EEB554C1DE0}"/>
              </a:ext>
            </a:extLst>
          </p:cNvPr>
          <p:cNvSpPr/>
          <p:nvPr/>
        </p:nvSpPr>
        <p:spPr bwMode="auto">
          <a:xfrm rot="16200000">
            <a:off x="5440124" y="4504432"/>
            <a:ext cx="1068061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ACK, 6?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064C77DB-FA75-1B3C-F1CC-270DBB1B1540}"/>
              </a:ext>
            </a:extLst>
          </p:cNvPr>
          <p:cNvSpPr txBox="1"/>
          <p:nvPr/>
        </p:nvSpPr>
        <p:spPr>
          <a:xfrm rot="16200000">
            <a:off x="5271494" y="4587145"/>
            <a:ext cx="922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217765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4D5F8D-CB8B-9AD3-BD12-42304A579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2: Random access in frequency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22D393-BA6B-56F6-AAE9-93E3964D7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itchFamily="2" charset="2"/>
              <a:buChar char="-"/>
            </a:pPr>
            <a:r>
              <a:rPr lang="en-US" dirty="0"/>
              <a:t>Use random access procedure of HE Triggered Uplink</a:t>
            </a:r>
          </a:p>
          <a:p>
            <a:pPr marL="800100" lvl="1" indent="-342900">
              <a:buFont typeface="Symbol" pitchFamily="2" charset="2"/>
              <a:buChar char="-"/>
            </a:pPr>
            <a:r>
              <a:rPr lang="en-US" sz="2000" kern="0" dirty="0"/>
              <a:t>UORA: </a:t>
            </a:r>
            <a:r>
              <a:rPr lang="en-US" sz="2000" dirty="0"/>
              <a:t>RUs are dedicated for random access by AP, STA selects RU randomly</a:t>
            </a: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DA64E8-4123-A3B8-7627-79337BEBDC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B1927D-CA03-A14A-E026-8F3A794992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0146C53-D788-CA40-DC29-753E501164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9E5A965-6423-6F96-5F10-AED08706C315}"/>
              </a:ext>
            </a:extLst>
          </p:cNvPr>
          <p:cNvCxnSpPr>
            <a:cxnSpLocks/>
          </p:cNvCxnSpPr>
          <p:nvPr/>
        </p:nvCxnSpPr>
        <p:spPr bwMode="auto">
          <a:xfrm flipV="1">
            <a:off x="2696869" y="4629909"/>
            <a:ext cx="4004954" cy="274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3C91C8B1-BF39-4E64-108A-5C470EB209C7}"/>
              </a:ext>
            </a:extLst>
          </p:cNvPr>
          <p:cNvCxnSpPr>
            <a:cxnSpLocks/>
          </p:cNvCxnSpPr>
          <p:nvPr/>
        </p:nvCxnSpPr>
        <p:spPr bwMode="auto">
          <a:xfrm>
            <a:off x="3101423" y="428901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F711DC60-D406-E4BF-D775-9382EC2396A8}"/>
              </a:ext>
            </a:extLst>
          </p:cNvPr>
          <p:cNvCxnSpPr>
            <a:cxnSpLocks/>
          </p:cNvCxnSpPr>
          <p:nvPr/>
        </p:nvCxnSpPr>
        <p:spPr bwMode="auto">
          <a:xfrm>
            <a:off x="3173431" y="428901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2E4EAFC4-728C-B98A-65E9-A5C2F01508C0}"/>
              </a:ext>
            </a:extLst>
          </p:cNvPr>
          <p:cNvCxnSpPr>
            <a:cxnSpLocks/>
          </p:cNvCxnSpPr>
          <p:nvPr/>
        </p:nvCxnSpPr>
        <p:spPr bwMode="auto">
          <a:xfrm>
            <a:off x="3245439" y="428901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95B3565B-FF55-9F42-1AEC-D1F03B827A7D}"/>
              </a:ext>
            </a:extLst>
          </p:cNvPr>
          <p:cNvCxnSpPr>
            <a:cxnSpLocks/>
          </p:cNvCxnSpPr>
          <p:nvPr/>
        </p:nvCxnSpPr>
        <p:spPr bwMode="auto">
          <a:xfrm>
            <a:off x="3317447" y="428901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8B41ECD4-049D-C6E2-0055-63E96A6C23F2}"/>
              </a:ext>
            </a:extLst>
          </p:cNvPr>
          <p:cNvSpPr/>
          <p:nvPr/>
        </p:nvSpPr>
        <p:spPr bwMode="auto">
          <a:xfrm rot="16200000">
            <a:off x="3062941" y="3935001"/>
            <a:ext cx="1068061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F23F8DF-B586-D23B-F5AA-268B3A34555B}"/>
              </a:ext>
            </a:extLst>
          </p:cNvPr>
          <p:cNvSpPr txBox="1"/>
          <p:nvPr/>
        </p:nvSpPr>
        <p:spPr>
          <a:xfrm>
            <a:off x="2537939" y="4343975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A5D2E24-BFBB-0434-B4CD-107579A63111}"/>
              </a:ext>
            </a:extLst>
          </p:cNvPr>
          <p:cNvSpPr txBox="1"/>
          <p:nvPr/>
        </p:nvSpPr>
        <p:spPr>
          <a:xfrm>
            <a:off x="2537938" y="4753230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AMP-only </a:t>
            </a:r>
          </a:p>
          <a:p>
            <a:r>
              <a:rPr lang="en-US" sz="1100" dirty="0">
                <a:solidFill>
                  <a:schemeClr val="tx1"/>
                </a:solidFill>
              </a:rPr>
              <a:t>IoT device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AE73E1BC-0F7A-B43E-1E7E-9002890780F8}"/>
              </a:ext>
            </a:extLst>
          </p:cNvPr>
          <p:cNvCxnSpPr/>
          <p:nvPr/>
        </p:nvCxnSpPr>
        <p:spPr bwMode="auto">
          <a:xfrm>
            <a:off x="3772858" y="4623724"/>
            <a:ext cx="0" cy="3205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3A198647-CC34-3F3B-26EB-E2B96C4DA5C2}"/>
              </a:ext>
            </a:extLst>
          </p:cNvPr>
          <p:cNvSpPr txBox="1"/>
          <p:nvPr/>
        </p:nvSpPr>
        <p:spPr>
          <a:xfrm>
            <a:off x="2984900" y="4918117"/>
            <a:ext cx="1440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Draw “2”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E2F7732-DB6E-AD89-E160-1E1399CF5CDF}"/>
              </a:ext>
            </a:extLst>
          </p:cNvPr>
          <p:cNvSpPr txBox="1"/>
          <p:nvPr/>
        </p:nvSpPr>
        <p:spPr>
          <a:xfrm rot="16200000">
            <a:off x="3389176" y="3983021"/>
            <a:ext cx="922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0EE9AAD-207E-6857-DDC0-57A83B658F7B}"/>
              </a:ext>
            </a:extLst>
          </p:cNvPr>
          <p:cNvSpPr/>
          <p:nvPr/>
        </p:nvSpPr>
        <p:spPr bwMode="auto">
          <a:xfrm rot="16200000">
            <a:off x="5446163" y="3925099"/>
            <a:ext cx="1068061" cy="360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ACK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C3B16AF-B56F-2706-C01F-215B8572E826}"/>
              </a:ext>
            </a:extLst>
          </p:cNvPr>
          <p:cNvSpPr/>
          <p:nvPr/>
        </p:nvSpPr>
        <p:spPr bwMode="auto">
          <a:xfrm>
            <a:off x="3959581" y="4667577"/>
            <a:ext cx="1700395" cy="191712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226F35D-67D4-FA13-A652-04065C0354C0}"/>
              </a:ext>
            </a:extLst>
          </p:cNvPr>
          <p:cNvSpPr/>
          <p:nvPr/>
        </p:nvSpPr>
        <p:spPr bwMode="auto">
          <a:xfrm>
            <a:off x="3959581" y="4861924"/>
            <a:ext cx="1700395" cy="191712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1A4B4E8A-0F8C-3069-B67E-689F3F86D960}"/>
              </a:ext>
            </a:extLst>
          </p:cNvPr>
          <p:cNvSpPr/>
          <p:nvPr/>
        </p:nvSpPr>
        <p:spPr bwMode="auto">
          <a:xfrm>
            <a:off x="3959581" y="5052424"/>
            <a:ext cx="1700395" cy="191712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4069F8D6-BE6D-4A54-220D-B6DAA208A697}"/>
              </a:ext>
            </a:extLst>
          </p:cNvPr>
          <p:cNvSpPr/>
          <p:nvPr/>
        </p:nvSpPr>
        <p:spPr bwMode="auto">
          <a:xfrm>
            <a:off x="3959581" y="5248640"/>
            <a:ext cx="1700395" cy="191712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100" b="0" i="0" u="none" strike="noStrike" cap="none" normalizeH="0" baseline="0" dirty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65C65C2-F95E-3F71-4B42-E57B0024A32B}"/>
              </a:ext>
            </a:extLst>
          </p:cNvPr>
          <p:cNvSpPr/>
          <p:nvPr/>
        </p:nvSpPr>
        <p:spPr bwMode="auto">
          <a:xfrm>
            <a:off x="3959582" y="5052425"/>
            <a:ext cx="1700394" cy="21734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4DB3258-F7B0-B080-EEF8-E60310A82F85}"/>
              </a:ext>
            </a:extLst>
          </p:cNvPr>
          <p:cNvSpPr txBox="1"/>
          <p:nvPr/>
        </p:nvSpPr>
        <p:spPr>
          <a:xfrm rot="16200000">
            <a:off x="5240411" y="3983021"/>
            <a:ext cx="922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1005805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841</Words>
  <Application>Microsoft Macintosh PowerPoint</Application>
  <PresentationFormat>Bildschirmpräsentation (4:3)</PresentationFormat>
  <Paragraphs>167</Paragraphs>
  <Slides>11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Symbol</vt:lpstr>
      <vt:lpstr>Times New Roman</vt:lpstr>
      <vt:lpstr>Office</vt:lpstr>
      <vt:lpstr>Dokument</vt:lpstr>
      <vt:lpstr>AMP IoT Medium Access</vt:lpstr>
      <vt:lpstr>AMP Medium Access Control</vt:lpstr>
      <vt:lpstr>Type 1: HT Reverse Direction Protocol</vt:lpstr>
      <vt:lpstr>Type 2: S1G Bidirectional TXOP</vt:lpstr>
      <vt:lpstr>Type 3: EHT Triggered TXOP Sharing </vt:lpstr>
      <vt:lpstr>Type 4: HE Triggered Uplink </vt:lpstr>
      <vt:lpstr>AP-Driven Random Access</vt:lpstr>
      <vt:lpstr>Type 1: Random access in time</vt:lpstr>
      <vt:lpstr>Type 2: Random access in frequency</vt:lpstr>
      <vt:lpstr>Strawpoll</vt:lpstr>
      <vt:lpstr>References</vt:lpstr>
    </vt:vector>
  </TitlesOfParts>
  <Manager/>
  <Company>Ericsson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Capabilities of AMP IoT Devices</dc:title>
  <dc:subject/>
  <dc:creator>Sebastian Max</dc:creator>
  <cp:keywords/>
  <dc:description/>
  <cp:lastModifiedBy>Sebastian Max</cp:lastModifiedBy>
  <cp:revision>3</cp:revision>
  <cp:lastPrinted>1601-01-01T00:00:00Z</cp:lastPrinted>
  <dcterms:created xsi:type="dcterms:W3CDTF">2023-04-13T06:17:06Z</dcterms:created>
  <dcterms:modified xsi:type="dcterms:W3CDTF">2023-05-12T10:23:56Z</dcterms:modified>
  <cp:category/>
</cp:coreProperties>
</file>