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A8CE698-9D22-4A9D-9BD0-11DD2744F194}">
  <a:tblStyle styleId="{AA8CE698-9D22-4A9D-9BD0-11DD2744F19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94"/>
  </p:normalViewPr>
  <p:slideViewPr>
    <p:cSldViewPr snapToGrid="0">
      <p:cViewPr varScale="1">
        <p:scale>
          <a:sx n="161" d="100"/>
          <a:sy n="161" d="100"/>
        </p:scale>
        <p:origin x="480" y="20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af63372faa_2_79: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doc.: IEEE 802.11-19/xxxxr0</a:t>
            </a:r>
            <a:endParaRPr/>
          </a:p>
        </p:txBody>
      </p:sp>
      <p:sp>
        <p:nvSpPr>
          <p:cNvPr id="58" name="Google Shape;58;gaf63372faa_2_79: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November 2012</a:t>
            </a:r>
            <a:endParaRPr/>
          </a:p>
        </p:txBody>
      </p:sp>
      <p:sp>
        <p:nvSpPr>
          <p:cNvPr id="59" name="Google Shape;59;gaf63372faa_2_79: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60" name="Google Shape;60;gaf63372faa_2_79: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61" name="Google Shape;61;gaf63372faa_2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2" name="Google Shape;62;gaf63372faa_2_79: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af63372faa_2_9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1" name="Google Shape;71;gaf63372faa_2_9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22f8331edaf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22f8331edaf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2f8331edaf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22f8331edaf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2f8331edaf_0_93: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g22f8331edaf_0_93: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2f8331edaf_0_10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g22f8331edaf_0_108: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2f8331edaf_0_11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g22f8331edaf_0_116: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2f8331edaf_0_125: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g22f8331edaf_0_125: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2f8331edaf_0_131: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g22f8331edaf_0_131: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2"/>
          <p:cNvSpPr txBox="1">
            <a:spLocks noGrp="1"/>
          </p:cNvSpPr>
          <p:nvPr>
            <p:ph type="body" idx="1"/>
          </p:nvPr>
        </p:nvSpPr>
        <p:spPr>
          <a:xfrm>
            <a:off x="277675" y="1034650"/>
            <a:ext cx="8537400" cy="3086100"/>
          </a:xfrm>
          <a:prstGeom prst="rect">
            <a:avLst/>
          </a:prstGeom>
          <a:noFill/>
          <a:ln>
            <a:noFill/>
          </a:ln>
        </p:spPr>
        <p:txBody>
          <a:bodyPr spcFirstLastPara="1" wrap="square" lIns="92075" tIns="46025" rIns="92075" bIns="46025" anchor="t" anchorCtr="0">
            <a:noAutofit/>
          </a:bodyPr>
          <a:lstStyle>
            <a:lvl1pPr marL="457200" lvl="0" indent="-298450" algn="l">
              <a:spcBef>
                <a:spcPts val="360"/>
              </a:spcBef>
              <a:spcAft>
                <a:spcPts val="0"/>
              </a:spcAft>
              <a:buClr>
                <a:schemeClr val="dk1"/>
              </a:buClr>
              <a:buSzPts val="1100"/>
              <a:buChar char="•"/>
              <a:defRPr sz="1700"/>
            </a:lvl1pPr>
            <a:lvl2pPr marL="914400" lvl="1" indent="-317500" algn="l">
              <a:spcBef>
                <a:spcPts val="360"/>
              </a:spcBef>
              <a:spcAft>
                <a:spcPts val="0"/>
              </a:spcAft>
              <a:buClr>
                <a:schemeClr val="dk1"/>
              </a:buClr>
              <a:buSzPts val="1400"/>
              <a:buChar char="–"/>
              <a:defRPr sz="1600"/>
            </a:lvl2pPr>
            <a:lvl3pPr marL="1371600" lvl="2" indent="-323850" algn="l">
              <a:spcBef>
                <a:spcPts val="360"/>
              </a:spcBef>
              <a:spcAft>
                <a:spcPts val="0"/>
              </a:spcAft>
              <a:buClr>
                <a:schemeClr val="dk1"/>
              </a:buClr>
              <a:buSzPts val="1500"/>
              <a:buChar char="•"/>
              <a:defRPr sz="1500"/>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7" name="Google Shape;17;p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8" name="Google Shape;18;p2"/>
          <p:cNvSpPr txBox="1">
            <a:spLocks noGrp="1"/>
          </p:cNvSpPr>
          <p:nvPr>
            <p:ph type="title"/>
          </p:nvPr>
        </p:nvSpPr>
        <p:spPr>
          <a:xfrm>
            <a:off x="685800" y="2857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200"/>
              <a:buNone/>
              <a:defRPr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
        <p:cNvGrpSpPr/>
        <p:nvPr/>
      </p:nvGrpSpPr>
      <p:grpSpPr>
        <a:xfrm>
          <a:off x="0" y="0"/>
          <a:ext cx="0" cy="0"/>
          <a:chOff x="0" y="0"/>
          <a:chExt cx="0" cy="0"/>
        </a:xfrm>
      </p:grpSpPr>
      <p:sp>
        <p:nvSpPr>
          <p:cNvPr id="20" name="Google Shape;20;p3"/>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1" name="Google Shape;21;p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22" name="Google Shape;22;p3"/>
          <p:cNvSpPr txBox="1">
            <a:spLocks noGrp="1"/>
          </p:cNvSpPr>
          <p:nvPr>
            <p:ph type="ftr" idx="11"/>
          </p:nvPr>
        </p:nvSpPr>
        <p:spPr>
          <a:xfrm>
            <a:off x="6885394" y="4856560"/>
            <a:ext cx="1658400" cy="138600"/>
          </a:xfrm>
          <a:prstGeom prst="rect">
            <a:avLst/>
          </a:prstGeom>
          <a:noFill/>
          <a:ln>
            <a:noFill/>
          </a:ln>
        </p:spPr>
        <p:txBody>
          <a:bodyPr spcFirstLastPara="1" wrap="square" lIns="0" tIns="0" rIns="0" bIns="0" anchor="t"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457200" y="204788"/>
            <a:ext cx="3008400" cy="871500"/>
          </a:xfrm>
          <a:prstGeom prst="rect">
            <a:avLst/>
          </a:prstGeom>
          <a:noFill/>
          <a:ln>
            <a:noFill/>
          </a:ln>
        </p:spPr>
        <p:txBody>
          <a:bodyPr spcFirstLastPara="1" wrap="square" lIns="92075" tIns="46025" rIns="92075" bIns="46025"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3575050" y="204788"/>
            <a:ext cx="5111700" cy="4389900"/>
          </a:xfrm>
          <a:prstGeom prst="rect">
            <a:avLst/>
          </a:prstGeom>
          <a:noFill/>
          <a:ln>
            <a:noFill/>
          </a:ln>
        </p:spPr>
        <p:txBody>
          <a:bodyPr spcFirstLastPara="1" wrap="square" lIns="92075" tIns="46025" rIns="92075" bIns="46025" anchor="t" anchorCtr="0">
            <a:noAutofit/>
          </a:bodyPr>
          <a:lstStyle>
            <a:lvl1pPr marL="457200" lvl="0" indent="-431800" algn="l" rtl="0">
              <a:spcBef>
                <a:spcPts val="640"/>
              </a:spcBef>
              <a:spcAft>
                <a:spcPts val="0"/>
              </a:spcAft>
              <a:buClr>
                <a:schemeClr val="dk1"/>
              </a:buClr>
              <a:buSzPts val="3200"/>
              <a:buFont typeface="Times New Roman"/>
              <a:buChar char="•"/>
              <a:defRPr sz="3200"/>
            </a:lvl1pPr>
            <a:lvl2pPr marL="914400" lvl="1" indent="-406400" algn="l" rtl="0">
              <a:spcBef>
                <a:spcPts val="560"/>
              </a:spcBef>
              <a:spcAft>
                <a:spcPts val="0"/>
              </a:spcAft>
              <a:buClr>
                <a:schemeClr val="dk1"/>
              </a:buClr>
              <a:buSzPts val="2800"/>
              <a:buFont typeface="Times New Roman"/>
              <a:buChar char="–"/>
              <a:defRPr sz="2800"/>
            </a:lvl2pPr>
            <a:lvl3pPr marL="1371600" lvl="2" indent="-381000" algn="l" rtl="0">
              <a:spcBef>
                <a:spcPts val="480"/>
              </a:spcBef>
              <a:spcAft>
                <a:spcPts val="0"/>
              </a:spcAft>
              <a:buClr>
                <a:schemeClr val="dk1"/>
              </a:buClr>
              <a:buSzPts val="2400"/>
              <a:buFont typeface="Times New Roman"/>
              <a:buChar char="•"/>
              <a:defRPr sz="2400"/>
            </a:lvl3pPr>
            <a:lvl4pPr marL="1828800" lvl="3" indent="-355600" algn="l" rtl="0">
              <a:spcBef>
                <a:spcPts val="400"/>
              </a:spcBef>
              <a:spcAft>
                <a:spcPts val="0"/>
              </a:spcAft>
              <a:buClr>
                <a:schemeClr val="dk1"/>
              </a:buClr>
              <a:buSzPts val="2000"/>
              <a:buFont typeface="Times New Roman"/>
              <a:buChar char="–"/>
              <a:defRPr sz="2000"/>
            </a:lvl4pPr>
            <a:lvl5pPr marL="2286000" lvl="4" indent="-355600" algn="l" rtl="0">
              <a:spcBef>
                <a:spcPts val="400"/>
              </a:spcBef>
              <a:spcAft>
                <a:spcPts val="0"/>
              </a:spcAft>
              <a:buClr>
                <a:schemeClr val="dk1"/>
              </a:buClr>
              <a:buSzPts val="2000"/>
              <a:buFont typeface="Times New Roman"/>
              <a:buChar char="•"/>
              <a:defRPr sz="2000"/>
            </a:lvl5pPr>
            <a:lvl6pPr marL="2743200" lvl="5" indent="-355600" algn="l" rtl="0">
              <a:spcBef>
                <a:spcPts val="400"/>
              </a:spcBef>
              <a:spcAft>
                <a:spcPts val="0"/>
              </a:spcAft>
              <a:buClr>
                <a:schemeClr val="dk1"/>
              </a:buClr>
              <a:buSzPts val="2000"/>
              <a:buFont typeface="Times New Roman"/>
              <a:buChar char="•"/>
              <a:defRPr sz="2000"/>
            </a:lvl6pPr>
            <a:lvl7pPr marL="3200400" lvl="6" indent="-355600" algn="l" rtl="0">
              <a:spcBef>
                <a:spcPts val="400"/>
              </a:spcBef>
              <a:spcAft>
                <a:spcPts val="0"/>
              </a:spcAft>
              <a:buClr>
                <a:schemeClr val="dk1"/>
              </a:buClr>
              <a:buSzPts val="2000"/>
              <a:buFont typeface="Times New Roman"/>
              <a:buChar char="•"/>
              <a:defRPr sz="2000"/>
            </a:lvl7pPr>
            <a:lvl8pPr marL="3657600" lvl="7" indent="-355600" algn="l" rtl="0">
              <a:spcBef>
                <a:spcPts val="400"/>
              </a:spcBef>
              <a:spcAft>
                <a:spcPts val="0"/>
              </a:spcAft>
              <a:buClr>
                <a:schemeClr val="dk1"/>
              </a:buClr>
              <a:buSzPts val="2000"/>
              <a:buFont typeface="Times New Roman"/>
              <a:buChar char="•"/>
              <a:defRPr sz="2000"/>
            </a:lvl8pPr>
            <a:lvl9pPr marL="4114800" lvl="8" indent="-355600" algn="l" rtl="0">
              <a:spcBef>
                <a:spcPts val="400"/>
              </a:spcBef>
              <a:spcAft>
                <a:spcPts val="0"/>
              </a:spcAft>
              <a:buClr>
                <a:schemeClr val="dk1"/>
              </a:buClr>
              <a:buSzPts val="2000"/>
              <a:buFont typeface="Times New Roman"/>
              <a:buChar char="•"/>
              <a:defRPr sz="2000"/>
            </a:lvl9pPr>
          </a:lstStyle>
          <a:p>
            <a:endParaRPr/>
          </a:p>
        </p:txBody>
      </p:sp>
      <p:sp>
        <p:nvSpPr>
          <p:cNvPr id="26" name="Google Shape;26;p4"/>
          <p:cNvSpPr txBox="1">
            <a:spLocks noGrp="1"/>
          </p:cNvSpPr>
          <p:nvPr>
            <p:ph type="body" idx="2"/>
          </p:nvPr>
        </p:nvSpPr>
        <p:spPr>
          <a:xfrm>
            <a:off x="457200" y="1076325"/>
            <a:ext cx="3008400" cy="3518400"/>
          </a:xfrm>
          <a:prstGeom prst="rect">
            <a:avLst/>
          </a:prstGeom>
          <a:noFill/>
          <a:ln>
            <a:noFill/>
          </a:ln>
        </p:spPr>
        <p:txBody>
          <a:bodyPr spcFirstLastPara="1" wrap="square" lIns="92075" tIns="46025" rIns="92075" bIns="46025" anchor="t" anchorCtr="0">
            <a:noAutofit/>
          </a:bodyPr>
          <a:lstStyle>
            <a:lvl1pPr marL="457200" lvl="0" indent="-228600" algn="l" rtl="0">
              <a:spcBef>
                <a:spcPts val="280"/>
              </a:spcBef>
              <a:spcAft>
                <a:spcPts val="0"/>
              </a:spcAft>
              <a:buClr>
                <a:schemeClr val="dk1"/>
              </a:buClr>
              <a:buSzPts val="1400"/>
              <a:buFont typeface="Times New Roman"/>
              <a:buNone/>
              <a:defRPr sz="1400"/>
            </a:lvl1pPr>
            <a:lvl2pPr marL="914400" lvl="1" indent="-228600" algn="l" rtl="0">
              <a:spcBef>
                <a:spcPts val="240"/>
              </a:spcBef>
              <a:spcAft>
                <a:spcPts val="0"/>
              </a:spcAft>
              <a:buClr>
                <a:schemeClr val="dk1"/>
              </a:buClr>
              <a:buSzPts val="1200"/>
              <a:buFont typeface="Times New Roman"/>
              <a:buNone/>
              <a:defRPr sz="1200"/>
            </a:lvl2pPr>
            <a:lvl3pPr marL="1371600" lvl="2" indent="-228600" algn="l" rtl="0">
              <a:spcBef>
                <a:spcPts val="200"/>
              </a:spcBef>
              <a:spcAft>
                <a:spcPts val="0"/>
              </a:spcAft>
              <a:buClr>
                <a:schemeClr val="dk1"/>
              </a:buClr>
              <a:buSzPts val="1000"/>
              <a:buFont typeface="Times New Roman"/>
              <a:buNone/>
              <a:defRPr sz="1000"/>
            </a:lvl3pPr>
            <a:lvl4pPr marL="1828800" lvl="3" indent="-228600" algn="l" rtl="0">
              <a:spcBef>
                <a:spcPts val="180"/>
              </a:spcBef>
              <a:spcAft>
                <a:spcPts val="0"/>
              </a:spcAft>
              <a:buClr>
                <a:schemeClr val="dk1"/>
              </a:buClr>
              <a:buSzPts val="900"/>
              <a:buFont typeface="Times New Roman"/>
              <a:buNone/>
              <a:defRPr sz="900"/>
            </a:lvl4pPr>
            <a:lvl5pPr marL="2286000" lvl="4" indent="-228600" algn="l" rtl="0">
              <a:spcBef>
                <a:spcPts val="180"/>
              </a:spcBef>
              <a:spcAft>
                <a:spcPts val="0"/>
              </a:spcAft>
              <a:buClr>
                <a:schemeClr val="dk1"/>
              </a:buClr>
              <a:buSzPts val="900"/>
              <a:buFont typeface="Times New Roman"/>
              <a:buNone/>
              <a:defRPr sz="900"/>
            </a:lvl5pPr>
            <a:lvl6pPr marL="2743200" lvl="5" indent="-228600" algn="l" rtl="0">
              <a:spcBef>
                <a:spcPts val="180"/>
              </a:spcBef>
              <a:spcAft>
                <a:spcPts val="0"/>
              </a:spcAft>
              <a:buClr>
                <a:schemeClr val="dk1"/>
              </a:buClr>
              <a:buSzPts val="900"/>
              <a:buFont typeface="Times New Roman"/>
              <a:buNone/>
              <a:defRPr sz="900"/>
            </a:lvl6pPr>
            <a:lvl7pPr marL="3200400" lvl="6" indent="-228600" algn="l" rtl="0">
              <a:spcBef>
                <a:spcPts val="180"/>
              </a:spcBef>
              <a:spcAft>
                <a:spcPts val="0"/>
              </a:spcAft>
              <a:buClr>
                <a:schemeClr val="dk1"/>
              </a:buClr>
              <a:buSzPts val="900"/>
              <a:buFont typeface="Times New Roman"/>
              <a:buNone/>
              <a:defRPr sz="900"/>
            </a:lvl7pPr>
            <a:lvl8pPr marL="3657600" lvl="7" indent="-228600" algn="l" rtl="0">
              <a:spcBef>
                <a:spcPts val="180"/>
              </a:spcBef>
              <a:spcAft>
                <a:spcPts val="0"/>
              </a:spcAft>
              <a:buClr>
                <a:schemeClr val="dk1"/>
              </a:buClr>
              <a:buSzPts val="900"/>
              <a:buFont typeface="Times New Roman"/>
              <a:buNone/>
              <a:defRPr sz="900"/>
            </a:lvl8pPr>
            <a:lvl9pPr marL="4114800" lvl="8" indent="-228600" algn="l" rtl="0">
              <a:spcBef>
                <a:spcPts val="180"/>
              </a:spcBef>
              <a:spcAft>
                <a:spcPts val="0"/>
              </a:spcAft>
              <a:buClr>
                <a:schemeClr val="dk1"/>
              </a:buClr>
              <a:buSzPts val="900"/>
              <a:buFont typeface="Times New Roman"/>
              <a:buNone/>
              <a:defRPr sz="900"/>
            </a:lvl9pPr>
          </a:lstStyle>
          <a:p>
            <a:endParaRPr/>
          </a:p>
        </p:txBody>
      </p:sp>
      <p:sp>
        <p:nvSpPr>
          <p:cNvPr id="27" name="Google Shape;27;p4"/>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29" name="Google Shape;29;p4"/>
          <p:cNvSpPr txBox="1">
            <a:spLocks noGrp="1"/>
          </p:cNvSpPr>
          <p:nvPr>
            <p:ph type="ftr" idx="11"/>
          </p:nvPr>
        </p:nvSpPr>
        <p:spPr>
          <a:xfrm>
            <a:off x="6885394" y="4856560"/>
            <a:ext cx="1658400" cy="138600"/>
          </a:xfrm>
          <a:prstGeom prst="rect">
            <a:avLst/>
          </a:prstGeom>
          <a:noFill/>
          <a:ln>
            <a:noFill/>
          </a:ln>
        </p:spPr>
        <p:txBody>
          <a:bodyPr spcFirstLastPara="1" wrap="square" lIns="0" tIns="0" rIns="0" bIns="0" anchor="t"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1792288" y="3600450"/>
            <a:ext cx="5486400" cy="425100"/>
          </a:xfrm>
          <a:prstGeom prst="rect">
            <a:avLst/>
          </a:prstGeom>
          <a:noFill/>
          <a:ln>
            <a:noFill/>
          </a:ln>
        </p:spPr>
        <p:txBody>
          <a:bodyPr spcFirstLastPara="1" wrap="square" lIns="92075" tIns="46025" rIns="92075" bIns="46025"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2" name="Google Shape;32;p5"/>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33" name="Google Shape;33;p5"/>
          <p:cNvSpPr txBox="1">
            <a:spLocks noGrp="1"/>
          </p:cNvSpPr>
          <p:nvPr>
            <p:ph type="body" idx="1"/>
          </p:nvPr>
        </p:nvSpPr>
        <p:spPr>
          <a:xfrm>
            <a:off x="1792288" y="4025503"/>
            <a:ext cx="5486400" cy="603600"/>
          </a:xfrm>
          <a:prstGeom prst="rect">
            <a:avLst/>
          </a:prstGeom>
          <a:noFill/>
          <a:ln>
            <a:noFill/>
          </a:ln>
        </p:spPr>
        <p:txBody>
          <a:bodyPr spcFirstLastPara="1" wrap="square" lIns="92075" tIns="46025" rIns="92075" bIns="46025" anchor="t" anchorCtr="0">
            <a:noAutofit/>
          </a:bodyPr>
          <a:lstStyle>
            <a:lvl1pPr marL="457200" lvl="0" indent="-228600" algn="l" rtl="0">
              <a:spcBef>
                <a:spcPts val="280"/>
              </a:spcBef>
              <a:spcAft>
                <a:spcPts val="0"/>
              </a:spcAft>
              <a:buClr>
                <a:schemeClr val="dk1"/>
              </a:buClr>
              <a:buSzPts val="1400"/>
              <a:buFont typeface="Times New Roman"/>
              <a:buNone/>
              <a:defRPr sz="1400"/>
            </a:lvl1pPr>
            <a:lvl2pPr marL="914400" lvl="1" indent="-228600" algn="l" rtl="0">
              <a:spcBef>
                <a:spcPts val="240"/>
              </a:spcBef>
              <a:spcAft>
                <a:spcPts val="0"/>
              </a:spcAft>
              <a:buClr>
                <a:schemeClr val="dk1"/>
              </a:buClr>
              <a:buSzPts val="1200"/>
              <a:buFont typeface="Times New Roman"/>
              <a:buNone/>
              <a:defRPr sz="1200"/>
            </a:lvl2pPr>
            <a:lvl3pPr marL="1371600" lvl="2" indent="-228600" algn="l" rtl="0">
              <a:spcBef>
                <a:spcPts val="200"/>
              </a:spcBef>
              <a:spcAft>
                <a:spcPts val="0"/>
              </a:spcAft>
              <a:buClr>
                <a:schemeClr val="dk1"/>
              </a:buClr>
              <a:buSzPts val="1000"/>
              <a:buFont typeface="Times New Roman"/>
              <a:buNone/>
              <a:defRPr sz="1000"/>
            </a:lvl3pPr>
            <a:lvl4pPr marL="1828800" lvl="3" indent="-228600" algn="l" rtl="0">
              <a:spcBef>
                <a:spcPts val="180"/>
              </a:spcBef>
              <a:spcAft>
                <a:spcPts val="0"/>
              </a:spcAft>
              <a:buClr>
                <a:schemeClr val="dk1"/>
              </a:buClr>
              <a:buSzPts val="900"/>
              <a:buFont typeface="Times New Roman"/>
              <a:buNone/>
              <a:defRPr sz="900"/>
            </a:lvl4pPr>
            <a:lvl5pPr marL="2286000" lvl="4" indent="-228600" algn="l" rtl="0">
              <a:spcBef>
                <a:spcPts val="180"/>
              </a:spcBef>
              <a:spcAft>
                <a:spcPts val="0"/>
              </a:spcAft>
              <a:buClr>
                <a:schemeClr val="dk1"/>
              </a:buClr>
              <a:buSzPts val="900"/>
              <a:buFont typeface="Times New Roman"/>
              <a:buNone/>
              <a:defRPr sz="900"/>
            </a:lvl5pPr>
            <a:lvl6pPr marL="2743200" lvl="5" indent="-228600" algn="l" rtl="0">
              <a:spcBef>
                <a:spcPts val="180"/>
              </a:spcBef>
              <a:spcAft>
                <a:spcPts val="0"/>
              </a:spcAft>
              <a:buClr>
                <a:schemeClr val="dk1"/>
              </a:buClr>
              <a:buSzPts val="900"/>
              <a:buFont typeface="Times New Roman"/>
              <a:buNone/>
              <a:defRPr sz="900"/>
            </a:lvl6pPr>
            <a:lvl7pPr marL="3200400" lvl="6" indent="-228600" algn="l" rtl="0">
              <a:spcBef>
                <a:spcPts val="180"/>
              </a:spcBef>
              <a:spcAft>
                <a:spcPts val="0"/>
              </a:spcAft>
              <a:buClr>
                <a:schemeClr val="dk1"/>
              </a:buClr>
              <a:buSzPts val="900"/>
              <a:buFont typeface="Times New Roman"/>
              <a:buNone/>
              <a:defRPr sz="900"/>
            </a:lvl7pPr>
            <a:lvl8pPr marL="3657600" lvl="7" indent="-228600" algn="l" rtl="0">
              <a:spcBef>
                <a:spcPts val="180"/>
              </a:spcBef>
              <a:spcAft>
                <a:spcPts val="0"/>
              </a:spcAft>
              <a:buClr>
                <a:schemeClr val="dk1"/>
              </a:buClr>
              <a:buSzPts val="900"/>
              <a:buFont typeface="Times New Roman"/>
              <a:buNone/>
              <a:defRPr sz="900"/>
            </a:lvl8pPr>
            <a:lvl9pPr marL="4114800" lvl="8" indent="-228600" algn="l" rtl="0">
              <a:spcBef>
                <a:spcPts val="180"/>
              </a:spcBef>
              <a:spcAft>
                <a:spcPts val="0"/>
              </a:spcAft>
              <a:buClr>
                <a:schemeClr val="dk1"/>
              </a:buClr>
              <a:buSzPts val="900"/>
              <a:buFont typeface="Times New Roman"/>
              <a:buNone/>
              <a:defRPr sz="900"/>
            </a:lvl9pPr>
          </a:lstStyle>
          <a:p>
            <a:endParaRPr/>
          </a:p>
        </p:txBody>
      </p:sp>
      <p:sp>
        <p:nvSpPr>
          <p:cNvPr id="34" name="Google Shape;34;p5"/>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36" name="Google Shape;36;p5"/>
          <p:cNvSpPr txBox="1">
            <a:spLocks noGrp="1"/>
          </p:cNvSpPr>
          <p:nvPr>
            <p:ph type="ftr" idx="11"/>
          </p:nvPr>
        </p:nvSpPr>
        <p:spPr>
          <a:xfrm>
            <a:off x="6885394" y="4856560"/>
            <a:ext cx="1658400" cy="138600"/>
          </a:xfrm>
          <a:prstGeom prst="rect">
            <a:avLst/>
          </a:prstGeom>
          <a:noFill/>
          <a:ln>
            <a:noFill/>
          </a:ln>
        </p:spPr>
        <p:txBody>
          <a:bodyPr spcFirstLastPara="1" wrap="square" lIns="0" tIns="0" rIns="0" bIns="0" anchor="t"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9" name="Google Shape;39;p6"/>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40" name="Google Shape;40;p6"/>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1" name="Google Shape;41;p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42" name="Google Shape;42;p6"/>
          <p:cNvSpPr txBox="1">
            <a:spLocks noGrp="1"/>
          </p:cNvSpPr>
          <p:nvPr>
            <p:ph type="ftr" idx="11"/>
          </p:nvPr>
        </p:nvSpPr>
        <p:spPr>
          <a:xfrm>
            <a:off x="6885394" y="4856560"/>
            <a:ext cx="1658400" cy="138600"/>
          </a:xfrm>
          <a:prstGeom prst="rect">
            <a:avLst/>
          </a:prstGeom>
          <a:noFill/>
          <a:ln>
            <a:noFill/>
          </a:ln>
        </p:spPr>
        <p:txBody>
          <a:bodyPr spcFirstLastPara="1" wrap="square" lIns="0" tIns="0" rIns="0" bIns="0" anchor="t"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rot="5400000">
            <a:off x="5457750" y="1571700"/>
            <a:ext cx="4057800" cy="1943100"/>
          </a:xfrm>
          <a:prstGeom prst="rect">
            <a:avLst/>
          </a:prstGeom>
          <a:noFill/>
          <a:ln>
            <a:noFill/>
          </a:ln>
        </p:spPr>
        <p:txBody>
          <a:bodyPr spcFirstLastPara="1" wrap="square" lIns="92075" tIns="46025" rIns="92075" bIns="460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5" name="Google Shape;45;p7"/>
          <p:cNvSpPr txBox="1">
            <a:spLocks noGrp="1"/>
          </p:cNvSpPr>
          <p:nvPr>
            <p:ph type="body" idx="1"/>
          </p:nvPr>
        </p:nvSpPr>
        <p:spPr>
          <a:xfrm rot="5400000">
            <a:off x="1495350" y="-295200"/>
            <a:ext cx="4057800" cy="5676900"/>
          </a:xfrm>
          <a:prstGeom prst="rect">
            <a:avLst/>
          </a:prstGeom>
          <a:noFill/>
          <a:ln>
            <a:noFill/>
          </a:ln>
        </p:spPr>
        <p:txBody>
          <a:bodyPr spcFirstLastPara="1" wrap="square" lIns="92075" tIns="46025" rIns="92075" bIns="46025"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7" name="Google Shape;47;p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48" name="Google Shape;48;p7"/>
          <p:cNvSpPr txBox="1">
            <a:spLocks noGrp="1"/>
          </p:cNvSpPr>
          <p:nvPr>
            <p:ph type="ftr" idx="11"/>
          </p:nvPr>
        </p:nvSpPr>
        <p:spPr>
          <a:xfrm>
            <a:off x="6885394" y="4856560"/>
            <a:ext cx="1658400" cy="138600"/>
          </a:xfrm>
          <a:prstGeom prst="rect">
            <a:avLst/>
          </a:prstGeom>
          <a:noFill/>
          <a:ln>
            <a:noFill/>
          </a:ln>
        </p:spPr>
        <p:txBody>
          <a:bodyPr spcFirstLastPara="1" wrap="square" lIns="0" tIns="0" rIns="0" bIns="0" anchor="t"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311700" y="521225"/>
            <a:ext cx="8520600" cy="572700"/>
          </a:xfrm>
          <a:prstGeom prst="rect">
            <a:avLst/>
          </a:prstGeom>
        </p:spPr>
        <p:txBody>
          <a:bodyPr spcFirstLastPara="1" wrap="square" lIns="92075" tIns="46025" rIns="92075" bIns="46025" anchor="ctr"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311700" y="1152475"/>
            <a:ext cx="8520600" cy="3416400"/>
          </a:xfrm>
          <a:prstGeom prst="rect">
            <a:avLst/>
          </a:prstGeom>
        </p:spPr>
        <p:txBody>
          <a:bodyPr spcFirstLastPara="1" wrap="square" lIns="92075" tIns="46025" rIns="92075" bIns="46025" anchor="t" anchorCtr="0">
            <a:noAutofit/>
          </a:bodyPr>
          <a:lstStyle>
            <a:lvl1pPr marL="457200" lvl="0" indent="-381000" rtl="0">
              <a:spcBef>
                <a:spcPts val="480"/>
              </a:spcBef>
              <a:spcAft>
                <a:spcPts val="0"/>
              </a:spcAft>
              <a:buSzPts val="2400"/>
              <a:buChar char="•"/>
              <a:defRPr/>
            </a:lvl1pPr>
            <a:lvl2pPr marL="914400" lvl="1" indent="-355600" rtl="0">
              <a:spcBef>
                <a:spcPts val="400"/>
              </a:spcBef>
              <a:spcAft>
                <a:spcPts val="0"/>
              </a:spcAft>
              <a:buSzPts val="2000"/>
              <a:buChar char="–"/>
              <a:defRPr/>
            </a:lvl2pPr>
            <a:lvl3pPr marL="1371600" lvl="2" indent="-342900" rtl="0">
              <a:spcBef>
                <a:spcPts val="360"/>
              </a:spcBef>
              <a:spcAft>
                <a:spcPts val="0"/>
              </a:spcAft>
              <a:buSzPts val="1800"/>
              <a:buChar char="•"/>
              <a:defRPr/>
            </a:lvl3pPr>
            <a:lvl4pPr marL="1828800" lvl="3" indent="-330200" rtl="0">
              <a:spcBef>
                <a:spcPts val="320"/>
              </a:spcBef>
              <a:spcAft>
                <a:spcPts val="0"/>
              </a:spcAft>
              <a:buSzPts val="1600"/>
              <a:buChar char="–"/>
              <a:defRPr/>
            </a:lvl4pPr>
            <a:lvl5pPr marL="2286000" lvl="4" indent="-330200" rtl="0">
              <a:spcBef>
                <a:spcPts val="320"/>
              </a:spcBef>
              <a:spcAft>
                <a:spcPts val="0"/>
              </a:spcAft>
              <a:buSzPts val="1600"/>
              <a:buChar char="•"/>
              <a:defRPr/>
            </a:lvl5pPr>
            <a:lvl6pPr marL="2743200" lvl="5" indent="-330200" rtl="0">
              <a:spcBef>
                <a:spcPts val="320"/>
              </a:spcBef>
              <a:spcAft>
                <a:spcPts val="0"/>
              </a:spcAft>
              <a:buSzPts val="1600"/>
              <a:buChar char="•"/>
              <a:defRPr/>
            </a:lvl6pPr>
            <a:lvl7pPr marL="3200400" lvl="6" indent="-330200" rtl="0">
              <a:spcBef>
                <a:spcPts val="320"/>
              </a:spcBef>
              <a:spcAft>
                <a:spcPts val="0"/>
              </a:spcAft>
              <a:buSzPts val="1600"/>
              <a:buChar char="•"/>
              <a:defRPr/>
            </a:lvl7pPr>
            <a:lvl8pPr marL="3657600" lvl="7" indent="-330200" rtl="0">
              <a:spcBef>
                <a:spcPts val="320"/>
              </a:spcBef>
              <a:spcAft>
                <a:spcPts val="0"/>
              </a:spcAft>
              <a:buSzPts val="1600"/>
              <a:buChar char="•"/>
              <a:defRPr/>
            </a:lvl8pPr>
            <a:lvl9pPr marL="4114800" lvl="8" indent="-330200" rtl="0">
              <a:spcBef>
                <a:spcPts val="320"/>
              </a:spcBef>
              <a:spcAft>
                <a:spcPts val="0"/>
              </a:spcAft>
              <a:buSzPts val="1600"/>
              <a:buChar char="•"/>
              <a:defRPr/>
            </a:lvl9pPr>
          </a:lstStyle>
          <a:p>
            <a:endParaRPr/>
          </a:p>
        </p:txBody>
      </p:sp>
      <p:sp>
        <p:nvSpPr>
          <p:cNvPr id="52" name="Google Shape;52;p8"/>
          <p:cNvSpPr txBox="1">
            <a:spLocks noGrp="1"/>
          </p:cNvSpPr>
          <p:nvPr>
            <p:ph type="sldNum" idx="12"/>
          </p:nvPr>
        </p:nvSpPr>
        <p:spPr>
          <a:xfrm>
            <a:off x="8472458" y="4663217"/>
            <a:ext cx="548700" cy="393600"/>
          </a:xfrm>
          <a:prstGeom prst="rect">
            <a:avLst/>
          </a:prstGeom>
        </p:spPr>
        <p:txBody>
          <a:bodyPr spcFirstLastPara="1" wrap="square" lIns="0" tIns="0" rIns="0" bIns="0"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p:cSld name="Content">
    <p:spTree>
      <p:nvGrpSpPr>
        <p:cNvPr id="1" name="Shape 53"/>
        <p:cNvGrpSpPr/>
        <p:nvPr/>
      </p:nvGrpSpPr>
      <p:grpSpPr>
        <a:xfrm>
          <a:off x="0" y="0"/>
          <a:ext cx="0" cy="0"/>
          <a:chOff x="0" y="0"/>
          <a:chExt cx="0" cy="0"/>
        </a:xfrm>
      </p:grpSpPr>
      <p:sp>
        <p:nvSpPr>
          <p:cNvPr id="54" name="Google Shape;54;p9"/>
          <p:cNvSpPr txBox="1">
            <a:spLocks noGrp="1"/>
          </p:cNvSpPr>
          <p:nvPr>
            <p:ph type="body" idx="1"/>
          </p:nvPr>
        </p:nvSpPr>
        <p:spPr>
          <a:xfrm>
            <a:off x="309753" y="1028700"/>
            <a:ext cx="8524500" cy="1109400"/>
          </a:xfrm>
          <a:prstGeom prst="rect">
            <a:avLst/>
          </a:prstGeom>
          <a:noFill/>
          <a:ln>
            <a:noFill/>
          </a:ln>
        </p:spPr>
        <p:txBody>
          <a:bodyPr spcFirstLastPara="1" wrap="square" lIns="92075" tIns="46025" rIns="92075" bIns="46025" anchor="t" anchorCtr="0">
            <a:noAutofit/>
          </a:bodyPr>
          <a:lstStyle>
            <a:lvl1pPr marL="457200" marR="0" lvl="0" indent="-342900" algn="l" rtl="0">
              <a:lnSpc>
                <a:spcPct val="90000"/>
              </a:lnSpc>
              <a:spcBef>
                <a:spcPts val="900"/>
              </a:spcBef>
              <a:spcAft>
                <a:spcPts val="0"/>
              </a:spcAft>
              <a:buClr>
                <a:schemeClr val="dk2"/>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23850" algn="l" rtl="0">
              <a:lnSpc>
                <a:spcPct val="90000"/>
              </a:lnSpc>
              <a:spcBef>
                <a:spcPts val="300"/>
              </a:spcBef>
              <a:spcAft>
                <a:spcPts val="0"/>
              </a:spcAft>
              <a:buClr>
                <a:schemeClr val="dk2"/>
              </a:buClr>
              <a:buSzPts val="1500"/>
              <a:buFont typeface="Arial"/>
              <a:buChar char="–"/>
              <a:defRPr sz="1500" b="0" i="0" u="none" strike="noStrike" cap="none">
                <a:solidFill>
                  <a:schemeClr val="dk1"/>
                </a:solidFill>
                <a:latin typeface="Arial"/>
                <a:ea typeface="Arial"/>
                <a:cs typeface="Arial"/>
                <a:sym typeface="Arial"/>
              </a:defRPr>
            </a:lvl2pPr>
            <a:lvl3pPr marL="1371600" marR="0" lvl="2" indent="-317500" algn="l" rtl="0">
              <a:lnSpc>
                <a:spcPct val="90000"/>
              </a:lnSpc>
              <a:spcBef>
                <a:spcPts val="300"/>
              </a:spcBef>
              <a:spcAft>
                <a:spcPts val="0"/>
              </a:spcAft>
              <a:buClr>
                <a:schemeClr val="dk2"/>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04800" algn="l" rtl="0">
              <a:lnSpc>
                <a:spcPct val="90000"/>
              </a:lnSpc>
              <a:spcBef>
                <a:spcPts val="300"/>
              </a:spcBef>
              <a:spcAft>
                <a:spcPts val="0"/>
              </a:spcAft>
              <a:buClr>
                <a:schemeClr val="dk2"/>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298450" algn="l" rtl="0">
              <a:lnSpc>
                <a:spcPct val="90000"/>
              </a:lnSpc>
              <a:spcBef>
                <a:spcPts val="300"/>
              </a:spcBef>
              <a:spcAft>
                <a:spcPts val="0"/>
              </a:spcAft>
              <a:buClr>
                <a:schemeClr val="dk2"/>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55" name="Google Shape;55;p9"/>
          <p:cNvSpPr txBox="1">
            <a:spLocks noGrp="1"/>
          </p:cNvSpPr>
          <p:nvPr>
            <p:ph type="title"/>
          </p:nvPr>
        </p:nvSpPr>
        <p:spPr>
          <a:xfrm>
            <a:off x="309753" y="413483"/>
            <a:ext cx="8524500" cy="274800"/>
          </a:xfrm>
          <a:prstGeom prst="rect">
            <a:avLst/>
          </a:prstGeom>
          <a:noFill/>
          <a:ln>
            <a:noFill/>
          </a:ln>
        </p:spPr>
        <p:txBody>
          <a:bodyPr spcFirstLastPara="1" wrap="square" lIns="92075" tIns="46025" rIns="92075" bIns="46025" anchor="ctr" anchorCtr="0">
            <a:noAutofit/>
          </a:bodyPr>
          <a:lstStyle>
            <a:lvl1pPr marR="0" lvl="0" algn="l" rtl="0">
              <a:lnSpc>
                <a:spcPct val="85000"/>
              </a:lnSpc>
              <a:spcBef>
                <a:spcPts val="0"/>
              </a:spcBef>
              <a:spcAft>
                <a:spcPts val="0"/>
              </a:spcAft>
              <a:buClr>
                <a:schemeClr val="dk2"/>
              </a:buClr>
              <a:buSzPts val="2100"/>
              <a:buFont typeface="Arial"/>
              <a:buNone/>
              <a:defRPr sz="2100" b="1" i="0" u="none" strike="noStrike" cap="none">
                <a:solidFill>
                  <a:schemeClr val="dk2"/>
                </a:solidFill>
                <a:latin typeface="Arial"/>
                <a:ea typeface="Arial"/>
                <a:cs typeface="Arial"/>
                <a:sym typeface="Arial"/>
              </a:defRPr>
            </a:lvl1pPr>
            <a:lvl2pPr lvl="1" rtl="0">
              <a:spcBef>
                <a:spcPts val="0"/>
              </a:spcBef>
              <a:spcAft>
                <a:spcPts val="0"/>
              </a:spcAft>
              <a:buSzPts val="1400"/>
              <a:buNone/>
              <a:defRPr sz="1400"/>
            </a:lvl2pPr>
            <a:lvl3pPr lvl="2" rtl="0">
              <a:spcBef>
                <a:spcPts val="0"/>
              </a:spcBef>
              <a:spcAft>
                <a:spcPts val="0"/>
              </a:spcAft>
              <a:buSzPts val="1400"/>
              <a:buNone/>
              <a:defRPr sz="1400"/>
            </a:lvl3pPr>
            <a:lvl4pPr lvl="3" rtl="0">
              <a:spcBef>
                <a:spcPts val="0"/>
              </a:spcBef>
              <a:spcAft>
                <a:spcPts val="0"/>
              </a:spcAft>
              <a:buSzPts val="1400"/>
              <a:buNone/>
              <a:defRPr sz="1400"/>
            </a:lvl4pPr>
            <a:lvl5pPr lvl="4" rtl="0">
              <a:spcBef>
                <a:spcPts val="0"/>
              </a:spcBef>
              <a:spcAft>
                <a:spcPts val="0"/>
              </a:spcAft>
              <a:buSzPts val="1400"/>
              <a:buNone/>
              <a:defRPr sz="1400"/>
            </a:lvl5pPr>
            <a:lvl6pPr lvl="5" rtl="0">
              <a:spcBef>
                <a:spcPts val="0"/>
              </a:spcBef>
              <a:spcAft>
                <a:spcPts val="0"/>
              </a:spcAft>
              <a:buSzPts val="1400"/>
              <a:buNone/>
              <a:defRPr sz="1400"/>
            </a:lvl6pPr>
            <a:lvl7pPr lvl="6" rtl="0">
              <a:spcBef>
                <a:spcPts val="0"/>
              </a:spcBef>
              <a:spcAft>
                <a:spcPts val="0"/>
              </a:spcAft>
              <a:buSzPts val="1400"/>
              <a:buNone/>
              <a:defRPr sz="1400"/>
            </a:lvl7pPr>
            <a:lvl8pPr lvl="7" rtl="0">
              <a:spcBef>
                <a:spcPts val="0"/>
              </a:spcBef>
              <a:spcAft>
                <a:spcPts val="0"/>
              </a:spcAft>
              <a:buSzPts val="1400"/>
              <a:buNone/>
              <a:defRPr sz="1400"/>
            </a:lvl8pPr>
            <a:lvl9pPr lvl="8" rtl="0">
              <a:spcBef>
                <a:spcPts val="0"/>
              </a:spcBef>
              <a:spcAft>
                <a:spcPts val="0"/>
              </a:spcAft>
              <a:buSzPts val="1400"/>
              <a:buNone/>
              <a:defRPr sz="14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7" name="Google Shape;7;p1"/>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p1"/>
          <p:cNvSpPr txBox="1">
            <a:spLocks noGrp="1"/>
          </p:cNvSpPr>
          <p:nvPr>
            <p:ph type="ftr" idx="11"/>
          </p:nvPr>
        </p:nvSpPr>
        <p:spPr>
          <a:xfrm>
            <a:off x="6885394" y="4856560"/>
            <a:ext cx="1658400" cy="138600"/>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spcFirstLastPara="1" wrap="square" lIns="0" tIns="0" rIns="0" bIns="0" anchor="b" anchorCtr="0">
            <a:noAutofit/>
          </a:bodyPr>
          <a:lstStyle/>
          <a:p>
            <a:pPr marL="457200" marR="0" lvl="4" indent="0" algn="r" rtl="0">
              <a:spcBef>
                <a:spcPts val="0"/>
              </a:spcBef>
              <a:spcAft>
                <a:spcPts val="0"/>
              </a:spcAft>
              <a:buNone/>
            </a:pPr>
            <a:r>
              <a:rPr lang="en" sz="1800" b="1" i="0" u="none" strike="noStrike" cap="none">
                <a:solidFill>
                  <a:schemeClr val="dk1"/>
                </a:solidFill>
                <a:latin typeface="Times New Roman"/>
                <a:ea typeface="Times New Roman"/>
                <a:cs typeface="Times New Roman"/>
                <a:sym typeface="Times New Roman"/>
              </a:rPr>
              <a:t>doc.: IEEE 802.11-2</a:t>
            </a:r>
            <a:r>
              <a:rPr lang="en" sz="1800" b="1">
                <a:solidFill>
                  <a:schemeClr val="dk1"/>
                </a:solidFill>
                <a:latin typeface="Times New Roman"/>
                <a:ea typeface="Times New Roman"/>
                <a:cs typeface="Times New Roman"/>
                <a:sym typeface="Times New Roman"/>
              </a:rPr>
              <a:t>3</a:t>
            </a:r>
            <a:r>
              <a:rPr lang="en" sz="1800" b="1" i="0" u="none" strike="noStrike" cap="none">
                <a:solidFill>
                  <a:schemeClr val="dk1"/>
                </a:solidFill>
                <a:latin typeface="Times New Roman"/>
                <a:ea typeface="Times New Roman"/>
                <a:cs typeface="Times New Roman"/>
                <a:sym typeface="Times New Roman"/>
              </a:rPr>
              <a:t>/0</a:t>
            </a:r>
            <a:r>
              <a:rPr lang="en" sz="1800" b="1">
                <a:solidFill>
                  <a:schemeClr val="dk1"/>
                </a:solidFill>
                <a:latin typeface="Times New Roman"/>
                <a:ea typeface="Times New Roman"/>
                <a:cs typeface="Times New Roman"/>
                <a:sym typeface="Times New Roman"/>
              </a:rPr>
              <a:t>816</a:t>
            </a:r>
            <a:r>
              <a:rPr lang="en" sz="1800" b="1" i="0" u="none" strike="noStrike" cap="none">
                <a:solidFill>
                  <a:schemeClr val="dk1"/>
                </a:solidFill>
                <a:latin typeface="Times New Roman"/>
                <a:ea typeface="Times New Roman"/>
                <a:cs typeface="Times New Roman"/>
                <a:sym typeface="Times New Roman"/>
              </a:rPr>
              <a:t>r</a:t>
            </a:r>
            <a:r>
              <a:rPr lang="en" sz="1800" b="1">
                <a:solidFill>
                  <a:schemeClr val="dk1"/>
                </a:solidFill>
                <a:latin typeface="Times New Roman"/>
                <a:ea typeface="Times New Roman"/>
                <a:cs typeface="Times New Roman"/>
                <a:sym typeface="Times New Roman"/>
              </a:rPr>
              <a:t>1</a:t>
            </a:r>
            <a:endParaRPr sz="1800" b="1" i="0" u="none" strike="noStrike" cap="non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12" name="Google Shape;12;p1"/>
          <p:cNvSpPr/>
          <p:nvPr/>
        </p:nvSpPr>
        <p:spPr>
          <a:xfrm>
            <a:off x="685800" y="4856560"/>
            <a:ext cx="718200" cy="1386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Submission</a:t>
            </a:r>
            <a:endParaRPr/>
          </a:p>
        </p:txBody>
      </p:sp>
      <p:cxnSp>
        <p:nvCxnSpPr>
          <p:cNvPr id="13" name="Google Shape;13;p1"/>
          <p:cNvCxnSpPr/>
          <p:nvPr/>
        </p:nvCxnSpPr>
        <p:spPr>
          <a:xfrm>
            <a:off x="685800" y="4857750"/>
            <a:ext cx="7848600" cy="0"/>
          </a:xfrm>
          <a:prstGeom prst="straightConnector1">
            <a:avLst/>
          </a:prstGeom>
          <a:noFill/>
          <a:ln w="12700" cap="flat" cmpd="sng">
            <a:solidFill>
              <a:schemeClr val="dk1"/>
            </a:solidFill>
            <a:prstDash val="solid"/>
            <a:round/>
            <a:headEnd type="none" w="sm" len="sm"/>
            <a:tailEnd type="none" w="sm" len="sm"/>
          </a:ln>
        </p:spPr>
      </p:cxnSp>
      <p:sp>
        <p:nvSpPr>
          <p:cNvPr id="14" name="Google Shape;14;p1"/>
          <p:cNvSpPr/>
          <p:nvPr/>
        </p:nvSpPr>
        <p:spPr>
          <a:xfrm>
            <a:off x="709549" y="248250"/>
            <a:ext cx="1609200" cy="207600"/>
          </a:xfrm>
          <a:prstGeom prst="rect">
            <a:avLst/>
          </a:prstGeom>
          <a:noFill/>
          <a:ln>
            <a:noFill/>
          </a:ln>
        </p:spPr>
        <p:txBody>
          <a:bodyPr spcFirstLastPara="1" wrap="square" lIns="0" tIns="0" rIns="0" bIns="0" anchor="b" anchorCtr="0">
            <a:noAutofit/>
          </a:bodyPr>
          <a:lstStyle/>
          <a:p>
            <a:pPr marL="0" marR="0" lvl="4" indent="0" algn="l" rtl="0">
              <a:spcBef>
                <a:spcPts val="0"/>
              </a:spcBef>
              <a:spcAft>
                <a:spcPts val="0"/>
              </a:spcAft>
              <a:buNone/>
            </a:pPr>
            <a:r>
              <a:rPr lang="en" sz="1800" b="1">
                <a:solidFill>
                  <a:schemeClr val="dk1"/>
                </a:solidFill>
                <a:latin typeface="Times New Roman"/>
                <a:ea typeface="Times New Roman"/>
                <a:cs typeface="Times New Roman"/>
                <a:sym typeface="Times New Roman"/>
              </a:rPr>
              <a:t>July 2023</a:t>
            </a:r>
            <a:endParaRPr sz="1800" b="1" i="0" u="none" strike="noStrike" cap="none">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1</a:t>
            </a:fld>
            <a:endParaRPr/>
          </a:p>
        </p:txBody>
      </p:sp>
      <p:sp>
        <p:nvSpPr>
          <p:cNvPr id="65" name="Google Shape;65;p10"/>
          <p:cNvSpPr txBox="1">
            <a:spLocks noGrp="1"/>
          </p:cNvSpPr>
          <p:nvPr>
            <p:ph type="title"/>
          </p:nvPr>
        </p:nvSpPr>
        <p:spPr>
          <a:xfrm>
            <a:off x="409525" y="514350"/>
            <a:ext cx="8405700" cy="8682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Enhancements for latency sensitive traffic and in-device-coexistence - Part 1</a:t>
            </a:r>
            <a:endParaRPr sz="2500"/>
          </a:p>
        </p:txBody>
      </p:sp>
      <p:sp>
        <p:nvSpPr>
          <p:cNvPr id="66" name="Google Shape;66;p10"/>
          <p:cNvSpPr txBox="1">
            <a:spLocks noGrp="1"/>
          </p:cNvSpPr>
          <p:nvPr>
            <p:ph type="body" idx="1"/>
          </p:nvPr>
        </p:nvSpPr>
        <p:spPr>
          <a:xfrm>
            <a:off x="277675" y="1415650"/>
            <a:ext cx="8537400" cy="702000"/>
          </a:xfrm>
          <a:prstGeom prst="rect">
            <a:avLst/>
          </a:prstGeom>
          <a:noFill/>
          <a:ln>
            <a:noFill/>
          </a:ln>
        </p:spPr>
        <p:txBody>
          <a:bodyPr spcFirstLastPara="1" wrap="square" lIns="92075" tIns="46025" rIns="92075" bIns="46025" anchor="t" anchorCtr="0">
            <a:noAutofit/>
          </a:bodyPr>
          <a:lstStyle/>
          <a:p>
            <a:pPr marL="342900" lvl="0" indent="-342900" algn="ctr" rtl="0">
              <a:spcBef>
                <a:spcPts val="0"/>
              </a:spcBef>
              <a:spcAft>
                <a:spcPts val="0"/>
              </a:spcAft>
              <a:buClr>
                <a:schemeClr val="dk1"/>
              </a:buClr>
              <a:buSzPts val="2000"/>
              <a:buFont typeface="Times New Roman"/>
              <a:buNone/>
            </a:pPr>
            <a:r>
              <a:rPr lang="en" sz="2000"/>
              <a:t>Date:</a:t>
            </a:r>
            <a:r>
              <a:rPr lang="en" sz="2000" b="0"/>
              <a:t> 2023-04-19</a:t>
            </a:r>
            <a:endParaRPr sz="2000" b="0"/>
          </a:p>
        </p:txBody>
      </p:sp>
      <p:sp>
        <p:nvSpPr>
          <p:cNvPr id="67" name="Google Shape;67;p10"/>
          <p:cNvSpPr/>
          <p:nvPr/>
        </p:nvSpPr>
        <p:spPr>
          <a:xfrm>
            <a:off x="495300" y="2069077"/>
            <a:ext cx="1447800" cy="285900"/>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chemeClr val="dk1"/>
              </a:buClr>
              <a:buSzPts val="2000"/>
              <a:buFont typeface="Times New Roman"/>
              <a:buNone/>
            </a:pPr>
            <a:r>
              <a:rPr lang="en" sz="2000" b="1" i="0" u="none" strike="noStrike" cap="none">
                <a:solidFill>
                  <a:schemeClr val="dk1"/>
                </a:solidFill>
                <a:latin typeface="Times New Roman"/>
                <a:ea typeface="Times New Roman"/>
                <a:cs typeface="Times New Roman"/>
                <a:sym typeface="Times New Roman"/>
              </a:rPr>
              <a:t>Authors:</a:t>
            </a:r>
            <a:endParaRPr sz="2000" b="0" i="0" u="none" strike="noStrike" cap="none">
              <a:solidFill>
                <a:schemeClr val="dk1"/>
              </a:solidFill>
              <a:latin typeface="Times New Roman"/>
              <a:ea typeface="Times New Roman"/>
              <a:cs typeface="Times New Roman"/>
              <a:sym typeface="Times New Roman"/>
            </a:endParaRPr>
          </a:p>
        </p:txBody>
      </p:sp>
      <p:graphicFrame>
        <p:nvGraphicFramePr>
          <p:cNvPr id="68" name="Google Shape;68;p10"/>
          <p:cNvGraphicFramePr/>
          <p:nvPr/>
        </p:nvGraphicFramePr>
        <p:xfrm>
          <a:off x="465426" y="2734935"/>
          <a:ext cx="8306900" cy="1792300"/>
        </p:xfrm>
        <a:graphic>
          <a:graphicData uri="http://schemas.openxmlformats.org/drawingml/2006/table">
            <a:tbl>
              <a:tblPr>
                <a:noFill/>
                <a:tableStyleId>{AA8CE698-9D22-4A9D-9BD0-11DD2744F194}</a:tableStyleId>
              </a:tblPr>
              <a:tblGrid>
                <a:gridCol w="1928100">
                  <a:extLst>
                    <a:ext uri="{9D8B030D-6E8A-4147-A177-3AD203B41FA5}">
                      <a16:colId xmlns:a16="http://schemas.microsoft.com/office/drawing/2014/main" val="20000"/>
                    </a:ext>
                  </a:extLst>
                </a:gridCol>
                <a:gridCol w="1740650">
                  <a:extLst>
                    <a:ext uri="{9D8B030D-6E8A-4147-A177-3AD203B41FA5}">
                      <a16:colId xmlns:a16="http://schemas.microsoft.com/office/drawing/2014/main" val="20001"/>
                    </a:ext>
                  </a:extLst>
                </a:gridCol>
                <a:gridCol w="1734325">
                  <a:extLst>
                    <a:ext uri="{9D8B030D-6E8A-4147-A177-3AD203B41FA5}">
                      <a16:colId xmlns:a16="http://schemas.microsoft.com/office/drawing/2014/main" val="20002"/>
                    </a:ext>
                  </a:extLst>
                </a:gridCol>
                <a:gridCol w="2903825">
                  <a:extLst>
                    <a:ext uri="{9D8B030D-6E8A-4147-A177-3AD203B41FA5}">
                      <a16:colId xmlns:a16="http://schemas.microsoft.com/office/drawing/2014/main" val="20003"/>
                    </a:ext>
                  </a:extLst>
                </a:gridCol>
              </a:tblGrid>
              <a:tr h="275650">
                <a:tc>
                  <a:txBody>
                    <a:bodyPr/>
                    <a:lstStyle/>
                    <a:p>
                      <a:pPr marL="0" lvl="0" indent="0" algn="ctr" rtl="0">
                        <a:spcBef>
                          <a:spcPts val="0"/>
                        </a:spcBef>
                        <a:spcAft>
                          <a:spcPts val="0"/>
                        </a:spcAft>
                        <a:buNone/>
                      </a:pPr>
                      <a:r>
                        <a:rPr lang="en" sz="1100" b="1"/>
                        <a:t>Name</a:t>
                      </a:r>
                      <a:endParaRPr sz="1100" b="1"/>
                    </a:p>
                  </a:txBody>
                  <a:tcPr marL="0" marR="0" marT="0" marB="0" anchor="ctr">
                    <a:lnL w="19050" cap="flat" cmpd="sng">
                      <a:solidFill>
                        <a:schemeClr val="dk1"/>
                      </a:solidFill>
                      <a:prstDash val="solid"/>
                      <a:round/>
                      <a:headEnd type="none" w="sm" len="sm"/>
                      <a:tailEnd type="none" w="sm" len="sm"/>
                    </a:lnL>
                    <a:lnT w="19050" cap="flat" cmpd="sng">
                      <a:solidFill>
                        <a:schemeClr val="dk1"/>
                      </a:solidFill>
                      <a:prstDash val="solid"/>
                      <a:round/>
                      <a:headEnd type="none" w="sm" len="sm"/>
                      <a:tailEnd type="none" w="sm" len="sm"/>
                    </a:lnT>
                  </a:tcPr>
                </a:tc>
                <a:tc>
                  <a:txBody>
                    <a:bodyPr/>
                    <a:lstStyle/>
                    <a:p>
                      <a:pPr marL="0" lvl="0" indent="0" algn="ctr" rtl="0">
                        <a:spcBef>
                          <a:spcPts val="0"/>
                        </a:spcBef>
                        <a:spcAft>
                          <a:spcPts val="0"/>
                        </a:spcAft>
                        <a:buNone/>
                      </a:pPr>
                      <a:r>
                        <a:rPr lang="en" sz="1100" b="1"/>
                        <a:t>Affiliations</a:t>
                      </a:r>
                      <a:endParaRPr sz="1100" b="1"/>
                    </a:p>
                  </a:txBody>
                  <a:tcPr marL="0" marR="0" marT="0" marB="0" anchor="ctr">
                    <a:lnT w="19050" cap="flat" cmpd="sng">
                      <a:solidFill>
                        <a:schemeClr val="dk1"/>
                      </a:solidFill>
                      <a:prstDash val="solid"/>
                      <a:round/>
                      <a:headEnd type="none" w="sm" len="sm"/>
                      <a:tailEnd type="none" w="sm" len="sm"/>
                    </a:lnT>
                  </a:tcPr>
                </a:tc>
                <a:tc>
                  <a:txBody>
                    <a:bodyPr/>
                    <a:lstStyle/>
                    <a:p>
                      <a:pPr marL="0" lvl="0" indent="0" algn="ctr" rtl="0">
                        <a:spcBef>
                          <a:spcPts val="0"/>
                        </a:spcBef>
                        <a:spcAft>
                          <a:spcPts val="0"/>
                        </a:spcAft>
                        <a:buNone/>
                      </a:pPr>
                      <a:r>
                        <a:rPr lang="en" sz="1100" b="1"/>
                        <a:t>Address</a:t>
                      </a:r>
                      <a:endParaRPr sz="1100" b="1"/>
                    </a:p>
                  </a:txBody>
                  <a:tcPr marL="0" marR="0" marT="0" marB="0" anchor="ctr">
                    <a:lnT w="19050" cap="flat" cmpd="sng">
                      <a:solidFill>
                        <a:schemeClr val="dk1"/>
                      </a:solidFill>
                      <a:prstDash val="solid"/>
                      <a:round/>
                      <a:headEnd type="none" w="sm" len="sm"/>
                      <a:tailEnd type="none" w="sm" len="sm"/>
                    </a:lnT>
                  </a:tcPr>
                </a:tc>
                <a:tc>
                  <a:txBody>
                    <a:bodyPr/>
                    <a:lstStyle/>
                    <a:p>
                      <a:pPr marL="0" lvl="0" indent="0" algn="ctr" rtl="0">
                        <a:spcBef>
                          <a:spcPts val="0"/>
                        </a:spcBef>
                        <a:spcAft>
                          <a:spcPts val="0"/>
                        </a:spcAft>
                        <a:buNone/>
                      </a:pPr>
                      <a:r>
                        <a:rPr lang="en" sz="1100" b="1"/>
                        <a:t>Email</a:t>
                      </a:r>
                      <a:endParaRPr sz="1100" b="1"/>
                    </a:p>
                  </a:txBody>
                  <a:tcPr marL="0" marR="0" marT="0" marB="0" anchor="ctr">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tcPr>
                </a:tc>
                <a:extLst>
                  <a:ext uri="{0D108BD9-81ED-4DB2-BD59-A6C34878D82A}">
                    <a16:rowId xmlns:a16="http://schemas.microsoft.com/office/drawing/2014/main" val="10000"/>
                  </a:ext>
                </a:extLst>
              </a:tr>
              <a:tr h="262150">
                <a:tc>
                  <a:txBody>
                    <a:bodyPr/>
                    <a:lstStyle/>
                    <a:p>
                      <a:pPr marL="0" lvl="0" indent="0" algn="ctr" rtl="0">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sz="1100">
                        <a:latin typeface="Times New Roman"/>
                        <a:ea typeface="Times New Roman"/>
                        <a:cs typeface="Times New Roman"/>
                        <a:sym typeface="Times New Roman"/>
                      </a:endParaRPr>
                    </a:p>
                  </a:txBody>
                  <a:tcPr marL="0" marR="0" marT="0" marB="0" anchor="ctr">
                    <a:lnL w="19050" cap="flat" cmpd="sng">
                      <a:solidFill>
                        <a:schemeClr val="dk1"/>
                      </a:solidFill>
                      <a:prstDash val="solid"/>
                      <a:round/>
                      <a:headEnd type="none" w="sm" len="sm"/>
                      <a:tailEnd type="none" w="sm" len="sm"/>
                    </a:lnL>
                  </a:tcPr>
                </a:tc>
                <a:tc rowSpan="6">
                  <a:txBody>
                    <a:bodyPr/>
                    <a:lstStyle/>
                    <a:p>
                      <a:pPr marL="0" lvl="0" indent="0" algn="ctr" rtl="0">
                        <a:spcBef>
                          <a:spcPts val="100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0" marR="0" marT="0" marB="0" anchor="ctr">
                    <a:lnB w="19050" cap="flat" cmpd="sng">
                      <a:solidFill>
                        <a:schemeClr val="dk1"/>
                      </a:solidFill>
                      <a:prstDash val="solid"/>
                      <a:round/>
                      <a:headEnd type="none" w="sm" len="sm"/>
                      <a:tailEnd type="none" w="sm" len="sm"/>
                    </a:lnB>
                  </a:tcPr>
                </a:tc>
                <a:tc>
                  <a:txBody>
                    <a:bodyPr/>
                    <a:lstStyle/>
                    <a:p>
                      <a:pPr marL="0" lvl="0" indent="0" algn="ctr" rtl="0">
                        <a:spcBef>
                          <a:spcPts val="1000"/>
                        </a:spcBef>
                        <a:spcAft>
                          <a:spcPts val="0"/>
                        </a:spcAft>
                        <a:buNone/>
                      </a:pPr>
                      <a:endParaRPr sz="1100">
                        <a:latin typeface="Times New Roman"/>
                        <a:ea typeface="Times New Roman"/>
                        <a:cs typeface="Times New Roman"/>
                        <a:sym typeface="Times New Roman"/>
                      </a:endParaRPr>
                    </a:p>
                  </a:txBody>
                  <a:tcPr marL="0" marR="0" marT="0" marB="0" anchor="ctr"/>
                </a:tc>
                <a:tc>
                  <a:txBody>
                    <a:bodyPr/>
                    <a:lstStyle/>
                    <a:p>
                      <a:pPr marL="0" lvl="0" indent="0" algn="ctr" rtl="0">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latin typeface="Times New Roman"/>
                        <a:ea typeface="Times New Roman"/>
                        <a:cs typeface="Times New Roman"/>
                        <a:sym typeface="Times New Roman"/>
                      </a:endParaRPr>
                    </a:p>
                  </a:txBody>
                  <a:tcPr marL="0" marR="0" marT="0" marB="0" anchor="ctr">
                    <a:lnR w="19050" cap="flat" cmpd="sng">
                      <a:solidFill>
                        <a:schemeClr val="dk1"/>
                      </a:solidFill>
                      <a:prstDash val="solid"/>
                      <a:round/>
                      <a:headEnd type="none" w="sm" len="sm"/>
                      <a:tailEnd type="none" w="sm" len="sm"/>
                    </a:lnR>
                  </a:tcPr>
                </a:tc>
                <a:extLst>
                  <a:ext uri="{0D108BD9-81ED-4DB2-BD59-A6C34878D82A}">
                    <a16:rowId xmlns:a16="http://schemas.microsoft.com/office/drawing/2014/main" val="10001"/>
                  </a:ext>
                </a:extLst>
              </a:tr>
              <a:tr h="250900">
                <a:tc>
                  <a:txBody>
                    <a:bodyPr/>
                    <a:lstStyle/>
                    <a:p>
                      <a:pPr marL="0" lvl="0" indent="0" algn="ctr" rtl="0">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 Adhikari</a:t>
                      </a:r>
                      <a:endParaRPr sz="1100">
                        <a:latin typeface="Times New Roman"/>
                        <a:ea typeface="Times New Roman"/>
                        <a:cs typeface="Times New Roman"/>
                        <a:sym typeface="Times New Roman"/>
                      </a:endParaRPr>
                    </a:p>
                  </a:txBody>
                  <a:tcPr marL="0" marR="0" marT="0" marB="0" anchor="ctr">
                    <a:lnL w="19050" cap="flat" cmpd="sng">
                      <a:solidFill>
                        <a:schemeClr val="dk1"/>
                      </a:solidFill>
                      <a:prstDash val="solid"/>
                      <a:round/>
                      <a:headEnd type="none" w="sm" len="sm"/>
                      <a:tailEnd type="none" w="sm" len="sm"/>
                    </a:lnL>
                  </a:tcPr>
                </a:tc>
                <a:tc vMerge="1">
                  <a:txBody>
                    <a:bodyPr/>
                    <a:lstStyle/>
                    <a:p>
                      <a:endParaRPr lang="en-US"/>
                    </a:p>
                  </a:txBody>
                  <a:tcPr/>
                </a:tc>
                <a:tc>
                  <a:txBody>
                    <a:bodyPr/>
                    <a:lstStyle/>
                    <a:p>
                      <a:pPr marL="0" lvl="0" indent="0" algn="ctr" rtl="0">
                        <a:spcBef>
                          <a:spcPts val="1000"/>
                        </a:spcBef>
                        <a:spcAft>
                          <a:spcPts val="0"/>
                        </a:spcAft>
                        <a:buNone/>
                      </a:pPr>
                      <a:endParaRPr sz="1100">
                        <a:latin typeface="Times New Roman"/>
                        <a:ea typeface="Times New Roman"/>
                        <a:cs typeface="Times New Roman"/>
                        <a:sym typeface="Times New Roman"/>
                      </a:endParaRPr>
                    </a:p>
                  </a:txBody>
                  <a:tcPr marL="0" marR="0" marT="0" marB="0" anchor="ctr"/>
                </a:tc>
                <a:tc>
                  <a:txBody>
                    <a:bodyPr/>
                    <a:lstStyle/>
                    <a:p>
                      <a:pPr marL="0" lvl="0" indent="0" algn="ctr" rtl="0">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shubhodeep.adhikari@broadcom.com</a:t>
                      </a:r>
                      <a:endParaRPr sz="1100">
                        <a:latin typeface="Times New Roman"/>
                        <a:ea typeface="Times New Roman"/>
                        <a:cs typeface="Times New Roman"/>
                        <a:sym typeface="Times New Roman"/>
                      </a:endParaRPr>
                    </a:p>
                  </a:txBody>
                  <a:tcPr marL="0" marR="0" marT="0" marB="0" anchor="ctr">
                    <a:lnR w="19050" cap="flat" cmpd="sng">
                      <a:solidFill>
                        <a:schemeClr val="dk1"/>
                      </a:solidFill>
                      <a:prstDash val="solid"/>
                      <a:round/>
                      <a:headEnd type="none" w="sm" len="sm"/>
                      <a:tailEnd type="none" w="sm" len="sm"/>
                    </a:lnR>
                  </a:tcPr>
                </a:tc>
                <a:extLst>
                  <a:ext uri="{0D108BD9-81ED-4DB2-BD59-A6C34878D82A}">
                    <a16:rowId xmlns:a16="http://schemas.microsoft.com/office/drawing/2014/main" val="10002"/>
                  </a:ext>
                </a:extLst>
              </a:tr>
              <a:tr h="250900">
                <a:tc>
                  <a:txBody>
                    <a:bodyPr/>
                    <a:lstStyle/>
                    <a:p>
                      <a:pPr marL="0" lvl="0" indent="0" algn="ctr" rtl="0">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Matthew Fischer</a:t>
                      </a:r>
                      <a:endParaRPr sz="1100">
                        <a:latin typeface="Times New Roman"/>
                        <a:ea typeface="Times New Roman"/>
                        <a:cs typeface="Times New Roman"/>
                        <a:sym typeface="Times New Roman"/>
                      </a:endParaRPr>
                    </a:p>
                  </a:txBody>
                  <a:tcPr marL="0" marR="0" marT="0" marB="0" anchor="ctr">
                    <a:lnL w="19050" cap="flat" cmpd="sng">
                      <a:solidFill>
                        <a:schemeClr val="dk1"/>
                      </a:solidFill>
                      <a:prstDash val="solid"/>
                      <a:round/>
                      <a:headEnd type="none" w="sm" len="sm"/>
                      <a:tailEnd type="none" w="sm" len="sm"/>
                    </a:lnL>
                  </a:tcPr>
                </a:tc>
                <a:tc vMerge="1">
                  <a:txBody>
                    <a:bodyPr/>
                    <a:lstStyle/>
                    <a:p>
                      <a:endParaRPr lang="en-US"/>
                    </a:p>
                  </a:txBody>
                  <a:tcPr/>
                </a:tc>
                <a:tc>
                  <a:txBody>
                    <a:bodyPr/>
                    <a:lstStyle/>
                    <a:p>
                      <a:pPr marL="0" lvl="0" indent="0" algn="ctr" rtl="0">
                        <a:spcBef>
                          <a:spcPts val="1000"/>
                        </a:spcBef>
                        <a:spcAft>
                          <a:spcPts val="0"/>
                        </a:spcAft>
                        <a:buNone/>
                      </a:pPr>
                      <a:endParaRPr sz="1100">
                        <a:latin typeface="Times New Roman"/>
                        <a:ea typeface="Times New Roman"/>
                        <a:cs typeface="Times New Roman"/>
                        <a:sym typeface="Times New Roman"/>
                      </a:endParaRPr>
                    </a:p>
                  </a:txBody>
                  <a:tcPr marL="0" marR="0" marT="0" marB="0" anchor="ctr"/>
                </a:tc>
                <a:tc>
                  <a:txBody>
                    <a:bodyPr/>
                    <a:lstStyle/>
                    <a:p>
                      <a:pPr marL="0" lvl="0" indent="0" algn="ctr" rtl="0">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matthew.fischer@broadcom.com</a:t>
                      </a:r>
                      <a:endParaRPr sz="1100">
                        <a:latin typeface="Times New Roman"/>
                        <a:ea typeface="Times New Roman"/>
                        <a:cs typeface="Times New Roman"/>
                        <a:sym typeface="Times New Roman"/>
                      </a:endParaRPr>
                    </a:p>
                  </a:txBody>
                  <a:tcPr marL="0" marR="0" marT="0" marB="0" anchor="ctr">
                    <a:lnR w="19050" cap="flat" cmpd="sng">
                      <a:solidFill>
                        <a:schemeClr val="dk1"/>
                      </a:solidFill>
                      <a:prstDash val="solid"/>
                      <a:round/>
                      <a:headEnd type="none" w="sm" len="sm"/>
                      <a:tailEnd type="none" w="sm" len="sm"/>
                    </a:lnR>
                  </a:tcPr>
                </a:tc>
                <a:extLst>
                  <a:ext uri="{0D108BD9-81ED-4DB2-BD59-A6C34878D82A}">
                    <a16:rowId xmlns:a16="http://schemas.microsoft.com/office/drawing/2014/main" val="10003"/>
                  </a:ext>
                </a:extLst>
              </a:tr>
              <a:tr h="250900">
                <a:tc>
                  <a:txBody>
                    <a:bodyPr/>
                    <a:lstStyle/>
                    <a:p>
                      <a:pPr marL="0" lvl="0" indent="0" algn="ctr" rtl="0">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Bobby Joseph</a:t>
                      </a:r>
                      <a:endParaRPr sz="1100">
                        <a:latin typeface="Times New Roman"/>
                        <a:ea typeface="Times New Roman"/>
                        <a:cs typeface="Times New Roman"/>
                        <a:sym typeface="Times New Roman"/>
                      </a:endParaRPr>
                    </a:p>
                  </a:txBody>
                  <a:tcPr marL="0" marR="0" marT="0" marB="0" anchor="ctr">
                    <a:lnL w="19050" cap="flat" cmpd="sng">
                      <a:solidFill>
                        <a:schemeClr val="dk1"/>
                      </a:solidFill>
                      <a:prstDash val="solid"/>
                      <a:round/>
                      <a:headEnd type="none" w="sm" len="sm"/>
                      <a:tailEnd type="none" w="sm" len="sm"/>
                    </a:lnL>
                  </a:tcPr>
                </a:tc>
                <a:tc vMerge="1">
                  <a:txBody>
                    <a:bodyPr/>
                    <a:lstStyle/>
                    <a:p>
                      <a:endParaRPr lang="en-US"/>
                    </a:p>
                  </a:txBody>
                  <a:tcPr/>
                </a:tc>
                <a:tc>
                  <a:txBody>
                    <a:bodyPr/>
                    <a:lstStyle/>
                    <a:p>
                      <a:pPr marL="0" lvl="0" indent="0" algn="ctr" rtl="0">
                        <a:spcBef>
                          <a:spcPts val="1000"/>
                        </a:spcBef>
                        <a:spcAft>
                          <a:spcPts val="0"/>
                        </a:spcAft>
                        <a:buNone/>
                      </a:pPr>
                      <a:endParaRPr sz="1100">
                        <a:latin typeface="Times New Roman"/>
                        <a:ea typeface="Times New Roman"/>
                        <a:cs typeface="Times New Roman"/>
                        <a:sym typeface="Times New Roman"/>
                      </a:endParaRPr>
                    </a:p>
                  </a:txBody>
                  <a:tcPr marL="0" marR="0" marT="0" marB="0" anchor="ctr"/>
                </a:tc>
                <a:tc>
                  <a:txBody>
                    <a:bodyPr/>
                    <a:lstStyle/>
                    <a:p>
                      <a:pPr marL="0" lvl="0" indent="0" algn="ctr" rtl="0">
                        <a:spcBef>
                          <a:spcPts val="1000"/>
                        </a:spcBef>
                        <a:spcAft>
                          <a:spcPts val="0"/>
                        </a:spcAft>
                        <a:buClr>
                          <a:schemeClr val="dk1"/>
                        </a:buClr>
                        <a:buSzPts val="1100"/>
                        <a:buFont typeface="Arial"/>
                        <a:buNone/>
                      </a:pPr>
                      <a:endParaRPr sz="1100">
                        <a:latin typeface="Times New Roman"/>
                        <a:ea typeface="Times New Roman"/>
                        <a:cs typeface="Times New Roman"/>
                        <a:sym typeface="Times New Roman"/>
                      </a:endParaRPr>
                    </a:p>
                  </a:txBody>
                  <a:tcPr marL="0" marR="0" marT="0" marB="0" anchor="ctr">
                    <a:lnR w="19050" cap="flat" cmpd="sng">
                      <a:solidFill>
                        <a:schemeClr val="dk1"/>
                      </a:solidFill>
                      <a:prstDash val="solid"/>
                      <a:round/>
                      <a:headEnd type="none" w="sm" len="sm"/>
                      <a:tailEnd type="none" w="sm" len="sm"/>
                    </a:lnR>
                  </a:tcPr>
                </a:tc>
                <a:extLst>
                  <a:ext uri="{0D108BD9-81ED-4DB2-BD59-A6C34878D82A}">
                    <a16:rowId xmlns:a16="http://schemas.microsoft.com/office/drawing/2014/main" val="10004"/>
                  </a:ext>
                </a:extLst>
              </a:tr>
              <a:tr h="250900">
                <a:tc>
                  <a:txBody>
                    <a:bodyPr/>
                    <a:lstStyle/>
                    <a:p>
                      <a:pPr marL="0" lvl="0" indent="0" algn="ctr" rtl="0">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Pradhap A</a:t>
                      </a:r>
                      <a:endParaRPr sz="1100">
                        <a:latin typeface="Times New Roman"/>
                        <a:ea typeface="Times New Roman"/>
                        <a:cs typeface="Times New Roman"/>
                        <a:sym typeface="Times New Roman"/>
                      </a:endParaRPr>
                    </a:p>
                  </a:txBody>
                  <a:tcPr marL="0" marR="0" marT="0" marB="0" anchor="ctr">
                    <a:lnL w="19050" cap="flat" cmpd="sng">
                      <a:solidFill>
                        <a:schemeClr val="dk1"/>
                      </a:solidFill>
                      <a:prstDash val="solid"/>
                      <a:round/>
                      <a:headEnd type="none" w="sm" len="sm"/>
                      <a:tailEnd type="none" w="sm" len="sm"/>
                    </a:lnL>
                  </a:tcPr>
                </a:tc>
                <a:tc vMerge="1">
                  <a:txBody>
                    <a:bodyPr/>
                    <a:lstStyle/>
                    <a:p>
                      <a:endParaRPr lang="en-US"/>
                    </a:p>
                  </a:txBody>
                  <a:tcPr/>
                </a:tc>
                <a:tc>
                  <a:txBody>
                    <a:bodyPr/>
                    <a:lstStyle/>
                    <a:p>
                      <a:pPr marL="0" lvl="0" indent="0" algn="ctr" rtl="0">
                        <a:spcBef>
                          <a:spcPts val="1000"/>
                        </a:spcBef>
                        <a:spcAft>
                          <a:spcPts val="0"/>
                        </a:spcAft>
                        <a:buNone/>
                      </a:pPr>
                      <a:endParaRPr sz="1100">
                        <a:latin typeface="Times New Roman"/>
                        <a:ea typeface="Times New Roman"/>
                        <a:cs typeface="Times New Roman"/>
                        <a:sym typeface="Times New Roman"/>
                      </a:endParaRPr>
                    </a:p>
                  </a:txBody>
                  <a:tcPr marL="0" marR="0" marT="0" marB="0" anchor="ctr"/>
                </a:tc>
                <a:tc>
                  <a:txBody>
                    <a:bodyPr/>
                    <a:lstStyle/>
                    <a:p>
                      <a:pPr marL="0" lvl="0" indent="0" algn="ctr" rtl="0">
                        <a:spcBef>
                          <a:spcPts val="1000"/>
                        </a:spcBef>
                        <a:spcAft>
                          <a:spcPts val="0"/>
                        </a:spcAft>
                        <a:buClr>
                          <a:schemeClr val="dk1"/>
                        </a:buClr>
                        <a:buSzPts val="1100"/>
                        <a:buFont typeface="Arial"/>
                        <a:buNone/>
                      </a:pPr>
                      <a:endParaRPr sz="1100">
                        <a:latin typeface="Times New Roman"/>
                        <a:ea typeface="Times New Roman"/>
                        <a:cs typeface="Times New Roman"/>
                        <a:sym typeface="Times New Roman"/>
                      </a:endParaRPr>
                    </a:p>
                  </a:txBody>
                  <a:tcPr marL="0" marR="0" marT="0" marB="0" anchor="ctr">
                    <a:lnR w="19050" cap="flat" cmpd="sng">
                      <a:solidFill>
                        <a:schemeClr val="dk1"/>
                      </a:solidFill>
                      <a:prstDash val="solid"/>
                      <a:round/>
                      <a:headEnd type="none" w="sm" len="sm"/>
                      <a:tailEnd type="none" w="sm" len="sm"/>
                    </a:lnR>
                  </a:tcPr>
                </a:tc>
                <a:extLst>
                  <a:ext uri="{0D108BD9-81ED-4DB2-BD59-A6C34878D82A}">
                    <a16:rowId xmlns:a16="http://schemas.microsoft.com/office/drawing/2014/main" val="10005"/>
                  </a:ext>
                </a:extLst>
              </a:tr>
              <a:tr h="250900">
                <a:tc>
                  <a:txBody>
                    <a:bodyPr/>
                    <a:lstStyle/>
                    <a:p>
                      <a:pPr marL="0" lvl="0" indent="0" algn="ctr" rtl="0">
                        <a:spcBef>
                          <a:spcPts val="1000"/>
                        </a:spcBef>
                        <a:spcAft>
                          <a:spcPts val="0"/>
                        </a:spcAft>
                        <a:buNone/>
                      </a:pPr>
                      <a:r>
                        <a:rPr lang="en" sz="1100">
                          <a:latin typeface="Times New Roman"/>
                          <a:ea typeface="Times New Roman"/>
                          <a:cs typeface="Times New Roman"/>
                          <a:sym typeface="Times New Roman"/>
                        </a:rPr>
                        <a:t>Vinko Erceg</a:t>
                      </a:r>
                      <a:endParaRPr sz="1100">
                        <a:latin typeface="Times New Roman"/>
                        <a:ea typeface="Times New Roman"/>
                        <a:cs typeface="Times New Roman"/>
                        <a:sym typeface="Times New Roman"/>
                      </a:endParaRPr>
                    </a:p>
                  </a:txBody>
                  <a:tcPr marL="0" marR="0" marT="0" marB="0" anchor="ctr">
                    <a:lnL w="19050" cap="flat" cmpd="sng">
                      <a:solidFill>
                        <a:schemeClr val="dk1"/>
                      </a:solidFill>
                      <a:prstDash val="solid"/>
                      <a:round/>
                      <a:headEnd type="none" w="sm" len="sm"/>
                      <a:tailEnd type="none" w="sm" len="sm"/>
                    </a:lnL>
                    <a:lnB w="1905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lvl="0" indent="0" algn="ctr" rtl="0">
                        <a:spcBef>
                          <a:spcPts val="1000"/>
                        </a:spcBef>
                        <a:spcAft>
                          <a:spcPts val="0"/>
                        </a:spcAft>
                        <a:buNone/>
                      </a:pPr>
                      <a:endParaRPr sz="1100">
                        <a:latin typeface="Times New Roman"/>
                        <a:ea typeface="Times New Roman"/>
                        <a:cs typeface="Times New Roman"/>
                        <a:sym typeface="Times New Roman"/>
                      </a:endParaRPr>
                    </a:p>
                  </a:txBody>
                  <a:tcPr marL="0" marR="0" marT="0" marB="0" anchor="ctr">
                    <a:lnB w="19050" cap="flat" cmpd="sng">
                      <a:solidFill>
                        <a:schemeClr val="dk1"/>
                      </a:solidFill>
                      <a:prstDash val="solid"/>
                      <a:round/>
                      <a:headEnd type="none" w="sm" len="sm"/>
                      <a:tailEnd type="none" w="sm" len="sm"/>
                    </a:lnB>
                  </a:tcPr>
                </a:tc>
                <a:tc>
                  <a:txBody>
                    <a:bodyPr/>
                    <a:lstStyle/>
                    <a:p>
                      <a:pPr marL="0" lvl="0" indent="0" algn="ctr" rtl="0">
                        <a:spcBef>
                          <a:spcPts val="1000"/>
                        </a:spcBef>
                        <a:spcAft>
                          <a:spcPts val="0"/>
                        </a:spcAft>
                        <a:buNone/>
                      </a:pPr>
                      <a:endParaRPr sz="1100">
                        <a:latin typeface="Times New Roman"/>
                        <a:ea typeface="Times New Roman"/>
                        <a:cs typeface="Times New Roman"/>
                        <a:sym typeface="Times New Roman"/>
                      </a:endParaRPr>
                    </a:p>
                  </a:txBody>
                  <a:tcPr marL="0" marR="0" marT="0" marB="0" anchor="ctr">
                    <a:lnR w="19050" cap="flat" cmpd="sng">
                      <a:solidFill>
                        <a:schemeClr val="dk1"/>
                      </a:solidFill>
                      <a:prstDash val="solid"/>
                      <a:round/>
                      <a:headEnd type="none" w="sm" len="sm"/>
                      <a:tailEnd type="none" w="sm" len="sm"/>
                    </a:lnR>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1"/>
          <p:cNvSpPr txBox="1">
            <a:spLocks noGrp="1"/>
          </p:cNvSpPr>
          <p:nvPr>
            <p:ph type="body" idx="1"/>
          </p:nvPr>
        </p:nvSpPr>
        <p:spPr>
          <a:xfrm>
            <a:off x="277675" y="1034650"/>
            <a:ext cx="8537400" cy="3086100"/>
          </a:xfrm>
          <a:prstGeom prst="rect">
            <a:avLst/>
          </a:prstGeom>
          <a:noFill/>
          <a:ln>
            <a:noFill/>
          </a:ln>
        </p:spPr>
        <p:txBody>
          <a:bodyPr spcFirstLastPara="1" wrap="square" lIns="92075" tIns="46025" rIns="92075" bIns="46025" anchor="t" anchorCtr="0">
            <a:noAutofit/>
          </a:bodyPr>
          <a:lstStyle/>
          <a:p>
            <a:pPr marL="0" lvl="0" indent="0" algn="l" rtl="0">
              <a:lnSpc>
                <a:spcPct val="150000"/>
              </a:lnSpc>
              <a:spcBef>
                <a:spcPts val="0"/>
              </a:spcBef>
              <a:spcAft>
                <a:spcPts val="0"/>
              </a:spcAft>
              <a:buNone/>
            </a:pPr>
            <a:r>
              <a:rPr lang="en" sz="1900" b="0" dirty="0"/>
              <a:t>This contribution discusses protocols to improve performance in the presence of In-Device-Coexistence (IDC) constraints.  </a:t>
            </a:r>
            <a:endParaRPr dirty="0"/>
          </a:p>
        </p:txBody>
      </p:sp>
      <p:sp>
        <p:nvSpPr>
          <p:cNvPr id="74" name="Google Shape;74;p1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2</a:t>
            </a:fld>
            <a:endParaRPr/>
          </a:p>
        </p:txBody>
      </p:sp>
      <p:sp>
        <p:nvSpPr>
          <p:cNvPr id="75" name="Google Shape;75;p11"/>
          <p:cNvSpPr txBox="1">
            <a:spLocks noGrp="1"/>
          </p:cNvSpPr>
          <p:nvPr>
            <p:ph type="title"/>
          </p:nvPr>
        </p:nvSpPr>
        <p:spPr>
          <a:xfrm>
            <a:off x="685800" y="2857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900"/>
              <a:t>Abstract</a:t>
            </a:r>
            <a:endParaRPr sz="29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a:off x="311700" y="445025"/>
            <a:ext cx="8520600" cy="463200"/>
          </a:xfrm>
          <a:prstGeom prst="rect">
            <a:avLst/>
          </a:prstGeom>
        </p:spPr>
        <p:txBody>
          <a:bodyPr spcFirstLastPara="1" wrap="square" lIns="92075" tIns="46025" rIns="92075" bIns="46025" anchor="ctr" anchorCtr="0">
            <a:noAutofit/>
          </a:bodyPr>
          <a:lstStyle/>
          <a:p>
            <a:pPr marL="0" lvl="0" indent="0" algn="ctr" rtl="0">
              <a:spcBef>
                <a:spcPts val="0"/>
              </a:spcBef>
              <a:spcAft>
                <a:spcPts val="0"/>
              </a:spcAft>
              <a:buNone/>
            </a:pPr>
            <a:r>
              <a:rPr lang="en" sz="2500"/>
              <a:t>Issue: Lack of recipient’s control over burst durations (1)</a:t>
            </a:r>
            <a:endParaRPr sz="2500"/>
          </a:p>
        </p:txBody>
      </p:sp>
      <p:sp>
        <p:nvSpPr>
          <p:cNvPr id="81" name="Google Shape;81;p12"/>
          <p:cNvSpPr txBox="1">
            <a:spLocks noGrp="1"/>
          </p:cNvSpPr>
          <p:nvPr>
            <p:ph type="body" idx="1"/>
          </p:nvPr>
        </p:nvSpPr>
        <p:spPr>
          <a:xfrm>
            <a:off x="311700" y="789125"/>
            <a:ext cx="8520600" cy="3672300"/>
          </a:xfrm>
          <a:prstGeom prst="rect">
            <a:avLst/>
          </a:prstGeom>
        </p:spPr>
        <p:txBody>
          <a:bodyPr spcFirstLastPara="1" wrap="square" lIns="92075" tIns="46025" rIns="92075" bIns="46025" anchor="t" anchorCtr="0">
            <a:noAutofit/>
          </a:bodyPr>
          <a:lstStyle/>
          <a:p>
            <a:pPr marL="457200" lvl="0" indent="-323850" algn="l" rtl="0">
              <a:lnSpc>
                <a:spcPct val="125000"/>
              </a:lnSpc>
              <a:spcBef>
                <a:spcPts val="480"/>
              </a:spcBef>
              <a:spcAft>
                <a:spcPts val="0"/>
              </a:spcAft>
              <a:buSzPts val="1500"/>
              <a:buChar char="•"/>
            </a:pPr>
            <a:r>
              <a:rPr lang="en" sz="1500" b="0"/>
              <a:t>In-device-coexistence (IDC) is significantly impacted by lack of control over long bursts of transmissions from the AP or triggered by the AP to the recipient.</a:t>
            </a:r>
            <a:endParaRPr sz="1500" b="0"/>
          </a:p>
          <a:p>
            <a:pPr marL="457200" lvl="0" indent="-323850" algn="l" rtl="0">
              <a:lnSpc>
                <a:spcPct val="125000"/>
              </a:lnSpc>
              <a:spcBef>
                <a:spcPts val="480"/>
              </a:spcBef>
              <a:spcAft>
                <a:spcPts val="0"/>
              </a:spcAft>
              <a:buSzPts val="1500"/>
              <a:buChar char="•"/>
            </a:pPr>
            <a:r>
              <a:rPr lang="en" sz="1500" b="0"/>
              <a:t>In IDC scenarios with 802.11 and BT/UWB, there are certain cases where continuous 802.11 medium availability is limited to a few milliseconds.</a:t>
            </a:r>
            <a:endParaRPr sz="1500" b="0"/>
          </a:p>
          <a:p>
            <a:pPr marL="457200" marR="5884345" lvl="0" indent="-323850" algn="l" rtl="0">
              <a:lnSpc>
                <a:spcPct val="125000"/>
              </a:lnSpc>
              <a:spcBef>
                <a:spcPts val="480"/>
              </a:spcBef>
              <a:spcAft>
                <a:spcPts val="0"/>
              </a:spcAft>
              <a:buSzPts val="1500"/>
              <a:buChar char="•"/>
            </a:pPr>
            <a:r>
              <a:rPr lang="en" sz="1500" b="0"/>
              <a:t>A long receive packet or a burst of received packets has a high chance of crossing 802.11 medium boundaries and getting curtailed by BT</a:t>
            </a:r>
            <a:endParaRPr sz="1500" b="0"/>
          </a:p>
          <a:p>
            <a:pPr marL="457200" lvl="0" indent="-323850" algn="l" rtl="0">
              <a:lnSpc>
                <a:spcPct val="125000"/>
              </a:lnSpc>
              <a:spcBef>
                <a:spcPts val="480"/>
              </a:spcBef>
              <a:spcAft>
                <a:spcPts val="0"/>
              </a:spcAft>
              <a:buSzPts val="1500"/>
              <a:buChar char="•"/>
            </a:pPr>
            <a:r>
              <a:rPr lang="en" sz="1500" b="0"/>
              <a:t>So, this requires the received packet duration to be reduced in order to fit the medium availability at 802.11 (outside of BT slots or any other coexisting device).</a:t>
            </a:r>
            <a:endParaRPr sz="1500" b="0"/>
          </a:p>
          <a:p>
            <a:pPr marL="457200" lvl="0" indent="-323850" algn="l" rtl="0">
              <a:lnSpc>
                <a:spcPct val="125000"/>
              </a:lnSpc>
              <a:spcBef>
                <a:spcPts val="480"/>
              </a:spcBef>
              <a:spcAft>
                <a:spcPts val="0"/>
              </a:spcAft>
              <a:buSzPts val="1500"/>
              <a:buChar char="•"/>
            </a:pPr>
            <a:r>
              <a:rPr lang="en" sz="1500" b="0"/>
              <a:t>At present, coexistence between 802.11 and BT/UWB/LTE is mostly handled in a proprietary manner. </a:t>
            </a:r>
            <a:endParaRPr sz="1500" b="0"/>
          </a:p>
        </p:txBody>
      </p:sp>
      <p:pic>
        <p:nvPicPr>
          <p:cNvPr id="82" name="Google Shape;82;p12"/>
          <p:cNvPicPr preferRelativeResize="0"/>
          <p:nvPr/>
        </p:nvPicPr>
        <p:blipFill rotWithShape="1">
          <a:blip r:embed="rId3">
            <a:alphaModFix/>
          </a:blip>
          <a:srcRect t="8879" r="23082" b="21806"/>
          <a:stretch/>
        </p:blipFill>
        <p:spPr>
          <a:xfrm>
            <a:off x="3028075" y="2148125"/>
            <a:ext cx="5643325" cy="14913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3"/>
          <p:cNvSpPr txBox="1">
            <a:spLocks noGrp="1"/>
          </p:cNvSpPr>
          <p:nvPr>
            <p:ph type="title"/>
          </p:nvPr>
        </p:nvSpPr>
        <p:spPr>
          <a:xfrm>
            <a:off x="311700" y="445025"/>
            <a:ext cx="8520600" cy="463200"/>
          </a:xfrm>
          <a:prstGeom prst="rect">
            <a:avLst/>
          </a:prstGeom>
        </p:spPr>
        <p:txBody>
          <a:bodyPr spcFirstLastPara="1" wrap="square" lIns="92075" tIns="46025" rIns="92075" bIns="46025" anchor="ctr" anchorCtr="0">
            <a:noAutofit/>
          </a:bodyPr>
          <a:lstStyle/>
          <a:p>
            <a:pPr marL="0" lvl="0" indent="0" algn="ctr" rtl="0">
              <a:spcBef>
                <a:spcPts val="0"/>
              </a:spcBef>
              <a:spcAft>
                <a:spcPts val="0"/>
              </a:spcAft>
              <a:buNone/>
            </a:pPr>
            <a:r>
              <a:rPr lang="en" sz="2500"/>
              <a:t>Issue: Lack of recipient’s control over burst durations (2)</a:t>
            </a:r>
            <a:endParaRPr sz="2500"/>
          </a:p>
        </p:txBody>
      </p:sp>
      <p:sp>
        <p:nvSpPr>
          <p:cNvPr id="88" name="Google Shape;88;p13"/>
          <p:cNvSpPr txBox="1">
            <a:spLocks noGrp="1"/>
          </p:cNvSpPr>
          <p:nvPr>
            <p:ph type="body" idx="1"/>
          </p:nvPr>
        </p:nvSpPr>
        <p:spPr>
          <a:xfrm>
            <a:off x="311700" y="865325"/>
            <a:ext cx="8666700" cy="3416400"/>
          </a:xfrm>
          <a:prstGeom prst="rect">
            <a:avLst/>
          </a:prstGeom>
        </p:spPr>
        <p:txBody>
          <a:bodyPr spcFirstLastPara="1" wrap="square" lIns="92075" tIns="46025" rIns="92075" bIns="46025" anchor="t" anchorCtr="0">
            <a:noAutofit/>
          </a:bodyPr>
          <a:lstStyle/>
          <a:p>
            <a:pPr marL="457200" lvl="0" indent="-323850" algn="l" rtl="0">
              <a:lnSpc>
                <a:spcPct val="125000"/>
              </a:lnSpc>
              <a:spcBef>
                <a:spcPts val="480"/>
              </a:spcBef>
              <a:spcAft>
                <a:spcPts val="0"/>
              </a:spcAft>
              <a:buSzPts val="1500"/>
              <a:buChar char="•"/>
            </a:pPr>
            <a:r>
              <a:rPr lang="en" sz="1500" b="0"/>
              <a:t>Some non-standardized implementations may overload existing functionalities to indirectly control the time duration of the Rx/Tx packet.</a:t>
            </a:r>
            <a:endParaRPr sz="1500" b="0"/>
          </a:p>
          <a:p>
            <a:pPr marL="914400" lvl="1" indent="-323850" algn="l" rtl="0">
              <a:lnSpc>
                <a:spcPct val="125000"/>
              </a:lnSpc>
              <a:spcBef>
                <a:spcPts val="480"/>
              </a:spcBef>
              <a:spcAft>
                <a:spcPts val="0"/>
              </a:spcAft>
              <a:buSzPts val="1500"/>
              <a:buChar char="–"/>
            </a:pPr>
            <a:r>
              <a:rPr lang="en" sz="1500" b="0"/>
              <a:t>For D</a:t>
            </a:r>
            <a:r>
              <a:rPr lang="en" sz="1500"/>
              <a:t>L</a:t>
            </a:r>
            <a:r>
              <a:rPr lang="en" sz="1500" b="0"/>
              <a:t>, one can reduce AMPDU aggregation, even turn off AMPDU/AMSDU aggregation altogether or reduce the maximum length in bytes. This causes suboptimal performance without addressing the actual problem. Even upon turning off aggregation, there is no means to control the duration of a single MSDU which can be long enough to spill </a:t>
            </a:r>
            <a:r>
              <a:rPr lang="en" sz="1500"/>
              <a:t>into</a:t>
            </a:r>
            <a:r>
              <a:rPr lang="en" sz="1500" b="0"/>
              <a:t> the desired inactivity period.</a:t>
            </a:r>
            <a:endParaRPr sz="1500" b="0"/>
          </a:p>
          <a:p>
            <a:pPr marL="914400" lvl="1" indent="-323850" algn="l" rtl="0">
              <a:lnSpc>
                <a:spcPct val="125000"/>
              </a:lnSpc>
              <a:spcBef>
                <a:spcPts val="480"/>
              </a:spcBef>
              <a:spcAft>
                <a:spcPts val="0"/>
              </a:spcAft>
              <a:buSzPts val="1500"/>
              <a:buChar char="–"/>
            </a:pPr>
            <a:r>
              <a:rPr lang="en" sz="1500" b="0"/>
              <a:t>For U</a:t>
            </a:r>
            <a:r>
              <a:rPr lang="en" sz="1500"/>
              <a:t>L</a:t>
            </a:r>
            <a:r>
              <a:rPr lang="en" sz="1500" b="0"/>
              <a:t>, one can disabl</a:t>
            </a:r>
            <a:r>
              <a:rPr lang="en" sz="1500"/>
              <a:t>e</a:t>
            </a:r>
            <a:r>
              <a:rPr lang="en" sz="1500" b="0"/>
              <a:t> triggered mode of operation</a:t>
            </a:r>
            <a:r>
              <a:rPr lang="en" sz="1500"/>
              <a:t>, which also disables UL OFDMA. </a:t>
            </a:r>
            <a:r>
              <a:rPr lang="en" sz="1500" b="0"/>
              <a:t>This is again suboptimal.</a:t>
            </a:r>
            <a:endParaRPr sz="1500" b="0"/>
          </a:p>
          <a:p>
            <a:pPr marL="457200" lvl="0" indent="-323850" algn="l" rtl="0">
              <a:lnSpc>
                <a:spcPct val="125000"/>
              </a:lnSpc>
              <a:spcBef>
                <a:spcPts val="480"/>
              </a:spcBef>
              <a:spcAft>
                <a:spcPts val="0"/>
              </a:spcAft>
              <a:buSzPts val="1500"/>
              <a:buChar char="•"/>
            </a:pPr>
            <a:r>
              <a:rPr lang="en" sz="1500" b="0"/>
              <a:t>Coexistence between 802.11 and BT/UWB can be improved if there are standardardized mechanisms to support coexistence.</a:t>
            </a:r>
            <a:endParaRPr sz="1500" b="0"/>
          </a:p>
          <a:p>
            <a:pPr marL="457200" lvl="0" indent="-323850" algn="l" rtl="0">
              <a:lnSpc>
                <a:spcPct val="125000"/>
              </a:lnSpc>
              <a:spcBef>
                <a:spcPts val="480"/>
              </a:spcBef>
              <a:spcAft>
                <a:spcPts val="0"/>
              </a:spcAft>
              <a:buSzPts val="1500"/>
              <a:buChar char="•"/>
            </a:pPr>
            <a:r>
              <a:rPr lang="en" sz="1500" b="0"/>
              <a:t>The same mechanisms can be used to solve other issues of IDC such as coexistence between 802.11 and LTE/NR. They can also be used to optimize performance in case of any activity that results in temporary inability to receive/transmit 802.11 frames</a:t>
            </a:r>
            <a:endParaRPr sz="1500" b="0"/>
          </a:p>
          <a:p>
            <a:pPr marL="457200" lvl="0" indent="0" algn="l" rtl="0">
              <a:spcBef>
                <a:spcPts val="480"/>
              </a:spcBef>
              <a:spcAft>
                <a:spcPts val="0"/>
              </a:spcAft>
              <a:buNone/>
            </a:pPr>
            <a:endParaRPr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a:spLocks noGrp="1"/>
          </p:cNvSpPr>
          <p:nvPr>
            <p:ph type="body" idx="1"/>
          </p:nvPr>
        </p:nvSpPr>
        <p:spPr>
          <a:xfrm>
            <a:off x="235300" y="958450"/>
            <a:ext cx="8732100" cy="3672600"/>
          </a:xfrm>
          <a:prstGeom prst="rect">
            <a:avLst/>
          </a:prstGeom>
          <a:noFill/>
          <a:ln>
            <a:noFill/>
          </a:ln>
        </p:spPr>
        <p:txBody>
          <a:bodyPr spcFirstLastPara="1" wrap="square" lIns="92075" tIns="46025" rIns="92075" bIns="46025" anchor="t" anchorCtr="0">
            <a:noAutofit/>
          </a:bodyPr>
          <a:lstStyle/>
          <a:p>
            <a:pPr marL="342900" lvl="0" indent="-323850" algn="l" rtl="0">
              <a:lnSpc>
                <a:spcPct val="125000"/>
              </a:lnSpc>
              <a:spcBef>
                <a:spcPts val="900"/>
              </a:spcBef>
              <a:spcAft>
                <a:spcPts val="0"/>
              </a:spcAft>
              <a:buSzPts val="1500"/>
              <a:buChar char="•"/>
            </a:pPr>
            <a:r>
              <a:rPr lang="en" sz="1500" b="0"/>
              <a:t>It is desirable to have a semi-static limit on the time duration of a burst to/from the concerned non-AP irrespective of the number of bytes or the extent of MSDU/MPDU aggregation </a:t>
            </a:r>
            <a:endParaRPr sz="1500" b="0"/>
          </a:p>
          <a:p>
            <a:pPr marL="342900" lvl="0" indent="-323850" algn="l" rtl="0">
              <a:lnSpc>
                <a:spcPct val="125000"/>
              </a:lnSpc>
              <a:spcBef>
                <a:spcPts val="0"/>
              </a:spcBef>
              <a:spcAft>
                <a:spcPts val="0"/>
              </a:spcAft>
              <a:buSzPts val="1500"/>
              <a:buChar char="•"/>
            </a:pPr>
            <a:r>
              <a:rPr lang="en" sz="1500" b="0"/>
              <a:t>A new action frame can be defined for semi-statically changing the DL burst duration that can be supported by the non-AP in a coex environment.</a:t>
            </a:r>
            <a:endParaRPr sz="1500" b="0"/>
          </a:p>
          <a:p>
            <a:pPr marL="342900" lvl="0" indent="-323850" algn="l" rtl="0">
              <a:lnSpc>
                <a:spcPct val="125000"/>
              </a:lnSpc>
              <a:spcBef>
                <a:spcPts val="0"/>
              </a:spcBef>
              <a:spcAft>
                <a:spcPts val="0"/>
              </a:spcAft>
              <a:buSzPts val="1500"/>
              <a:buChar char="•"/>
            </a:pPr>
            <a:r>
              <a:rPr lang="en" sz="1500" b="0"/>
              <a:t>Similar procedure can also be used to semi-statically adjust the duration limit for triggered UL. This will obviate the need to disable triggered UL altogether.</a:t>
            </a:r>
            <a:endParaRPr sz="1500" b="0"/>
          </a:p>
          <a:p>
            <a:pPr marL="342900" lvl="0" indent="-323850" algn="l" rtl="0">
              <a:lnSpc>
                <a:spcPct val="125000"/>
              </a:lnSpc>
              <a:spcBef>
                <a:spcPts val="0"/>
              </a:spcBef>
              <a:spcAft>
                <a:spcPts val="0"/>
              </a:spcAft>
              <a:buSzPts val="1500"/>
              <a:buChar char="•"/>
            </a:pPr>
            <a:r>
              <a:rPr lang="en" sz="1500" b="0"/>
              <a:t>In addition to DL/UL burst duration, it may also be beneficial to indicate the desired periodicity of DL/UL activity. For example, it can be preferred by a non-AP to have a burst duration of up to x ms in every y ms so that at least (y-x) ms is available every y ms for non-802.11 operations</a:t>
            </a:r>
            <a:endParaRPr sz="1500" b="0"/>
          </a:p>
          <a:p>
            <a:pPr marL="342900" lvl="0" indent="-323850" algn="l" rtl="0">
              <a:lnSpc>
                <a:spcPct val="125000"/>
              </a:lnSpc>
              <a:spcBef>
                <a:spcPts val="0"/>
              </a:spcBef>
              <a:spcAft>
                <a:spcPts val="0"/>
              </a:spcAft>
              <a:buSzPts val="1500"/>
              <a:buChar char="•"/>
            </a:pPr>
            <a:r>
              <a:rPr lang="en" sz="1500" b="0"/>
              <a:t>The supported burst parameter will be  per-link/per-channel/per-band basis, as each link/channel/band can have different in-device coexistence issues (with respect to different technologies like BT/UWB/LTE/LAA/NR/NR-U).</a:t>
            </a:r>
            <a:endParaRPr sz="1500"/>
          </a:p>
        </p:txBody>
      </p:sp>
      <p:sp>
        <p:nvSpPr>
          <p:cNvPr id="94" name="Google Shape;94;p1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5</a:t>
            </a:fld>
            <a:endParaRPr/>
          </a:p>
        </p:txBody>
      </p:sp>
      <p:sp>
        <p:nvSpPr>
          <p:cNvPr id="95" name="Google Shape;95;p14"/>
          <p:cNvSpPr txBox="1">
            <a:spLocks noGrp="1"/>
          </p:cNvSpPr>
          <p:nvPr>
            <p:ph type="title"/>
          </p:nvPr>
        </p:nvSpPr>
        <p:spPr>
          <a:xfrm>
            <a:off x="0" y="361950"/>
            <a:ext cx="90612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1900">
                <a:solidFill>
                  <a:schemeClr val="dk1"/>
                </a:solidFill>
              </a:rPr>
              <a:t>Proposal 1: Semi-static Adjustment of traffic parameters without re-association (1)</a:t>
            </a:r>
            <a:endParaRPr sz="19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5"/>
          <p:cNvSpPr txBox="1">
            <a:spLocks noGrp="1"/>
          </p:cNvSpPr>
          <p:nvPr>
            <p:ph type="body" idx="1"/>
          </p:nvPr>
        </p:nvSpPr>
        <p:spPr>
          <a:xfrm>
            <a:off x="235300" y="806050"/>
            <a:ext cx="8732100" cy="3672600"/>
          </a:xfrm>
          <a:prstGeom prst="rect">
            <a:avLst/>
          </a:prstGeom>
          <a:noFill/>
          <a:ln>
            <a:noFill/>
          </a:ln>
        </p:spPr>
        <p:txBody>
          <a:bodyPr spcFirstLastPara="1" wrap="square" lIns="92075" tIns="46025" rIns="92075" bIns="46025" anchor="t" anchorCtr="0">
            <a:noAutofit/>
          </a:bodyPr>
          <a:lstStyle/>
          <a:p>
            <a:pPr marL="342900" lvl="0" indent="-323850" algn="l" rtl="0">
              <a:lnSpc>
                <a:spcPct val="115000"/>
              </a:lnSpc>
              <a:spcBef>
                <a:spcPts val="900"/>
              </a:spcBef>
              <a:spcAft>
                <a:spcPts val="0"/>
              </a:spcAft>
              <a:buSzPts val="1500"/>
              <a:buChar char="•"/>
            </a:pPr>
            <a:r>
              <a:rPr lang="en" sz="1500" b="0"/>
              <a:t>The device with an IDC constraint can dynamically request to reduce the remaining burst duration</a:t>
            </a:r>
            <a:endParaRPr sz="1500" b="0"/>
          </a:p>
          <a:p>
            <a:pPr marL="342900" lvl="0" indent="-323850" algn="l" rtl="0">
              <a:lnSpc>
                <a:spcPct val="115000"/>
              </a:lnSpc>
              <a:spcBef>
                <a:spcPts val="0"/>
              </a:spcBef>
              <a:spcAft>
                <a:spcPts val="0"/>
              </a:spcAft>
              <a:buSzPts val="1500"/>
              <a:buChar char="•"/>
            </a:pPr>
            <a:r>
              <a:rPr lang="en" sz="1500" b="0"/>
              <a:t>Preferred remaining  burst duration can be indicated through CTS or BA in response to a DL transmission. For example,</a:t>
            </a:r>
            <a:endParaRPr sz="1500" b="0"/>
          </a:p>
          <a:p>
            <a:pPr marL="742950" lvl="1" indent="-266700" algn="l" rtl="0">
              <a:lnSpc>
                <a:spcPct val="115000"/>
              </a:lnSpc>
              <a:spcBef>
                <a:spcPts val="0"/>
              </a:spcBef>
              <a:spcAft>
                <a:spcPts val="0"/>
              </a:spcAft>
              <a:buSzPts val="1500"/>
              <a:buChar char="–"/>
            </a:pPr>
            <a:r>
              <a:rPr lang="en" sz="1500" b="0"/>
              <a:t>CTS: The initial TXOP duration is contained in the RTS and the responder that has an IDC constraint suggests how much of remaining TXOP duration it prefers resulting in dynamic reduction of the TXOP</a:t>
            </a:r>
            <a:endParaRPr sz="1500" b="0"/>
          </a:p>
          <a:p>
            <a:pPr marL="742950" lvl="1" indent="-266700" algn="l" rtl="0">
              <a:lnSpc>
                <a:spcPct val="115000"/>
              </a:lnSpc>
              <a:spcBef>
                <a:spcPts val="0"/>
              </a:spcBef>
              <a:spcAft>
                <a:spcPts val="0"/>
              </a:spcAft>
              <a:buSzPts val="1500"/>
              <a:buChar char="–"/>
            </a:pPr>
            <a:r>
              <a:rPr lang="en" sz="1500" b="0"/>
              <a:t>BA: The transmission starts with a shorter DL burst and in the BA, the responder suggests the remaining TXOP duration</a:t>
            </a:r>
            <a:endParaRPr sz="1500" b="0"/>
          </a:p>
          <a:p>
            <a:pPr marL="342900" lvl="0" indent="-323850" algn="l" rtl="0">
              <a:lnSpc>
                <a:spcPct val="115000"/>
              </a:lnSpc>
              <a:spcBef>
                <a:spcPts val="0"/>
              </a:spcBef>
              <a:spcAft>
                <a:spcPts val="0"/>
              </a:spcAft>
              <a:buSzPts val="1500"/>
              <a:buChar char="•"/>
            </a:pPr>
            <a:r>
              <a:rPr lang="en" sz="1500" b="0"/>
              <a:t>Preferred remaining burst duration can be indicated in an UL packet transmitted in response to a trigger frame</a:t>
            </a:r>
            <a:endParaRPr sz="1500" b="0"/>
          </a:p>
          <a:p>
            <a:pPr marL="342900" lvl="0" indent="-323850" algn="l" rtl="0">
              <a:lnSpc>
                <a:spcPct val="115000"/>
              </a:lnSpc>
              <a:spcBef>
                <a:spcPts val="0"/>
              </a:spcBef>
              <a:spcAft>
                <a:spcPts val="0"/>
              </a:spcAft>
              <a:buSzPts val="1500"/>
              <a:buChar char="•"/>
            </a:pPr>
            <a:r>
              <a:rPr lang="en" sz="1500" b="0"/>
              <a:t>The remaining burst duration can be used either for DL transmission to this device or UL transmissions from this device that is facing an IDC constraint.</a:t>
            </a:r>
            <a:endParaRPr sz="1500" b="0"/>
          </a:p>
          <a:p>
            <a:pPr marL="342900" lvl="0" indent="-323850" algn="l" rtl="0">
              <a:lnSpc>
                <a:spcPct val="115000"/>
              </a:lnSpc>
              <a:spcBef>
                <a:spcPts val="0"/>
              </a:spcBef>
              <a:spcAft>
                <a:spcPts val="0"/>
              </a:spcAft>
              <a:buSzPts val="1500"/>
              <a:buChar char="•"/>
            </a:pPr>
            <a:r>
              <a:rPr lang="en" sz="1500" b="0"/>
              <a:t>It may also be beneficial to indicate the desired inactivity time after completion of the current burst. This will serve as a notice of absence.</a:t>
            </a:r>
            <a:endParaRPr sz="1500" b="0"/>
          </a:p>
          <a:p>
            <a:pPr marL="342900" lvl="0" indent="0" algn="l" rtl="0">
              <a:lnSpc>
                <a:spcPct val="90000"/>
              </a:lnSpc>
              <a:spcBef>
                <a:spcPts val="900"/>
              </a:spcBef>
              <a:spcAft>
                <a:spcPts val="0"/>
              </a:spcAft>
              <a:buNone/>
            </a:pPr>
            <a:endParaRPr b="0"/>
          </a:p>
        </p:txBody>
      </p:sp>
      <p:sp>
        <p:nvSpPr>
          <p:cNvPr id="101" name="Google Shape;101;p1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6</a:t>
            </a:fld>
            <a:endParaRPr/>
          </a:p>
        </p:txBody>
      </p:sp>
      <p:sp>
        <p:nvSpPr>
          <p:cNvPr id="102" name="Google Shape;102;p15"/>
          <p:cNvSpPr txBox="1">
            <a:spLocks noGrp="1"/>
          </p:cNvSpPr>
          <p:nvPr>
            <p:ph type="title"/>
          </p:nvPr>
        </p:nvSpPr>
        <p:spPr>
          <a:xfrm>
            <a:off x="0" y="285750"/>
            <a:ext cx="90612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1900">
                <a:solidFill>
                  <a:schemeClr val="dk1"/>
                </a:solidFill>
              </a:rPr>
              <a:t>Proposal 2:  Dynamic Adjustment of burst duration (1)</a:t>
            </a:r>
            <a:endParaRPr sz="19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6"/>
          <p:cNvSpPr txBox="1">
            <a:spLocks noGrp="1"/>
          </p:cNvSpPr>
          <p:nvPr>
            <p:ph type="body" idx="1"/>
          </p:nvPr>
        </p:nvSpPr>
        <p:spPr>
          <a:xfrm>
            <a:off x="148325" y="678525"/>
            <a:ext cx="8913000" cy="4005000"/>
          </a:xfrm>
          <a:prstGeom prst="rect">
            <a:avLst/>
          </a:prstGeom>
          <a:noFill/>
          <a:ln>
            <a:noFill/>
          </a:ln>
        </p:spPr>
        <p:txBody>
          <a:bodyPr spcFirstLastPara="1" wrap="square" lIns="92075" tIns="46025" rIns="92075" bIns="46025" anchor="t" anchorCtr="0">
            <a:noAutofit/>
          </a:bodyPr>
          <a:lstStyle/>
          <a:p>
            <a:pPr marL="342900" lvl="0" indent="-323850" algn="l" rtl="0">
              <a:lnSpc>
                <a:spcPct val="115000"/>
              </a:lnSpc>
              <a:spcBef>
                <a:spcPts val="900"/>
              </a:spcBef>
              <a:spcAft>
                <a:spcPts val="0"/>
              </a:spcAft>
              <a:buSzPts val="1500"/>
              <a:buChar char="•"/>
            </a:pPr>
            <a:r>
              <a:rPr lang="en" sz="1500" b="0"/>
              <a:t>Below is an illustration of dynamic adjustment of burst duration and inactivity period</a:t>
            </a:r>
            <a:endParaRPr sz="1500" b="0"/>
          </a:p>
          <a:p>
            <a:pPr marL="342900" lvl="0" indent="-323850" algn="l" rtl="0">
              <a:lnSpc>
                <a:spcPct val="115000"/>
              </a:lnSpc>
              <a:spcBef>
                <a:spcPts val="0"/>
              </a:spcBef>
              <a:spcAft>
                <a:spcPts val="0"/>
              </a:spcAft>
              <a:buSzPts val="1500"/>
              <a:buChar char="•"/>
            </a:pPr>
            <a:r>
              <a:rPr lang="en" sz="1500" b="0"/>
              <a:t>Here, the preferred remaining burst duration and the time until the preferred next start of 802.11 activity are indicated using a BA in response to an AMPDU</a:t>
            </a:r>
            <a:endParaRPr sz="1500" b="0"/>
          </a:p>
          <a:p>
            <a:pPr marL="342900" lvl="0" indent="-323850" algn="l" rtl="0">
              <a:lnSpc>
                <a:spcPct val="115000"/>
              </a:lnSpc>
              <a:spcBef>
                <a:spcPts val="0"/>
              </a:spcBef>
              <a:spcAft>
                <a:spcPts val="0"/>
              </a:spcAft>
              <a:buSzPts val="1500"/>
              <a:buChar char="•"/>
            </a:pPr>
            <a:r>
              <a:rPr lang="en" sz="1500" b="0"/>
              <a:t>In the same way, these parameters can be indicated in a CTS in response to an RTS and in a TB PPDU in response to a trigger frame</a:t>
            </a:r>
            <a:endParaRPr sz="1500" b="0"/>
          </a:p>
          <a:p>
            <a:pPr marL="342900" marR="6156172" lvl="0" indent="-323850" algn="l" rtl="0">
              <a:lnSpc>
                <a:spcPct val="115000"/>
              </a:lnSpc>
              <a:spcBef>
                <a:spcPts val="0"/>
              </a:spcBef>
              <a:spcAft>
                <a:spcPts val="0"/>
              </a:spcAft>
              <a:buSzPts val="1500"/>
              <a:buChar char="•"/>
            </a:pPr>
            <a:r>
              <a:rPr lang="en" sz="1500" b="0"/>
              <a:t>Additional considerations</a:t>
            </a:r>
            <a:endParaRPr sz="1500" b="0"/>
          </a:p>
          <a:p>
            <a:pPr marL="742950" marR="6156172" lvl="1" indent="-266700" algn="l" rtl="0">
              <a:lnSpc>
                <a:spcPct val="115000"/>
              </a:lnSpc>
              <a:spcBef>
                <a:spcPts val="0"/>
              </a:spcBef>
              <a:spcAft>
                <a:spcPts val="0"/>
              </a:spcAft>
              <a:buSzPts val="1500"/>
              <a:buChar char="–"/>
            </a:pPr>
            <a:r>
              <a:rPr lang="en" sz="1500" b="0"/>
              <a:t>If the remaining burst duration is reduced after the medium is reserved for a longer </a:t>
            </a:r>
            <a:endParaRPr sz="1500" b="0"/>
          </a:p>
          <a:p>
            <a:pPr marL="914400" marR="0" lvl="0" indent="0" algn="l" rtl="0">
              <a:lnSpc>
                <a:spcPct val="115000"/>
              </a:lnSpc>
              <a:spcBef>
                <a:spcPts val="900"/>
              </a:spcBef>
              <a:spcAft>
                <a:spcPts val="0"/>
              </a:spcAft>
              <a:buNone/>
            </a:pPr>
            <a:r>
              <a:rPr lang="en" sz="1500" b="0"/>
              <a:t>duration using RTS</a:t>
            </a:r>
            <a:r>
              <a:rPr lang="en" sz="1500"/>
              <a:t>, </a:t>
            </a:r>
            <a:r>
              <a:rPr lang="en" sz="1500" b="0"/>
              <a:t>there can be unused reserved air time left after the end of the burst to the particular non-AP. This can result in potential unfairness</a:t>
            </a:r>
            <a:endParaRPr sz="1500" b="0"/>
          </a:p>
          <a:p>
            <a:pPr marL="742950" lvl="1" indent="-266700" algn="l" rtl="0">
              <a:lnSpc>
                <a:spcPct val="115000"/>
              </a:lnSpc>
              <a:spcBef>
                <a:spcPts val="900"/>
              </a:spcBef>
              <a:spcAft>
                <a:spcPts val="0"/>
              </a:spcAft>
              <a:buSzPts val="1500"/>
              <a:buChar char="–"/>
            </a:pPr>
            <a:r>
              <a:rPr lang="en" sz="1500"/>
              <a:t>I</a:t>
            </a:r>
            <a:r>
              <a:rPr lang="en" sz="1500" b="0"/>
              <a:t>n that case, CF-end can be used by the AP to make this remaining duration available to other devices </a:t>
            </a:r>
            <a:r>
              <a:rPr lang="en" sz="1500"/>
              <a:t>OR t</a:t>
            </a:r>
            <a:r>
              <a:rPr lang="en" sz="1500" b="0"/>
              <a:t>he AP can also use this remaining reserved time for other exchanges (i.e. with other non-APs)</a:t>
            </a:r>
            <a:endParaRPr sz="1500" b="0"/>
          </a:p>
          <a:p>
            <a:pPr marL="342900" lvl="0" indent="0" algn="l" rtl="0">
              <a:lnSpc>
                <a:spcPct val="90000"/>
              </a:lnSpc>
              <a:spcBef>
                <a:spcPts val="900"/>
              </a:spcBef>
              <a:spcAft>
                <a:spcPts val="0"/>
              </a:spcAft>
              <a:buNone/>
            </a:pPr>
            <a:endParaRPr b="0"/>
          </a:p>
          <a:p>
            <a:pPr marL="342900" lvl="0" indent="0" algn="l" rtl="0">
              <a:lnSpc>
                <a:spcPct val="90000"/>
              </a:lnSpc>
              <a:spcBef>
                <a:spcPts val="900"/>
              </a:spcBef>
              <a:spcAft>
                <a:spcPts val="0"/>
              </a:spcAft>
              <a:buNone/>
            </a:pPr>
            <a:endParaRPr b="0"/>
          </a:p>
        </p:txBody>
      </p:sp>
      <p:sp>
        <p:nvSpPr>
          <p:cNvPr id="108" name="Google Shape;108;p1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7</a:t>
            </a:fld>
            <a:endParaRPr/>
          </a:p>
        </p:txBody>
      </p:sp>
      <p:sp>
        <p:nvSpPr>
          <p:cNvPr id="109" name="Google Shape;109;p16"/>
          <p:cNvSpPr txBox="1">
            <a:spLocks noGrp="1"/>
          </p:cNvSpPr>
          <p:nvPr>
            <p:ph type="title"/>
          </p:nvPr>
        </p:nvSpPr>
        <p:spPr>
          <a:xfrm>
            <a:off x="0" y="388275"/>
            <a:ext cx="9061200" cy="4449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1900">
                <a:solidFill>
                  <a:schemeClr val="dk1"/>
                </a:solidFill>
              </a:rPr>
              <a:t>Proposal 2:  Dynamic Adjustment of burst duration (2)</a:t>
            </a:r>
            <a:endParaRPr sz="1900"/>
          </a:p>
        </p:txBody>
      </p:sp>
      <p:pic>
        <p:nvPicPr>
          <p:cNvPr id="110" name="Google Shape;110;p16"/>
          <p:cNvPicPr preferRelativeResize="0"/>
          <p:nvPr/>
        </p:nvPicPr>
        <p:blipFill rotWithShape="1">
          <a:blip r:embed="rId3">
            <a:alphaModFix/>
          </a:blip>
          <a:srcRect l="1994" t="7841" r="16942" b="10983"/>
          <a:stretch/>
        </p:blipFill>
        <p:spPr>
          <a:xfrm>
            <a:off x="2806250" y="2260650"/>
            <a:ext cx="5879325" cy="11825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7"/>
          <p:cNvSpPr txBox="1">
            <a:spLocks noGrp="1"/>
          </p:cNvSpPr>
          <p:nvPr>
            <p:ph type="body" idx="1"/>
          </p:nvPr>
        </p:nvSpPr>
        <p:spPr>
          <a:xfrm>
            <a:off x="277675" y="1034650"/>
            <a:ext cx="8537400" cy="3086100"/>
          </a:xfrm>
          <a:prstGeom prst="rect">
            <a:avLst/>
          </a:prstGeom>
          <a:noFill/>
          <a:ln>
            <a:noFill/>
          </a:ln>
        </p:spPr>
        <p:txBody>
          <a:bodyPr spcFirstLastPara="1" wrap="square" lIns="92075" tIns="46025" rIns="92075" bIns="46025" anchor="t" anchorCtr="0">
            <a:noAutofit/>
          </a:bodyPr>
          <a:lstStyle/>
          <a:p>
            <a:pPr marL="342900" lvl="0" indent="-317500" algn="l" rtl="0">
              <a:spcBef>
                <a:spcPts val="0"/>
              </a:spcBef>
              <a:spcAft>
                <a:spcPts val="0"/>
              </a:spcAft>
              <a:buClr>
                <a:schemeClr val="dk1"/>
              </a:buClr>
              <a:buSzPts val="2000"/>
              <a:buFont typeface="Times New Roman"/>
              <a:buChar char="•"/>
            </a:pPr>
            <a:r>
              <a:rPr lang="en" sz="2000"/>
              <a:t>Do you support the inclusion of the following in the SFD:</a:t>
            </a:r>
            <a:endParaRPr sz="2000"/>
          </a:p>
          <a:p>
            <a:pPr marL="742950" lvl="1" indent="-279400" algn="l" rtl="0">
              <a:spcBef>
                <a:spcPts val="400"/>
              </a:spcBef>
              <a:spcAft>
                <a:spcPts val="0"/>
              </a:spcAft>
              <a:buSzPts val="1700"/>
              <a:buChar char="–"/>
            </a:pPr>
            <a:r>
              <a:rPr lang="en" sz="1700"/>
              <a:t>A new action frame for semi-statically changing the Downlink/Uplink burst duration that can be supported by the non-AP in a coex environment.</a:t>
            </a:r>
            <a:endParaRPr sz="1700"/>
          </a:p>
          <a:p>
            <a:pPr marL="1085850" lvl="2" indent="-222250" algn="l" rtl="0">
              <a:spcBef>
                <a:spcPts val="400"/>
              </a:spcBef>
              <a:spcAft>
                <a:spcPts val="0"/>
              </a:spcAft>
              <a:buSzPts val="1700"/>
              <a:buChar char="•"/>
            </a:pPr>
            <a:r>
              <a:rPr lang="en" sz="1700"/>
              <a:t>In addition to the burst duration, the preferred periodicity of the burst can also be indicated</a:t>
            </a:r>
            <a:endParaRPr sz="1700"/>
          </a:p>
          <a:p>
            <a:pPr marL="1085850" lvl="2" indent="-222250" algn="l" rtl="0">
              <a:spcBef>
                <a:spcPts val="400"/>
              </a:spcBef>
              <a:spcAft>
                <a:spcPts val="0"/>
              </a:spcAft>
              <a:buSzPts val="1700"/>
              <a:buChar char="•"/>
            </a:pPr>
            <a:r>
              <a:rPr lang="en" sz="1700"/>
              <a:t>The supported burst parameter can be per-link/per-channel/per-band</a:t>
            </a:r>
            <a:endParaRPr sz="1700"/>
          </a:p>
          <a:p>
            <a:pPr marL="742950" lvl="0" indent="0" algn="l" rtl="0">
              <a:spcBef>
                <a:spcPts val="400"/>
              </a:spcBef>
              <a:spcAft>
                <a:spcPts val="0"/>
              </a:spcAft>
              <a:buNone/>
            </a:pPr>
            <a:endParaRPr/>
          </a:p>
          <a:p>
            <a:pPr marL="742950" lvl="1" indent="-285750" algn="l" rtl="0">
              <a:spcBef>
                <a:spcPts val="400"/>
              </a:spcBef>
              <a:spcAft>
                <a:spcPts val="0"/>
              </a:spcAft>
              <a:buClr>
                <a:schemeClr val="dk1"/>
              </a:buClr>
              <a:buSzPts val="2000"/>
              <a:buFont typeface="Times New Roman"/>
              <a:buChar char="–"/>
            </a:pPr>
            <a:r>
              <a:rPr lang="en"/>
              <a:t>Y/N/A</a:t>
            </a:r>
            <a:endParaRPr/>
          </a:p>
        </p:txBody>
      </p:sp>
      <p:sp>
        <p:nvSpPr>
          <p:cNvPr id="116" name="Google Shape;116;p1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8</a:t>
            </a:fld>
            <a:endParaRPr/>
          </a:p>
        </p:txBody>
      </p:sp>
      <p:sp>
        <p:nvSpPr>
          <p:cNvPr id="117" name="Google Shape;117;p17"/>
          <p:cNvSpPr txBox="1">
            <a:spLocks noGrp="1"/>
          </p:cNvSpPr>
          <p:nvPr>
            <p:ph type="title"/>
          </p:nvPr>
        </p:nvSpPr>
        <p:spPr>
          <a:xfrm>
            <a:off x="685800" y="2857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1</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8"/>
          <p:cNvSpPr txBox="1">
            <a:spLocks noGrp="1"/>
          </p:cNvSpPr>
          <p:nvPr>
            <p:ph type="body" idx="1"/>
          </p:nvPr>
        </p:nvSpPr>
        <p:spPr>
          <a:xfrm>
            <a:off x="277675" y="1034650"/>
            <a:ext cx="8537400" cy="3086100"/>
          </a:xfrm>
          <a:prstGeom prst="rect">
            <a:avLst/>
          </a:prstGeom>
          <a:noFill/>
          <a:ln>
            <a:noFill/>
          </a:ln>
        </p:spPr>
        <p:txBody>
          <a:bodyPr spcFirstLastPara="1" wrap="square" lIns="92075" tIns="46025" rIns="92075" bIns="46025" anchor="t" anchorCtr="0">
            <a:noAutofit/>
          </a:bodyPr>
          <a:lstStyle/>
          <a:p>
            <a:pPr marL="342900" lvl="0" indent="-317500" algn="l" rtl="0">
              <a:spcBef>
                <a:spcPts val="0"/>
              </a:spcBef>
              <a:spcAft>
                <a:spcPts val="0"/>
              </a:spcAft>
              <a:buClr>
                <a:schemeClr val="dk1"/>
              </a:buClr>
              <a:buSzPts val="2000"/>
              <a:buFont typeface="Times New Roman"/>
              <a:buChar char="•"/>
            </a:pPr>
            <a:r>
              <a:rPr lang="en" sz="2000"/>
              <a:t>Do you support the inclusion of the following in the SFD:</a:t>
            </a:r>
            <a:endParaRPr sz="2000"/>
          </a:p>
          <a:p>
            <a:pPr marL="742950" lvl="1" indent="-279400" algn="l" rtl="0">
              <a:spcBef>
                <a:spcPts val="400"/>
              </a:spcBef>
              <a:spcAft>
                <a:spcPts val="0"/>
              </a:spcAft>
              <a:buSzPts val="1700"/>
              <a:buChar char="–"/>
            </a:pPr>
            <a:r>
              <a:rPr lang="en" sz="1700"/>
              <a:t>Support for a mechanism or a field to dynamically indicate the remaining desired Downlink/Uplink burst duration immediately after the current transmission by the non-AP that can be supported by it in a coex environment.</a:t>
            </a:r>
            <a:endParaRPr sz="1700"/>
          </a:p>
          <a:p>
            <a:pPr marL="1085850" lvl="2" indent="-222250" algn="l" rtl="0">
              <a:spcBef>
                <a:spcPts val="400"/>
              </a:spcBef>
              <a:spcAft>
                <a:spcPts val="0"/>
              </a:spcAft>
              <a:buSzPts val="1700"/>
              <a:buChar char="•"/>
            </a:pPr>
            <a:r>
              <a:rPr lang="en" sz="1700"/>
              <a:t>The field can be included in a CTS, BA or a TB PPDU</a:t>
            </a:r>
            <a:endParaRPr sz="1700"/>
          </a:p>
          <a:p>
            <a:pPr marL="1085850" lvl="2" indent="-222250" algn="l" rtl="0">
              <a:spcBef>
                <a:spcPts val="400"/>
              </a:spcBef>
              <a:spcAft>
                <a:spcPts val="0"/>
              </a:spcAft>
              <a:buSzPts val="1700"/>
              <a:buChar char="•"/>
            </a:pPr>
            <a:r>
              <a:rPr lang="en" sz="1700"/>
              <a:t>In addition to the remaining burst duration, the preferred next occurence of the burst can also be indicated</a:t>
            </a:r>
            <a:endParaRPr sz="1700"/>
          </a:p>
          <a:p>
            <a:pPr marL="0" lvl="0" indent="0" algn="l" rtl="0">
              <a:spcBef>
                <a:spcPts val="400"/>
              </a:spcBef>
              <a:spcAft>
                <a:spcPts val="0"/>
              </a:spcAft>
              <a:buNone/>
            </a:pPr>
            <a:endParaRPr sz="1700"/>
          </a:p>
          <a:p>
            <a:pPr marL="742950" lvl="1" indent="-158750" algn="l" rtl="0">
              <a:spcBef>
                <a:spcPts val="400"/>
              </a:spcBef>
              <a:spcAft>
                <a:spcPts val="0"/>
              </a:spcAft>
              <a:buClr>
                <a:schemeClr val="dk1"/>
              </a:buClr>
              <a:buSzPts val="2000"/>
              <a:buFont typeface="Times New Roman"/>
              <a:buNone/>
            </a:pPr>
            <a:endParaRPr/>
          </a:p>
          <a:p>
            <a:pPr marL="742950" lvl="1" indent="-285750" algn="l" rtl="0">
              <a:spcBef>
                <a:spcPts val="400"/>
              </a:spcBef>
              <a:spcAft>
                <a:spcPts val="0"/>
              </a:spcAft>
              <a:buClr>
                <a:schemeClr val="dk1"/>
              </a:buClr>
              <a:buSzPts val="2000"/>
              <a:buFont typeface="Times New Roman"/>
              <a:buChar char="–"/>
            </a:pPr>
            <a:r>
              <a:rPr lang="en"/>
              <a:t>Y/N/A</a:t>
            </a:r>
            <a:endParaRPr/>
          </a:p>
        </p:txBody>
      </p:sp>
      <p:sp>
        <p:nvSpPr>
          <p:cNvPr id="123" name="Google Shape;123;p1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9</a:t>
            </a:fld>
            <a:endParaRPr/>
          </a:p>
        </p:txBody>
      </p:sp>
      <p:sp>
        <p:nvSpPr>
          <p:cNvPr id="124" name="Google Shape;124;p18"/>
          <p:cNvSpPr txBox="1">
            <a:spLocks noGrp="1"/>
          </p:cNvSpPr>
          <p:nvPr>
            <p:ph type="title"/>
          </p:nvPr>
        </p:nvSpPr>
        <p:spPr>
          <a:xfrm>
            <a:off x="685800" y="2857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2</a:t>
            </a:r>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1145</Words>
  <Application>Microsoft Macintosh PowerPoint</Application>
  <PresentationFormat>On-screen Show (16:9)</PresentationFormat>
  <Paragraphs>79</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802-11-Submission</vt:lpstr>
      <vt:lpstr>Enhancements for latency sensitive traffic and in-device-coexistence - Part 1</vt:lpstr>
      <vt:lpstr>Abstract</vt:lpstr>
      <vt:lpstr>Issue: Lack of recipient’s control over burst durations (1)</vt:lpstr>
      <vt:lpstr>Issue: Lack of recipient’s control over burst durations (2)</vt:lpstr>
      <vt:lpstr>Proposal 1: Semi-static Adjustment of traffic parameters without re-association (1)</vt:lpstr>
      <vt:lpstr>Proposal 2:  Dynamic Adjustment of burst duration (1)</vt:lpstr>
      <vt:lpstr>Proposal 2:  Dynamic Adjustment of burst duration (2)</vt:lpstr>
      <vt:lpstr>Straw Poll 1</vt:lpstr>
      <vt:lpstr>Straw Poll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Enhancements for latency sensitive traffic and in-device-coexistence - Part 1</dc:title>
  <cp:lastModifiedBy>Shubhodeep Adhikari</cp:lastModifiedBy>
  <cp:revision>1</cp:revision>
  <dcterms:modified xsi:type="dcterms:W3CDTF">2023-09-14T19:51:40Z</dcterms:modified>
</cp:coreProperties>
</file>