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8" r:id="rId3"/>
    <p:sldId id="349" r:id="rId4"/>
    <p:sldId id="362" r:id="rId5"/>
    <p:sldId id="359" r:id="rId6"/>
    <p:sldId id="363" r:id="rId7"/>
    <p:sldId id="364" r:id="rId8"/>
    <p:sldId id="360" r:id="rId9"/>
    <p:sldId id="354" r:id="rId10"/>
    <p:sldId id="35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6513" autoAdjust="0"/>
  </p:normalViewPr>
  <p:slideViewPr>
    <p:cSldViewPr>
      <p:cViewPr varScale="1">
        <p:scale>
          <a:sx n="115" d="100"/>
          <a:sy n="115" d="100"/>
        </p:scale>
        <p:origin x="12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327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Akira Kishida, NTT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Akira Kishida, NTT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40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Akira Kishida, NTT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15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71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5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0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9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2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88064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600" dirty="0"/>
              <a:t>Consideration of Industrial Automation Scenarios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343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990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97155"/>
              </p:ext>
            </p:extLst>
          </p:nvPr>
        </p:nvGraphicFramePr>
        <p:xfrm>
          <a:off x="993775" y="3560346"/>
          <a:ext cx="1028382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765">
                  <a:extLst>
                    <a:ext uri="{9D8B030D-6E8A-4147-A177-3AD203B41FA5}">
                      <a16:colId xmlns:a16="http://schemas.microsoft.com/office/drawing/2014/main" val="937135860"/>
                    </a:ext>
                  </a:extLst>
                </a:gridCol>
                <a:gridCol w="1389276">
                  <a:extLst>
                    <a:ext uri="{9D8B030D-6E8A-4147-A177-3AD203B41FA5}">
                      <a16:colId xmlns:a16="http://schemas.microsoft.com/office/drawing/2014/main" val="77158454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18004869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06998939"/>
                    </a:ext>
                  </a:extLst>
                </a:gridCol>
                <a:gridCol w="2733328">
                  <a:extLst>
                    <a:ext uri="{9D8B030D-6E8A-4147-A177-3AD203B41FA5}">
                      <a16:colId xmlns:a16="http://schemas.microsoft.com/office/drawing/2014/main" val="36966199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Name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Affiliations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Address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Phone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e-mail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0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Akira Kishida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1-1, Hikarinooka Yokosuka-Shi, Kanagawa 239-0847, Japan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+81-46-859-2093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akira.kishida@ntt.com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1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Yusuke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Asai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263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Yasushi Takatori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57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Kengo Nagata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20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Ryo Nagatsu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884406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5611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continuing consideration of </a:t>
            </a:r>
            <a:r>
              <a:rPr lang="en-US" altLang="ja-JP" sz="2400" dirty="0">
                <a:solidFill>
                  <a:schemeClr val="tx1"/>
                </a:solidFill>
              </a:rPr>
              <a:t>network topologies for industrial automation in the UHR is helpful?</a:t>
            </a:r>
            <a:endParaRPr lang="en-US" altLang="ja-JP" dirty="0"/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212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14900"/>
            <a:ext cx="10361084" cy="4846338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[1]	Laurent </a:t>
            </a:r>
            <a:r>
              <a:rPr lang="en-US" altLang="ja-JP" dirty="0" err="1">
                <a:solidFill>
                  <a:schemeClr val="tx1"/>
                </a:solidFill>
              </a:rPr>
              <a:t>Cariou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en-GB" altLang="ja-JP" dirty="0">
                <a:solidFill>
                  <a:schemeClr val="tx1"/>
                </a:solidFill>
              </a:rPr>
              <a:t>et al., </a:t>
            </a:r>
            <a:r>
              <a:rPr lang="en-US" altLang="ja-JP" dirty="0">
                <a:solidFill>
                  <a:schemeClr val="tx1"/>
                </a:solidFill>
              </a:rPr>
              <a:t>“UHR proposed PAR,” IEEE 802.11-23/0480r0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[2]	Simone Merlin, et al., “Simulation Scenarios,” IEEE 802.11-14/0980r16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[3]	Ron </a:t>
            </a:r>
            <a:r>
              <a:rPr lang="en-US" altLang="ja-JP" dirty="0" err="1">
                <a:solidFill>
                  <a:schemeClr val="tx1"/>
                </a:solidFill>
              </a:rPr>
              <a:t>Porat</a:t>
            </a:r>
            <a:r>
              <a:rPr lang="en-US" altLang="ja-JP" dirty="0">
                <a:solidFill>
                  <a:schemeClr val="tx1"/>
                </a:solidFill>
              </a:rPr>
              <a:t>, et al., “Evaluation Methodology,” IEEE 802.11-14/0571r12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[4]	Akira Kishida, et al., “Considerations on UHR PAR and KPIs,” IEEE 802.11-	22/1919r5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[5]	Kate Meng, et al., “RTA report draft,” IEEE 802.11-18/2009r6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[6]	“Wi-Fi 6/6E for Industrial IoT,” WBA (Wireless Broadband Alliance), May 2018.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[7]	“Wireless TSN — Definitions, Use Cases &amp; Standards Roadmap White Paper,” 	</a:t>
            </a:r>
            <a:r>
              <a:rPr lang="en-US" altLang="ja-JP" dirty="0" err="1">
                <a:solidFill>
                  <a:schemeClr val="tx1"/>
                </a:solidFill>
              </a:rPr>
              <a:t>Avnu</a:t>
            </a:r>
            <a:r>
              <a:rPr lang="en-US" altLang="ja-JP" dirty="0">
                <a:solidFill>
                  <a:schemeClr val="tx1"/>
                </a:solidFill>
              </a:rPr>
              <a:t> Alliance, Mar 2020.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[8]	“Wireless TSN: Market Expectations, Capabilities, &amp; Certification,” </a:t>
            </a:r>
            <a:r>
              <a:rPr lang="en-US" altLang="ja-JP" dirty="0" err="1">
                <a:solidFill>
                  <a:schemeClr val="tx1"/>
                </a:solidFill>
              </a:rPr>
              <a:t>Avnu</a:t>
            </a:r>
            <a:r>
              <a:rPr lang="en-US" altLang="ja-JP" dirty="0">
                <a:solidFill>
                  <a:schemeClr val="tx1"/>
                </a:solidFill>
              </a:rPr>
              <a:t> 	Alliance, Feb 2022.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[9]	“5G for Connected Industries and Automation,” 5G-ACIA, Feb 2019.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[10]“IOWN GF-Cyber-Physical System Use Case,” IOWN Global Forum, 2021.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[11]“5G Evolution and 6G,” NTT DOCOMO, Jan 2023.</a:t>
            </a:r>
          </a:p>
          <a:p>
            <a:pPr marL="0" indent="0"/>
            <a:endParaRPr lang="en-US" altLang="ja-JP" dirty="0">
              <a:solidFill>
                <a:schemeClr val="tx1"/>
              </a:solidFill>
            </a:endParaRPr>
          </a:p>
          <a:p>
            <a:pPr marL="0" indent="0"/>
            <a:endParaRPr lang="en-US" altLang="ja-JP" dirty="0">
              <a:solidFill>
                <a:schemeClr val="tx1"/>
              </a:solidFill>
            </a:endParaRPr>
          </a:p>
          <a:p>
            <a:pPr marL="0" indent="0"/>
            <a:endParaRPr lang="en-US" altLang="ja-JP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UHR PAR &amp; CSD [1] are confirmed in the 2023 March Plenary, and UHR SG / </a:t>
            </a:r>
            <a:r>
              <a:rPr lang="en-US" altLang="ja-JP" dirty="0" err="1">
                <a:solidFill>
                  <a:schemeClr val="tx1"/>
                </a:solidFill>
              </a:rPr>
              <a:t>TGbn</a:t>
            </a:r>
            <a:r>
              <a:rPr lang="en-US" altLang="ja-JP" dirty="0">
                <a:solidFill>
                  <a:schemeClr val="tx1"/>
                </a:solidFill>
              </a:rPr>
              <a:t> will proceed to realize the Scope of the Project in the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err="1">
                <a:solidFill>
                  <a:schemeClr val="tx1"/>
                </a:solidFill>
              </a:rPr>
              <a:t>TGax</a:t>
            </a:r>
            <a:r>
              <a:rPr lang="en-US" altLang="ja-JP" dirty="0">
                <a:solidFill>
                  <a:schemeClr val="tx1"/>
                </a:solidFill>
              </a:rPr>
              <a:t> created Simulation Scenarios [2] and Evaluation Methodologies [3] documents. Creating these documents needs a lot of effort and time. Therefore, </a:t>
            </a:r>
            <a:r>
              <a:rPr lang="en-US" altLang="ja-JP" dirty="0" err="1">
                <a:solidFill>
                  <a:schemeClr val="tx1"/>
                </a:solidFill>
              </a:rPr>
              <a:t>TGbe</a:t>
            </a:r>
            <a:r>
              <a:rPr lang="en-US" altLang="ja-JP" dirty="0">
                <a:solidFill>
                  <a:schemeClr val="tx1"/>
                </a:solidFill>
              </a:rPr>
              <a:t> did not create these.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In the UHR, scenarios of each use case should be considered to provide materials to clarify the purpose and effect of the technologies under consideration, such as multi-AP and low latency technologies,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These efforts are different from creating simulation scenarios or evaluation methodologies.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contribution initiates discussions regarding scenarios of industrial automation [4] which is the target use case of the UHR.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12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UHR </a:t>
            </a:r>
            <a:r>
              <a:rPr kumimoji="1" lang="en-US" altLang="ja-JP" dirty="0"/>
              <a:t>PAR [1]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E606C8-3F7C-4B96-8B78-4C28805799E9}"/>
              </a:ext>
            </a:extLst>
          </p:cNvPr>
          <p:cNvSpPr/>
          <p:nvPr/>
        </p:nvSpPr>
        <p:spPr bwMode="auto">
          <a:xfrm>
            <a:off x="929217" y="1556792"/>
            <a:ext cx="10346268" cy="48466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n-US" altLang="ja-JP" sz="1800" b="1" dirty="0">
                <a:solidFill>
                  <a:schemeClr val="tx1"/>
                </a:solidFill>
              </a:rPr>
              <a:t>5.2.b Scope of the project: </a:t>
            </a:r>
            <a:r>
              <a:rPr lang="en-US" altLang="ja-JP" sz="1800" dirty="0">
                <a:solidFill>
                  <a:schemeClr val="tx1"/>
                </a:solidFill>
              </a:rPr>
              <a:t>This amendment defines modifications to both the IEEE Std 802.11 physical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layers (PHY) and the IEEE Std 802.11 Medium Access Control (MAC) that enhance Wireless Local Area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Network (WLAN) reliability by enabling, in scenarios of an isolated Basic Service Set (BSS) or of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overlapping BSSs:</a:t>
            </a:r>
            <a:endParaRPr lang="en-US" altLang="ja-JP" sz="2000" dirty="0">
              <a:solidFill>
                <a:schemeClr val="tx1"/>
              </a:solidFill>
            </a:endParaRPr>
          </a:p>
          <a:p>
            <a:endParaRPr lang="en-US" altLang="ja-JP" sz="1800" b="1" dirty="0">
              <a:solidFill>
                <a:schemeClr val="tx1"/>
              </a:solidFill>
            </a:endParaRPr>
          </a:p>
          <a:p>
            <a:r>
              <a:rPr lang="ja-JP" altLang="en-US" sz="1800" b="1" dirty="0">
                <a:solidFill>
                  <a:schemeClr val="tx1"/>
                </a:solidFill>
              </a:rPr>
              <a:t>􀀀</a:t>
            </a:r>
            <a:r>
              <a:rPr lang="en-US" altLang="ja-JP" sz="1800" b="1" dirty="0">
                <a:solidFill>
                  <a:schemeClr val="tx1"/>
                </a:solidFill>
              </a:rPr>
              <a:t>at least one mode of operation capable of increasing throughput, as measured at the MAC data service</a:t>
            </a:r>
          </a:p>
          <a:p>
            <a:r>
              <a:rPr lang="en-US" altLang="ja-JP" sz="1800" b="1" dirty="0">
                <a:solidFill>
                  <a:schemeClr val="tx1"/>
                </a:solidFill>
              </a:rPr>
              <a:t>Access Point, at different Signal to Interference and Noise Ratio (SINR) levels (Rate-vs-Range), compared</a:t>
            </a:r>
          </a:p>
          <a:p>
            <a:r>
              <a:rPr lang="en-US" altLang="ja-JP" sz="1800" b="1" dirty="0">
                <a:solidFill>
                  <a:schemeClr val="tx1"/>
                </a:solidFill>
              </a:rPr>
              <a:t>to Extremely High Throughput MAC/PHY operation</a:t>
            </a:r>
          </a:p>
          <a:p>
            <a:endParaRPr lang="en-US" altLang="ja-JP" sz="1800" b="1" dirty="0">
              <a:solidFill>
                <a:schemeClr val="tx1"/>
              </a:solidFill>
            </a:endParaRPr>
          </a:p>
          <a:p>
            <a:r>
              <a:rPr lang="ja-JP" altLang="en-US" sz="1800" b="1" dirty="0">
                <a:solidFill>
                  <a:schemeClr val="tx1"/>
                </a:solidFill>
              </a:rPr>
              <a:t>􀀀</a:t>
            </a:r>
            <a:r>
              <a:rPr lang="en-US" altLang="ja-JP" sz="1800" b="1" dirty="0">
                <a:solidFill>
                  <a:schemeClr val="tx1"/>
                </a:solidFill>
              </a:rPr>
              <a:t>at least one mode of operation capable </a:t>
            </a:r>
            <a:r>
              <a:rPr lang="en-US" altLang="ja-JP" sz="1800" b="1" dirty="0">
                <a:solidFill>
                  <a:srgbClr val="FF0000"/>
                </a:solidFill>
              </a:rPr>
              <a:t>of improving the tail of the latency distribution and jitter</a:t>
            </a:r>
          </a:p>
          <a:p>
            <a:r>
              <a:rPr lang="en-US" altLang="ja-JP" sz="1800" b="1" dirty="0">
                <a:solidFill>
                  <a:srgbClr val="FF0000"/>
                </a:solidFill>
              </a:rPr>
              <a:t>compared to Extremely High Throughput MAC/PHY operation, with mobility between BSSs </a:t>
            </a:r>
            <a:r>
              <a:rPr lang="en-US" altLang="ja-JP" sz="1800" b="1" dirty="0">
                <a:solidFill>
                  <a:schemeClr val="tx1"/>
                </a:solidFill>
              </a:rPr>
              <a:t>and</a:t>
            </a:r>
          </a:p>
          <a:p>
            <a:endParaRPr lang="en-US" altLang="ja-JP" sz="1800" b="1" dirty="0">
              <a:solidFill>
                <a:schemeClr val="tx1"/>
              </a:solidFill>
            </a:endParaRPr>
          </a:p>
          <a:p>
            <a:r>
              <a:rPr lang="ja-JP" altLang="en-US" sz="1800" b="1" dirty="0">
                <a:solidFill>
                  <a:schemeClr val="tx1"/>
                </a:solidFill>
              </a:rPr>
              <a:t>􀀀</a:t>
            </a:r>
            <a:r>
              <a:rPr lang="en-US" altLang="ja-JP" sz="1800" b="1" dirty="0">
                <a:solidFill>
                  <a:schemeClr val="tx1"/>
                </a:solidFill>
              </a:rPr>
              <a:t>at least one mode of operation capable of improving efficient use of the medium compared to Extremely</a:t>
            </a:r>
          </a:p>
          <a:p>
            <a:r>
              <a:rPr lang="en-US" altLang="ja-JP" sz="1800" b="1" dirty="0">
                <a:solidFill>
                  <a:schemeClr val="tx1"/>
                </a:solidFill>
              </a:rPr>
              <a:t>High Throughput MAC/PHY operation.</a:t>
            </a:r>
          </a:p>
          <a:p>
            <a:endParaRPr lang="en-US" altLang="ja-JP" sz="1800" b="1" dirty="0">
              <a:solidFill>
                <a:schemeClr val="tx1"/>
              </a:solidFill>
            </a:endParaRPr>
          </a:p>
          <a:p>
            <a:r>
              <a:rPr lang="en-US" altLang="ja-JP" sz="1800" b="1" dirty="0">
                <a:solidFill>
                  <a:schemeClr val="tx1"/>
                </a:solidFill>
              </a:rPr>
              <a:t>5.5 Need for the Project: </a:t>
            </a:r>
            <a:r>
              <a:rPr lang="en-US" altLang="ja-JP" sz="1800" dirty="0">
                <a:solidFill>
                  <a:schemeClr val="tx1"/>
                </a:solidFill>
              </a:rPr>
              <a:t>Use of WLANs based on IEEE 802.11 technology continues to grow and diversify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over many market segments including residential, enterprise, industrial and agriculture. More stringent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requirements are needed to meet the demands of new applications (including metaverse [1], augmented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and virtual reality [2], robotics, </a:t>
            </a:r>
            <a:r>
              <a:rPr lang="en-US" altLang="ja-JP" sz="1800" b="1" dirty="0">
                <a:solidFill>
                  <a:srgbClr val="FF0000"/>
                </a:solidFill>
              </a:rPr>
              <a:t>industrial automation for industrial IoT, logistics and smart agriculture [3]</a:t>
            </a:r>
            <a:r>
              <a:rPr lang="en-US" altLang="ja-JP" sz="1800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and to improve reliability (i.e., stable and consistent connectivity and quality of service).</a:t>
            </a:r>
          </a:p>
        </p:txBody>
      </p:sp>
    </p:spTree>
    <p:extLst>
      <p:ext uri="{BB962C8B-B14F-4D97-AF65-F5344CB8AC3E}">
        <p14:creationId xmlns:p14="http://schemas.microsoft.com/office/powerpoint/2010/main" val="301368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TGax Simulation Scenarios [2]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494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Simulation Scenarios document in TGax [2] analyzes and summarizes topologies of distribution of APs and STAs in dense environment scenarios.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Though these considerations are also beneficial for the UHR, the enterprise scenario in the document cannot apply to industrial automation scenarios as is.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Therefore, we should consider a new topology for industrial automation.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A0592D1-F829-42D8-809F-4E078323A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22039"/>
              </p:ext>
            </p:extLst>
          </p:nvPr>
        </p:nvGraphicFramePr>
        <p:xfrm>
          <a:off x="6177918" y="2126853"/>
          <a:ext cx="5616625" cy="3961639"/>
        </p:xfrm>
        <a:graphic>
          <a:graphicData uri="http://schemas.openxmlformats.org/drawingml/2006/table">
            <a:tbl>
              <a:tblPr firstRow="1" firstCol="1" bandRow="1"/>
              <a:tblGrid>
                <a:gridCol w="161791">
                  <a:extLst>
                    <a:ext uri="{9D8B030D-6E8A-4147-A177-3AD203B41FA5}">
                      <a16:colId xmlns:a16="http://schemas.microsoft.com/office/drawing/2014/main" val="593545226"/>
                    </a:ext>
                  </a:extLst>
                </a:gridCol>
                <a:gridCol w="839291">
                  <a:extLst>
                    <a:ext uri="{9D8B030D-6E8A-4147-A177-3AD203B41FA5}">
                      <a16:colId xmlns:a16="http://schemas.microsoft.com/office/drawing/2014/main" val="630179773"/>
                    </a:ext>
                  </a:extLst>
                </a:gridCol>
                <a:gridCol w="1785320">
                  <a:extLst>
                    <a:ext uri="{9D8B030D-6E8A-4147-A177-3AD203B41FA5}">
                      <a16:colId xmlns:a16="http://schemas.microsoft.com/office/drawing/2014/main" val="845571837"/>
                    </a:ext>
                  </a:extLst>
                </a:gridCol>
                <a:gridCol w="816821">
                  <a:extLst>
                    <a:ext uri="{9D8B030D-6E8A-4147-A177-3AD203B41FA5}">
                      <a16:colId xmlns:a16="http://schemas.microsoft.com/office/drawing/2014/main" val="2471800088"/>
                    </a:ext>
                  </a:extLst>
                </a:gridCol>
                <a:gridCol w="585370">
                  <a:extLst>
                    <a:ext uri="{9D8B030D-6E8A-4147-A177-3AD203B41FA5}">
                      <a16:colId xmlns:a16="http://schemas.microsoft.com/office/drawing/2014/main" val="3839888505"/>
                    </a:ext>
                  </a:extLst>
                </a:gridCol>
                <a:gridCol w="824686">
                  <a:extLst>
                    <a:ext uri="{9D8B030D-6E8A-4147-A177-3AD203B41FA5}">
                      <a16:colId xmlns:a16="http://schemas.microsoft.com/office/drawing/2014/main" val="1648332937"/>
                    </a:ext>
                  </a:extLst>
                </a:gridCol>
                <a:gridCol w="603346">
                  <a:extLst>
                    <a:ext uri="{9D8B030D-6E8A-4147-A177-3AD203B41FA5}">
                      <a16:colId xmlns:a16="http://schemas.microsoft.com/office/drawing/2014/main" val="1035258090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Scenario Name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Topology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Management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Homogeneity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~Traffic Model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07289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Residential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 - Apartment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building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e.g. ~10m x 10m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apartments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a multi-floor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building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~10s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Home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33568"/>
                  </a:ext>
                </a:extLst>
              </a:tr>
              <a:tr h="98806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Enterprise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 - Dense small BSSs  with clusters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~10-20m inter AP distance,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Enterprise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30026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 Small 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 - Dense small BSSs, uniform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~10-20m inter AP distance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01323"/>
                  </a:ext>
                </a:extLst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 Large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 - Large BSSs, uniform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100-200m inter AP distance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7473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4a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 Large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Residential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D+A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 + Unmanaged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Hierarchical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+ Home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8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25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Considerations for Industrial Automation Scenarios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For industrial automation scenarios, the following use cases are considered by several white papers[5]-[11] for future industrial automation.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AGV (Automated Ground Vehicle) / AMR (Autonomous Mobile Robot)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Delivering parts, products, and materials. Involving communication between robots and a control system, including guidance control, process data exchange, video/image, and emergency stop.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Sensors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Periodical report of information to the control system. Numerous sensors are deployed densely.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Robot/drone motion 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Remote operation with haptics communication, programmed robot operation with emergency stop.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Video transfer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High-definition video transferring from cameras.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AR/VR/XR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Walk-by health monitoring, combining video feed with overlaid contextual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Assembly 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Combination of AGV/AMR, sensors, robot/drone motion control, and video transfer.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48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KPIs and Requirements for AGV/AMR in Whitepapers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D902B515-1399-4CD9-9784-8E5B78AFE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109706"/>
              </p:ext>
            </p:extLst>
          </p:nvPr>
        </p:nvGraphicFramePr>
        <p:xfrm>
          <a:off x="407368" y="1718703"/>
          <a:ext cx="1137726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546454869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188635277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54801304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3682048588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2219494169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3179424171"/>
                    </a:ext>
                  </a:extLst>
                </a:gridCol>
              </a:tblGrid>
              <a:tr h="59462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RTA report[5]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WBA[6]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Avnu</a:t>
                      </a:r>
                      <a:r>
                        <a:rPr kumimoji="1" lang="en-US" altLang="ja-JP" dirty="0"/>
                        <a:t> Alliance[7][8]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5G-ACIA[9]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IOWN GF[10]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26964"/>
                  </a:ext>
                </a:extLst>
              </a:tr>
              <a:tr h="84946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10-50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10-20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1-10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(cyclic)</a:t>
                      </a:r>
                    </a:p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(events)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(Video-operated remote control)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640239"/>
                  </a:ext>
                </a:extLst>
              </a:tr>
              <a:tr h="34450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Jitter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1ms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15481"/>
                  </a:ext>
                </a:extLst>
              </a:tr>
              <a:tr h="13633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Reliability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 to 99.9%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 to 99.99%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59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Speed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50 km/h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707902"/>
                  </a:ext>
                </a:extLst>
              </a:tr>
              <a:tr h="59462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Number of AGVs/AMRs per area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 (300)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9161"/>
                  </a:ext>
                </a:extLst>
              </a:tr>
              <a:tr h="121755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Values are from Class A applications (AGV).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Another KPI (Handoff times)  depend on latency and speed.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Values are cited by combining two documents [6] and [7].</a:t>
                      </a:r>
                      <a:endParaRPr kumimoji="1" lang="ja-JP" altLang="en-US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Cyclic time is adopted as latency, and availability is adopted as reliability.  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Values are cited by combining two “Robot manipulator” domains in [9].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2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35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Gap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Taking </a:t>
            </a:r>
            <a:r>
              <a:rPr kumimoji="1" lang="en-US" altLang="ja-JP" dirty="0"/>
              <a:t>AGV/AMR</a:t>
            </a:r>
            <a:r>
              <a:rPr lang="en-US" altLang="ja-JP" dirty="0">
                <a:solidFill>
                  <a:schemeClr val="tx1"/>
                </a:solidFill>
              </a:rPr>
              <a:t> as an example, UHR needs to consider technologies that meet the following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Latency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Almost whitepapers indicate that AGV/AMR</a:t>
            </a:r>
            <a:r>
              <a:rPr kumimoji="1" lang="en-US" altLang="ja-JP" dirty="0">
                <a:solidFill>
                  <a:schemeClr val="tx1"/>
                </a:solidFill>
              </a:rPr>
              <a:t> use case</a:t>
            </a:r>
            <a:r>
              <a:rPr lang="en-US" altLang="ja-JP" dirty="0">
                <a:solidFill>
                  <a:schemeClr val="tx1"/>
                </a:solidFill>
              </a:rPr>
              <a:t> requires 10 </a:t>
            </a:r>
            <a:r>
              <a:rPr lang="en-US" altLang="ja-JP" dirty="0" err="1">
                <a:solidFill>
                  <a:schemeClr val="tx1"/>
                </a:solidFill>
              </a:rPr>
              <a:t>ms</a:t>
            </a:r>
            <a:r>
              <a:rPr lang="en-US" altLang="ja-JP" dirty="0">
                <a:solidFill>
                  <a:schemeClr val="tx1"/>
                </a:solidFill>
              </a:rPr>
              <a:t> at the lowest. (with </a:t>
            </a:r>
            <a:r>
              <a:rPr lang="en-US" altLang="ja-JP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</a:t>
            </a:r>
            <a:r>
              <a:rPr lang="en-US" altLang="ja-JP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yclic control or motion control, the requirement </a:t>
            </a:r>
            <a:r>
              <a:rPr lang="en-US" altLang="ja-JP" dirty="0">
                <a:latin typeface="Times New Roman" panose="02020603050405020304" pitchFamily="18" charset="0"/>
                <a:ea typeface="SimSun" panose="02010600030101010101" pitchFamily="2" charset="-122"/>
              </a:rPr>
              <a:t>becomes strict for 1-10 </a:t>
            </a:r>
            <a:r>
              <a:rPr lang="en-US" altLang="ja-JP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ms</a:t>
            </a:r>
            <a:r>
              <a:rPr lang="en-US" altLang="ja-JP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ea typeface="SimSun" panose="02010600030101010101" pitchFamily="2" charset="-122"/>
              </a:rPr>
              <a:t>Though this value will be achieved using existing Wi-Fi technologies, mixed traffic in which different communication requirements coexist, such as sensor and AGV/AMR, will be supported in future industrial automation scenarios[11]. We should fulfill the requirement in such a mixed traffic environment.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latin typeface="Times New Roman" panose="02020603050405020304" pitchFamily="18" charset="0"/>
                <a:ea typeface="SimSun" panose="02010600030101010101" pitchFamily="2" charset="-122"/>
              </a:rPr>
              <a:t>Moreover, we should consider supporting the mobility of AGV/AMRs, vast traffic from numerous sensors, and interferences.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Besides, two types of latency-sensitive traffic (periodic/cyclic, sporadic/event) should be considered.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Reliability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Requirement of reliability varies according to each whitepaper (99 to 99.9999% will be required).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Almost whitepapers define reliability </a:t>
            </a:r>
            <a:r>
              <a:rPr lang="en-US" altLang="ja-JP" dirty="0"/>
              <a:t>as the percentage of packets expected to be received within the latency bound (or not defined precisely).</a:t>
            </a:r>
            <a:endParaRPr lang="en-US" altLang="ja-JP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Wi-Fi systems are unlicensed; therefore, it isn’t easy to guarantee the requirement of that reliability. However, we should challenge to cover the condition in the UHR. (The UHR indicates Ultra High “Reliability.”)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08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Challenges for industrial automation in UHR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For the technology proposed in the UHR to be effective in industrial automation scenarios, it is necessary to consider the following items.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Candidate features that can fulfill the requirements of industrial automation.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Channel access enhancement (including enhancement of R-TWT, triggered access, and OFDMA)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Preemption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Multi-AP enhancement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Overhead reduction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Wireless TSN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And other novel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Topologies for industrial automation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Network topologies simulating factories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or plants.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Adopting multi-APs, AGVs/AMRs, and sensors for the topologies.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4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5611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Though TGax Simulation Scenarios analyzes and summarizes topologies of Wi-Fi dense environment scenarios, they do not correspond to some use cases of the UHR, such as industrial automation.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For the technology proposed in the UHR to be effective in industrial automation scenarios, it is necessary to consider candidate technologies and network topologies.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83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8651</TotalTime>
  <Words>1856</Words>
  <Application>Microsoft Office PowerPoint</Application>
  <PresentationFormat>ワイド画面</PresentationFormat>
  <Paragraphs>295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Office テーマ</vt:lpstr>
      <vt:lpstr>Consideration of Industrial Automation Scenarios</vt:lpstr>
      <vt:lpstr>Introduction</vt:lpstr>
      <vt:lpstr>UHR PAR [1]</vt:lpstr>
      <vt:lpstr>Recap: TGax Simulation Scenarios [2] </vt:lpstr>
      <vt:lpstr>Considerations for Industrial Automation Scenarios</vt:lpstr>
      <vt:lpstr>KPIs and Requirements for AGV/AMR in Whitepapers</vt:lpstr>
      <vt:lpstr>Gap Analysis</vt:lpstr>
      <vt:lpstr>Challenges for industrial automation in UHR</vt:lpstr>
      <vt:lpstr>Summary</vt:lpstr>
      <vt:lpstr>SP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Next-Generation Wi-Fi from Network Operator’s Perspective</dc:title>
  <dc:creator>7878767@ntt-hd.local</dc:creator>
  <cp:lastModifiedBy>Akira Kishida（岸田朗）</cp:lastModifiedBy>
  <cp:revision>444</cp:revision>
  <cp:lastPrinted>1601-01-01T00:00:00Z</cp:lastPrinted>
  <dcterms:created xsi:type="dcterms:W3CDTF">2022-06-09T01:00:07Z</dcterms:created>
  <dcterms:modified xsi:type="dcterms:W3CDTF">2023-05-11T05:59:41Z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b4fa5d-3ac5-4415-967c-34900a0e1c6f_Enabled">
    <vt:lpwstr>true</vt:lpwstr>
  </property>
  <property fmtid="{D5CDD505-2E9C-101B-9397-08002B2CF9AE}" pid="3" name="MSIP_Label_dbb4fa5d-3ac5-4415-967c-34900a0e1c6f_SetDate">
    <vt:lpwstr>2023-01-16T22:04:59Z</vt:lpwstr>
  </property>
  <property fmtid="{D5CDD505-2E9C-101B-9397-08002B2CF9AE}" pid="4" name="MSIP_Label_dbb4fa5d-3ac5-4415-967c-34900a0e1c6f_Method">
    <vt:lpwstr>Privileged</vt:lpwstr>
  </property>
  <property fmtid="{D5CDD505-2E9C-101B-9397-08002B2CF9AE}" pid="5" name="MSIP_Label_dbb4fa5d-3ac5-4415-967c-34900a0e1c6f_Name">
    <vt:lpwstr>dbb4fa5d-3ac5-4415-967c-34900a0e1c6f</vt:lpwstr>
  </property>
  <property fmtid="{D5CDD505-2E9C-101B-9397-08002B2CF9AE}" pid="6" name="MSIP_Label_dbb4fa5d-3ac5-4415-967c-34900a0e1c6f_SiteId">
    <vt:lpwstr>a629ef32-67ba-47a6-8eb3-ec43935644fc</vt:lpwstr>
  </property>
  <property fmtid="{D5CDD505-2E9C-101B-9397-08002B2CF9AE}" pid="7" name="MSIP_Label_dbb4fa5d-3ac5-4415-967c-34900a0e1c6f_ActionId">
    <vt:lpwstr>a2913988-266e-4413-a810-1ff88a3dcb05</vt:lpwstr>
  </property>
  <property fmtid="{D5CDD505-2E9C-101B-9397-08002B2CF9AE}" pid="8" name="MSIP_Label_dbb4fa5d-3ac5-4415-967c-34900a0e1c6f_ContentBits">
    <vt:lpwstr>0</vt:lpwstr>
  </property>
</Properties>
</file>