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74" r:id="rId12"/>
    <p:sldId id="378" r:id="rId13"/>
    <p:sldId id="343" r:id="rId14"/>
    <p:sldId id="348" r:id="rId15"/>
    <p:sldId id="357" r:id="rId16"/>
    <p:sldId id="377" r:id="rId17"/>
    <p:sldId id="375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6791" autoAdjust="0"/>
  </p:normalViewPr>
  <p:slideViewPr>
    <p:cSldViewPr>
      <p:cViewPr varScale="1">
        <p:scale>
          <a:sx n="128" d="100"/>
          <a:sy n="128" d="100"/>
        </p:scale>
        <p:origin x="2360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111" y="95706"/>
            <a:ext cx="228562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802.11-21/1601r00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18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802.11-21/1548r0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02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802.11-21/1548r0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2023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89388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189388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802.11-23/0809r00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madina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madinas-mac-address-randomization/" TargetMode="External"/><Relationship Id="rId4" Type="http://schemas.openxmlformats.org/officeDocument/2006/relationships/hyperlink" Target="https://datatracker.ietf.org/doc/draft-ietf-madinas-use-cases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emu-rfc7170bi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6632" TargetMode="External"/><Relationship Id="rId5" Type="http://schemas.openxmlformats.org/officeDocument/2006/relationships/hyperlink" Target="https://datatracker.ietf.org/doc/draft-ietf-opsawg-tlstm-update/" TargetMode="External"/><Relationship Id="rId4" Type="http://schemas.openxmlformats.org/officeDocument/2006/relationships/hyperlink" Target="https://datatracker.ietf.org/doc/draft-ietf-opsawg-sbom-acces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tls-rfc8446bis/" TargetMode="External"/><Relationship Id="rId4" Type="http://schemas.openxmlformats.org/officeDocument/2006/relationships/hyperlink" Target="https://datatracker.ietf.org/doc/draft-ietf-tls-esni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detnet-topology-yang/" TargetMode="External"/><Relationship Id="rId4" Type="http://schemas.openxmlformats.org/officeDocument/2006/relationships/hyperlink" Target="https://datatracker.ietf.org/doc/draft-ietf-detnet-pof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raw/char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raw-use-cases/" TargetMode="External"/><Relationship Id="rId5" Type="http://schemas.openxmlformats.org/officeDocument/2006/relationships/hyperlink" Target="https://www.ietf.org/mailman/listinfo/raw" TargetMode="External"/><Relationship Id="rId4" Type="http://schemas.openxmlformats.org/officeDocument/2006/relationships/hyperlink" Target="mailto:raw@ietf.org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anima-constrained-join-proxy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edu/materials/" TargetMode="External"/><Relationship Id="rId4" Type="http://schemas.openxmlformats.org/officeDocument/2006/relationships/hyperlink" Target="https://www.ietf.org/about/participate/get-started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iabasg/ietfieee/meetings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bof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congress/about/" TargetMode="External"/><Relationship Id="rId13" Type="http://schemas.openxmlformats.org/officeDocument/2006/relationships/hyperlink" Target="https://datatracker.ietf.org/doc/charter-ietf-lake/" TargetMode="External"/><Relationship Id="rId18" Type="http://schemas.openxmlformats.org/officeDocument/2006/relationships/hyperlink" Target="https://datatracker.ietf.org/wg/opsawg/about/" TargetMode="External"/><Relationship Id="rId3" Type="http://schemas.openxmlformats.org/officeDocument/2006/relationships/hyperlink" Target="https://datatracker.ietf.org/group/chartering/" TargetMode="External"/><Relationship Id="rId21" Type="http://schemas.openxmlformats.org/officeDocument/2006/relationships/hyperlink" Target="https://datatracker.ietf.org/doc/charter-ietf-sedate/" TargetMode="External"/><Relationship Id="rId7" Type="http://schemas.openxmlformats.org/officeDocument/2006/relationships/hyperlink" Target="https://datatracker.ietf.org/doc/charter-ietf-ccamp/" TargetMode="External"/><Relationship Id="rId12" Type="http://schemas.openxmlformats.org/officeDocument/2006/relationships/hyperlink" Target="https://datatracker.ietf.org/wg/lake/about/" TargetMode="External"/><Relationship Id="rId17" Type="http://schemas.openxmlformats.org/officeDocument/2006/relationships/hyperlink" Target="https://datatracker.ietf.org/doc/charter-ietf-nimby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datatracker.ietf.org/wg/nimby/about/" TargetMode="External"/><Relationship Id="rId20" Type="http://schemas.openxmlformats.org/officeDocument/2006/relationships/hyperlink" Target="https://datatracker.ietf.org/wg/sedate/abou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camp/about/" TargetMode="External"/><Relationship Id="rId11" Type="http://schemas.openxmlformats.org/officeDocument/2006/relationships/hyperlink" Target="https://datatracker.ietf.org/doc/charter-ietf-grow/" TargetMode="External"/><Relationship Id="rId5" Type="http://schemas.openxmlformats.org/officeDocument/2006/relationships/hyperlink" Target="https://datatracker.ietf.org/doc/charter-ietf-bpf/" TargetMode="External"/><Relationship Id="rId15" Type="http://schemas.openxmlformats.org/officeDocument/2006/relationships/hyperlink" Target="https://datatracker.ietf.org/doc/charter-ietf-mlcodec/" TargetMode="External"/><Relationship Id="rId10" Type="http://schemas.openxmlformats.org/officeDocument/2006/relationships/hyperlink" Target="https://datatracker.ietf.org/wg/grow/about/" TargetMode="External"/><Relationship Id="rId19" Type="http://schemas.openxmlformats.org/officeDocument/2006/relationships/hyperlink" Target="https://datatracker.ietf.org/doc/charter-ietf-opsawg/" TargetMode="External"/><Relationship Id="rId4" Type="http://schemas.openxmlformats.org/officeDocument/2006/relationships/hyperlink" Target="https://datatracker.ietf.org/wg/bpf/about/" TargetMode="External"/><Relationship Id="rId9" Type="http://schemas.openxmlformats.org/officeDocument/2006/relationships/hyperlink" Target="https://datatracker.ietf.org/doc/charter-ietf-congress/" TargetMode="External"/><Relationship Id="rId14" Type="http://schemas.openxmlformats.org/officeDocument/2006/relationships/hyperlink" Target="https://datatracker.ietf.org/wg/mlcodec/abou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6lo-nfc/" TargetMode="External"/><Relationship Id="rId4" Type="http://schemas.openxmlformats.org/officeDocument/2006/relationships/hyperlink" Target="https://datatracker.ietf.org/doc/draft-ietf-6lo-use-ca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2023-05-17</a:t>
            </a:r>
          </a:p>
        </p:txBody>
      </p:sp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44781"/>
              </p:ext>
            </p:extLst>
          </p:nvPr>
        </p:nvGraphicFramePr>
        <p:xfrm>
          <a:off x="847725" y="2520950"/>
          <a:ext cx="7191375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1066800" progId="Word.Document.8">
                  <p:embed/>
                </p:oleObj>
              </mc:Choice>
              <mc:Fallback>
                <p:oleObj name="Document" r:id="rId3" imgW="8255000" imgH="10668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2520950"/>
                        <a:ext cx="7191375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Lossy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MADINAS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http://datatracker.ietf.org/wg/madinas/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r>
              <a:rPr lang="en-US" sz="1800" dirty="0"/>
              <a:t>MAC Address Device Identification for Network and Application Services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is the IETF’s equivalent of IEEE 802.11bh – how to deal with the implications of the deployment of random and changing MAC addresses. </a:t>
            </a: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 [no changes for May 2023]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Randomized and Changing MAC Address Use Cases, see </a:t>
            </a:r>
            <a:r>
              <a:rPr lang="en-US" sz="1400" dirty="0">
                <a:hlinkClick r:id="rId4"/>
              </a:rPr>
              <a:t>https://datatracker.ietf.org/doc/draft-ietf-madinas-use-cases</a:t>
            </a:r>
            <a:r>
              <a:rPr lang="en-US" sz="1400" dirty="0"/>
              <a:t> (March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MAC address randomization, see </a:t>
            </a:r>
            <a:r>
              <a:rPr lang="en-US" sz="1400" dirty="0">
                <a:hlinkClick r:id="rId5"/>
              </a:rPr>
              <a:t>https://datatracker.ietf.org/doc/draft-ietf-madinas-mac-address-randomization/</a:t>
            </a:r>
            <a:r>
              <a:rPr lang="en-US" sz="1400" dirty="0"/>
              <a:t> (March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Updated: Tunnel Extensible Authentication Protocol (TEAP) Version 1, see </a:t>
            </a:r>
            <a:r>
              <a:rPr lang="en-US" sz="1400" dirty="0">
                <a:hlinkClick r:id="rId4"/>
              </a:rPr>
              <a:t>https://datatracker.ietf.org/doc/draft-ietf-emu-rfc7170bis/</a:t>
            </a:r>
            <a:r>
              <a:rPr lang="en-US" sz="1400" dirty="0"/>
              <a:t> (April 2023)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In RFC Editor’s queue: Discovering and Retrieving Software Transparency and Vulnerability Information, see </a:t>
            </a:r>
            <a:r>
              <a:rPr lang="en-US" sz="1400" dirty="0">
                <a:hlinkClick r:id="rId4"/>
              </a:rPr>
              <a:t>https://datatracker.ietf.org/doc/draft-ietf-opsawg-sbom-access/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Updated: Updates to the TLS Transport Model for SNMP, see </a:t>
            </a:r>
            <a:r>
              <a:rPr lang="en-US" sz="1400" dirty="0">
                <a:hlinkClick r:id="rId5"/>
              </a:rPr>
              <a:t>https://datatracker.ietf.org/doc/draft-ietf-opsawg-tlstm-update/</a:t>
            </a:r>
            <a:r>
              <a:rPr lang="en-US" sz="1400" dirty="0"/>
              <a:t> (May 2023)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Background</a:t>
            </a:r>
            <a:endParaRPr lang="en-US" sz="1600" dirty="0"/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Of interest: RFC 6632, An Overview of the IETF Network Management Protocols, see </a:t>
            </a:r>
            <a:r>
              <a:rPr lang="en-US" sz="1400" dirty="0">
                <a:hlinkClick r:id="rId6"/>
              </a:rPr>
              <a:t>https://tools.ietf.org/html/rfc6632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Automated network management, including YANG data models, see </a:t>
            </a:r>
            <a:r>
              <a:rPr lang="en-US" sz="1400" dirty="0">
                <a:hlinkClick r:id="rId7"/>
              </a:rPr>
              <a:t>https://www.ietf.org/topics/netmgmt/</a:t>
            </a:r>
            <a:r>
              <a:rPr lang="en-US" sz="1400" dirty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TLS Encrypted Client Hello, see </a:t>
            </a:r>
            <a:r>
              <a:rPr lang="en-US" sz="1400" dirty="0">
                <a:hlinkClick r:id="rId4"/>
              </a:rPr>
              <a:t>https://datatracker.ietf.org/doc/draft-ietf-tls-esni/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Updated: The Transport Layer Security (TLS) Protocol Version 1.3, see </a:t>
            </a:r>
            <a:r>
              <a:rPr lang="en-US" sz="1400" dirty="0">
                <a:hlinkClick r:id="rId5"/>
              </a:rPr>
              <a:t>https://datatracker.ietf.org/doc/draft-ietf-tls-rfc8446bis/</a:t>
            </a:r>
            <a:r>
              <a:rPr lang="en-US" sz="1400" dirty="0"/>
              <a:t> (March 26,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610600" cy="5029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 (November 2018).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r>
              <a:rPr lang="en-US" sz="1800" dirty="0"/>
              <a:t>Updates:</a:t>
            </a:r>
          </a:p>
          <a:p>
            <a:pPr lvl="1"/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): Packet Ordering Function, see </a:t>
            </a:r>
            <a:r>
              <a:rPr lang="en-US" sz="1400" dirty="0">
                <a:hlinkClick r:id="rId4"/>
              </a:rPr>
              <a:t>https://datatracker.ietf.org/doc/draft-ietf-detnet-pof/</a:t>
            </a:r>
            <a:r>
              <a:rPr lang="en-US" sz="1400" dirty="0"/>
              <a:t> (May 2023)</a:t>
            </a:r>
          </a:p>
          <a:p>
            <a:pPr lvl="1"/>
            <a:r>
              <a:rPr lang="en-US" sz="1400" dirty="0"/>
              <a:t>Updated: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Topology YANG Model, see </a:t>
            </a:r>
            <a:r>
              <a:rPr lang="en-US" sz="1400" dirty="0">
                <a:hlinkClick r:id="rId5"/>
              </a:rPr>
              <a:t>https://datatracker.ietf.org/doc/draft-ietf-detnet-topology-yang/</a:t>
            </a:r>
            <a:r>
              <a:rPr lang="en-US" sz="1400" dirty="0"/>
              <a:t> (April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and Available Wireless (RAW)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RAW: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https://datatracker.ietf.org/wg/raw/charter/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Reliable and Available Wireless (RAW) provides for high reliability and availability for IP connectivity over a wireless medium. RAW extends the </a:t>
            </a:r>
            <a:r>
              <a:rPr lang="en-US" sz="1400" dirty="0" err="1"/>
              <a:t>DetNet</a:t>
            </a:r>
            <a:r>
              <a:rPr lang="en-US" sz="1400" dirty="0"/>
              <a:t> Working Group concepts to provide for high reliability and availability for an IP network utilizing scheduled wireless segments and other media, e.g., frequency/time-sharing physical media resources with stochastic traffic: …, IEEE 802.11ax/be…</a:t>
            </a:r>
          </a:p>
          <a:p>
            <a:r>
              <a:rPr lang="en-US" sz="2200" b="1" dirty="0"/>
              <a:t>Request:</a:t>
            </a:r>
          </a:p>
          <a:p>
            <a:pPr lvl="1"/>
            <a:r>
              <a:rPr lang="en-US" sz="1400" dirty="0"/>
              <a:t>Interested IEEE 802.11 members are invited to review RAW documents (</a:t>
            </a:r>
            <a:r>
              <a:rPr lang="en-US" sz="1400" i="1" dirty="0"/>
              <a:t>e.g.</a:t>
            </a:r>
            <a:r>
              <a:rPr lang="en-US" sz="1400" dirty="0"/>
              <a:t>, architecture, technologies) and send input to the RAW mailing list: </a:t>
            </a:r>
            <a:r>
              <a:rPr lang="en-US" sz="1400" dirty="0">
                <a:hlinkClick r:id="rId4"/>
              </a:rPr>
              <a:t>raw@ietf.org</a:t>
            </a:r>
            <a:r>
              <a:rPr lang="en-US" sz="1400" dirty="0"/>
              <a:t>; join here: </a:t>
            </a:r>
            <a:r>
              <a:rPr lang="en-US" sz="1400" dirty="0">
                <a:hlinkClick r:id="rId5"/>
              </a:rPr>
              <a:t>https://www.ietf.org/mailman/listinfo/raw</a:t>
            </a:r>
            <a:r>
              <a:rPr lang="en-US" sz="1400" dirty="0"/>
              <a:t> </a:t>
            </a:r>
          </a:p>
          <a:p>
            <a:r>
              <a:rPr lang="en-US" sz="2200" b="1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Revised after IESG feedback: RAW Use-Cases, see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https://datatracker.ietf.org/doc/draft-ietf-raw-use-cases/</a:t>
            </a:r>
            <a:r>
              <a:rPr lang="en-US" sz="1400" dirty="0">
                <a:sym typeface="Wingdings" pitchFamily="2" charset="2"/>
              </a:rPr>
              <a:t> (April 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>
                <a:sym typeface="Wingdings" pitchFamily="2" charset="2"/>
              </a:rPr>
              <a:t>Both chairs of the RAW WG are stepping down. RAW will likely be folded into the related DETNET WG.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41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>
              <a:lnSpc>
                <a:spcPct val="80000"/>
              </a:lnSpc>
            </a:pPr>
            <a:r>
              <a:rPr lang="en-US" sz="14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1400" b="0" dirty="0"/>
          </a:p>
          <a:p>
            <a:r>
              <a:rPr lang="en-US" sz="1800" dirty="0"/>
              <a:t>Updates: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1400" dirty="0"/>
              <a:t>Constrained Join Proxy for Bootstrapping Protocols, see </a:t>
            </a:r>
            <a:r>
              <a:rPr lang="en-US" sz="1400" dirty="0">
                <a:hlinkClick r:id="rId4"/>
              </a:rPr>
              <a:t>https://datatracker.ietf.org/doc/draft-ietf-anima-constrained-join-proxy/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May 2023.</a:t>
            </a:r>
          </a:p>
        </p:txBody>
      </p:sp>
      <p:sp>
        <p:nvSpPr>
          <p:cNvPr id="30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July 22-28, 2023 – San Francisco, CA, US</a:t>
            </a:r>
          </a:p>
          <a:p>
            <a:pPr lvl="1"/>
            <a:r>
              <a:rPr lang="en-US" dirty="0"/>
              <a:t>November 4-10, 2023 – Prague, CZ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</a:t>
            </a:r>
            <a:r>
              <a:rPr lang="en-US" u="sng">
                <a:hlinkClick r:id="rId4"/>
              </a:rPr>
              <a:t>/about/participate/get-started/</a:t>
            </a:r>
            <a:r>
              <a:rPr lang="en-US"/>
              <a:t> </a:t>
            </a:r>
          </a:p>
          <a:p>
            <a:pPr lvl="1"/>
            <a:r>
              <a:rPr lang="en-US" sz="1800"/>
              <a:t>April </a:t>
            </a:r>
            <a:r>
              <a:rPr lang="en-US" sz="1800" dirty="0"/>
              <a:t>2016: Wireless Tutorial (Donald Eastlake), 802.11 &amp; 802.15 tutorials (Dorothy Stanley, Charlie Perkins), see 11-16/500, September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https://datatracker.ietf.org/group/edu/materials/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Proceedings: </a:t>
            </a:r>
            <a:r>
              <a:rPr lang="en-US" sz="1600" dirty="0">
                <a:hlinkClick r:id="rId4"/>
              </a:rPr>
              <a:t>https://datatracker.ietf.org/iabasg/ietfieee/meetings/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Capability Discovery, Data Center Bridging, use of Local Address in virtualization and IoT, MAC address randomization, DETNET/TSN/RAW,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teleconferences: February 24, 2023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relevant RFCs published in the last two months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117 July 22-28, 2023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799" y="1600200"/>
            <a:ext cx="7772400" cy="41148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32245"/>
              </p:ext>
            </p:extLst>
          </p:nvPr>
        </p:nvGraphicFramePr>
        <p:xfrm>
          <a:off x="1083220" y="2574504"/>
          <a:ext cx="6977557" cy="52341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30121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IETF/IRTF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  <a:noFill/>
        </p:spPr>
        <p:txBody>
          <a:bodyPr/>
          <a:lstStyle/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264863"/>
              </p:ext>
            </p:extLst>
          </p:nvPr>
        </p:nvGraphicFramePr>
        <p:xfrm>
          <a:off x="993625" y="1997116"/>
          <a:ext cx="6977558" cy="446952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8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9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bpf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5"/>
                        </a:rPr>
                        <a:t>BPF/eBPF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42013009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ccamp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7"/>
                        </a:rPr>
                        <a:t>Common Control and Measurement Plane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34012707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congress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9"/>
                        </a:rPr>
                        <a:t>CONGestion RESponse and Signaling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01769702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0"/>
                        </a:rPr>
                        <a:t>grow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1"/>
                        </a:rPr>
                        <a:t>Global Routing Operations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71467416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2"/>
                        </a:rPr>
                        <a:t>lake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13"/>
                        </a:rPr>
                        <a:t>Lightweight Authenticated Key Exchange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99915362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4"/>
                        </a:rPr>
                        <a:t>mlcodec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5"/>
                        </a:rPr>
                        <a:t>Machine Learning for Audio Coding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1368057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6"/>
                        </a:rPr>
                        <a:t>nimby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7"/>
                        </a:rPr>
                        <a:t>Network Inventory Modeling Base YANG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5457174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18"/>
                        </a:rPr>
                        <a:t>opsawg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19"/>
                        </a:rPr>
                        <a:t>Operations and Management Area Working Group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5994239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dirty="0">
                          <a:hlinkClick r:id="rId20"/>
                        </a:rPr>
                        <a:t>sedate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21"/>
                        </a:rPr>
                        <a:t>Serialising Extended Data About Times and Events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0245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IoT-related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In the RFC Editor’s queue: IPv6 over Constrained Node Networks (6lo) Applicability &amp; Use cases: </a:t>
            </a:r>
            <a:r>
              <a:rPr lang="en-US" sz="1400" dirty="0">
                <a:hlinkClick r:id="rId4"/>
              </a:rPr>
              <a:t>https://datatracker.ietf.org/doc/draft-ietf-6lo-use-cases/</a:t>
            </a:r>
            <a:r>
              <a:rPr lang="en-US" sz="1400" dirty="0"/>
              <a:t> (April 2023)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400" dirty="0"/>
              <a:t>Still in the RFC Editor’s queue: Transmission of IPv6 Packets over Near Field Communication: </a:t>
            </a:r>
            <a:r>
              <a:rPr lang="en-US" sz="1400" dirty="0">
                <a:hlinkClick r:id="rId5"/>
              </a:rPr>
              <a:t>https://datatracker.ietf.org/doc/draft-ietf-6lo-nfc/</a:t>
            </a:r>
            <a:r>
              <a:rPr lang="en-US" sz="1400" dirty="0"/>
              <a:t> (March 2023)</a:t>
            </a:r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143332</TotalTime>
  <Words>1962</Words>
  <Application>Microsoft Macintosh PowerPoint</Application>
  <PresentationFormat>On-screen Show (4:3)</PresentationFormat>
  <Paragraphs>301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117 July 22-28, 2023</vt:lpstr>
      <vt:lpstr>IETF/IRTF groups being (re-)chartered</vt:lpstr>
      <vt:lpstr>YANG Model Catalog</vt:lpstr>
      <vt:lpstr>IoT-related work</vt:lpstr>
      <vt:lpstr>IoT-related work (cont.)</vt:lpstr>
      <vt:lpstr>MADINAS WG</vt:lpstr>
      <vt:lpstr>EMU WG</vt:lpstr>
      <vt:lpstr>Operations Area Working Group</vt:lpstr>
      <vt:lpstr>Transport Layer Security (TLS)</vt:lpstr>
      <vt:lpstr>Deterministic Networking (DETNET)</vt:lpstr>
      <vt:lpstr>Reliable and Available Wireless (RAW) 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998</cp:revision>
  <cp:lastPrinted>1998-02-10T13:28:06Z</cp:lastPrinted>
  <dcterms:created xsi:type="dcterms:W3CDTF">2005-01-04T21:26:55Z</dcterms:created>
  <dcterms:modified xsi:type="dcterms:W3CDTF">2023-05-17T18:12:07Z</dcterms:modified>
  <cp:category/>
</cp:coreProperties>
</file>