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934200" cy="9280525"/>
  <p:embeddedFontLst>
    <p:embeddedFont>
      <p:font typeface="Lato" panose="020F0502020204030203" pitchFamily="34" charset="0"/>
      <p:regular r:id="rId13"/>
      <p:bold r:id="rId14"/>
      <p:italic r:id="rId15"/>
      <p:boldItalic r:id="rId16"/>
    </p:embeddedFont>
    <p:embeddedFont>
      <p:font typeface="Poppins Light" panose="000004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i0Z/afF+NTvmj68Lh3YZ3emPya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3B5629-EAC2-4ED3-8E1C-6FA7EB3FD644}">
  <a:tblStyle styleId="{443B5629-EAC2-4ED3-8E1C-6FA7EB3FD64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12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7563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86" name="Google Shape;86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207" name="Google Shape;207;p7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208" name="Google Shape;208;p7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09" name="Google Shape;209;p7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210" name="Google Shape;210;p7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1" name="Google Shape;211;p7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00" name="Google Shape;100;p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01" name="Google Shape;101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2" name="Google Shape;102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424ceaa0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g1424ceaa01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g1424ceaa01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25" name="Google Shape;125;p3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26" name="Google Shape;126;p3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27" name="Google Shape;127;p3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8" name="Google Shape;128;p3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9" name="Google Shape;129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38" name="Google Shape;138;p4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39" name="Google Shape;139;p4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40" name="Google Shape;140;p4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1" name="Google Shape;141;p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2" name="Google Shape;142;p4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52" name="Google Shape;152;p5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53" name="Google Shape;153;p5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54" name="Google Shape;154;p5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55" name="Google Shape;155;p5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6" name="Google Shape;156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68" name="Google Shape;168;p6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69" name="Google Shape;169;p6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70" name="Google Shape;170;p6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1" name="Google Shape;171;p6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2" name="Google Shape;172;p6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81" name="Google Shape;181;p18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82" name="Google Shape;182;p18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83" name="Google Shape;183;p18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84" name="Google Shape;184;p18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5" name="Google Shape;185;p18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3cbbaf667d_0_0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94" name="Google Shape;194;g23cbbaf667d_0_0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95" name="Google Shape;195;g23cbbaf667d_0_0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96" name="Google Shape;196;g23cbbaf667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97" name="Google Shape;197;g23cbbaf667d_0_0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8" name="Google Shape;198;g23cbbaf667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with title">
  <p:cSld name="Blank_1_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24ceaa01d_1_68"/>
          <p:cNvSpPr txBox="1">
            <a:spLocks noGrp="1"/>
          </p:cNvSpPr>
          <p:nvPr>
            <p:ph type="sldNum" idx="12"/>
          </p:nvPr>
        </p:nvSpPr>
        <p:spPr>
          <a:xfrm>
            <a:off x="222406" y="337359"/>
            <a:ext cx="71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g1424ceaa01d_1_68"/>
          <p:cNvSpPr txBox="1">
            <a:spLocks noGrp="1"/>
          </p:cNvSpPr>
          <p:nvPr>
            <p:ph type="title"/>
          </p:nvPr>
        </p:nvSpPr>
        <p:spPr>
          <a:xfrm>
            <a:off x="0" y="261151"/>
            <a:ext cx="9144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endParaRPr/>
          </a:p>
        </p:txBody>
      </p:sp>
      <p:sp>
        <p:nvSpPr>
          <p:cNvPr id="81" name="Google Shape;81;g1424ceaa01d_1_68"/>
          <p:cNvSpPr txBox="1">
            <a:spLocks noGrp="1"/>
          </p:cNvSpPr>
          <p:nvPr>
            <p:ph type="sldNum" idx="2"/>
          </p:nvPr>
        </p:nvSpPr>
        <p:spPr>
          <a:xfrm>
            <a:off x="6485700" y="6487296"/>
            <a:ext cx="1808400" cy="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</a:t>
            </a:r>
            <a:fld id="{00000000-1234-1234-1234-123412341234}" type="slidenum">
              <a:rPr lang="en-US" sz="900"/>
              <a:t>‹#›</a:t>
            </a:fld>
            <a:endParaRPr sz="90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3213" cy="777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819944" y="551657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8"/>
          <p:cNvCxnSpPr/>
          <p:nvPr/>
        </p:nvCxnSpPr>
        <p:spPr>
          <a:xfrm>
            <a:off x="685800" y="609600"/>
            <a:ext cx="77724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8"/>
          <p:cNvSpPr/>
          <p:nvPr/>
        </p:nvSpPr>
        <p:spPr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8"/>
          <p:cNvCxnSpPr/>
          <p:nvPr/>
        </p:nvCxnSpPr>
        <p:spPr>
          <a:xfrm>
            <a:off x="685800" y="6477000"/>
            <a:ext cx="78486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" name="Google Shape;22;p8"/>
          <p:cNvSpPr txBox="1"/>
          <p:nvPr/>
        </p:nvSpPr>
        <p:spPr>
          <a:xfrm>
            <a:off x="5000628" y="357166"/>
            <a:ext cx="3500462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802.11-23/0807r0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92" name="Google Shape;92;p1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93" name="Google Shape;93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4" name="Google Shape;94;p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S1G+ UL MU-MIMO</a:t>
            </a:r>
            <a:endParaRPr/>
          </a:p>
        </p:txBody>
      </p:sp>
      <p:sp>
        <p:nvSpPr>
          <p:cNvPr id="95" name="Google Shape;95;p1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2023-05-10</a:t>
            </a: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7" name="Google Shape;97;p1"/>
          <p:cNvGraphicFramePr/>
          <p:nvPr/>
        </p:nvGraphicFramePr>
        <p:xfrm>
          <a:off x="533400" y="2508250"/>
          <a:ext cx="8251550" cy="3230640"/>
        </p:xfrm>
        <a:graphic>
          <a:graphicData uri="http://schemas.openxmlformats.org/drawingml/2006/table">
            <a:tbl>
              <a:tblPr>
                <a:noFill/>
                <a:tableStyleId>{443B5629-EAC2-4ED3-8E1C-6FA7EB3FD644}</a:tableStyleId>
              </a:tblPr>
              <a:tblGrid>
                <a:gridCol w="195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6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7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Name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Affiliation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Address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Phone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email</a:t>
                      </a:r>
                      <a:endParaRPr sz="1400" b="1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David Halasz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Morse Micro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dave.halasz@morsemicro.com</a:t>
                      </a:r>
                      <a:endParaRPr sz="12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Ganesan Thiagarajan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none" strike="noStrike" cap="none"/>
                        <a:t>Morse Micro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ganesan.thiagarajan@morsemicro.com</a:t>
                      </a:r>
                      <a:endParaRPr sz="12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Dave Goodall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none" strike="noStrike" cap="none"/>
                        <a:t>Morse Micro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dave@morsemicro.com</a:t>
                      </a:r>
                      <a:endParaRPr sz="12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"/>
          <p:cNvSpPr txBox="1">
            <a:spLocks noGrp="1"/>
          </p:cNvSpPr>
          <p:nvPr>
            <p:ph type="dt" idx="10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214" name="Google Shape;214;p7"/>
          <p:cNvSpPr txBox="1"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15" name="Google Shape;215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216" name="Google Shape;216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17" name="Google Shape;217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08" name="Google Shape;108;p2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9" name="Google Shape;109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Abstract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Follow up submission to 11-22/1831, which is about updating Sub 1 GHz with functionality already in the IEEE 802.11 specification.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Three functionalities identified were, </a:t>
            </a:r>
            <a:endParaRPr/>
          </a:p>
          <a:p>
            <a:pPr marL="91440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2400" b="1"/>
              <a:t>1024 QAM </a:t>
            </a:r>
            <a:endParaRPr/>
          </a:p>
          <a:p>
            <a:pPr marL="91440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2400" b="1"/>
              <a:t>Uplink Multi User MIMO </a:t>
            </a:r>
            <a:endParaRPr/>
          </a:p>
          <a:p>
            <a:pPr marL="91440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sz="2400" b="1"/>
              <a:t>Preamble Puncturing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This submission reviews UL MU-MIMO changes from High Efficiency(.11ax) to Sub 1 GHz(.11ah)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24ceaa01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9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Faster Use Case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Camera &amp; Video Use Case</a:t>
            </a:r>
            <a:endParaRPr/>
          </a:p>
        </p:txBody>
      </p:sp>
      <p:sp>
        <p:nvSpPr>
          <p:cNvPr id="118" name="Google Shape;118;g1424ceaa01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900" cy="4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</a:pPr>
            <a:r>
              <a:rPr lang="en-US"/>
              <a:t>IEEE 802.11ah useful for low power cameras and video.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</a:pPr>
            <a:r>
              <a:rPr lang="en-US"/>
              <a:t>UL MU-MIMO will enable greater number of concurrent camera streams.</a:t>
            </a:r>
            <a:endParaRPr/>
          </a:p>
        </p:txBody>
      </p:sp>
      <p:sp>
        <p:nvSpPr>
          <p:cNvPr id="119" name="Google Shape;119;g1424ceaa01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pic>
        <p:nvPicPr>
          <p:cNvPr id="120" name="Google Shape;120;g1424ceaa01d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44750" y="3737138"/>
            <a:ext cx="4726555" cy="255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g1424ceaa01d_0_0"/>
          <p:cNvSpPr txBox="1">
            <a:spLocks noGrp="1"/>
          </p:cNvSpPr>
          <p:nvPr>
            <p:ph type="dt" idx="10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22" name="Google Shape;122;g1424ceaa01d_0_0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32" name="Google Shape;132;p3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33" name="Google Shape;133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4" name="Google Shape;134;p3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100"/>
              <a:t>Changes Identified</a:t>
            </a:r>
            <a:endParaRPr sz="3100"/>
          </a:p>
        </p:txBody>
      </p:sp>
      <p:sp>
        <p:nvSpPr>
          <p:cNvPr id="135" name="Google Shape;135;p3"/>
          <p:cNvSpPr txBox="1">
            <a:spLocks noGrp="1"/>
          </p:cNvSpPr>
          <p:nvPr>
            <p:ph type="body" idx="1"/>
          </p:nvPr>
        </p:nvSpPr>
        <p:spPr>
          <a:xfrm>
            <a:off x="723088" y="1663678"/>
            <a:ext cx="7772400" cy="4219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S1G-TB-PPDU format will be new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Sounding changes from High Efficiency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Trigger frames from High Efficiency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Broadcast TWT for scheduling DL/UL MU-MIMO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High Efficiency MAC to enable the above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Other : PICS &amp; MIB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45" name="Google Shape;145;p4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46" name="Google Shape;146;p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7" name="Google Shape;147;p4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100"/>
              <a:t>S1G TB PPDU</a:t>
            </a:r>
            <a:endParaRPr sz="3100"/>
          </a:p>
        </p:txBody>
      </p:sp>
      <p:sp>
        <p:nvSpPr>
          <p:cNvPr id="148" name="Google Shape;148;p4"/>
          <p:cNvSpPr txBox="1">
            <a:spLocks noGrp="1"/>
          </p:cNvSpPr>
          <p:nvPr>
            <p:ph type="body" idx="1"/>
          </p:nvPr>
        </p:nvSpPr>
        <p:spPr>
          <a:xfrm>
            <a:off x="723088" y="1663678"/>
            <a:ext cx="7772400" cy="4219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Will need to introduce S1G TB PPDU, analogous to the HE TB PPDU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pic>
        <p:nvPicPr>
          <p:cNvPr id="149" name="Google Shape;14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8260" y="3173277"/>
            <a:ext cx="6407479" cy="1200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59" name="Google Shape;159;p5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60" name="Google Shape;160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61" name="Google Shape;161;p5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100"/>
              <a:t>Sounding changes from High Efficiency</a:t>
            </a:r>
            <a:endParaRPr sz="3100"/>
          </a:p>
        </p:txBody>
      </p:sp>
      <p:sp>
        <p:nvSpPr>
          <p:cNvPr id="162" name="Google Shape;162;p5"/>
          <p:cNvSpPr txBox="1">
            <a:spLocks noGrp="1"/>
          </p:cNvSpPr>
          <p:nvPr>
            <p:ph type="body" idx="1"/>
          </p:nvPr>
        </p:nvSpPr>
        <p:spPr>
          <a:xfrm>
            <a:off x="723088" y="1663678"/>
            <a:ext cx="7772400" cy="1071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More efficient sounding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pic>
        <p:nvPicPr>
          <p:cNvPr id="163" name="Google Shape;16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6099" y="5013388"/>
            <a:ext cx="4305901" cy="1181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85678" y="4301161"/>
            <a:ext cx="4458322" cy="2033872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5"/>
          <p:cNvSpPr/>
          <p:nvPr/>
        </p:nvSpPr>
        <p:spPr>
          <a:xfrm>
            <a:off x="6608989" y="2743200"/>
            <a:ext cx="1408339" cy="42426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22500"/>
                </a:moveTo>
                <a:lnTo>
                  <a:pt x="-20000" y="22500"/>
                </a:lnTo>
                <a:lnTo>
                  <a:pt x="-20000" y="120000"/>
                </a:lnTo>
                <a:lnTo>
                  <a:pt x="56088" y="514265"/>
                </a:lnTo>
              </a:path>
            </a:pathLst>
          </a:custGeom>
          <a:noFill/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Trigger MAC/Control frame (11ax)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100"/>
              <a:t>Trigger frames from High Efficiency</a:t>
            </a:r>
            <a:endParaRPr sz="3100"/>
          </a:p>
        </p:txBody>
      </p:sp>
      <p:sp>
        <p:nvSpPr>
          <p:cNvPr id="178" name="Google Shape;178;p6"/>
          <p:cNvSpPr txBox="1">
            <a:spLocks noGrp="1"/>
          </p:cNvSpPr>
          <p:nvPr>
            <p:ph type="body" idx="1"/>
          </p:nvPr>
        </p:nvSpPr>
        <p:spPr>
          <a:xfrm>
            <a:off x="723088" y="1663678"/>
            <a:ext cx="7772400" cy="4219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Allocates resources for and solicits one or more HE TB PPDU transmissions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Basic Trigger	- For data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BFRP Trigger	- For HE trigger based sounding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MU-BAR		- Multi User Block Ack Request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MU-RTS		- For protection of data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BSRP		- Buffer Status Report</a:t>
            </a:r>
            <a:endParaRPr dirty="0"/>
          </a:p>
          <a:p>
            <a:pPr marL="320040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Assists AP in allocating UL MU resources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GCR MU-BAR	- Groupcast w/retries BAR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BQRP		- Bandwidth Query Report</a:t>
            </a:r>
            <a:endParaRPr dirty="0"/>
          </a:p>
          <a:p>
            <a:pPr marL="320040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Assists AP in allocating UL MU resources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NFRP		- NDP Feedback Report</a:t>
            </a:r>
            <a:endParaRPr dirty="0"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None/>
            </a:pP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8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188" name="Google Shape;188;p18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89" name="Google Shape;189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90" name="Google Shape;190;p18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100"/>
              <a:t>Broadcast TWT for scheduling DL/UL MU-MIMO</a:t>
            </a:r>
            <a:endParaRPr sz="3100"/>
          </a:p>
        </p:txBody>
      </p:sp>
      <p:sp>
        <p:nvSpPr>
          <p:cNvPr id="191" name="Google Shape;191;p18"/>
          <p:cNvSpPr txBox="1">
            <a:spLocks noGrp="1"/>
          </p:cNvSpPr>
          <p:nvPr>
            <p:ph type="body" idx="1"/>
          </p:nvPr>
        </p:nvSpPr>
        <p:spPr>
          <a:xfrm>
            <a:off x="723088" y="1771254"/>
            <a:ext cx="7772400" cy="4219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High Efficiency brought in Broadcast TWT to have different clients have their traffic scheduled at the same time.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S1G to follow additional rules in 26.8 (TWT operation) which includes Broadcast TWT.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3cbbaf667d_0_0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May 2023</a:t>
            </a:r>
            <a:endParaRPr/>
          </a:p>
        </p:txBody>
      </p:sp>
      <p:sp>
        <p:nvSpPr>
          <p:cNvPr id="201" name="Google Shape;201;g23cbbaf667d_0_0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02" name="Google Shape;202;g23cbbaf667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203" name="Google Shape;203;g23cbbaf667d_0_0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100"/>
              <a:t>High Efficiency MAC to enable the above</a:t>
            </a:r>
            <a:endParaRPr sz="3100"/>
          </a:p>
        </p:txBody>
      </p:sp>
      <p:sp>
        <p:nvSpPr>
          <p:cNvPr id="204" name="Google Shape;204;g23cbbaf667d_0_0"/>
          <p:cNvSpPr txBox="1">
            <a:spLocks noGrp="1"/>
          </p:cNvSpPr>
          <p:nvPr>
            <p:ph type="body" idx="1"/>
          </p:nvPr>
        </p:nvSpPr>
        <p:spPr>
          <a:xfrm>
            <a:off x="723088" y="1771254"/>
            <a:ext cx="7772400" cy="42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Go through the HE MAC for sections. 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Not bringing in OFDMA.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Will also look to simplify.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Examples of sections will be bringing in,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26.7 HE sounding protocol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26.8 TWT operation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etc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On-screen Show (4:3)</PresentationFormat>
  <Paragraphs>146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Noto Sans Symbols</vt:lpstr>
      <vt:lpstr>Poppins Light</vt:lpstr>
      <vt:lpstr>Lato</vt:lpstr>
      <vt:lpstr>Office Theme</vt:lpstr>
      <vt:lpstr>S1G+ UL MU-MIMO</vt:lpstr>
      <vt:lpstr>Abstract</vt:lpstr>
      <vt:lpstr>Faster Use Case Camera &amp; Video Use Case</vt:lpstr>
      <vt:lpstr>Changes Identified</vt:lpstr>
      <vt:lpstr>S1G TB PPDU</vt:lpstr>
      <vt:lpstr>Sounding changes from High Efficiency</vt:lpstr>
      <vt:lpstr>Trigger frames from High Efficiency</vt:lpstr>
      <vt:lpstr>Broadcast TWT for scheduling DL/UL MU-MIMO</vt:lpstr>
      <vt:lpstr>High Efficiency MAC to enable the above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S1G+ UL MU-MIMO</dc:title>
  <dc:creator>david.e.halasz@outlook.com</dc:creator>
  <cp:lastModifiedBy>david.e.halasz@outlook.com</cp:lastModifiedBy>
  <cp:revision>1</cp:revision>
  <dcterms:created xsi:type="dcterms:W3CDTF">2022-08-02T14:15:04Z</dcterms:created>
  <dcterms:modified xsi:type="dcterms:W3CDTF">2023-05-10T14:16:12Z</dcterms:modified>
</cp:coreProperties>
</file>