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86" r:id="rId5"/>
    <p:sldId id="28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</a:t>
            </a:r>
            <a:r>
              <a:rPr lang="en-US" dirty="0" smtClean="0"/>
              <a:t>D1.0 </a:t>
            </a:r>
            <a:r>
              <a:rPr lang="en-US" dirty="0"/>
              <a:t>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815</c:v>
                </c:pt>
                <c:pt idx="1">
                  <c:v>28</c:v>
                </c:pt>
                <c:pt idx="2">
                  <c:v>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377</c:v>
                </c:pt>
                <c:pt idx="1">
                  <c:v>14</c:v>
                </c:pt>
                <c:pt idx="2">
                  <c:v>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5628048"/>
        <c:axId val="2135626416"/>
      </c:barChart>
      <c:catAx>
        <c:axId val="213562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135626416"/>
        <c:crosses val="autoZero"/>
        <c:auto val="1"/>
        <c:lblAlgn val="ctr"/>
        <c:lblOffset val="100"/>
        <c:noMultiLvlLbl val="0"/>
      </c:catAx>
      <c:valAx>
        <c:axId val="21356264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3562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47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835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802.11-23/0804r1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May </a:t>
            </a:r>
            <a:r>
              <a:rPr kumimoji="0" lang="en-US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2023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2023-05-18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 smtClean="0">
                <a:solidFill>
                  <a:srgbClr val="0000FF"/>
                </a:solidFill>
                <a:latin typeface="Times New Roman"/>
              </a:rPr>
              <a:t>May </a:t>
            </a:r>
            <a:r>
              <a:rPr lang="en-US" altLang="zh-CN" sz="2400" b="1" kern="0" dirty="0" smtClean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2023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  <a:endParaRPr lang="en-US" altLang="en-US" sz="2400" b="1" kern="0" dirty="0">
              <a:solidFill>
                <a:srgbClr val="000000"/>
              </a:solidFill>
              <a:latin typeface="Times New Roman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 smtClean="0"/>
              <a:t>TGbf</a:t>
            </a:r>
            <a:r>
              <a:rPr lang="en-US" altLang="zh-CN" dirty="0" smtClean="0"/>
              <a:t> (WLAN Sensing)</a:t>
            </a:r>
            <a:r>
              <a:rPr lang="en-US" dirty="0" smtClean="0"/>
              <a:t>–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May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371600"/>
            <a:ext cx="7315200" cy="49530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Progress during </a:t>
            </a:r>
            <a:r>
              <a:rPr lang="en-US" altLang="zh-CN" dirty="0" smtClean="0">
                <a:solidFill>
                  <a:srgbClr val="0000FF"/>
                </a:solidFill>
              </a:rPr>
              <a:t>May </a:t>
            </a:r>
            <a:r>
              <a:rPr lang="en-US" altLang="zh-CN" dirty="0" smtClean="0"/>
              <a:t>2023 session</a:t>
            </a:r>
            <a:endParaRPr lang="en-US" altLang="zh-CN" dirty="0"/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7</a:t>
            </a:r>
            <a:r>
              <a:rPr lang="en-US" altLang="zh-CN" dirty="0"/>
              <a:t> teleconference calls scheduled for </a:t>
            </a:r>
            <a:r>
              <a:rPr lang="en-US" altLang="zh-CN" dirty="0" err="1"/>
              <a:t>TGbf</a:t>
            </a:r>
            <a:r>
              <a:rPr lang="en-US" altLang="zh-CN" dirty="0"/>
              <a:t> (</a:t>
            </a:r>
            <a:r>
              <a:rPr lang="en-US" altLang="zh-CN" dirty="0">
                <a:solidFill>
                  <a:srgbClr val="0000FF"/>
                </a:solidFill>
              </a:rPr>
              <a:t>May 15 AM2 &amp; PM 2, 16 AM1 &amp; AM2, 17 AM1 &amp; AM2, 18 AM1 &amp; AM2</a:t>
            </a:r>
            <a:r>
              <a:rPr lang="en-US" altLang="zh-CN" dirty="0"/>
              <a:t>)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D1.0 (LB272)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/>
              <a:t>the Comment resolution for </a:t>
            </a:r>
            <a:r>
              <a:rPr lang="en-US" altLang="zh-CN" dirty="0" smtClean="0">
                <a:solidFill>
                  <a:srgbClr val="FF0000"/>
                </a:solidFill>
              </a:rPr>
              <a:t>226 </a:t>
            </a:r>
            <a:r>
              <a:rPr lang="en-US" altLang="zh-CN" dirty="0" smtClean="0"/>
              <a:t>CID </a:t>
            </a:r>
            <a:r>
              <a:rPr lang="en-US" altLang="zh-CN" dirty="0"/>
              <a:t>are </a:t>
            </a:r>
            <a:r>
              <a:rPr lang="en-US" altLang="zh-CN" dirty="0">
                <a:solidFill>
                  <a:srgbClr val="0000FF"/>
                </a:solidFill>
              </a:rPr>
              <a:t>newly</a:t>
            </a:r>
            <a:r>
              <a:rPr lang="en-US" altLang="zh-CN" dirty="0"/>
              <a:t> approved </a:t>
            </a:r>
            <a:r>
              <a:rPr lang="en-US" altLang="zh-CN" dirty="0">
                <a:solidFill>
                  <a:schemeClr val="tx1"/>
                </a:solidFill>
              </a:rPr>
              <a:t>or </a:t>
            </a:r>
            <a:r>
              <a:rPr lang="en-US" altLang="zh-CN" dirty="0">
                <a:solidFill>
                  <a:srgbClr val="0000FF"/>
                </a:solidFill>
              </a:rPr>
              <a:t>marked</a:t>
            </a:r>
            <a:r>
              <a:rPr lang="en-US" altLang="zh-CN" dirty="0">
                <a:solidFill>
                  <a:schemeClr val="tx1"/>
                </a:solidFill>
              </a:rPr>
              <a:t> as “ready for motion” </a:t>
            </a:r>
            <a:endParaRPr lang="en-US" altLang="zh-CN" dirty="0"/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rgbClr val="FF0000"/>
                </a:solidFill>
              </a:rPr>
              <a:t>56.682 </a:t>
            </a:r>
            <a:r>
              <a:rPr lang="en-US" altLang="zh-CN" dirty="0" smtClean="0">
                <a:solidFill>
                  <a:schemeClr val="tx1"/>
                </a:solidFill>
              </a:rPr>
              <a:t>% </a:t>
            </a:r>
            <a:r>
              <a:rPr lang="en-US" altLang="zh-CN" dirty="0">
                <a:solidFill>
                  <a:schemeClr val="tx1"/>
                </a:solidFill>
              </a:rPr>
              <a:t>of all LB272 comments 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6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dirty="0" smtClean="0">
                <a:solidFill>
                  <a:schemeClr val="tx1"/>
                </a:solidFill>
              </a:rPr>
              <a:t>(</a:t>
            </a:r>
            <a:r>
              <a:rPr lang="en-US" altLang="zh-CN" dirty="0" smtClean="0">
                <a:solidFill>
                  <a:srgbClr val="FF0000"/>
                </a:solidFill>
              </a:rPr>
              <a:t>738</a:t>
            </a:r>
            <a:r>
              <a:rPr lang="en-US" altLang="zh-CN" dirty="0" smtClean="0">
                <a:solidFill>
                  <a:schemeClr val="tx1"/>
                </a:solidFill>
              </a:rPr>
              <a:t>/1302</a:t>
            </a:r>
            <a:r>
              <a:rPr lang="en-US" altLang="zh-CN" dirty="0">
                <a:solidFill>
                  <a:schemeClr val="tx1"/>
                </a:solidFill>
              </a:rPr>
              <a:t>, Please refer to the figure)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dirty="0" smtClean="0"/>
              <a:t>Continue </a:t>
            </a:r>
            <a:r>
              <a:rPr lang="en-US" altLang="zh-CN" dirty="0">
                <a:solidFill>
                  <a:srgbClr val="0000FF"/>
                </a:solidFill>
              </a:rPr>
              <a:t>comment resolution </a:t>
            </a:r>
            <a:r>
              <a:rPr lang="en-US" altLang="zh-CN" dirty="0"/>
              <a:t>for </a:t>
            </a:r>
            <a:r>
              <a:rPr lang="en-US" altLang="zh-CN" dirty="0" smtClean="0"/>
              <a:t>D1.0 (</a:t>
            </a:r>
            <a:r>
              <a:rPr lang="en-US" altLang="zh-CN" dirty="0"/>
              <a:t>LB272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dirty="0" smtClean="0"/>
              <a:t>Requested </a:t>
            </a:r>
            <a:r>
              <a:rPr lang="en-US" altLang="zh-CN" dirty="0" smtClean="0">
                <a:solidFill>
                  <a:srgbClr val="0000FF"/>
                </a:solidFill>
              </a:rPr>
              <a:t>2</a:t>
            </a:r>
            <a:r>
              <a:rPr lang="en-US" altLang="zh-CN" dirty="0" smtClean="0"/>
              <a:t> </a:t>
            </a:r>
            <a:r>
              <a:rPr lang="en-US" altLang="zh-CN" dirty="0"/>
              <a:t>calls per </a:t>
            </a:r>
            <a:r>
              <a:rPr lang="en-US" altLang="zh-CN" dirty="0" smtClean="0"/>
              <a:t>week</a:t>
            </a:r>
          </a:p>
          <a:p>
            <a:pPr marL="720725" lvl="1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−"/>
            </a:pPr>
            <a:r>
              <a:rPr lang="en-US" altLang="zh-CN" dirty="0"/>
              <a:t>Requested </a:t>
            </a:r>
            <a:r>
              <a:rPr lang="en-US" altLang="zh-CN" dirty="0" err="1"/>
              <a:t>TGbf</a:t>
            </a:r>
            <a:r>
              <a:rPr lang="en-US" altLang="zh-CN" dirty="0"/>
              <a:t> ad-hoc meeting on </a:t>
            </a:r>
            <a:r>
              <a:rPr lang="en-US" altLang="zh-CN" dirty="0">
                <a:solidFill>
                  <a:srgbClr val="0000FF"/>
                </a:solidFill>
              </a:rPr>
              <a:t>July 6, 7, 8</a:t>
            </a:r>
            <a:r>
              <a:rPr lang="en-US" altLang="zh-CN" dirty="0"/>
              <a:t>, 2023, in the </a:t>
            </a:r>
            <a:r>
              <a:rPr lang="en-US" altLang="zh-CN" dirty="0">
                <a:solidFill>
                  <a:srgbClr val="0000FF"/>
                </a:solidFill>
              </a:rPr>
              <a:t>Ericsson Office, Lund, Sweden </a:t>
            </a:r>
            <a:endParaRPr lang="en-US" altLang="zh-CN" dirty="0" smtClean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Tony Xiao Han (Huawei)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5559362"/>
              </p:ext>
            </p:extLst>
          </p:nvPr>
        </p:nvGraphicFramePr>
        <p:xfrm>
          <a:off x="8001000" y="22098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 (Updated)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85900"/>
            <a:ext cx="5638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Oct 2020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微软雅黑" panose="020B0503020204020204" pitchFamily="34" charset="-122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				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</a:rPr>
              <a:t>	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 algn="just" defTabSz="685800" eaLnBrk="1" fontAlgn="auto" hangingPunct="1">
              <a:spcBef>
                <a:spcPts val="200"/>
              </a:spcBef>
              <a:spcAft>
                <a:spcPts val="600"/>
              </a:spcAft>
              <a:buNone/>
              <a:defRPr/>
            </a:pPr>
            <a:r>
              <a:rPr lang="en-US" altLang="zh-CN" sz="1400" i="1" kern="0" dirty="0">
                <a:solidFill>
                  <a:srgbClr val="FF0000"/>
                </a:solidFill>
              </a:rPr>
              <a:t>				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212725" lvl="1" indent="-212725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Recirculation LB (D2.0)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March 2023</a:t>
            </a:r>
            <a:r>
              <a:rPr lang="en-US" altLang="zh-CN" sz="1400" i="1" dirty="0">
                <a:solidFill>
                  <a:srgbClr val="FF000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FF0000"/>
                </a:solidFill>
                <a:ea typeface="宋体" panose="02010600030101010101" pitchFamily="2" charset="-122"/>
              </a:rPr>
              <a:t> July 2023</a:t>
            </a:r>
            <a:endParaRPr lang="en-US" altLang="zh-CN" sz="1400" i="1" kern="0" dirty="0">
              <a:solidFill>
                <a:srgbClr val="FF0000"/>
              </a:solidFill>
            </a:endParaRP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(D3.0)		</a:t>
            </a:r>
            <a:r>
              <a:rPr lang="en-US" altLang="zh-CN" sz="1400" i="1" kern="0" dirty="0"/>
              <a:t>May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Nov 2023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 	</a:t>
            </a:r>
            <a:r>
              <a:rPr lang="en-US" altLang="zh-CN" sz="1400" i="1" kern="0" dirty="0"/>
              <a:t>July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2024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 	Sep 2023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2024</a:t>
            </a:r>
            <a:endParaRPr lang="en-US" altLang="zh-CN" sz="14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</a:t>
            </a:r>
            <a:r>
              <a:rPr lang="en-US" altLang="zh-CN" sz="1400" i="1" kern="0" dirty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</a:t>
            </a:r>
            <a:r>
              <a:rPr lang="en-US" altLang="zh-CN" sz="1400" i="1" kern="0" dirty="0"/>
              <a:t>July 2024 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Jan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 	Sep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March 2025</a:t>
            </a:r>
            <a:endParaRPr lang="en-US" altLang="zh-CN" sz="14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504782" y="861167"/>
            <a:ext cx="5534818" cy="41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685800" eaLnBrk="1" fontAlgn="auto" hangingPunct="1">
              <a:spcAft>
                <a:spcPts val="0"/>
              </a:spcAft>
              <a:buNone/>
              <a:defRPr/>
            </a:pPr>
            <a:r>
              <a:rPr lang="en-US" altLang="zh-CN" kern="0" dirty="0">
                <a:solidFill>
                  <a:srgbClr val="000000"/>
                </a:solidFill>
              </a:rPr>
              <a:t>Timeline (Comment </a:t>
            </a:r>
            <a:r>
              <a:rPr lang="en-US" altLang="zh-CN" kern="0" dirty="0" smtClean="0">
                <a:solidFill>
                  <a:srgbClr val="000000"/>
                </a:solidFill>
              </a:rPr>
              <a:t>resolution for D1.0)</a:t>
            </a:r>
            <a:endParaRPr lang="en-US" altLang="zh-CN" kern="0" dirty="0">
              <a:solidFill>
                <a:srgbClr val="00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227762" y="1524000"/>
            <a:ext cx="57356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 algn="just">
              <a:buFont typeface="Times New Roman" pitchFamily="16" charset="0"/>
              <a:buChar char="•"/>
            </a:pPr>
            <a:r>
              <a:rPr lang="en-US" altLang="zh-CN" sz="20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January 20, 2023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 Working group Motion passes</a:t>
            </a:r>
            <a:r>
              <a:rPr lang="zh-CN" altLang="en-US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：</a:t>
            </a:r>
            <a:r>
              <a:rPr lang="en-US" altLang="zh-CN" sz="1600" kern="0" dirty="0">
                <a:solidFill>
                  <a:schemeClr val="bg1">
                    <a:lumMod val="50000"/>
                  </a:schemeClr>
                </a:solidFill>
                <a:latin typeface="Times New Roman"/>
              </a:rPr>
              <a:t>802.11bf (WLAN Sensing) Draft 1.0 and Initial Letter Ballot</a:t>
            </a:r>
          </a:p>
          <a:p>
            <a:pPr algn="just">
              <a:buFont typeface="Times New Roman" pitchFamily="16" charset="0"/>
              <a:buChar char="•"/>
            </a:pPr>
            <a:endParaRPr lang="en-US" altLang="zh-CN" sz="2000" kern="0" dirty="0">
              <a:solidFill>
                <a:srgbClr val="000000"/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2000" kern="0" dirty="0">
                <a:solidFill>
                  <a:schemeClr val="bg2"/>
                </a:solidFill>
                <a:latin typeface="Times New Roman"/>
              </a:rPr>
              <a:t>Tuesday January 31, 2023 at 23:59 Eastern Time USA (11:59 PM)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dirty="0">
                <a:solidFill>
                  <a:schemeClr val="bg2"/>
                </a:solidFill>
              </a:rPr>
              <a:t>Initial LB start for D1.0</a:t>
            </a:r>
          </a:p>
          <a:p>
            <a:pPr lvl="1" algn="just">
              <a:buFont typeface="Times New Roman" pitchFamily="16" charset="0"/>
              <a:buChar char="•"/>
            </a:pPr>
            <a:endParaRPr lang="en-US" altLang="zh-CN" sz="1600" kern="0" dirty="0">
              <a:solidFill>
                <a:schemeClr val="bg2"/>
              </a:solidFill>
              <a:latin typeface="Times New Roman"/>
            </a:endParaRPr>
          </a:p>
          <a:p>
            <a:pPr algn="just">
              <a:buFont typeface="Times New Roman" pitchFamily="16" charset="0"/>
              <a:buChar char="•"/>
            </a:pPr>
            <a:r>
              <a:rPr lang="en-US" altLang="zh-CN" sz="2000" kern="0" dirty="0">
                <a:solidFill>
                  <a:schemeClr val="bg2"/>
                </a:solidFill>
                <a:latin typeface="Times New Roman"/>
              </a:rPr>
              <a:t>Thursday March 2, 2023 at 23:59 Eastern Time USA (11:59 PM)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dirty="0">
                <a:solidFill>
                  <a:schemeClr val="bg2"/>
                </a:solidFill>
              </a:rPr>
              <a:t>Initial LB end for D1.0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altLang="zh-CN" sz="1600" dirty="0">
                <a:solidFill>
                  <a:schemeClr val="bg2"/>
                </a:solidFill>
              </a:rPr>
              <a:t>Assign the comments</a:t>
            </a:r>
            <a:endParaRPr lang="en-US" altLang="zh-CN" sz="1600" kern="0" dirty="0">
              <a:solidFill>
                <a:schemeClr val="bg2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endParaRPr lang="en-US" altLang="zh-CN" sz="2000" kern="0" dirty="0" smtClean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Times New Roman" pitchFamily="16" charset="0"/>
              <a:buChar char="•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</a:rPr>
              <a:t>Consider Ad Hoc meeting before July Plenary (decide during May Interim)</a:t>
            </a:r>
          </a:p>
        </p:txBody>
      </p:sp>
      <p:sp>
        <p:nvSpPr>
          <p:cNvPr id="4" name="左大括号 3"/>
          <p:cNvSpPr/>
          <p:nvPr/>
        </p:nvSpPr>
        <p:spPr bwMode="auto">
          <a:xfrm>
            <a:off x="6019800" y="1600200"/>
            <a:ext cx="207962" cy="4572000"/>
          </a:xfrm>
          <a:prstGeom prst="leftBrace">
            <a:avLst>
              <a:gd name="adj1" fmla="val 8333"/>
              <a:gd name="adj2" fmla="val 48681"/>
            </a:avLst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8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133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45165" y="917359"/>
            <a:ext cx="615563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1" indent="-22860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Confirmed</a:t>
            </a:r>
            <a:r>
              <a:rPr lang="en-US" altLang="zh-CN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	22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ET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– Too close to </a:t>
            </a:r>
            <a:r>
              <a:rPr lang="en-US" altLang="zh-CN" sz="1100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May Interim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23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May 	25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May 	29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- </a:t>
            </a:r>
            <a:r>
              <a:rPr lang="en-US" altLang="zh-CN" sz="1100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May 	30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June 	1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5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 </a:t>
            </a:r>
            <a:r>
              <a:rPr lang="en-US" altLang="zh-CN" sz="1100" dirty="0">
                <a:cs typeface="Times New Roman" panose="02020603050405020304" pitchFamily="18" charset="0"/>
              </a:rPr>
              <a:t>– CAC?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June 	6	(Tuesday),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- 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June 	8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12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13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June 	15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June 	19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- 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June 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	20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June 	22	(Thursday),	23</a:t>
            </a:r>
            <a:r>
              <a:rPr lang="zh-CN" altLang="en-US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2"/>
                </a:solidFill>
                <a:cs typeface="Times New Roman" panose="02020603050405020304" pitchFamily="18" charset="0"/>
              </a:rPr>
              <a:t>00 - 01:00 ET -- holiday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26	(Monday),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June 	27	(Tuesday),	10</a:t>
            </a:r>
            <a:r>
              <a:rPr lang="zh-CN" altLang="en-US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50"/>
                </a:solidFill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June 	29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July 	3	(Monday),	10</a:t>
            </a:r>
            <a:r>
              <a:rPr lang="zh-CN" altLang="en-US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ET-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- 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July 	4	(Tuesday),	10</a:t>
            </a:r>
            <a:r>
              <a:rPr lang="zh-CN" altLang="en-US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strike="sngStrike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00 - 12:00 ET </a:t>
            </a:r>
            <a:r>
              <a:rPr lang="en-US" altLang="zh-CN" sz="1100" dirty="0" smtClean="0">
                <a:solidFill>
                  <a:schemeClr val="bg2"/>
                </a:solidFill>
                <a:cs typeface="Times New Roman" panose="02020603050405020304" pitchFamily="18" charset="0"/>
              </a:rPr>
              <a:t>-- </a:t>
            </a:r>
            <a:r>
              <a:rPr lang="en-US" altLang="zh-CN" sz="1100" dirty="0">
                <a:solidFill>
                  <a:schemeClr val="bg2"/>
                </a:solidFill>
                <a:cs typeface="Times New Roman" panose="02020603050405020304" pitchFamily="18" charset="0"/>
              </a:rPr>
              <a:t>holiday</a:t>
            </a:r>
            <a:endParaRPr lang="en-US" altLang="zh-CN" sz="11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July 	6	(Thursday),	23</a:t>
            </a:r>
            <a:r>
              <a:rPr lang="zh-CN" altLang="en-US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100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en-US" altLang="zh-CN" sz="1100" dirty="0"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1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400800" y="1054608"/>
            <a:ext cx="5791200" cy="51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To be Confirmed: </a:t>
            </a:r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endParaRPr lang="en-US" altLang="zh-CN" sz="1200" b="1" dirty="0"/>
          </a:p>
          <a:p>
            <a:pPr marL="361950" lvl="1" indent="-3619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1600" b="1" dirty="0"/>
              <a:t>July Plenary 2023 (July 9-14) </a:t>
            </a:r>
            <a:r>
              <a:rPr lang="en-US" altLang="zh-CN" sz="1600" dirty="0"/>
              <a:t>	</a:t>
            </a:r>
            <a:endParaRPr lang="en-US" altLang="zh-CN" sz="1200" dirty="0"/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ea typeface="宋体" panose="02010600030101010101" pitchFamily="2" charset="-122"/>
              </a:rPr>
              <a:t>July 10    (Monday AM 1),		08:00-10:00 Berlin time 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July 10    (Monday PM 2), 	 	16:00-18:00 Berlin time</a:t>
            </a:r>
            <a:endParaRPr lang="en-US" altLang="zh-CN" sz="1200" dirty="0">
              <a:solidFill>
                <a:srgbClr val="FFC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July 11    (Tuesday AM 1),		08:00-10:00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July 11    (Tuesday PM 2),		16:00-18:00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July 12    (Wednesday AM 1),		08:00-10:00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ea typeface="宋体" panose="02010600030101010101" pitchFamily="2" charset="-122"/>
              </a:rPr>
              <a:t>July 12    (Wednesday PM 2),		16:00-18:00 Berlin time </a:t>
            </a:r>
          </a:p>
          <a:p>
            <a:pPr marL="400050" lvl="2" indent="0" algn="just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CN" sz="1200" dirty="0">
              <a:solidFill>
                <a:srgbClr val="1F497D"/>
              </a:solidFill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B050"/>
                </a:solidFill>
                <a:cs typeface="Times New Roman" panose="02020603050405020304" pitchFamily="18" charset="0"/>
              </a:rPr>
              <a:t>July 13    (Thursday AM 1),		08:00-10:00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200" dirty="0">
                <a:solidFill>
                  <a:srgbClr val="0070C0"/>
                </a:solidFill>
                <a:ea typeface="宋体" panose="02010600030101010101" pitchFamily="2" charset="-122"/>
              </a:rPr>
              <a:t>July</a:t>
            </a: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 13    (Thursday PM 2),		</a:t>
            </a:r>
            <a:r>
              <a:rPr lang="en-US" altLang="zh-CN" sz="1200" dirty="0">
                <a:solidFill>
                  <a:srgbClr val="0070C0"/>
                </a:solidFill>
                <a:ea typeface="宋体" panose="02010600030101010101" pitchFamily="2" charset="-122"/>
              </a:rPr>
              <a:t>16:00-18:00</a:t>
            </a:r>
            <a:r>
              <a:rPr lang="en-US" altLang="zh-CN" sz="1200" dirty="0">
                <a:solidFill>
                  <a:srgbClr val="0070C0"/>
                </a:solidFill>
                <a:cs typeface="Times New Roman" panose="02020603050405020304" pitchFamily="18" charset="0"/>
              </a:rPr>
              <a:t> Berlin time</a:t>
            </a: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1F497D"/>
              </a:solidFill>
              <a:latin typeface="+mn-lt"/>
              <a:ea typeface="宋体" panose="02010600030101010101" pitchFamily="2" charset="-122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2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endParaRPr lang="en-US" altLang="zh-CN" sz="900" dirty="0">
              <a:cs typeface="Times New Roman" panose="02020603050405020304" pitchFamily="18" charset="0"/>
            </a:endParaRP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** Note: </a:t>
            </a:r>
          </a:p>
          <a:p>
            <a:pPr lvl="1" indent="-22860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AutoNum type="arabicPeriod"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when conflict with CAC, the call may be changed 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(April 2023 – May 2023 CAC calls: </a:t>
            </a:r>
            <a:r>
              <a:rPr lang="en-US" altLang="zh-CN" sz="900" dirty="0">
                <a:solidFill>
                  <a:srgbClr val="0000FF"/>
                </a:solidFill>
                <a:cs typeface="Times New Roman" panose="02020603050405020304" pitchFamily="18" charset="0"/>
              </a:rPr>
              <a:t>April 3, and May 8,</a:t>
            </a:r>
            <a:r>
              <a:rPr lang="zh-CN" altLang="en-US" sz="900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900" dirty="0">
                <a:solidFill>
                  <a:srgbClr val="0000FF"/>
                </a:solidFill>
                <a:cs typeface="Times New Roman" panose="02020603050405020304" pitchFamily="18" charset="0"/>
              </a:rPr>
              <a:t>14</a:t>
            </a:r>
            <a:r>
              <a:rPr lang="en-US" altLang="zh-CN" sz="900" dirty="0">
                <a:cs typeface="Times New Roman" panose="02020603050405020304" pitchFamily="18" charset="0"/>
              </a:rPr>
              <a:t>)</a:t>
            </a:r>
          </a:p>
          <a:p>
            <a:pPr marL="0" lvl="1" indent="0" algn="just"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None/>
              <a:defRPr/>
            </a:pPr>
            <a:r>
              <a:rPr lang="en-US" altLang="zh-CN" sz="900" dirty="0">
                <a:cs typeface="Times New Roman" panose="02020603050405020304" pitchFamily="18" charset="0"/>
              </a:rPr>
              <a:t>2. </a:t>
            </a:r>
            <a:r>
              <a:rPr lang="en-US" altLang="zh-CN" sz="900" dirty="0">
                <a:cs typeface="MS PGothic" charset="0"/>
              </a:rPr>
              <a:t>Thursday </a:t>
            </a:r>
            <a:r>
              <a:rPr lang="en-US" altLang="zh-CN" sz="900" dirty="0">
                <a:solidFill>
                  <a:srgbClr val="00B0F0"/>
                </a:solidFill>
                <a:cs typeface="Times New Roman" panose="02020603050405020304" pitchFamily="18" charset="0"/>
              </a:rPr>
              <a:t>23:00 - 01:00am ET </a:t>
            </a:r>
            <a:r>
              <a:rPr lang="en-US" altLang="zh-CN" sz="900" dirty="0">
                <a:cs typeface="MS PGothic" charset="0"/>
              </a:rPr>
              <a:t>(Thursday 20</a:t>
            </a:r>
            <a:r>
              <a:rPr lang="zh-CN" altLang="en-US" sz="900" dirty="0">
                <a:cs typeface="MS PGothic" charset="0"/>
              </a:rPr>
              <a:t>：</a:t>
            </a:r>
            <a:r>
              <a:rPr lang="en-US" altLang="zh-CN" sz="900" dirty="0"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dirty="0">
                <a:solidFill>
                  <a:srgbClr val="0000FF"/>
                </a:solidFill>
                <a:cs typeface="MS PGothic" charset="0"/>
              </a:rPr>
              <a:t>Sang Kim </a:t>
            </a:r>
            <a:r>
              <a:rPr lang="en-US" altLang="zh-CN" sz="900" dirty="0">
                <a:cs typeface="MS PGothic" charset="0"/>
              </a:rPr>
              <a:t>will help to take the minutes for these slots.</a:t>
            </a:r>
            <a:endParaRPr lang="zh-CN" altLang="en-US" sz="9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6553200" y="3962400"/>
          <a:ext cx="5486400" cy="1505585"/>
        </p:xfrm>
        <a:graphic>
          <a:graphicData uri="http://schemas.openxmlformats.org/drawingml/2006/table">
            <a:tbl>
              <a:tblPr firstRow="1" firstCol="1" bandRow="1"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Berlin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Beijing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Time Central  Europe</a:t>
                      </a:r>
                      <a:endParaRPr lang="zh-CN" alt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Israel</a:t>
                      </a:r>
                      <a:endParaRPr lang="zh-CN" altLang="zh-CN" sz="1050" kern="1200" dirty="0">
                        <a:solidFill>
                          <a:srgbClr val="1F497D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Eastern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1F497D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Pacific time</a:t>
                      </a:r>
                      <a:endParaRPr lang="zh-CN" sz="105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AM1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14:00-16:00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08:00-10:00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9:00-11:00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02:00-04:00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23:00-01:00</a:t>
                      </a:r>
                      <a:endParaRPr lang="zh-CN" sz="9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AM2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16:30-18:30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10:30-12:30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11:30-13:30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01:30-03:30</a:t>
                      </a:r>
                      <a:endParaRPr lang="zh-CN" sz="9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CN" sz="9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</a:rPr>
                        <a:t>　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PM1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19:30-21:30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13:30-15:30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14:30-16:30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07:30-09:30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04:30-06:30</a:t>
                      </a:r>
                      <a:endParaRPr lang="zh-CN" sz="9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PM2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22:00-24:00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16:00-18:00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17:00-19:00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10:00-12:00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07:00-09:00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 </a:t>
                      </a:r>
                      <a:endParaRPr lang="zh-CN" sz="900" kern="120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CN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Evening 1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01:30-03:30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19:30-21:30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20:30-22:30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13:30-15:30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+mn-cs"/>
                        </a:rPr>
                        <a:t>10:30-12:30</a:t>
                      </a:r>
                      <a:endParaRPr lang="zh-CN" sz="900" kern="12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65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1385</TotalTime>
  <Words>413</Words>
  <Application>Microsoft Office PowerPoint</Application>
  <PresentationFormat>宽屏</PresentationFormat>
  <Paragraphs>186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宋体</vt:lpstr>
      <vt:lpstr>微软雅黑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May 2023</vt:lpstr>
      <vt:lpstr>TGbf Timeline (Updated)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79</cp:revision>
  <cp:lastPrinted>1601-01-01T00:00:00Z</cp:lastPrinted>
  <dcterms:created xsi:type="dcterms:W3CDTF">2019-09-06T19:28:44Z</dcterms:created>
  <dcterms:modified xsi:type="dcterms:W3CDTF">2023-05-18T20:36:11Z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(3)BQiBg+7V6xbNWwGIDnRwSiA0AArfM4v0KlkXL3vz6e4LINjAuUl8FIRx9RAg2Pmq7CzIC+Ti
oTlUrJjfyn7SlqgtHRs518rJdjVkf0E3KUM4lcq3YBUIX2SvDcBJWx3as1ksWY+EioruO+Ir
buN1QrK39fTVULuvLH5BsqBSYGmndyPqfTNzl3krzUB92jDTTmnuREf6ORQbT+mDCBUifRq6
75sZqIs38m8uiQ0rUs</vt:lpwstr>
  </property>
  <property fmtid="{D5CDD505-2E9C-101B-9397-08002B2CF9AE}" pid="3" name="_2015_ms_pID_7253431">
    <vt:lpwstr>OSipSm851ZGiQuLpYNqXJJ6EpAS38YkZfRgMEBsmc1QkwpWu+J14x7
yXIfC8b57g+fpcuJFVPIVaWbsRCumDhRA9mEnMUcePwk3Dwp3omJhPY/OXW34NNng6QCt7I/
VVxRK/TXoFtm9GwsJEpO8CpQahSPQJVhvKYAi3bsRdjz6GLmSCOh5YaaTJjYMIHhNszYF9tr
KMNiFHQ5vMMi7A5M2A4NLa2hCCdaYD1i5qzB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XnpU2mCuKScVmHUmL2JCKD0=</vt:lpwstr>
  </property>
</Properties>
</file>