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86" r:id="rId5"/>
    <p:sldId id="28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</a:t>
            </a:r>
            <a:r>
              <a:rPr lang="en-US" dirty="0" smtClean="0"/>
              <a:t>D1.0 </a:t>
            </a:r>
            <a:r>
              <a:rPr lang="en-US" dirty="0"/>
              <a:t>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245</c:v>
                </c:pt>
                <c:pt idx="1">
                  <c:v>8</c:v>
                </c:pt>
                <c:pt idx="2">
                  <c:v>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06895168"/>
        <c:axId val="689017760"/>
      </c:barChart>
      <c:catAx>
        <c:axId val="50689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89017760"/>
        <c:crosses val="autoZero"/>
        <c:auto val="1"/>
        <c:lblAlgn val="ctr"/>
        <c:lblOffset val="100"/>
        <c:noMultiLvlLbl val="0"/>
      </c:catAx>
      <c:valAx>
        <c:axId val="6890177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689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47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835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802.11-23/0804r0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2023-05-18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May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3716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Progress during </a:t>
            </a:r>
            <a:r>
              <a:rPr lang="en-US" altLang="zh-CN" dirty="0" smtClean="0">
                <a:solidFill>
                  <a:srgbClr val="0000FF"/>
                </a:solidFill>
              </a:rPr>
              <a:t>May </a:t>
            </a:r>
            <a:r>
              <a:rPr lang="en-US" altLang="zh-CN" dirty="0" smtClean="0"/>
              <a:t>2023 session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7</a:t>
            </a:r>
            <a:r>
              <a:rPr lang="en-US" altLang="zh-CN" dirty="0"/>
              <a:t> teleconference calls scheduled for </a:t>
            </a:r>
            <a:r>
              <a:rPr lang="en-US" altLang="zh-CN" dirty="0" err="1"/>
              <a:t>TGbf</a:t>
            </a:r>
            <a:r>
              <a:rPr lang="en-US" altLang="zh-CN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May 15 AM2 &amp; PM 2, 16 AM1 &amp; AM2, 17 AM1 &amp; AM2, 18 AM1 &amp; AM2</a:t>
            </a:r>
            <a:r>
              <a:rPr lang="en-US" altLang="zh-CN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D1.0 (LB272)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/>
              <a:t>the Comment resolution for </a:t>
            </a:r>
            <a:r>
              <a:rPr lang="en-US" altLang="zh-CN" dirty="0" smtClean="0">
                <a:solidFill>
                  <a:srgbClr val="FF0000"/>
                </a:solidFill>
              </a:rPr>
              <a:t>224 </a:t>
            </a:r>
            <a:r>
              <a:rPr lang="en-US" altLang="zh-CN" dirty="0" smtClean="0"/>
              <a:t>CID </a:t>
            </a:r>
            <a:r>
              <a:rPr lang="en-US" altLang="zh-CN" dirty="0"/>
              <a:t>are </a:t>
            </a:r>
            <a:r>
              <a:rPr lang="en-US" altLang="zh-CN" dirty="0">
                <a:solidFill>
                  <a:srgbClr val="0000FF"/>
                </a:solidFill>
              </a:rPr>
              <a:t>newly</a:t>
            </a:r>
            <a:r>
              <a:rPr lang="en-US" altLang="zh-CN" dirty="0"/>
              <a:t> approved </a:t>
            </a:r>
            <a:r>
              <a:rPr lang="en-US" altLang="zh-CN" dirty="0">
                <a:solidFill>
                  <a:schemeClr val="tx1"/>
                </a:solidFill>
              </a:rPr>
              <a:t>or </a:t>
            </a:r>
            <a:r>
              <a:rPr lang="en-US" altLang="zh-CN" dirty="0">
                <a:solidFill>
                  <a:srgbClr val="0000FF"/>
                </a:solidFill>
              </a:rPr>
              <a:t>marked</a:t>
            </a:r>
            <a:r>
              <a:rPr lang="en-US" altLang="zh-CN" dirty="0">
                <a:solidFill>
                  <a:schemeClr val="tx1"/>
                </a:solidFill>
              </a:rPr>
              <a:t> as “ready for motion” </a:t>
            </a:r>
            <a:endParaRPr lang="en-US" altLang="zh-CN" dirty="0"/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FF0000"/>
                </a:solidFill>
              </a:rPr>
              <a:t>56.682 </a:t>
            </a:r>
            <a:r>
              <a:rPr lang="en-US" altLang="zh-CN" dirty="0" smtClean="0">
                <a:solidFill>
                  <a:schemeClr val="tx1"/>
                </a:solidFill>
              </a:rPr>
              <a:t>% </a:t>
            </a:r>
            <a:r>
              <a:rPr lang="en-US" altLang="zh-CN" dirty="0">
                <a:solidFill>
                  <a:schemeClr val="tx1"/>
                </a:solidFill>
              </a:rPr>
              <a:t>of all LB272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chemeClr val="tx1"/>
                </a:solidFill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</a:rPr>
              <a:t>738</a:t>
            </a:r>
            <a:r>
              <a:rPr lang="en-US" altLang="zh-CN" dirty="0" smtClean="0">
                <a:solidFill>
                  <a:schemeClr val="tx1"/>
                </a:solidFill>
              </a:rPr>
              <a:t>/1302</a:t>
            </a:r>
            <a:r>
              <a:rPr lang="en-US" altLang="zh-CN" dirty="0">
                <a:solidFill>
                  <a:schemeClr val="tx1"/>
                </a:solidFill>
              </a:rPr>
              <a:t>, 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/>
              <a:t>Continue </a:t>
            </a: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</a:t>
            </a:r>
            <a:r>
              <a:rPr lang="en-US" altLang="zh-CN" dirty="0" smtClean="0"/>
              <a:t>D1.0 (</a:t>
            </a:r>
            <a:r>
              <a:rPr lang="en-US" altLang="zh-CN" dirty="0"/>
              <a:t>LB272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/>
              <a:t>Requested </a:t>
            </a:r>
            <a:r>
              <a:rPr lang="en-US" altLang="zh-CN" dirty="0" smtClean="0">
                <a:solidFill>
                  <a:srgbClr val="0000FF"/>
                </a:solidFill>
              </a:rPr>
              <a:t>2</a:t>
            </a:r>
            <a:r>
              <a:rPr lang="en-US" altLang="zh-CN" dirty="0" smtClean="0"/>
              <a:t> </a:t>
            </a:r>
            <a:r>
              <a:rPr lang="en-US" altLang="zh-CN" dirty="0"/>
              <a:t>calls per </a:t>
            </a:r>
            <a:r>
              <a:rPr lang="en-US" altLang="zh-CN" dirty="0" smtClean="0"/>
              <a:t>week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Requested </a:t>
            </a:r>
            <a:r>
              <a:rPr lang="en-US" altLang="zh-CN" dirty="0" err="1"/>
              <a:t>TGbf</a:t>
            </a:r>
            <a:r>
              <a:rPr lang="en-US" altLang="zh-CN" dirty="0"/>
              <a:t> ad-hoc meeting on </a:t>
            </a:r>
            <a:r>
              <a:rPr lang="en-US" altLang="zh-CN" dirty="0">
                <a:solidFill>
                  <a:srgbClr val="0000FF"/>
                </a:solidFill>
              </a:rPr>
              <a:t>July 6, 7, 8</a:t>
            </a:r>
            <a:r>
              <a:rPr lang="en-US" altLang="zh-CN" dirty="0"/>
              <a:t>, 2023, in the </a:t>
            </a:r>
            <a:r>
              <a:rPr lang="en-US" altLang="zh-CN" dirty="0">
                <a:solidFill>
                  <a:srgbClr val="0000FF"/>
                </a:solidFill>
              </a:rPr>
              <a:t>Ericsson Office, Lund, Sweden </a:t>
            </a:r>
            <a:endParaRPr lang="en-US" altLang="zh-CN" dirty="0" smtClean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9484072"/>
              </p:ext>
            </p:extLst>
          </p:nvPr>
        </p:nvGraphicFramePr>
        <p:xfrm>
          <a:off x="8001000" y="22098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March 2023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	</a:t>
            </a:r>
            <a:r>
              <a:rPr lang="en-US" altLang="zh-CN" sz="1400" i="1" kern="0" dirty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	</a:t>
            </a:r>
            <a:r>
              <a:rPr lang="en-US" altLang="zh-CN" sz="1400" i="1" kern="0" dirty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</a:t>
            </a:r>
            <a:r>
              <a:rPr lang="en-US" altLang="zh-CN" kern="0" dirty="0" smtClean="0">
                <a:solidFill>
                  <a:srgbClr val="000000"/>
                </a:solidFill>
              </a:rPr>
              <a:t>resolution for D1.0)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5240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January 20, 2023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1.0 and Initial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2000" kern="0" dirty="0">
              <a:solidFill>
                <a:srgbClr val="000000"/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2"/>
                </a:solidFill>
                <a:latin typeface="Times New Roman"/>
              </a:rPr>
              <a:t>Tuesday January 31, 2023 at 23:59 Eastern Time USA (11:59 PM)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Initial LB start for D1.0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2"/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2"/>
                </a:solidFill>
                <a:latin typeface="Times New Roman"/>
              </a:rPr>
              <a:t>Thursday March 2, 2023 at 23:59 Eastern Time USA (11:59 PM)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Initial LB end for D1.0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Assign the comments</a:t>
            </a:r>
            <a:endParaRPr lang="en-US" altLang="zh-CN" sz="1600" kern="0" dirty="0">
              <a:solidFill>
                <a:schemeClr val="bg2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</a:rPr>
              <a:t>Consider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</a:rPr>
              <a:t>Ad Hoc meeting before July Plenary (decide during May Interim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8681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133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5165" y="917359"/>
            <a:ext cx="61556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	22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– Too close to 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May Interim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23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May 	25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29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30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5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>
                <a:cs typeface="Times New Roman" panose="02020603050405020304" pitchFamily="18" charset="0"/>
              </a:rPr>
              <a:t>– CAC?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June 	6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8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12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13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15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June 	19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June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20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June 	22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 --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26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27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29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 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 	4	(Tuesday),	10</a:t>
            </a:r>
            <a:r>
              <a:rPr lang="zh-CN" altLang="en-US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-- 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 	6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54608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200" b="1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July Plenary 2023 (July 9-14) </a:t>
            </a:r>
            <a:r>
              <a:rPr lang="en-US" altLang="zh-CN" sz="1600" dirty="0"/>
              <a:t>	</a:t>
            </a:r>
            <a:endParaRPr lang="en-US" altLang="zh-CN" sz="12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ea typeface="宋体" panose="02010600030101010101" pitchFamily="2" charset="-122"/>
              </a:rPr>
              <a:t>July 10    (Monday AM 1),		08:00-10:00 Berlin time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July 10    (Monday PM 2), 	 	16:00-18:00 Berlin time</a:t>
            </a: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 11    (Tuesday AM 1),		08:00-10:00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July 11    (Tuesday PM 2),		16:00-18:00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 12    (Wednesday AM 1),		08:00-10:00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ea typeface="宋体" panose="02010600030101010101" pitchFamily="2" charset="-122"/>
              </a:rPr>
              <a:t>July 12    (Wednesday PM 2),		16:00-18:00 Berlin time 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 13    (Thursday AM 1),		08:00-10:00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ea typeface="宋体" panose="02010600030101010101" pitchFamily="2" charset="-122"/>
              </a:rPr>
              <a:t>July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 13    (Thursday PM 2),		</a:t>
            </a:r>
            <a:r>
              <a:rPr lang="en-US" altLang="zh-CN" sz="1200" dirty="0">
                <a:solidFill>
                  <a:srgbClr val="0070C0"/>
                </a:solidFill>
                <a:ea typeface="宋体" panose="02010600030101010101" pitchFamily="2" charset="-122"/>
              </a:rPr>
              <a:t>16:00-18:00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9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(April 2023 – May 2023 CAC calls: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April 3, and May 8,</a:t>
            </a:r>
            <a:r>
              <a:rPr lang="zh-CN" altLang="en-US" sz="9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14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cs typeface="MS PGothic" charset="0"/>
              </a:rPr>
              <a:t>(Thursday 20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6553200" y="396240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Berlin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23:00-01:00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22:00-24:00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07:00-09:00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10:30-12:30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1380</TotalTime>
  <Words>413</Words>
  <Application>Microsoft Office PowerPoint</Application>
  <PresentationFormat>宽屏</PresentationFormat>
  <Paragraphs>186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May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78</cp:revision>
  <cp:lastPrinted>1601-01-01T00:00:00Z</cp:lastPrinted>
  <dcterms:created xsi:type="dcterms:W3CDTF">2019-09-06T19:28:44Z</dcterms:created>
  <dcterms:modified xsi:type="dcterms:W3CDTF">2023-05-18T20:26:21Z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(3)BQiBg+7V6xbNWwGIDnRwSiA0AArfM4v0KlkXL3vz6e4LINjAuUl8FIRx9RAg2Pmq7CzIC+Ti
oTlUrJjfyn7SlqgtHRs518rJdjVkf0E3KUM4lcq3YBUIX2SvDcBJWx3as1ksWY+EioruO+Ir
buN1QrK39fTVULuvLH5BsqBSYGmndyPqfTNzl3krzUB92jDTTmnuREf6ORQbT+mDCBUifRq6
75sZqIs38m8uiQ0rUs</vt:lpwstr>
  </property>
  <property fmtid="{D5CDD505-2E9C-101B-9397-08002B2CF9AE}" pid="3" name="_2015_ms_pID_7253431">
    <vt:lpwstr>OSipSm851ZGiQuLpYNqXJJ6EpAS38YkZfRgMEBsmc1QkwpWu+J14x7
yXIfC8b57g+fpcuJFVPIVaWbsRCumDhRA9mEnMUcePwk3Dwp3omJhPY/OXW34NNng6QCt7I/
VVxRK/TXoFtm9GwsJEpO8CpQahSPQJVhvKYAi3bsRdjz6GLmSCOh5YaaTJjYMIHhNszYF9tr
KMNiFHQ5vMMi7A5M2A4NLa2hCCdaYD1i5qzB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XnpU2mCuKScVmHUmL2JCKD0=</vt:lpwstr>
  </property>
</Properties>
</file>