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0" r:id="rId4"/>
    <p:sldId id="285" r:id="rId5"/>
    <p:sldId id="286" r:id="rId6"/>
    <p:sldId id="287" r:id="rId7"/>
    <p:sldId id="289" r:id="rId8"/>
    <p:sldId id="291" r:id="rId9"/>
    <p:sldId id="277"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p:cViewPr varScale="1">
        <p:scale>
          <a:sx n="62" d="100"/>
          <a:sy n="62" d="100"/>
        </p:scale>
        <p:origin x="70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Yongho Seok, MediaTek</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Yongho Seok, MediaTek</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Yongho Seok, MediaTek</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1217-04-00be-rts-trigger-su-ppdu.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22/11-22-1926-00-0uhr-challenges-to-achieve-low-latency.pptx" TargetMode="External"/><Relationship Id="rId4" Type="http://schemas.openxmlformats.org/officeDocument/2006/relationships/hyperlink" Target="https://mentor.ieee.org/802.11/dcn/23/11-23-0018-01-0uhr-low-latency-support-in-uhr.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Low Latency Traffic Report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2023-07-05</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Yongho Seok, MediaTek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8919070"/>
              </p:ext>
            </p:extLst>
          </p:nvPr>
        </p:nvGraphicFramePr>
        <p:xfrm>
          <a:off x="992188" y="2419350"/>
          <a:ext cx="9947275" cy="2922588"/>
        </p:xfrm>
        <a:graphic>
          <a:graphicData uri="http://schemas.openxmlformats.org/presentationml/2006/ole">
            <mc:AlternateContent xmlns:mc="http://schemas.openxmlformats.org/markup-compatibility/2006">
              <mc:Choice xmlns:v="urn:schemas-microsoft-com:vml" Requires="v">
                <p:oleObj spid="_x0000_s3137" name="Document" r:id="rId4" imgW="10517411" imgH="3091639" progId="Word.Document.8">
                  <p:embed/>
                </p:oleObj>
              </mc:Choice>
              <mc:Fallback>
                <p:oleObj name="Document" r:id="rId4" imgW="10517411" imgH="3091639" progId="Word.Document.8">
                  <p:embed/>
                  <p:pic>
                    <p:nvPicPr>
                      <p:cNvPr id="0" name="Picture 3"/>
                      <p:cNvPicPr>
                        <a:picLocks noChangeAspect="1" noChangeArrowheads="1"/>
                      </p:cNvPicPr>
                      <p:nvPr/>
                    </p:nvPicPr>
                    <p:blipFill>
                      <a:blip r:embed="rId5"/>
                      <a:srcRect/>
                      <a:stretch>
                        <a:fillRect/>
                      </a:stretch>
                    </p:blipFill>
                    <p:spPr bwMode="auto">
                      <a:xfrm>
                        <a:off x="992188" y="2419350"/>
                        <a:ext cx="9947275" cy="29225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Arial" panose="020B0604020202020204" pitchFamily="34" charset="0"/>
              <a:buChar char="•"/>
            </a:pPr>
            <a:r>
              <a:rPr lang="en-GB" dirty="0">
                <a:solidFill>
                  <a:schemeClr val="accent4"/>
                </a:solidFill>
                <a:hlinkClick r:id="rId3">
                  <a:extLst>
                    <a:ext uri="{A12FA001-AC4F-418D-AE19-62706E023703}">
                      <ahyp:hlinkClr xmlns:ahyp="http://schemas.microsoft.com/office/drawing/2018/hyperlinkcolor" val="tx"/>
                    </a:ext>
                  </a:extLst>
                </a:hlinkClick>
              </a:rPr>
              <a:t>https://mentor.ieee.org/802.11/dcn/21/11-21-0628-00-00be-wireless-tsn-in-802-11-and-new-requirements-for-802-11be-and-802-1.pptx</a:t>
            </a:r>
          </a:p>
          <a:p>
            <a:pPr>
              <a:buFont typeface="Arial" panose="020B0604020202020204" pitchFamily="34" charset="0"/>
              <a:buChar char="•"/>
            </a:pPr>
            <a:r>
              <a:rPr lang="en-GB" dirty="0">
                <a:solidFill>
                  <a:schemeClr val="accent4"/>
                </a:solidFill>
                <a:hlinkClick r:id="rId3">
                  <a:extLst>
                    <a:ext uri="{A12FA001-AC4F-418D-AE19-62706E023703}">
                      <ahyp:hlinkClr xmlns:ahyp="http://schemas.microsoft.com/office/drawing/2018/hyperlinkcolor" val="tx"/>
                    </a:ext>
                  </a:extLst>
                </a:hlinkClick>
              </a:rPr>
              <a:t>https://mentor.ieee.org/802.11/dcn/20/11-20-1217-04-00be-rts-trigger-su-ppdu.pptx</a:t>
            </a:r>
            <a:endParaRPr lang="en-GB" dirty="0">
              <a:solidFill>
                <a:schemeClr val="accent4"/>
              </a:solidFill>
            </a:endParaRPr>
          </a:p>
          <a:p>
            <a:pPr>
              <a:buFont typeface="Arial" panose="020B0604020202020204" pitchFamily="34" charset="0"/>
              <a:buChar char="•"/>
            </a:pPr>
            <a:r>
              <a:rPr lang="en-GB" dirty="0">
                <a:solidFill>
                  <a:schemeClr val="accent4"/>
                </a:solidFill>
                <a:hlinkClick r:id="rId4">
                  <a:extLst>
                    <a:ext uri="{A12FA001-AC4F-418D-AE19-62706E023703}">
                      <ahyp:hlinkClr xmlns:ahyp="http://schemas.microsoft.com/office/drawing/2018/hyperlinkcolor" val="tx"/>
                    </a:ext>
                  </a:extLst>
                </a:hlinkClick>
              </a:rPr>
              <a:t>https://mentor.ieee.org/802.11/dcn/23/11-23-0018-01-0uhr-low-latency-support-in-uhr.pptx</a:t>
            </a:r>
            <a:endParaRPr lang="en-GB" dirty="0">
              <a:solidFill>
                <a:schemeClr val="accent4"/>
              </a:solidFill>
            </a:endParaRPr>
          </a:p>
          <a:p>
            <a:pPr>
              <a:buFont typeface="Arial" panose="020B0604020202020204" pitchFamily="34" charset="0"/>
              <a:buChar char="•"/>
            </a:pPr>
            <a:r>
              <a:rPr lang="en-GB" dirty="0">
                <a:solidFill>
                  <a:schemeClr val="accent4"/>
                </a:solidFill>
                <a:hlinkClick r:id="rId5">
                  <a:extLst>
                    <a:ext uri="{A12FA001-AC4F-418D-AE19-62706E023703}">
                      <ahyp:hlinkClr xmlns:ahyp="http://schemas.microsoft.com/office/drawing/2018/hyperlinkcolor" val="tx"/>
                    </a:ext>
                  </a:extLst>
                </a:hlinkClick>
              </a:rPr>
              <a:t>https://mentor.ieee.org/802.11/dcn/22/11-22-1926-00-0uhr-challenges-to-achieve-low-latency.pptx</a:t>
            </a:r>
            <a:endParaRPr lang="en-GB" dirty="0">
              <a:solidFill>
                <a:schemeClr val="accent4"/>
              </a:solidFill>
            </a:endParaRPr>
          </a:p>
          <a:p>
            <a:pPr>
              <a:buFont typeface="Arial" panose="020B0604020202020204" pitchFamily="34" charset="0"/>
              <a:buChar char="•"/>
            </a:pPr>
            <a:endParaRPr lang="en-GB" dirty="0">
              <a:solidFill>
                <a:schemeClr val="tx1"/>
              </a:solidFill>
            </a:endParaRPr>
          </a:p>
          <a:p>
            <a:pPr>
              <a:buFont typeface="Arial" panose="020B0604020202020204" pitchFamily="34" charset="0"/>
              <a:buChar char="•"/>
            </a:pPr>
            <a:endParaRPr lang="en-GB" dirty="0">
              <a:solidFill>
                <a:schemeClr val="tx1"/>
              </a:solidFill>
            </a:endParaRPr>
          </a:p>
          <a:p>
            <a:pPr>
              <a:buFont typeface="Arial" panose="020B0604020202020204" pitchFamily="34" charset="0"/>
              <a:buChar char="•"/>
            </a:pPr>
            <a:endParaRPr lang="en-GB" dirty="0">
              <a:solidFill>
                <a:schemeClr val="tx1"/>
              </a:solidFill>
            </a:endParaRP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dirty="0"/>
              <a:t>Yongho Seok, MediaTek</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r>
              <a:rPr lang="en-US" dirty="0"/>
              <a:t>This contribution discusses the low latency traffic report procedure. </a:t>
            </a:r>
          </a:p>
          <a:p>
            <a:pPr lvl="1">
              <a:buFont typeface="Courier New" panose="02070309020205020404" pitchFamily="49" charset="0"/>
              <a:buChar char="o"/>
            </a:pPr>
            <a:r>
              <a:rPr lang="en-US" dirty="0"/>
              <a:t>An AP and STA can preempt channel access based on the low latency traffic report signaling.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Yongho Seok, MediaTek</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8302-80B8-4E2E-AA76-7DD968E62199}"/>
              </a:ext>
            </a:extLst>
          </p:cNvPr>
          <p:cNvSpPr>
            <a:spLocks noGrp="1"/>
          </p:cNvSpPr>
          <p:nvPr>
            <p:ph type="title"/>
          </p:nvPr>
        </p:nvSpPr>
        <p:spPr/>
        <p:txBody>
          <a:bodyPr/>
          <a:lstStyle/>
          <a:p>
            <a:r>
              <a:rPr lang="en-GB" dirty="0"/>
              <a:t>Low Latency Traffic Report</a:t>
            </a:r>
            <a:endParaRPr lang="en-US" dirty="0"/>
          </a:p>
        </p:txBody>
      </p:sp>
      <p:sp>
        <p:nvSpPr>
          <p:cNvPr id="3" name="Content Placeholder 2">
            <a:extLst>
              <a:ext uri="{FF2B5EF4-FFF2-40B4-BE49-F238E27FC236}">
                <a16:creationId xmlns:a16="http://schemas.microsoft.com/office/drawing/2014/main" id="{75970476-84FD-469A-AC21-0A6156A88DA2}"/>
              </a:ext>
            </a:extLst>
          </p:cNvPr>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AP is a TXOP holder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a STA should be able to report the low latency data presence within the TXOP, the AP can schedule the resource to that STA. It can improve the low latency data of the STA.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is a TXOP holder</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an AP should be able to report the low latency data presence within the TXOP, the AP can use the remaining TXOP. It can improve the low latency data of the STA.</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On this purpose, we propose a Low Latency Traffic Report procedure based on the uplink OFDMA random access. </a:t>
            </a:r>
          </a:p>
        </p:txBody>
      </p:sp>
      <p:sp>
        <p:nvSpPr>
          <p:cNvPr id="4" name="Slide Number Placeholder 3">
            <a:extLst>
              <a:ext uri="{FF2B5EF4-FFF2-40B4-BE49-F238E27FC236}">
                <a16:creationId xmlns:a16="http://schemas.microsoft.com/office/drawing/2014/main" id="{EB87CC2C-D02F-4A78-87C1-C415C05E3A3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BE00425-D29B-48AB-967A-CF1E48E9C22A}"/>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52A94BA-43CE-4E28-B8F8-CB33F24EE07F}"/>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3281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8302-80B8-4E2E-AA76-7DD968E62199}"/>
              </a:ext>
            </a:extLst>
          </p:cNvPr>
          <p:cNvSpPr>
            <a:spLocks noGrp="1"/>
          </p:cNvSpPr>
          <p:nvPr>
            <p:ph type="title"/>
          </p:nvPr>
        </p:nvSpPr>
        <p:spPr/>
        <p:txBody>
          <a:bodyPr/>
          <a:lstStyle/>
          <a:p>
            <a:r>
              <a:rPr lang="en-GB" dirty="0"/>
              <a:t>Low Latency Traffic Report</a:t>
            </a:r>
            <a:endParaRPr lang="en-US" dirty="0"/>
          </a:p>
        </p:txBody>
      </p:sp>
      <p:sp>
        <p:nvSpPr>
          <p:cNvPr id="3" name="Content Placeholder 2">
            <a:extLst>
              <a:ext uri="{FF2B5EF4-FFF2-40B4-BE49-F238E27FC236}">
                <a16:creationId xmlns:a16="http://schemas.microsoft.com/office/drawing/2014/main" id="{75970476-84FD-469A-AC21-0A6156A88DA2}"/>
              </a:ext>
            </a:extLst>
          </p:cNvPr>
          <p:cNvSpPr>
            <a:spLocks noGrp="1"/>
          </p:cNvSpPr>
          <p:nvPr>
            <p:ph idx="1"/>
          </p:nvPr>
        </p:nvSpPr>
        <p:spPr/>
        <p:txBody>
          <a:bodyPr/>
          <a:lstStyle/>
          <a:p>
            <a:pPr>
              <a:buFont typeface="Arial" panose="020B0604020202020204" pitchFamily="34" charset="0"/>
              <a:buChar char="•"/>
            </a:pPr>
            <a:r>
              <a:rPr lang="en-US" dirty="0"/>
              <a:t>An AP sends a downlink low latency data to a recipient STA.</a:t>
            </a:r>
          </a:p>
          <a:p>
            <a:pPr lvl="1">
              <a:buFont typeface="Arial" panose="020B0604020202020204" pitchFamily="34" charset="0"/>
              <a:buChar char="•"/>
            </a:pPr>
            <a:r>
              <a:rPr lang="en-US" dirty="0"/>
              <a:t>If the recipient STA has an uplink low latency data, it can piggyback </a:t>
            </a:r>
            <a:r>
              <a:rPr lang="en-US" u="sng" dirty="0"/>
              <a:t>the low latency data presence report (LLR)</a:t>
            </a:r>
            <a:r>
              <a:rPr lang="en-US" dirty="0"/>
              <a:t> with the </a:t>
            </a:r>
            <a:r>
              <a:rPr lang="en-US" dirty="0" err="1"/>
              <a:t>BlockAck</a:t>
            </a:r>
            <a:r>
              <a:rPr lang="en-US" dirty="0"/>
              <a:t> response. </a:t>
            </a:r>
          </a:p>
          <a:p>
            <a:pPr lvl="1">
              <a:buFont typeface="Arial" panose="020B0604020202020204" pitchFamily="34" charset="0"/>
              <a:buChar char="•"/>
            </a:pPr>
            <a:r>
              <a:rPr lang="en-US" dirty="0"/>
              <a:t>If 3</a:t>
            </a:r>
            <a:r>
              <a:rPr lang="en-US" baseline="30000" dirty="0"/>
              <a:t>rd</a:t>
            </a:r>
            <a:r>
              <a:rPr lang="en-US" dirty="0"/>
              <a:t> party STA has an uplink low latency data, it can send the LLR through the uplink OFDMA random access. </a:t>
            </a:r>
          </a:p>
          <a:p>
            <a:pPr lvl="1">
              <a:buFont typeface="Arial" panose="020B0604020202020204" pitchFamily="34" charset="0"/>
              <a:buChar char="•"/>
            </a:pPr>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B87CC2C-D02F-4A78-87C1-C415C05E3A3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BE00425-D29B-48AB-967A-CF1E48E9C22A}"/>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52A94BA-43CE-4E28-B8F8-CB33F24EE07F}"/>
              </a:ext>
            </a:extLst>
          </p:cNvPr>
          <p:cNvSpPr>
            <a:spLocks noGrp="1"/>
          </p:cNvSpPr>
          <p:nvPr>
            <p:ph type="dt" idx="15"/>
          </p:nvPr>
        </p:nvSpPr>
        <p:spPr/>
        <p:txBody>
          <a:bodyPr/>
          <a:lstStyle/>
          <a:p>
            <a:r>
              <a:rPr lang="en-US" dirty="0"/>
              <a:t>July 2023</a:t>
            </a:r>
            <a:endParaRPr lang="en-GB" dirty="0"/>
          </a:p>
        </p:txBody>
      </p:sp>
      <p:cxnSp>
        <p:nvCxnSpPr>
          <p:cNvPr id="8" name="Straight Connector 7">
            <a:extLst>
              <a:ext uri="{FF2B5EF4-FFF2-40B4-BE49-F238E27FC236}">
                <a16:creationId xmlns:a16="http://schemas.microsoft.com/office/drawing/2014/main" id="{57731E7B-91A4-4EE6-B917-0FC09004472B}"/>
              </a:ext>
            </a:extLst>
          </p:cNvPr>
          <p:cNvCxnSpPr/>
          <p:nvPr/>
        </p:nvCxnSpPr>
        <p:spPr bwMode="auto">
          <a:xfrm>
            <a:off x="1371600" y="4571999"/>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6A0F3B7A-1166-41FF-B651-DE040FB6826D}"/>
              </a:ext>
            </a:extLst>
          </p:cNvPr>
          <p:cNvSpPr/>
          <p:nvPr/>
        </p:nvSpPr>
        <p:spPr bwMode="auto">
          <a:xfrm>
            <a:off x="1905000" y="3827838"/>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LL DATA</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(Ack Policy = 00)</a:t>
            </a:r>
          </a:p>
        </p:txBody>
      </p:sp>
      <p:sp>
        <p:nvSpPr>
          <p:cNvPr id="13" name="Rectangle 12">
            <a:extLst>
              <a:ext uri="{FF2B5EF4-FFF2-40B4-BE49-F238E27FC236}">
                <a16:creationId xmlns:a16="http://schemas.microsoft.com/office/drawing/2014/main" id="{52CACF3B-3EAC-4028-9539-49C6FC5FC71C}"/>
              </a:ext>
            </a:extLst>
          </p:cNvPr>
          <p:cNvSpPr/>
          <p:nvPr/>
        </p:nvSpPr>
        <p:spPr bwMode="auto">
          <a:xfrm>
            <a:off x="4419600" y="5082593"/>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BA+LLR</a:t>
            </a:r>
            <a:endParaRPr kumimoji="0" lang="en-US" sz="1800" b="0" i="0" u="none" strike="noStrike" cap="none" normalizeH="0" baseline="0" dirty="0">
              <a:ln>
                <a:noFill/>
              </a:ln>
              <a:effectLst/>
              <a:latin typeface="Times New Roman" pitchFamily="16" charset="0"/>
              <a:ea typeface="MS Gothic" charset="-128"/>
            </a:endParaRPr>
          </a:p>
        </p:txBody>
      </p:sp>
      <p:cxnSp>
        <p:nvCxnSpPr>
          <p:cNvPr id="16" name="Straight Connector 15">
            <a:extLst>
              <a:ext uri="{FF2B5EF4-FFF2-40B4-BE49-F238E27FC236}">
                <a16:creationId xmlns:a16="http://schemas.microsoft.com/office/drawing/2014/main" id="{9EEC3508-982C-4B87-81CD-67CC5F907D0C}"/>
              </a:ext>
            </a:extLst>
          </p:cNvPr>
          <p:cNvCxnSpPr/>
          <p:nvPr/>
        </p:nvCxnSpPr>
        <p:spPr bwMode="auto">
          <a:xfrm>
            <a:off x="1370543" y="5461855"/>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a:extLst>
              <a:ext uri="{FF2B5EF4-FFF2-40B4-BE49-F238E27FC236}">
                <a16:creationId xmlns:a16="http://schemas.microsoft.com/office/drawing/2014/main" id="{8F9C3CE5-4BF4-4213-862A-4E7BD4842641}"/>
              </a:ext>
            </a:extLst>
          </p:cNvPr>
          <p:cNvSpPr/>
          <p:nvPr/>
        </p:nvSpPr>
        <p:spPr bwMode="auto">
          <a:xfrm>
            <a:off x="4419600" y="5965636"/>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a:t>
            </a:r>
          </a:p>
        </p:txBody>
      </p:sp>
      <p:cxnSp>
        <p:nvCxnSpPr>
          <p:cNvPr id="18" name="Straight Connector 17">
            <a:extLst>
              <a:ext uri="{FF2B5EF4-FFF2-40B4-BE49-F238E27FC236}">
                <a16:creationId xmlns:a16="http://schemas.microsoft.com/office/drawing/2014/main" id="{A2929E0C-C026-49FB-BCB1-323C503BADC1}"/>
              </a:ext>
            </a:extLst>
          </p:cNvPr>
          <p:cNvCxnSpPr>
            <a:cxnSpLocks/>
          </p:cNvCxnSpPr>
          <p:nvPr/>
        </p:nvCxnSpPr>
        <p:spPr bwMode="auto">
          <a:xfrm>
            <a:off x="1370543" y="6344898"/>
            <a:ext cx="952434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Rectangle 19">
            <a:extLst>
              <a:ext uri="{FF2B5EF4-FFF2-40B4-BE49-F238E27FC236}">
                <a16:creationId xmlns:a16="http://schemas.microsoft.com/office/drawing/2014/main" id="{046EB4F8-1E46-4AF6-95FC-62DD15A645CA}"/>
              </a:ext>
            </a:extLst>
          </p:cNvPr>
          <p:cNvSpPr/>
          <p:nvPr/>
        </p:nvSpPr>
        <p:spPr bwMode="auto">
          <a:xfrm>
            <a:off x="4419600" y="4701593"/>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0666E6D6-54E3-4F2F-A2A9-7CC85F92B7A0}"/>
              </a:ext>
            </a:extLst>
          </p:cNvPr>
          <p:cNvSpPr/>
          <p:nvPr/>
        </p:nvSpPr>
        <p:spPr bwMode="auto">
          <a:xfrm>
            <a:off x="4419600" y="5586374"/>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25000" dirty="0">
              <a:ln>
                <a:noFill/>
              </a:ln>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BFC5C2FD-E76B-4260-9961-8885A383B8CE}"/>
              </a:ext>
            </a:extLst>
          </p:cNvPr>
          <p:cNvSpPr/>
          <p:nvPr/>
        </p:nvSpPr>
        <p:spPr bwMode="auto">
          <a:xfrm>
            <a:off x="5638800" y="3827838"/>
            <a:ext cx="2286002"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Trigger</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C22F0C00-D71B-4DE0-A505-6EC9F3CE94AB}"/>
              </a:ext>
            </a:extLst>
          </p:cNvPr>
          <p:cNvSpPr/>
          <p:nvPr/>
        </p:nvSpPr>
        <p:spPr bwMode="auto">
          <a:xfrm>
            <a:off x="8155113" y="5083472"/>
            <a:ext cx="2694915" cy="37837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800" b="0" i="0" u="none" strike="noStrike" cap="none" normalizeH="0" baseline="0" dirty="0">
                <a:ln>
                  <a:noFill/>
                </a:ln>
                <a:solidFill>
                  <a:schemeClr val="bg1"/>
                </a:solidFill>
                <a:effectLst/>
                <a:latin typeface="Times New Roman" pitchFamily="16" charset="0"/>
                <a:ea typeface="MS Gothic" charset="-128"/>
              </a:rPr>
              <a:t>LL DATA</a:t>
            </a:r>
          </a:p>
        </p:txBody>
      </p:sp>
      <p:sp>
        <p:nvSpPr>
          <p:cNvPr id="24" name="Rectangle 23">
            <a:extLst>
              <a:ext uri="{FF2B5EF4-FFF2-40B4-BE49-F238E27FC236}">
                <a16:creationId xmlns:a16="http://schemas.microsoft.com/office/drawing/2014/main" id="{B19830E5-3E67-49B3-A568-29E0D51F0767}"/>
              </a:ext>
            </a:extLst>
          </p:cNvPr>
          <p:cNvSpPr/>
          <p:nvPr/>
        </p:nvSpPr>
        <p:spPr bwMode="auto">
          <a:xfrm>
            <a:off x="8155113" y="5585513"/>
            <a:ext cx="2694915"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 DATA</a:t>
            </a:r>
          </a:p>
        </p:txBody>
      </p:sp>
      <p:sp>
        <p:nvSpPr>
          <p:cNvPr id="25" name="Rectangle 24">
            <a:extLst>
              <a:ext uri="{FF2B5EF4-FFF2-40B4-BE49-F238E27FC236}">
                <a16:creationId xmlns:a16="http://schemas.microsoft.com/office/drawing/2014/main" id="{71E8026B-1DDB-47A5-A171-452F2567307E}"/>
              </a:ext>
            </a:extLst>
          </p:cNvPr>
          <p:cNvSpPr/>
          <p:nvPr/>
        </p:nvSpPr>
        <p:spPr bwMode="auto">
          <a:xfrm>
            <a:off x="8153400" y="4695658"/>
            <a:ext cx="2694915" cy="38517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6620207-E63B-4B9B-9800-C48668ADE85D}"/>
              </a:ext>
            </a:extLst>
          </p:cNvPr>
          <p:cNvSpPr/>
          <p:nvPr/>
        </p:nvSpPr>
        <p:spPr bwMode="auto">
          <a:xfrm>
            <a:off x="8153400" y="5964775"/>
            <a:ext cx="2696629" cy="378369"/>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0CAE602D-A3A8-4E7C-BAEC-6CD5DE079F6B}"/>
              </a:ext>
            </a:extLst>
          </p:cNvPr>
          <p:cNvSpPr txBox="1"/>
          <p:nvPr/>
        </p:nvSpPr>
        <p:spPr>
          <a:xfrm>
            <a:off x="1111168" y="3975779"/>
            <a:ext cx="479618" cy="369332"/>
          </a:xfrm>
          <a:prstGeom prst="rect">
            <a:avLst/>
          </a:prstGeom>
          <a:noFill/>
        </p:spPr>
        <p:txBody>
          <a:bodyPr wrap="none" rtlCol="0">
            <a:spAutoFit/>
          </a:bodyPr>
          <a:lstStyle/>
          <a:p>
            <a:r>
              <a:rPr lang="en-US" sz="1800" dirty="0">
                <a:solidFill>
                  <a:schemeClr val="tx1"/>
                </a:solidFill>
              </a:rPr>
              <a:t>AP</a:t>
            </a:r>
          </a:p>
        </p:txBody>
      </p:sp>
      <p:sp>
        <p:nvSpPr>
          <p:cNvPr id="27" name="TextBox 26">
            <a:extLst>
              <a:ext uri="{FF2B5EF4-FFF2-40B4-BE49-F238E27FC236}">
                <a16:creationId xmlns:a16="http://schemas.microsoft.com/office/drawing/2014/main" id="{E8F06D9E-5A71-4A44-A921-95DAAADC18A9}"/>
              </a:ext>
            </a:extLst>
          </p:cNvPr>
          <p:cNvSpPr txBox="1"/>
          <p:nvPr/>
        </p:nvSpPr>
        <p:spPr>
          <a:xfrm>
            <a:off x="1111168" y="4896166"/>
            <a:ext cx="717632" cy="369332"/>
          </a:xfrm>
          <a:prstGeom prst="rect">
            <a:avLst/>
          </a:prstGeom>
          <a:noFill/>
        </p:spPr>
        <p:txBody>
          <a:bodyPr wrap="none" rtlCol="0">
            <a:spAutoFit/>
          </a:bodyPr>
          <a:lstStyle/>
          <a:p>
            <a:r>
              <a:rPr lang="en-US" sz="1800" dirty="0">
                <a:solidFill>
                  <a:schemeClr val="tx1"/>
                </a:solidFill>
              </a:rPr>
              <a:t>STA1</a:t>
            </a:r>
          </a:p>
        </p:txBody>
      </p:sp>
      <p:sp>
        <p:nvSpPr>
          <p:cNvPr id="28" name="TextBox 27">
            <a:extLst>
              <a:ext uri="{FF2B5EF4-FFF2-40B4-BE49-F238E27FC236}">
                <a16:creationId xmlns:a16="http://schemas.microsoft.com/office/drawing/2014/main" id="{8DA4F902-6E18-4CED-A589-02B713B6B822}"/>
              </a:ext>
            </a:extLst>
          </p:cNvPr>
          <p:cNvSpPr txBox="1"/>
          <p:nvPr/>
        </p:nvSpPr>
        <p:spPr>
          <a:xfrm>
            <a:off x="1111168" y="5725082"/>
            <a:ext cx="717632" cy="369332"/>
          </a:xfrm>
          <a:prstGeom prst="rect">
            <a:avLst/>
          </a:prstGeom>
          <a:noFill/>
        </p:spPr>
        <p:txBody>
          <a:bodyPr wrap="none" rtlCol="0">
            <a:spAutoFit/>
          </a:bodyPr>
          <a:lstStyle/>
          <a:p>
            <a:r>
              <a:rPr lang="en-US" sz="1800" dirty="0">
                <a:solidFill>
                  <a:schemeClr val="tx1"/>
                </a:solidFill>
              </a:rPr>
              <a:t>STA2</a:t>
            </a:r>
          </a:p>
        </p:txBody>
      </p:sp>
      <p:cxnSp>
        <p:nvCxnSpPr>
          <p:cNvPr id="30" name="Straight Arrow Connector 29">
            <a:extLst>
              <a:ext uri="{FF2B5EF4-FFF2-40B4-BE49-F238E27FC236}">
                <a16:creationId xmlns:a16="http://schemas.microsoft.com/office/drawing/2014/main" id="{8A5CB2E1-F1D6-4283-B5A5-3350BC5CC90C}"/>
              </a:ext>
            </a:extLst>
          </p:cNvPr>
          <p:cNvCxnSpPr>
            <a:cxnSpLocks/>
          </p:cNvCxnSpPr>
          <p:nvPr/>
        </p:nvCxnSpPr>
        <p:spPr bwMode="auto">
          <a:xfrm>
            <a:off x="4267200" y="4199919"/>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5FDE4A8-D590-4074-B218-FC8B71AFE6D5}"/>
              </a:ext>
            </a:extLst>
          </p:cNvPr>
          <p:cNvSpPr txBox="1"/>
          <p:nvPr/>
        </p:nvSpPr>
        <p:spPr>
          <a:xfrm>
            <a:off x="4182264" y="4190999"/>
            <a:ext cx="542136" cy="307777"/>
          </a:xfrm>
          <a:prstGeom prst="rect">
            <a:avLst/>
          </a:prstGeom>
          <a:noFill/>
        </p:spPr>
        <p:txBody>
          <a:bodyPr wrap="none" rtlCol="0">
            <a:spAutoFit/>
          </a:bodyPr>
          <a:lstStyle/>
          <a:p>
            <a:r>
              <a:rPr lang="en-US" sz="1400" dirty="0">
                <a:solidFill>
                  <a:schemeClr val="tx1"/>
                </a:solidFill>
              </a:rPr>
              <a:t>SIFS</a:t>
            </a:r>
          </a:p>
        </p:txBody>
      </p:sp>
      <p:cxnSp>
        <p:nvCxnSpPr>
          <p:cNvPr id="32" name="Straight Arrow Connector 31">
            <a:extLst>
              <a:ext uri="{FF2B5EF4-FFF2-40B4-BE49-F238E27FC236}">
                <a16:creationId xmlns:a16="http://schemas.microsoft.com/office/drawing/2014/main" id="{F187ADAD-92ED-40A8-82AC-61C40560392A}"/>
              </a:ext>
            </a:extLst>
          </p:cNvPr>
          <p:cNvCxnSpPr>
            <a:cxnSpLocks/>
          </p:cNvCxnSpPr>
          <p:nvPr/>
        </p:nvCxnSpPr>
        <p:spPr bwMode="auto">
          <a:xfrm>
            <a:off x="7933536" y="4199920"/>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4DF0B442-9F8D-4D2A-9CD1-A55A64F04C84}"/>
              </a:ext>
            </a:extLst>
          </p:cNvPr>
          <p:cNvSpPr txBox="1"/>
          <p:nvPr/>
        </p:nvSpPr>
        <p:spPr>
          <a:xfrm>
            <a:off x="7848600" y="4191000"/>
            <a:ext cx="542136" cy="307777"/>
          </a:xfrm>
          <a:prstGeom prst="rect">
            <a:avLst/>
          </a:prstGeom>
          <a:noFill/>
        </p:spPr>
        <p:txBody>
          <a:bodyPr wrap="none" rtlCol="0">
            <a:spAutoFit/>
          </a:bodyPr>
          <a:lstStyle/>
          <a:p>
            <a:r>
              <a:rPr lang="en-US" sz="1400" dirty="0">
                <a:solidFill>
                  <a:schemeClr val="tx1"/>
                </a:solidFill>
              </a:rPr>
              <a:t>SIFS</a:t>
            </a:r>
          </a:p>
        </p:txBody>
      </p:sp>
      <p:sp>
        <p:nvSpPr>
          <p:cNvPr id="10" name="Arrow: Down 9">
            <a:extLst>
              <a:ext uri="{FF2B5EF4-FFF2-40B4-BE49-F238E27FC236}">
                <a16:creationId xmlns:a16="http://schemas.microsoft.com/office/drawing/2014/main" id="{91D1A40A-E104-4DE4-976B-B48714E03E67}"/>
              </a:ext>
            </a:extLst>
          </p:cNvPr>
          <p:cNvSpPr/>
          <p:nvPr/>
        </p:nvSpPr>
        <p:spPr bwMode="auto">
          <a:xfrm>
            <a:off x="2817812" y="5080832"/>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F89E4826-6410-4ADB-8608-AE629D18215C}"/>
              </a:ext>
            </a:extLst>
          </p:cNvPr>
          <p:cNvSpPr txBox="1"/>
          <p:nvPr/>
        </p:nvSpPr>
        <p:spPr>
          <a:xfrm>
            <a:off x="1837893" y="4766846"/>
            <a:ext cx="2190023" cy="338554"/>
          </a:xfrm>
          <a:prstGeom prst="rect">
            <a:avLst/>
          </a:prstGeom>
          <a:noFill/>
        </p:spPr>
        <p:txBody>
          <a:bodyPr wrap="none" rtlCol="0">
            <a:spAutoFit/>
          </a:bodyPr>
          <a:lstStyle/>
          <a:p>
            <a:r>
              <a:rPr lang="en-US" sz="1600" dirty="0">
                <a:solidFill>
                  <a:schemeClr val="tx1"/>
                </a:solidFill>
              </a:rPr>
              <a:t>Low latency data arrival</a:t>
            </a:r>
          </a:p>
        </p:txBody>
      </p:sp>
      <p:sp>
        <p:nvSpPr>
          <p:cNvPr id="34" name="Arrow: Down 33">
            <a:extLst>
              <a:ext uri="{FF2B5EF4-FFF2-40B4-BE49-F238E27FC236}">
                <a16:creationId xmlns:a16="http://schemas.microsoft.com/office/drawing/2014/main" id="{62E5CAFB-0A72-40B4-B208-CE4116946E72}"/>
              </a:ext>
            </a:extLst>
          </p:cNvPr>
          <p:cNvSpPr/>
          <p:nvPr/>
        </p:nvSpPr>
        <p:spPr bwMode="auto">
          <a:xfrm>
            <a:off x="3133296" y="5938461"/>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B6A534F4-E3CC-4A91-B0A6-8B94218DEF5E}"/>
              </a:ext>
            </a:extLst>
          </p:cNvPr>
          <p:cNvSpPr txBox="1"/>
          <p:nvPr/>
        </p:nvSpPr>
        <p:spPr>
          <a:xfrm>
            <a:off x="2153377" y="5624475"/>
            <a:ext cx="2190023" cy="338554"/>
          </a:xfrm>
          <a:prstGeom prst="rect">
            <a:avLst/>
          </a:prstGeom>
          <a:noFill/>
        </p:spPr>
        <p:txBody>
          <a:bodyPr wrap="none" rtlCol="0">
            <a:spAutoFit/>
          </a:bodyPr>
          <a:lstStyle/>
          <a:p>
            <a:r>
              <a:rPr lang="en-US" sz="1600" dirty="0">
                <a:solidFill>
                  <a:schemeClr val="tx1"/>
                </a:solidFill>
              </a:rPr>
              <a:t>Low latency data arrival</a:t>
            </a:r>
          </a:p>
        </p:txBody>
      </p:sp>
    </p:spTree>
    <p:extLst>
      <p:ext uri="{BB962C8B-B14F-4D97-AF65-F5344CB8AC3E}">
        <p14:creationId xmlns:p14="http://schemas.microsoft.com/office/powerpoint/2010/main" val="172511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8302-80B8-4E2E-AA76-7DD968E62199}"/>
              </a:ext>
            </a:extLst>
          </p:cNvPr>
          <p:cNvSpPr>
            <a:spLocks noGrp="1"/>
          </p:cNvSpPr>
          <p:nvPr>
            <p:ph type="title"/>
          </p:nvPr>
        </p:nvSpPr>
        <p:spPr/>
        <p:txBody>
          <a:bodyPr/>
          <a:lstStyle/>
          <a:p>
            <a:r>
              <a:rPr lang="en-GB" dirty="0"/>
              <a:t>Low Latency Traffic Report</a:t>
            </a:r>
            <a:endParaRPr lang="en-US" dirty="0"/>
          </a:p>
        </p:txBody>
      </p:sp>
      <p:sp>
        <p:nvSpPr>
          <p:cNvPr id="3" name="Content Placeholder 2">
            <a:extLst>
              <a:ext uri="{FF2B5EF4-FFF2-40B4-BE49-F238E27FC236}">
                <a16:creationId xmlns:a16="http://schemas.microsoft.com/office/drawing/2014/main" id="{75970476-84FD-469A-AC21-0A6156A88DA2}"/>
              </a:ext>
            </a:extLst>
          </p:cNvPr>
          <p:cNvSpPr>
            <a:spLocks noGrp="1"/>
          </p:cNvSpPr>
          <p:nvPr>
            <p:ph idx="1"/>
          </p:nvPr>
        </p:nvSpPr>
        <p:spPr/>
        <p:txBody>
          <a:bodyPr/>
          <a:lstStyle/>
          <a:p>
            <a:pPr>
              <a:buFont typeface="Arial" panose="020B0604020202020204" pitchFamily="34" charset="0"/>
              <a:buChar char="•"/>
            </a:pPr>
            <a:r>
              <a:rPr lang="en-US" dirty="0"/>
              <a:t>An AP sends a downlink non-low latency data to a recipient STA.</a:t>
            </a:r>
          </a:p>
          <a:p>
            <a:pPr lvl="1">
              <a:buFont typeface="Arial" panose="020B0604020202020204" pitchFamily="34" charset="0"/>
              <a:buChar char="•"/>
            </a:pPr>
            <a:r>
              <a:rPr lang="en-US" dirty="0"/>
              <a:t>If the recipient STA and 3</a:t>
            </a:r>
            <a:r>
              <a:rPr lang="en-US" baseline="30000" dirty="0"/>
              <a:t>rd</a:t>
            </a:r>
            <a:r>
              <a:rPr lang="en-US" dirty="0"/>
              <a:t> party STA have an uplink low latency data, it can send the LLR through the uplink OFDMA random access. </a:t>
            </a:r>
          </a:p>
          <a:p>
            <a:pPr lvl="1">
              <a:buFont typeface="Arial" panose="020B0604020202020204" pitchFamily="34" charset="0"/>
              <a:buChar char="•"/>
            </a:pPr>
            <a:r>
              <a:rPr lang="en-US" dirty="0"/>
              <a:t>Otherwise, the AP continues the downlink non-low latency data transmission after the PIFS recovery. </a:t>
            </a:r>
          </a:p>
          <a:p>
            <a:pPr lvl="1">
              <a:buFont typeface="Arial" panose="020B0604020202020204" pitchFamily="34" charset="0"/>
              <a:buChar char="•"/>
            </a:pPr>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B87CC2C-D02F-4A78-87C1-C415C05E3A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BE00425-D29B-48AB-967A-CF1E48E9C22A}"/>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52A94BA-43CE-4E28-B8F8-CB33F24EE07F}"/>
              </a:ext>
            </a:extLst>
          </p:cNvPr>
          <p:cNvSpPr>
            <a:spLocks noGrp="1"/>
          </p:cNvSpPr>
          <p:nvPr>
            <p:ph type="dt" idx="15"/>
          </p:nvPr>
        </p:nvSpPr>
        <p:spPr/>
        <p:txBody>
          <a:bodyPr/>
          <a:lstStyle/>
          <a:p>
            <a:r>
              <a:rPr lang="en-US" dirty="0"/>
              <a:t>July 2023</a:t>
            </a:r>
            <a:endParaRPr lang="en-GB" dirty="0"/>
          </a:p>
        </p:txBody>
      </p:sp>
      <p:cxnSp>
        <p:nvCxnSpPr>
          <p:cNvPr id="8" name="Straight Connector 7">
            <a:extLst>
              <a:ext uri="{FF2B5EF4-FFF2-40B4-BE49-F238E27FC236}">
                <a16:creationId xmlns:a16="http://schemas.microsoft.com/office/drawing/2014/main" id="{57731E7B-91A4-4EE6-B917-0FC09004472B}"/>
              </a:ext>
            </a:extLst>
          </p:cNvPr>
          <p:cNvCxnSpPr/>
          <p:nvPr/>
        </p:nvCxnSpPr>
        <p:spPr bwMode="auto">
          <a:xfrm>
            <a:off x="1371600" y="4571999"/>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6A0F3B7A-1166-41FF-B651-DE040FB6826D}"/>
              </a:ext>
            </a:extLst>
          </p:cNvPr>
          <p:cNvSpPr/>
          <p:nvPr/>
        </p:nvSpPr>
        <p:spPr bwMode="auto">
          <a:xfrm>
            <a:off x="1905000" y="3827838"/>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non-LL DATA1</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11)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52CACF3B-3EAC-4028-9539-49C6FC5FC71C}"/>
              </a:ext>
            </a:extLst>
          </p:cNvPr>
          <p:cNvSpPr/>
          <p:nvPr/>
        </p:nvSpPr>
        <p:spPr bwMode="auto">
          <a:xfrm>
            <a:off x="7162800" y="5085797"/>
            <a:ext cx="1066800" cy="36933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0" dirty="0">
              <a:ln>
                <a:noFill/>
              </a:ln>
              <a:effectLst/>
              <a:latin typeface="Times New Roman" pitchFamily="16" charset="0"/>
              <a:ea typeface="MS Gothic" charset="-128"/>
            </a:endParaRPr>
          </a:p>
        </p:txBody>
      </p:sp>
      <p:cxnSp>
        <p:nvCxnSpPr>
          <p:cNvPr id="16" name="Straight Connector 15">
            <a:extLst>
              <a:ext uri="{FF2B5EF4-FFF2-40B4-BE49-F238E27FC236}">
                <a16:creationId xmlns:a16="http://schemas.microsoft.com/office/drawing/2014/main" id="{9EEC3508-982C-4B87-81CD-67CC5F907D0C}"/>
              </a:ext>
            </a:extLst>
          </p:cNvPr>
          <p:cNvCxnSpPr/>
          <p:nvPr/>
        </p:nvCxnSpPr>
        <p:spPr bwMode="auto">
          <a:xfrm>
            <a:off x="1370543" y="5461855"/>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a:extLst>
              <a:ext uri="{FF2B5EF4-FFF2-40B4-BE49-F238E27FC236}">
                <a16:creationId xmlns:a16="http://schemas.microsoft.com/office/drawing/2014/main" id="{8F9C3CE5-4BF4-4213-862A-4E7BD4842641}"/>
              </a:ext>
            </a:extLst>
          </p:cNvPr>
          <p:cNvSpPr/>
          <p:nvPr/>
        </p:nvSpPr>
        <p:spPr bwMode="auto">
          <a:xfrm>
            <a:off x="7162800" y="5966558"/>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a:t>
            </a:r>
          </a:p>
        </p:txBody>
      </p:sp>
      <p:cxnSp>
        <p:nvCxnSpPr>
          <p:cNvPr id="18" name="Straight Connector 17">
            <a:extLst>
              <a:ext uri="{FF2B5EF4-FFF2-40B4-BE49-F238E27FC236}">
                <a16:creationId xmlns:a16="http://schemas.microsoft.com/office/drawing/2014/main" id="{A2929E0C-C026-49FB-BCB1-323C503BADC1}"/>
              </a:ext>
            </a:extLst>
          </p:cNvPr>
          <p:cNvCxnSpPr>
            <a:cxnSpLocks/>
          </p:cNvCxnSpPr>
          <p:nvPr/>
        </p:nvCxnSpPr>
        <p:spPr bwMode="auto">
          <a:xfrm>
            <a:off x="1370543" y="6344898"/>
            <a:ext cx="952434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Rectangle 19">
            <a:extLst>
              <a:ext uri="{FF2B5EF4-FFF2-40B4-BE49-F238E27FC236}">
                <a16:creationId xmlns:a16="http://schemas.microsoft.com/office/drawing/2014/main" id="{046EB4F8-1E46-4AF6-95FC-62DD15A645CA}"/>
              </a:ext>
            </a:extLst>
          </p:cNvPr>
          <p:cNvSpPr/>
          <p:nvPr/>
        </p:nvSpPr>
        <p:spPr bwMode="auto">
          <a:xfrm>
            <a:off x="7162800" y="4702515"/>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0666E6D6-54E3-4F2F-A2A9-7CC85F92B7A0}"/>
              </a:ext>
            </a:extLst>
          </p:cNvPr>
          <p:cNvSpPr/>
          <p:nvPr/>
        </p:nvSpPr>
        <p:spPr bwMode="auto">
          <a:xfrm>
            <a:off x="7162800" y="5587296"/>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25000" dirty="0">
              <a:ln>
                <a:noFill/>
              </a:ln>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BFC5C2FD-E76B-4260-9961-8885A383B8CE}"/>
              </a:ext>
            </a:extLst>
          </p:cNvPr>
          <p:cNvSpPr/>
          <p:nvPr/>
        </p:nvSpPr>
        <p:spPr bwMode="auto">
          <a:xfrm>
            <a:off x="4648200" y="3827838"/>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non-LL DATA2</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11)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D8BB9B9C-95D5-4542-9E9A-74A39CF79124}"/>
              </a:ext>
            </a:extLst>
          </p:cNvPr>
          <p:cNvSpPr/>
          <p:nvPr/>
        </p:nvSpPr>
        <p:spPr bwMode="auto">
          <a:xfrm>
            <a:off x="8532685" y="3827838"/>
            <a:ext cx="2286658"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Trigger</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8C158A9E-65F8-4DC7-A493-F22DDB78329A}"/>
              </a:ext>
            </a:extLst>
          </p:cNvPr>
          <p:cNvSpPr txBox="1"/>
          <p:nvPr/>
        </p:nvSpPr>
        <p:spPr>
          <a:xfrm>
            <a:off x="4186632" y="4190999"/>
            <a:ext cx="542136" cy="307777"/>
          </a:xfrm>
          <a:prstGeom prst="rect">
            <a:avLst/>
          </a:prstGeom>
          <a:noFill/>
        </p:spPr>
        <p:txBody>
          <a:bodyPr wrap="none" rtlCol="0">
            <a:spAutoFit/>
          </a:bodyPr>
          <a:lstStyle/>
          <a:p>
            <a:r>
              <a:rPr lang="en-US" sz="1400" dirty="0">
                <a:solidFill>
                  <a:schemeClr val="tx1"/>
                </a:solidFill>
              </a:rPr>
              <a:t>PIFS</a:t>
            </a:r>
          </a:p>
        </p:txBody>
      </p:sp>
      <p:cxnSp>
        <p:nvCxnSpPr>
          <p:cNvPr id="14" name="Straight Arrow Connector 13">
            <a:extLst>
              <a:ext uri="{FF2B5EF4-FFF2-40B4-BE49-F238E27FC236}">
                <a16:creationId xmlns:a16="http://schemas.microsoft.com/office/drawing/2014/main" id="{08CE58CB-3751-4744-86C1-EE7623311A95}"/>
              </a:ext>
            </a:extLst>
          </p:cNvPr>
          <p:cNvCxnSpPr>
            <a:endCxn id="22" idx="1"/>
          </p:cNvCxnSpPr>
          <p:nvPr/>
        </p:nvCxnSpPr>
        <p:spPr bwMode="auto">
          <a:xfrm>
            <a:off x="4267200" y="4199919"/>
            <a:ext cx="3810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0" name="Straight Arrow Connector 29">
            <a:extLst>
              <a:ext uri="{FF2B5EF4-FFF2-40B4-BE49-F238E27FC236}">
                <a16:creationId xmlns:a16="http://schemas.microsoft.com/office/drawing/2014/main" id="{083E2127-7367-49AC-BF9D-5CCD6DD86781}"/>
              </a:ext>
            </a:extLst>
          </p:cNvPr>
          <p:cNvCxnSpPr>
            <a:cxnSpLocks/>
          </p:cNvCxnSpPr>
          <p:nvPr/>
        </p:nvCxnSpPr>
        <p:spPr bwMode="auto">
          <a:xfrm>
            <a:off x="7010400" y="4199919"/>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E4595E8D-0C3A-4326-926E-F1A9BFB298C6}"/>
              </a:ext>
            </a:extLst>
          </p:cNvPr>
          <p:cNvSpPr txBox="1"/>
          <p:nvPr/>
        </p:nvSpPr>
        <p:spPr>
          <a:xfrm>
            <a:off x="6925464" y="4190999"/>
            <a:ext cx="542136" cy="307777"/>
          </a:xfrm>
          <a:prstGeom prst="rect">
            <a:avLst/>
          </a:prstGeom>
          <a:noFill/>
        </p:spPr>
        <p:txBody>
          <a:bodyPr wrap="none" rtlCol="0">
            <a:spAutoFit/>
          </a:bodyPr>
          <a:lstStyle/>
          <a:p>
            <a:r>
              <a:rPr lang="en-US" sz="1400" dirty="0">
                <a:solidFill>
                  <a:schemeClr val="tx1"/>
                </a:solidFill>
              </a:rPr>
              <a:t>SIFS</a:t>
            </a:r>
          </a:p>
        </p:txBody>
      </p:sp>
      <p:sp>
        <p:nvSpPr>
          <p:cNvPr id="24" name="TextBox 23">
            <a:extLst>
              <a:ext uri="{FF2B5EF4-FFF2-40B4-BE49-F238E27FC236}">
                <a16:creationId xmlns:a16="http://schemas.microsoft.com/office/drawing/2014/main" id="{4523FCCD-9492-4D34-BEF2-D2CF39390FB3}"/>
              </a:ext>
            </a:extLst>
          </p:cNvPr>
          <p:cNvSpPr txBox="1"/>
          <p:nvPr/>
        </p:nvSpPr>
        <p:spPr>
          <a:xfrm>
            <a:off x="1111168" y="3975779"/>
            <a:ext cx="479618" cy="369332"/>
          </a:xfrm>
          <a:prstGeom prst="rect">
            <a:avLst/>
          </a:prstGeom>
          <a:noFill/>
        </p:spPr>
        <p:txBody>
          <a:bodyPr wrap="none" rtlCol="0">
            <a:spAutoFit/>
          </a:bodyPr>
          <a:lstStyle/>
          <a:p>
            <a:r>
              <a:rPr lang="en-US" sz="1800" dirty="0">
                <a:solidFill>
                  <a:schemeClr val="tx1"/>
                </a:solidFill>
              </a:rPr>
              <a:t>AP</a:t>
            </a:r>
          </a:p>
        </p:txBody>
      </p:sp>
      <p:sp>
        <p:nvSpPr>
          <p:cNvPr id="25" name="TextBox 24">
            <a:extLst>
              <a:ext uri="{FF2B5EF4-FFF2-40B4-BE49-F238E27FC236}">
                <a16:creationId xmlns:a16="http://schemas.microsoft.com/office/drawing/2014/main" id="{5F25642E-24FD-402F-9461-BC9E4A5CD0CC}"/>
              </a:ext>
            </a:extLst>
          </p:cNvPr>
          <p:cNvSpPr txBox="1"/>
          <p:nvPr/>
        </p:nvSpPr>
        <p:spPr>
          <a:xfrm>
            <a:off x="1111168" y="4896166"/>
            <a:ext cx="717632" cy="369332"/>
          </a:xfrm>
          <a:prstGeom prst="rect">
            <a:avLst/>
          </a:prstGeom>
          <a:noFill/>
        </p:spPr>
        <p:txBody>
          <a:bodyPr wrap="none" rtlCol="0">
            <a:spAutoFit/>
          </a:bodyPr>
          <a:lstStyle/>
          <a:p>
            <a:r>
              <a:rPr lang="en-US" sz="1800" dirty="0">
                <a:solidFill>
                  <a:schemeClr val="tx1"/>
                </a:solidFill>
              </a:rPr>
              <a:t>STA1</a:t>
            </a:r>
          </a:p>
        </p:txBody>
      </p:sp>
      <p:sp>
        <p:nvSpPr>
          <p:cNvPr id="26" name="TextBox 25">
            <a:extLst>
              <a:ext uri="{FF2B5EF4-FFF2-40B4-BE49-F238E27FC236}">
                <a16:creationId xmlns:a16="http://schemas.microsoft.com/office/drawing/2014/main" id="{C05AA1BF-F268-41CC-8F45-95C673B273FE}"/>
              </a:ext>
            </a:extLst>
          </p:cNvPr>
          <p:cNvSpPr txBox="1"/>
          <p:nvPr/>
        </p:nvSpPr>
        <p:spPr>
          <a:xfrm>
            <a:off x="1111168" y="5725082"/>
            <a:ext cx="717632" cy="369332"/>
          </a:xfrm>
          <a:prstGeom prst="rect">
            <a:avLst/>
          </a:prstGeom>
          <a:noFill/>
        </p:spPr>
        <p:txBody>
          <a:bodyPr wrap="none" rtlCol="0">
            <a:spAutoFit/>
          </a:bodyPr>
          <a:lstStyle/>
          <a:p>
            <a:r>
              <a:rPr lang="en-US" sz="1800" dirty="0">
                <a:solidFill>
                  <a:schemeClr val="tx1"/>
                </a:solidFill>
              </a:rPr>
              <a:t>STA2</a:t>
            </a:r>
          </a:p>
        </p:txBody>
      </p:sp>
      <p:sp>
        <p:nvSpPr>
          <p:cNvPr id="27" name="Arrow: Down 26">
            <a:extLst>
              <a:ext uri="{FF2B5EF4-FFF2-40B4-BE49-F238E27FC236}">
                <a16:creationId xmlns:a16="http://schemas.microsoft.com/office/drawing/2014/main" id="{FF4E688B-2D83-4D42-85AD-ABB966C58F4F}"/>
              </a:ext>
            </a:extLst>
          </p:cNvPr>
          <p:cNvSpPr/>
          <p:nvPr/>
        </p:nvSpPr>
        <p:spPr bwMode="auto">
          <a:xfrm>
            <a:off x="5475719" y="5080832"/>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A81030B-13BC-489C-826E-74E332C34F59}"/>
              </a:ext>
            </a:extLst>
          </p:cNvPr>
          <p:cNvSpPr txBox="1"/>
          <p:nvPr/>
        </p:nvSpPr>
        <p:spPr>
          <a:xfrm>
            <a:off x="4495800" y="4766846"/>
            <a:ext cx="2190023" cy="338554"/>
          </a:xfrm>
          <a:prstGeom prst="rect">
            <a:avLst/>
          </a:prstGeom>
          <a:noFill/>
        </p:spPr>
        <p:txBody>
          <a:bodyPr wrap="none" rtlCol="0">
            <a:spAutoFit/>
          </a:bodyPr>
          <a:lstStyle/>
          <a:p>
            <a:r>
              <a:rPr lang="en-US" sz="1600" dirty="0">
                <a:solidFill>
                  <a:schemeClr val="tx1"/>
                </a:solidFill>
              </a:rPr>
              <a:t>Low latency data arrival</a:t>
            </a:r>
          </a:p>
        </p:txBody>
      </p:sp>
      <p:sp>
        <p:nvSpPr>
          <p:cNvPr id="32" name="Arrow: Down 31">
            <a:extLst>
              <a:ext uri="{FF2B5EF4-FFF2-40B4-BE49-F238E27FC236}">
                <a16:creationId xmlns:a16="http://schemas.microsoft.com/office/drawing/2014/main" id="{7C0025B1-FD70-4DD9-9DA5-04F699FB0705}"/>
              </a:ext>
            </a:extLst>
          </p:cNvPr>
          <p:cNvSpPr/>
          <p:nvPr/>
        </p:nvSpPr>
        <p:spPr bwMode="auto">
          <a:xfrm>
            <a:off x="5791203" y="5938461"/>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TextBox 32">
            <a:extLst>
              <a:ext uri="{FF2B5EF4-FFF2-40B4-BE49-F238E27FC236}">
                <a16:creationId xmlns:a16="http://schemas.microsoft.com/office/drawing/2014/main" id="{E757F7DF-4770-4E28-8B52-94073DB2C2C0}"/>
              </a:ext>
            </a:extLst>
          </p:cNvPr>
          <p:cNvSpPr txBox="1"/>
          <p:nvPr/>
        </p:nvSpPr>
        <p:spPr>
          <a:xfrm>
            <a:off x="4811284" y="5624475"/>
            <a:ext cx="2190023" cy="338554"/>
          </a:xfrm>
          <a:prstGeom prst="rect">
            <a:avLst/>
          </a:prstGeom>
          <a:noFill/>
        </p:spPr>
        <p:txBody>
          <a:bodyPr wrap="none" rtlCol="0">
            <a:spAutoFit/>
          </a:bodyPr>
          <a:lstStyle/>
          <a:p>
            <a:r>
              <a:rPr lang="en-US" sz="1600" dirty="0">
                <a:solidFill>
                  <a:schemeClr val="tx1"/>
                </a:solidFill>
              </a:rPr>
              <a:t>Low latency data arrival</a:t>
            </a:r>
          </a:p>
        </p:txBody>
      </p:sp>
    </p:spTree>
    <p:extLst>
      <p:ext uri="{BB962C8B-B14F-4D97-AF65-F5344CB8AC3E}">
        <p14:creationId xmlns:p14="http://schemas.microsoft.com/office/powerpoint/2010/main" val="201001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8302-80B8-4E2E-AA76-7DD968E62199}"/>
              </a:ext>
            </a:extLst>
          </p:cNvPr>
          <p:cNvSpPr>
            <a:spLocks noGrp="1"/>
          </p:cNvSpPr>
          <p:nvPr>
            <p:ph type="title"/>
          </p:nvPr>
        </p:nvSpPr>
        <p:spPr/>
        <p:txBody>
          <a:bodyPr/>
          <a:lstStyle/>
          <a:p>
            <a:r>
              <a:rPr lang="en-GB" dirty="0"/>
              <a:t>Low Latency Traffic Report</a:t>
            </a:r>
            <a:endParaRPr lang="en-US" dirty="0"/>
          </a:p>
        </p:txBody>
      </p:sp>
      <p:sp>
        <p:nvSpPr>
          <p:cNvPr id="3" name="Content Placeholder 2">
            <a:extLst>
              <a:ext uri="{FF2B5EF4-FFF2-40B4-BE49-F238E27FC236}">
                <a16:creationId xmlns:a16="http://schemas.microsoft.com/office/drawing/2014/main" id="{75970476-84FD-469A-AC21-0A6156A88DA2}"/>
              </a:ext>
            </a:extLst>
          </p:cNvPr>
          <p:cNvSpPr>
            <a:spLocks noGrp="1"/>
          </p:cNvSpPr>
          <p:nvPr>
            <p:ph idx="1"/>
          </p:nvPr>
        </p:nvSpPr>
        <p:spPr/>
        <p:txBody>
          <a:bodyPr/>
          <a:lstStyle/>
          <a:p>
            <a:pPr>
              <a:buFont typeface="Arial" panose="020B0604020202020204" pitchFamily="34" charset="0"/>
              <a:buChar char="•"/>
            </a:pPr>
            <a:r>
              <a:rPr lang="en-US" dirty="0"/>
              <a:t>A STA sends an uplink low latency data to an AP.</a:t>
            </a:r>
          </a:p>
          <a:p>
            <a:pPr lvl="1">
              <a:buFont typeface="Arial" panose="020B0604020202020204" pitchFamily="34" charset="0"/>
              <a:buChar char="•"/>
            </a:pPr>
            <a:r>
              <a:rPr lang="en-US" dirty="0"/>
              <a:t>If the AP has a downlink low latency data address to the originator STA, it can piggyback the LLR with the </a:t>
            </a:r>
            <a:r>
              <a:rPr lang="en-US" dirty="0" err="1"/>
              <a:t>BlockAck</a:t>
            </a:r>
            <a:r>
              <a:rPr lang="en-US" dirty="0"/>
              <a:t> response. </a:t>
            </a:r>
          </a:p>
          <a:p>
            <a:pPr lvl="1">
              <a:buFont typeface="Arial" panose="020B0604020202020204" pitchFamily="34" charset="0"/>
              <a:buChar char="•"/>
            </a:pPr>
            <a:r>
              <a:rPr lang="en-US" dirty="0"/>
              <a:t>The AP uses the remaining TXOP and sends a downlink low latency data.</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B87CC2C-D02F-4A78-87C1-C415C05E3A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352A94BA-43CE-4E28-B8F8-CB33F24EE07F}"/>
              </a:ext>
            </a:extLst>
          </p:cNvPr>
          <p:cNvSpPr>
            <a:spLocks noGrp="1"/>
          </p:cNvSpPr>
          <p:nvPr>
            <p:ph type="dt" idx="15"/>
          </p:nvPr>
        </p:nvSpPr>
        <p:spPr/>
        <p:txBody>
          <a:bodyPr/>
          <a:lstStyle/>
          <a:p>
            <a:r>
              <a:rPr lang="en-US" dirty="0"/>
              <a:t>July 2023</a:t>
            </a:r>
            <a:endParaRPr lang="en-GB" dirty="0"/>
          </a:p>
        </p:txBody>
      </p:sp>
      <p:cxnSp>
        <p:nvCxnSpPr>
          <p:cNvPr id="8" name="Straight Connector 7">
            <a:extLst>
              <a:ext uri="{FF2B5EF4-FFF2-40B4-BE49-F238E27FC236}">
                <a16:creationId xmlns:a16="http://schemas.microsoft.com/office/drawing/2014/main" id="{57731E7B-91A4-4EE6-B917-0FC09004472B}"/>
              </a:ext>
            </a:extLst>
          </p:cNvPr>
          <p:cNvCxnSpPr/>
          <p:nvPr/>
        </p:nvCxnSpPr>
        <p:spPr bwMode="auto">
          <a:xfrm>
            <a:off x="1371600" y="4571999"/>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6A0F3B7A-1166-41FF-B651-DE040FB6826D}"/>
              </a:ext>
            </a:extLst>
          </p:cNvPr>
          <p:cNvSpPr/>
          <p:nvPr/>
        </p:nvSpPr>
        <p:spPr bwMode="auto">
          <a:xfrm>
            <a:off x="1901825" y="4717680"/>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LL DATA</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00)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52CACF3B-3EAC-4028-9539-49C6FC5FC71C}"/>
              </a:ext>
            </a:extLst>
          </p:cNvPr>
          <p:cNvSpPr/>
          <p:nvPr/>
        </p:nvSpPr>
        <p:spPr bwMode="auto">
          <a:xfrm>
            <a:off x="4419600" y="3827838"/>
            <a:ext cx="10668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BA+LLR</a:t>
            </a:r>
            <a:endParaRPr kumimoji="0" lang="en-US" sz="1800" b="0" i="0" u="none" strike="noStrike" cap="none" normalizeH="0" baseline="0" dirty="0">
              <a:ln>
                <a:noFill/>
              </a:ln>
              <a:effectLst/>
              <a:latin typeface="Times New Roman" pitchFamily="16" charset="0"/>
              <a:ea typeface="MS Gothic" charset="-128"/>
            </a:endParaRPr>
          </a:p>
        </p:txBody>
      </p:sp>
      <p:cxnSp>
        <p:nvCxnSpPr>
          <p:cNvPr id="16" name="Straight Connector 15">
            <a:extLst>
              <a:ext uri="{FF2B5EF4-FFF2-40B4-BE49-F238E27FC236}">
                <a16:creationId xmlns:a16="http://schemas.microsoft.com/office/drawing/2014/main" id="{9EEC3508-982C-4B87-81CD-67CC5F907D0C}"/>
              </a:ext>
            </a:extLst>
          </p:cNvPr>
          <p:cNvCxnSpPr/>
          <p:nvPr/>
        </p:nvCxnSpPr>
        <p:spPr bwMode="auto">
          <a:xfrm>
            <a:off x="1370543" y="5461855"/>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A2929E0C-C026-49FB-BCB1-323C503BADC1}"/>
              </a:ext>
            </a:extLst>
          </p:cNvPr>
          <p:cNvCxnSpPr>
            <a:cxnSpLocks/>
          </p:cNvCxnSpPr>
          <p:nvPr/>
        </p:nvCxnSpPr>
        <p:spPr bwMode="auto">
          <a:xfrm>
            <a:off x="1370543" y="6344898"/>
            <a:ext cx="952434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Arrow Connector 29">
            <a:extLst>
              <a:ext uri="{FF2B5EF4-FFF2-40B4-BE49-F238E27FC236}">
                <a16:creationId xmlns:a16="http://schemas.microsoft.com/office/drawing/2014/main" id="{8A5CB2E1-F1D6-4283-B5A5-3350BC5CC90C}"/>
              </a:ext>
            </a:extLst>
          </p:cNvPr>
          <p:cNvCxnSpPr>
            <a:cxnSpLocks/>
          </p:cNvCxnSpPr>
          <p:nvPr/>
        </p:nvCxnSpPr>
        <p:spPr bwMode="auto">
          <a:xfrm>
            <a:off x="4267200" y="5090584"/>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5FDE4A8-D590-4074-B218-FC8B71AFE6D5}"/>
              </a:ext>
            </a:extLst>
          </p:cNvPr>
          <p:cNvSpPr txBox="1"/>
          <p:nvPr/>
        </p:nvSpPr>
        <p:spPr>
          <a:xfrm>
            <a:off x="4182264" y="5081664"/>
            <a:ext cx="542136" cy="307777"/>
          </a:xfrm>
          <a:prstGeom prst="rect">
            <a:avLst/>
          </a:prstGeom>
          <a:noFill/>
        </p:spPr>
        <p:txBody>
          <a:bodyPr wrap="none" rtlCol="0">
            <a:spAutoFit/>
          </a:bodyPr>
          <a:lstStyle/>
          <a:p>
            <a:r>
              <a:rPr lang="en-US" sz="1400" dirty="0">
                <a:solidFill>
                  <a:schemeClr val="tx1"/>
                </a:solidFill>
              </a:rPr>
              <a:t>SIFS</a:t>
            </a:r>
          </a:p>
        </p:txBody>
      </p:sp>
      <p:sp>
        <p:nvSpPr>
          <p:cNvPr id="29" name="TextBox 28">
            <a:extLst>
              <a:ext uri="{FF2B5EF4-FFF2-40B4-BE49-F238E27FC236}">
                <a16:creationId xmlns:a16="http://schemas.microsoft.com/office/drawing/2014/main" id="{03E94B55-D1FE-4C88-9C9F-65D430C61706}"/>
              </a:ext>
            </a:extLst>
          </p:cNvPr>
          <p:cNvSpPr txBox="1"/>
          <p:nvPr/>
        </p:nvSpPr>
        <p:spPr>
          <a:xfrm>
            <a:off x="1111168" y="3975779"/>
            <a:ext cx="479618" cy="369332"/>
          </a:xfrm>
          <a:prstGeom prst="rect">
            <a:avLst/>
          </a:prstGeom>
          <a:noFill/>
        </p:spPr>
        <p:txBody>
          <a:bodyPr wrap="none" rtlCol="0">
            <a:spAutoFit/>
          </a:bodyPr>
          <a:lstStyle/>
          <a:p>
            <a:r>
              <a:rPr lang="en-US" sz="1800" dirty="0">
                <a:solidFill>
                  <a:schemeClr val="tx1"/>
                </a:solidFill>
              </a:rPr>
              <a:t>AP</a:t>
            </a:r>
          </a:p>
        </p:txBody>
      </p:sp>
      <p:sp>
        <p:nvSpPr>
          <p:cNvPr id="34" name="TextBox 33">
            <a:extLst>
              <a:ext uri="{FF2B5EF4-FFF2-40B4-BE49-F238E27FC236}">
                <a16:creationId xmlns:a16="http://schemas.microsoft.com/office/drawing/2014/main" id="{8037D92A-CF65-4A00-9809-C44F831886CA}"/>
              </a:ext>
            </a:extLst>
          </p:cNvPr>
          <p:cNvSpPr txBox="1"/>
          <p:nvPr/>
        </p:nvSpPr>
        <p:spPr>
          <a:xfrm>
            <a:off x="1111168" y="4896166"/>
            <a:ext cx="717632" cy="369332"/>
          </a:xfrm>
          <a:prstGeom prst="rect">
            <a:avLst/>
          </a:prstGeom>
          <a:noFill/>
        </p:spPr>
        <p:txBody>
          <a:bodyPr wrap="none" rtlCol="0">
            <a:spAutoFit/>
          </a:bodyPr>
          <a:lstStyle/>
          <a:p>
            <a:r>
              <a:rPr lang="en-US" sz="1800" dirty="0">
                <a:solidFill>
                  <a:schemeClr val="tx1"/>
                </a:solidFill>
              </a:rPr>
              <a:t>STA1</a:t>
            </a:r>
          </a:p>
        </p:txBody>
      </p:sp>
      <p:sp>
        <p:nvSpPr>
          <p:cNvPr id="35" name="TextBox 34">
            <a:extLst>
              <a:ext uri="{FF2B5EF4-FFF2-40B4-BE49-F238E27FC236}">
                <a16:creationId xmlns:a16="http://schemas.microsoft.com/office/drawing/2014/main" id="{495976FD-1675-4A1B-8879-0A9CFCD0AC1E}"/>
              </a:ext>
            </a:extLst>
          </p:cNvPr>
          <p:cNvSpPr txBox="1"/>
          <p:nvPr/>
        </p:nvSpPr>
        <p:spPr>
          <a:xfrm>
            <a:off x="1111168" y="5725082"/>
            <a:ext cx="717632" cy="369332"/>
          </a:xfrm>
          <a:prstGeom prst="rect">
            <a:avLst/>
          </a:prstGeom>
          <a:noFill/>
        </p:spPr>
        <p:txBody>
          <a:bodyPr wrap="none" rtlCol="0">
            <a:spAutoFit/>
          </a:bodyPr>
          <a:lstStyle/>
          <a:p>
            <a:r>
              <a:rPr lang="en-US" sz="1800" dirty="0">
                <a:solidFill>
                  <a:schemeClr val="tx1"/>
                </a:solidFill>
              </a:rPr>
              <a:t>STA2</a:t>
            </a:r>
          </a:p>
        </p:txBody>
      </p:sp>
      <p:sp>
        <p:nvSpPr>
          <p:cNvPr id="36" name="Rectangle 35">
            <a:extLst>
              <a:ext uri="{FF2B5EF4-FFF2-40B4-BE49-F238E27FC236}">
                <a16:creationId xmlns:a16="http://schemas.microsoft.com/office/drawing/2014/main" id="{D1922109-2D2D-4322-9D8C-0E4829A0A32A}"/>
              </a:ext>
            </a:extLst>
          </p:cNvPr>
          <p:cNvSpPr/>
          <p:nvPr/>
        </p:nvSpPr>
        <p:spPr bwMode="auto">
          <a:xfrm>
            <a:off x="5680779" y="3831263"/>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LL DATA</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00)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7" name="Rectangle 36">
            <a:extLst>
              <a:ext uri="{FF2B5EF4-FFF2-40B4-BE49-F238E27FC236}">
                <a16:creationId xmlns:a16="http://schemas.microsoft.com/office/drawing/2014/main" id="{5E4DB43D-B4B6-45EC-A68D-11923AAC59B7}"/>
              </a:ext>
            </a:extLst>
          </p:cNvPr>
          <p:cNvSpPr/>
          <p:nvPr/>
        </p:nvSpPr>
        <p:spPr bwMode="auto">
          <a:xfrm>
            <a:off x="8195379" y="5086018"/>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BA+LLR</a:t>
            </a:r>
            <a:endParaRPr kumimoji="0" lang="en-US" sz="1800" b="0" i="0" u="none" strike="noStrike" cap="none" normalizeH="0" baseline="0" dirty="0">
              <a:ln>
                <a:noFill/>
              </a:ln>
              <a:effectLst/>
              <a:latin typeface="Times New Roman" pitchFamily="16" charset="0"/>
              <a:ea typeface="MS Gothic" charset="-128"/>
            </a:endParaRPr>
          </a:p>
        </p:txBody>
      </p:sp>
      <p:sp>
        <p:nvSpPr>
          <p:cNvPr id="38" name="Rectangle 37">
            <a:extLst>
              <a:ext uri="{FF2B5EF4-FFF2-40B4-BE49-F238E27FC236}">
                <a16:creationId xmlns:a16="http://schemas.microsoft.com/office/drawing/2014/main" id="{2F474383-D836-4CBB-8E76-B295FF645D9A}"/>
              </a:ext>
            </a:extLst>
          </p:cNvPr>
          <p:cNvSpPr/>
          <p:nvPr/>
        </p:nvSpPr>
        <p:spPr bwMode="auto">
          <a:xfrm>
            <a:off x="8195379" y="5969061"/>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a:t>
            </a:r>
          </a:p>
        </p:txBody>
      </p:sp>
      <p:sp>
        <p:nvSpPr>
          <p:cNvPr id="39" name="Rectangle 38">
            <a:extLst>
              <a:ext uri="{FF2B5EF4-FFF2-40B4-BE49-F238E27FC236}">
                <a16:creationId xmlns:a16="http://schemas.microsoft.com/office/drawing/2014/main" id="{7C72B01D-966D-470F-AA74-1551D88BD91F}"/>
              </a:ext>
            </a:extLst>
          </p:cNvPr>
          <p:cNvSpPr/>
          <p:nvPr/>
        </p:nvSpPr>
        <p:spPr bwMode="auto">
          <a:xfrm>
            <a:off x="8195379" y="4705018"/>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40" name="Rectangle 39">
            <a:extLst>
              <a:ext uri="{FF2B5EF4-FFF2-40B4-BE49-F238E27FC236}">
                <a16:creationId xmlns:a16="http://schemas.microsoft.com/office/drawing/2014/main" id="{86815A4E-3036-4560-9DF1-733C98D544CD}"/>
              </a:ext>
            </a:extLst>
          </p:cNvPr>
          <p:cNvSpPr/>
          <p:nvPr/>
        </p:nvSpPr>
        <p:spPr bwMode="auto">
          <a:xfrm>
            <a:off x="8195379" y="5589799"/>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25000" dirty="0">
              <a:ln>
                <a:noFill/>
              </a:ln>
              <a:effectLst/>
              <a:latin typeface="Times New Roman" pitchFamily="16" charset="0"/>
              <a:ea typeface="MS Gothic" charset="-128"/>
            </a:endParaRPr>
          </a:p>
        </p:txBody>
      </p:sp>
      <p:cxnSp>
        <p:nvCxnSpPr>
          <p:cNvPr id="41" name="Straight Arrow Connector 40">
            <a:extLst>
              <a:ext uri="{FF2B5EF4-FFF2-40B4-BE49-F238E27FC236}">
                <a16:creationId xmlns:a16="http://schemas.microsoft.com/office/drawing/2014/main" id="{50C88CCF-ECBA-462F-A81B-F4657A73E09D}"/>
              </a:ext>
            </a:extLst>
          </p:cNvPr>
          <p:cNvCxnSpPr>
            <a:cxnSpLocks/>
          </p:cNvCxnSpPr>
          <p:nvPr/>
        </p:nvCxnSpPr>
        <p:spPr bwMode="auto">
          <a:xfrm>
            <a:off x="8042979" y="4203344"/>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17BEFB9-7BA9-439E-9C8F-851FC514770E}"/>
              </a:ext>
            </a:extLst>
          </p:cNvPr>
          <p:cNvSpPr txBox="1"/>
          <p:nvPr/>
        </p:nvSpPr>
        <p:spPr>
          <a:xfrm>
            <a:off x="7958043" y="4194424"/>
            <a:ext cx="542136" cy="307777"/>
          </a:xfrm>
          <a:prstGeom prst="rect">
            <a:avLst/>
          </a:prstGeom>
          <a:noFill/>
        </p:spPr>
        <p:txBody>
          <a:bodyPr wrap="none" rtlCol="0">
            <a:spAutoFit/>
          </a:bodyPr>
          <a:lstStyle/>
          <a:p>
            <a:r>
              <a:rPr lang="en-US" sz="1400" dirty="0">
                <a:solidFill>
                  <a:schemeClr val="tx1"/>
                </a:solidFill>
              </a:rPr>
              <a:t>SIFS</a:t>
            </a:r>
          </a:p>
        </p:txBody>
      </p:sp>
      <p:sp>
        <p:nvSpPr>
          <p:cNvPr id="23" name="Arrow: Down 22">
            <a:extLst>
              <a:ext uri="{FF2B5EF4-FFF2-40B4-BE49-F238E27FC236}">
                <a16:creationId xmlns:a16="http://schemas.microsoft.com/office/drawing/2014/main" id="{1230E7A6-E145-495A-9889-7DC6A7AB3137}"/>
              </a:ext>
            </a:extLst>
          </p:cNvPr>
          <p:cNvSpPr/>
          <p:nvPr/>
        </p:nvSpPr>
        <p:spPr bwMode="auto">
          <a:xfrm>
            <a:off x="2934425" y="4185861"/>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EE41B045-71E2-4BAA-A34A-CB061F23A085}"/>
              </a:ext>
            </a:extLst>
          </p:cNvPr>
          <p:cNvSpPr txBox="1"/>
          <p:nvPr/>
        </p:nvSpPr>
        <p:spPr>
          <a:xfrm>
            <a:off x="1954506" y="3871875"/>
            <a:ext cx="2190023" cy="338554"/>
          </a:xfrm>
          <a:prstGeom prst="rect">
            <a:avLst/>
          </a:prstGeom>
          <a:noFill/>
        </p:spPr>
        <p:txBody>
          <a:bodyPr wrap="none" rtlCol="0">
            <a:spAutoFit/>
          </a:bodyPr>
          <a:lstStyle/>
          <a:p>
            <a:r>
              <a:rPr lang="en-US" sz="1600" dirty="0">
                <a:solidFill>
                  <a:schemeClr val="tx1"/>
                </a:solidFill>
              </a:rPr>
              <a:t>Low latency data arrival</a:t>
            </a:r>
          </a:p>
        </p:txBody>
      </p:sp>
      <p:sp>
        <p:nvSpPr>
          <p:cNvPr id="25" name="Arrow: Down 24">
            <a:extLst>
              <a:ext uri="{FF2B5EF4-FFF2-40B4-BE49-F238E27FC236}">
                <a16:creationId xmlns:a16="http://schemas.microsoft.com/office/drawing/2014/main" id="{B9A44BE7-84C7-440F-94FB-CD42E0DB23AB}"/>
              </a:ext>
            </a:extLst>
          </p:cNvPr>
          <p:cNvSpPr/>
          <p:nvPr/>
        </p:nvSpPr>
        <p:spPr bwMode="auto">
          <a:xfrm>
            <a:off x="6781803" y="5938461"/>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A6D1B871-0F06-4C0E-9C2B-96C33E6FD637}"/>
              </a:ext>
            </a:extLst>
          </p:cNvPr>
          <p:cNvSpPr txBox="1"/>
          <p:nvPr/>
        </p:nvSpPr>
        <p:spPr>
          <a:xfrm>
            <a:off x="5801884" y="5624475"/>
            <a:ext cx="2190023" cy="338554"/>
          </a:xfrm>
          <a:prstGeom prst="rect">
            <a:avLst/>
          </a:prstGeom>
          <a:noFill/>
        </p:spPr>
        <p:txBody>
          <a:bodyPr wrap="none" rtlCol="0">
            <a:spAutoFit/>
          </a:bodyPr>
          <a:lstStyle/>
          <a:p>
            <a:r>
              <a:rPr lang="en-US" sz="1600" dirty="0">
                <a:solidFill>
                  <a:schemeClr val="tx1"/>
                </a:solidFill>
              </a:rPr>
              <a:t>Low latency data arrival</a:t>
            </a:r>
          </a:p>
        </p:txBody>
      </p:sp>
    </p:spTree>
    <p:extLst>
      <p:ext uri="{BB962C8B-B14F-4D97-AF65-F5344CB8AC3E}">
        <p14:creationId xmlns:p14="http://schemas.microsoft.com/office/powerpoint/2010/main" val="265770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8302-80B8-4E2E-AA76-7DD968E62199}"/>
              </a:ext>
            </a:extLst>
          </p:cNvPr>
          <p:cNvSpPr>
            <a:spLocks noGrp="1"/>
          </p:cNvSpPr>
          <p:nvPr>
            <p:ph type="title"/>
          </p:nvPr>
        </p:nvSpPr>
        <p:spPr/>
        <p:txBody>
          <a:bodyPr/>
          <a:lstStyle/>
          <a:p>
            <a:r>
              <a:rPr lang="en-GB" dirty="0"/>
              <a:t>Low Latency Traffic Report</a:t>
            </a:r>
            <a:endParaRPr lang="en-US" dirty="0"/>
          </a:p>
        </p:txBody>
      </p:sp>
      <p:sp>
        <p:nvSpPr>
          <p:cNvPr id="3" name="Content Placeholder 2">
            <a:extLst>
              <a:ext uri="{FF2B5EF4-FFF2-40B4-BE49-F238E27FC236}">
                <a16:creationId xmlns:a16="http://schemas.microsoft.com/office/drawing/2014/main" id="{75970476-84FD-469A-AC21-0A6156A88DA2}"/>
              </a:ext>
            </a:extLst>
          </p:cNvPr>
          <p:cNvSpPr>
            <a:spLocks noGrp="1"/>
          </p:cNvSpPr>
          <p:nvPr>
            <p:ph idx="1"/>
          </p:nvPr>
        </p:nvSpPr>
        <p:spPr/>
        <p:txBody>
          <a:bodyPr/>
          <a:lstStyle/>
          <a:p>
            <a:pPr>
              <a:buFont typeface="Arial" panose="020B0604020202020204" pitchFamily="34" charset="0"/>
              <a:buChar char="•"/>
            </a:pPr>
            <a:r>
              <a:rPr lang="en-US" dirty="0"/>
              <a:t>A STA sends an uplink non-low latency data to an AP.</a:t>
            </a:r>
          </a:p>
          <a:p>
            <a:pPr lvl="1">
              <a:buFont typeface="Arial" panose="020B0604020202020204" pitchFamily="34" charset="0"/>
              <a:buChar char="•"/>
            </a:pPr>
            <a:r>
              <a:rPr lang="en-US" dirty="0"/>
              <a:t>If the AP has a downlink low latency data, it sends the LLR. </a:t>
            </a:r>
          </a:p>
          <a:p>
            <a:pPr lvl="1">
              <a:buFont typeface="Arial" panose="020B0604020202020204" pitchFamily="34" charset="0"/>
              <a:buChar char="•"/>
            </a:pPr>
            <a:r>
              <a:rPr lang="en-US" dirty="0"/>
              <a:t>Otherwise, the STA continues the uplink non-low latency data transmission after the PIFS recovery. </a:t>
            </a:r>
          </a:p>
          <a:p>
            <a:pPr lvl="1">
              <a:buFont typeface="Arial" panose="020B0604020202020204" pitchFamily="34" charset="0"/>
              <a:buChar char="•"/>
            </a:pPr>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B87CC2C-D02F-4A78-87C1-C415C05E3A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BE00425-D29B-48AB-967A-CF1E48E9C22A}"/>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52A94BA-43CE-4E28-B8F8-CB33F24EE07F}"/>
              </a:ext>
            </a:extLst>
          </p:cNvPr>
          <p:cNvSpPr>
            <a:spLocks noGrp="1"/>
          </p:cNvSpPr>
          <p:nvPr>
            <p:ph type="dt" idx="15"/>
          </p:nvPr>
        </p:nvSpPr>
        <p:spPr/>
        <p:txBody>
          <a:bodyPr/>
          <a:lstStyle/>
          <a:p>
            <a:r>
              <a:rPr lang="en-US" dirty="0"/>
              <a:t>July 2023</a:t>
            </a:r>
            <a:endParaRPr lang="en-GB" dirty="0"/>
          </a:p>
        </p:txBody>
      </p:sp>
      <p:cxnSp>
        <p:nvCxnSpPr>
          <p:cNvPr id="8" name="Straight Connector 7">
            <a:extLst>
              <a:ext uri="{FF2B5EF4-FFF2-40B4-BE49-F238E27FC236}">
                <a16:creationId xmlns:a16="http://schemas.microsoft.com/office/drawing/2014/main" id="{57731E7B-91A4-4EE6-B917-0FC09004472B}"/>
              </a:ext>
            </a:extLst>
          </p:cNvPr>
          <p:cNvCxnSpPr/>
          <p:nvPr/>
        </p:nvCxnSpPr>
        <p:spPr bwMode="auto">
          <a:xfrm>
            <a:off x="1371600" y="4571999"/>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6A0F3B7A-1166-41FF-B651-DE040FB6826D}"/>
              </a:ext>
            </a:extLst>
          </p:cNvPr>
          <p:cNvSpPr/>
          <p:nvPr/>
        </p:nvSpPr>
        <p:spPr bwMode="auto">
          <a:xfrm>
            <a:off x="1900767" y="4717892"/>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non-LL DATA1</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11)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52CACF3B-3EAC-4028-9539-49C6FC5FC71C}"/>
              </a:ext>
            </a:extLst>
          </p:cNvPr>
          <p:cNvSpPr/>
          <p:nvPr/>
        </p:nvSpPr>
        <p:spPr bwMode="auto">
          <a:xfrm>
            <a:off x="7156457" y="3834762"/>
            <a:ext cx="1066800" cy="7372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0" dirty="0">
              <a:ln>
                <a:noFill/>
              </a:ln>
              <a:effectLst/>
              <a:latin typeface="Times New Roman" pitchFamily="16" charset="0"/>
              <a:ea typeface="MS Gothic" charset="-128"/>
            </a:endParaRPr>
          </a:p>
        </p:txBody>
      </p:sp>
      <p:cxnSp>
        <p:nvCxnSpPr>
          <p:cNvPr id="16" name="Straight Connector 15">
            <a:extLst>
              <a:ext uri="{FF2B5EF4-FFF2-40B4-BE49-F238E27FC236}">
                <a16:creationId xmlns:a16="http://schemas.microsoft.com/office/drawing/2014/main" id="{9EEC3508-982C-4B87-81CD-67CC5F907D0C}"/>
              </a:ext>
            </a:extLst>
          </p:cNvPr>
          <p:cNvCxnSpPr/>
          <p:nvPr/>
        </p:nvCxnSpPr>
        <p:spPr bwMode="auto">
          <a:xfrm>
            <a:off x="1370543" y="5461855"/>
            <a:ext cx="9448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A2929E0C-C026-49FB-BCB1-323C503BADC1}"/>
              </a:ext>
            </a:extLst>
          </p:cNvPr>
          <p:cNvCxnSpPr>
            <a:cxnSpLocks/>
          </p:cNvCxnSpPr>
          <p:nvPr/>
        </p:nvCxnSpPr>
        <p:spPr bwMode="auto">
          <a:xfrm>
            <a:off x="1370543" y="6344898"/>
            <a:ext cx="952434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Rectangle 21">
            <a:extLst>
              <a:ext uri="{FF2B5EF4-FFF2-40B4-BE49-F238E27FC236}">
                <a16:creationId xmlns:a16="http://schemas.microsoft.com/office/drawing/2014/main" id="{BFC5C2FD-E76B-4260-9961-8885A383B8CE}"/>
              </a:ext>
            </a:extLst>
          </p:cNvPr>
          <p:cNvSpPr/>
          <p:nvPr/>
        </p:nvSpPr>
        <p:spPr bwMode="auto">
          <a:xfrm>
            <a:off x="4643967" y="4717892"/>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non-LL DATA2</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11)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8C158A9E-65F8-4DC7-A493-F22DDB78329A}"/>
              </a:ext>
            </a:extLst>
          </p:cNvPr>
          <p:cNvSpPr txBox="1"/>
          <p:nvPr/>
        </p:nvSpPr>
        <p:spPr>
          <a:xfrm>
            <a:off x="4182399" y="5081053"/>
            <a:ext cx="542136" cy="307777"/>
          </a:xfrm>
          <a:prstGeom prst="rect">
            <a:avLst/>
          </a:prstGeom>
          <a:noFill/>
        </p:spPr>
        <p:txBody>
          <a:bodyPr wrap="none" rtlCol="0">
            <a:spAutoFit/>
          </a:bodyPr>
          <a:lstStyle/>
          <a:p>
            <a:r>
              <a:rPr lang="en-US" sz="1400" dirty="0">
                <a:solidFill>
                  <a:schemeClr val="tx1"/>
                </a:solidFill>
              </a:rPr>
              <a:t>PIFS</a:t>
            </a:r>
          </a:p>
        </p:txBody>
      </p:sp>
      <p:cxnSp>
        <p:nvCxnSpPr>
          <p:cNvPr id="14" name="Straight Arrow Connector 13">
            <a:extLst>
              <a:ext uri="{FF2B5EF4-FFF2-40B4-BE49-F238E27FC236}">
                <a16:creationId xmlns:a16="http://schemas.microsoft.com/office/drawing/2014/main" id="{08CE58CB-3751-4744-86C1-EE7623311A95}"/>
              </a:ext>
            </a:extLst>
          </p:cNvPr>
          <p:cNvCxnSpPr>
            <a:endCxn id="22" idx="1"/>
          </p:cNvCxnSpPr>
          <p:nvPr/>
        </p:nvCxnSpPr>
        <p:spPr bwMode="auto">
          <a:xfrm>
            <a:off x="4262967" y="5089973"/>
            <a:ext cx="3810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0" name="Straight Arrow Connector 29">
            <a:extLst>
              <a:ext uri="{FF2B5EF4-FFF2-40B4-BE49-F238E27FC236}">
                <a16:creationId xmlns:a16="http://schemas.microsoft.com/office/drawing/2014/main" id="{083E2127-7367-49AC-BF9D-5CCD6DD86781}"/>
              </a:ext>
            </a:extLst>
          </p:cNvPr>
          <p:cNvCxnSpPr>
            <a:cxnSpLocks/>
          </p:cNvCxnSpPr>
          <p:nvPr/>
        </p:nvCxnSpPr>
        <p:spPr bwMode="auto">
          <a:xfrm>
            <a:off x="7010267" y="5098893"/>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E4595E8D-0C3A-4326-926E-F1A9BFB298C6}"/>
              </a:ext>
            </a:extLst>
          </p:cNvPr>
          <p:cNvSpPr txBox="1"/>
          <p:nvPr/>
        </p:nvSpPr>
        <p:spPr>
          <a:xfrm>
            <a:off x="6925331" y="5089973"/>
            <a:ext cx="542136" cy="307777"/>
          </a:xfrm>
          <a:prstGeom prst="rect">
            <a:avLst/>
          </a:prstGeom>
          <a:noFill/>
        </p:spPr>
        <p:txBody>
          <a:bodyPr wrap="none" rtlCol="0">
            <a:spAutoFit/>
          </a:bodyPr>
          <a:lstStyle/>
          <a:p>
            <a:r>
              <a:rPr lang="en-US" sz="1400" dirty="0">
                <a:solidFill>
                  <a:schemeClr val="tx1"/>
                </a:solidFill>
              </a:rPr>
              <a:t>SIFS</a:t>
            </a:r>
          </a:p>
        </p:txBody>
      </p:sp>
      <p:sp>
        <p:nvSpPr>
          <p:cNvPr id="24" name="TextBox 23">
            <a:extLst>
              <a:ext uri="{FF2B5EF4-FFF2-40B4-BE49-F238E27FC236}">
                <a16:creationId xmlns:a16="http://schemas.microsoft.com/office/drawing/2014/main" id="{4523FCCD-9492-4D34-BEF2-D2CF39390FB3}"/>
              </a:ext>
            </a:extLst>
          </p:cNvPr>
          <p:cNvSpPr txBox="1"/>
          <p:nvPr/>
        </p:nvSpPr>
        <p:spPr>
          <a:xfrm>
            <a:off x="1111168" y="3975779"/>
            <a:ext cx="479618" cy="369332"/>
          </a:xfrm>
          <a:prstGeom prst="rect">
            <a:avLst/>
          </a:prstGeom>
          <a:noFill/>
        </p:spPr>
        <p:txBody>
          <a:bodyPr wrap="none" rtlCol="0">
            <a:spAutoFit/>
          </a:bodyPr>
          <a:lstStyle/>
          <a:p>
            <a:r>
              <a:rPr lang="en-US" sz="1800" dirty="0">
                <a:solidFill>
                  <a:schemeClr val="tx1"/>
                </a:solidFill>
              </a:rPr>
              <a:t>AP</a:t>
            </a:r>
          </a:p>
        </p:txBody>
      </p:sp>
      <p:sp>
        <p:nvSpPr>
          <p:cNvPr id="25" name="TextBox 24">
            <a:extLst>
              <a:ext uri="{FF2B5EF4-FFF2-40B4-BE49-F238E27FC236}">
                <a16:creationId xmlns:a16="http://schemas.microsoft.com/office/drawing/2014/main" id="{5F25642E-24FD-402F-9461-BC9E4A5CD0CC}"/>
              </a:ext>
            </a:extLst>
          </p:cNvPr>
          <p:cNvSpPr txBox="1"/>
          <p:nvPr/>
        </p:nvSpPr>
        <p:spPr>
          <a:xfrm>
            <a:off x="1111168" y="4896166"/>
            <a:ext cx="717632" cy="369332"/>
          </a:xfrm>
          <a:prstGeom prst="rect">
            <a:avLst/>
          </a:prstGeom>
          <a:noFill/>
        </p:spPr>
        <p:txBody>
          <a:bodyPr wrap="none" rtlCol="0">
            <a:spAutoFit/>
          </a:bodyPr>
          <a:lstStyle/>
          <a:p>
            <a:r>
              <a:rPr lang="en-US" sz="1800" dirty="0">
                <a:solidFill>
                  <a:schemeClr val="tx1"/>
                </a:solidFill>
              </a:rPr>
              <a:t>STA1</a:t>
            </a:r>
          </a:p>
        </p:txBody>
      </p:sp>
      <p:sp>
        <p:nvSpPr>
          <p:cNvPr id="26" name="TextBox 25">
            <a:extLst>
              <a:ext uri="{FF2B5EF4-FFF2-40B4-BE49-F238E27FC236}">
                <a16:creationId xmlns:a16="http://schemas.microsoft.com/office/drawing/2014/main" id="{C05AA1BF-F268-41CC-8F45-95C673B273FE}"/>
              </a:ext>
            </a:extLst>
          </p:cNvPr>
          <p:cNvSpPr txBox="1"/>
          <p:nvPr/>
        </p:nvSpPr>
        <p:spPr>
          <a:xfrm>
            <a:off x="1111168" y="5725082"/>
            <a:ext cx="717632" cy="369332"/>
          </a:xfrm>
          <a:prstGeom prst="rect">
            <a:avLst/>
          </a:prstGeom>
          <a:noFill/>
        </p:spPr>
        <p:txBody>
          <a:bodyPr wrap="none" rtlCol="0">
            <a:spAutoFit/>
          </a:bodyPr>
          <a:lstStyle/>
          <a:p>
            <a:r>
              <a:rPr lang="en-US" sz="1800" dirty="0">
                <a:solidFill>
                  <a:schemeClr val="tx1"/>
                </a:solidFill>
              </a:rPr>
              <a:t>STA2</a:t>
            </a:r>
          </a:p>
        </p:txBody>
      </p:sp>
      <p:sp>
        <p:nvSpPr>
          <p:cNvPr id="21" name="Rectangle 20">
            <a:extLst>
              <a:ext uri="{FF2B5EF4-FFF2-40B4-BE49-F238E27FC236}">
                <a16:creationId xmlns:a16="http://schemas.microsoft.com/office/drawing/2014/main" id="{A502C4FA-6681-4462-B329-D9B146CE989F}"/>
              </a:ext>
            </a:extLst>
          </p:cNvPr>
          <p:cNvSpPr/>
          <p:nvPr/>
        </p:nvSpPr>
        <p:spPr bwMode="auto">
          <a:xfrm>
            <a:off x="8421157" y="3831263"/>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LL DATA</a:t>
            </a:r>
          </a:p>
          <a:p>
            <a:r>
              <a:rPr kumimoji="0" lang="en-US" sz="1800" b="0" i="0" u="none" strike="noStrike" cap="none" normalizeH="0" baseline="0" dirty="0">
                <a:ln>
                  <a:noFill/>
                </a:ln>
                <a:solidFill>
                  <a:schemeClr val="bg1"/>
                </a:solidFill>
                <a:effectLst/>
                <a:latin typeface="Times New Roman" pitchFamily="16" charset="0"/>
                <a:ea typeface="MS Gothic" charset="-128"/>
              </a:rPr>
              <a:t>(Ack Policy = 00)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6" name="Arrow: Down 35">
            <a:extLst>
              <a:ext uri="{FF2B5EF4-FFF2-40B4-BE49-F238E27FC236}">
                <a16:creationId xmlns:a16="http://schemas.microsoft.com/office/drawing/2014/main" id="{4F4552C5-D72E-4079-9047-46CD7CA09A3F}"/>
              </a:ext>
            </a:extLst>
          </p:cNvPr>
          <p:cNvSpPr/>
          <p:nvPr/>
        </p:nvSpPr>
        <p:spPr bwMode="auto">
          <a:xfrm>
            <a:off x="5704319" y="4185861"/>
            <a:ext cx="230187" cy="386139"/>
          </a:xfrm>
          <a:prstGeom prst="downArrow">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a:extLst>
              <a:ext uri="{FF2B5EF4-FFF2-40B4-BE49-F238E27FC236}">
                <a16:creationId xmlns:a16="http://schemas.microsoft.com/office/drawing/2014/main" id="{53712782-53A5-47F1-8EE2-B1A674707E41}"/>
              </a:ext>
            </a:extLst>
          </p:cNvPr>
          <p:cNvSpPr txBox="1"/>
          <p:nvPr/>
        </p:nvSpPr>
        <p:spPr>
          <a:xfrm>
            <a:off x="4724400" y="3871875"/>
            <a:ext cx="2190023" cy="338554"/>
          </a:xfrm>
          <a:prstGeom prst="rect">
            <a:avLst/>
          </a:prstGeom>
          <a:noFill/>
        </p:spPr>
        <p:txBody>
          <a:bodyPr wrap="none" rtlCol="0">
            <a:spAutoFit/>
          </a:bodyPr>
          <a:lstStyle/>
          <a:p>
            <a:r>
              <a:rPr lang="en-US" sz="1600" dirty="0">
                <a:solidFill>
                  <a:schemeClr val="tx1"/>
                </a:solidFill>
              </a:rPr>
              <a:t>Low latency data arrival</a:t>
            </a:r>
          </a:p>
        </p:txBody>
      </p:sp>
    </p:spTree>
    <p:extLst>
      <p:ext uri="{BB962C8B-B14F-4D97-AF65-F5344CB8AC3E}">
        <p14:creationId xmlns:p14="http://schemas.microsoft.com/office/powerpoint/2010/main" val="1754707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9D53-D352-4924-8450-42C9E68E614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66830D9D-98EE-4377-A4D8-DAD9120B7B8F}"/>
              </a:ext>
            </a:extLst>
          </p:cNvPr>
          <p:cNvSpPr>
            <a:spLocks noGrp="1"/>
          </p:cNvSpPr>
          <p:nvPr>
            <p:ph idx="1"/>
          </p:nvPr>
        </p:nvSpPr>
        <p:spPr/>
        <p:txBody>
          <a:bodyPr/>
          <a:lstStyle/>
          <a:p>
            <a:pPr>
              <a:buFont typeface="Arial" panose="020B0604020202020204" pitchFamily="34" charset="0"/>
              <a:buChar char="•"/>
            </a:pPr>
            <a:r>
              <a:rPr lang="en-US" dirty="0"/>
              <a:t>An uplink OFDMA random access dedicated for the low latency traffic report should be defined.</a:t>
            </a:r>
          </a:p>
          <a:p>
            <a:pPr lvl="1">
              <a:buFont typeface="Arial" panose="020B0604020202020204" pitchFamily="34" charset="0"/>
              <a:buChar char="•"/>
            </a:pPr>
            <a:r>
              <a:rPr lang="en-US" dirty="0"/>
              <a:t>Option 1) LLR Trigger frame with the UORA can be defined.  </a:t>
            </a:r>
          </a:p>
          <a:p>
            <a:pPr lvl="1">
              <a:buFont typeface="Arial" panose="020B0604020202020204" pitchFamily="34" charset="0"/>
              <a:buChar char="•"/>
            </a:pPr>
            <a:r>
              <a:rPr lang="en-US" dirty="0"/>
              <a:t>Option 2) The UORA RU for the LLR is pre-configured. Then, the PHY header indicates the related information (like Group ID concept of VHT MU-MIMO). </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739EA52-6535-400A-944F-4AE9EBAAF4C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3F8C646-EE3E-4A80-8907-0E5CA3965742}"/>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DEE4CE50-8F5B-4519-A750-F09034604451}"/>
              </a:ext>
            </a:extLst>
          </p:cNvPr>
          <p:cNvSpPr>
            <a:spLocks noGrp="1"/>
          </p:cNvSpPr>
          <p:nvPr>
            <p:ph type="dt" idx="15"/>
          </p:nvPr>
        </p:nvSpPr>
        <p:spPr/>
        <p:txBody>
          <a:bodyPr/>
          <a:lstStyle/>
          <a:p>
            <a:r>
              <a:rPr lang="en-US" dirty="0"/>
              <a:t>July 2023</a:t>
            </a:r>
            <a:endParaRPr lang="en-GB" dirty="0"/>
          </a:p>
        </p:txBody>
      </p:sp>
      <p:sp>
        <p:nvSpPr>
          <p:cNvPr id="7" name="Rectangle 6">
            <a:extLst>
              <a:ext uri="{FF2B5EF4-FFF2-40B4-BE49-F238E27FC236}">
                <a16:creationId xmlns:a16="http://schemas.microsoft.com/office/drawing/2014/main" id="{9578AA2C-BF9B-4F42-A9C9-D5B567ED55E5}"/>
              </a:ext>
            </a:extLst>
          </p:cNvPr>
          <p:cNvSpPr/>
          <p:nvPr/>
        </p:nvSpPr>
        <p:spPr bwMode="auto">
          <a:xfrm>
            <a:off x="1905000" y="4267200"/>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LL DATA</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4BAF7F40-B964-40F3-A467-81AF39425EBC}"/>
              </a:ext>
            </a:extLst>
          </p:cNvPr>
          <p:cNvSpPr/>
          <p:nvPr/>
        </p:nvSpPr>
        <p:spPr bwMode="auto">
          <a:xfrm>
            <a:off x="4429244" y="5717384"/>
            <a:ext cx="10668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BA+LLR</a:t>
            </a:r>
            <a:endParaRPr kumimoji="0" lang="en-US" sz="1800" b="0" i="0" u="none" strike="noStrike" cap="none" normalizeH="0" baseline="0" dirty="0">
              <a:ln>
                <a:noFill/>
              </a:ln>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C52450B8-94D4-4027-8994-37B0ACAD6F15}"/>
              </a:ext>
            </a:extLst>
          </p:cNvPr>
          <p:cNvSpPr/>
          <p:nvPr/>
        </p:nvSpPr>
        <p:spPr bwMode="auto">
          <a:xfrm>
            <a:off x="4419600" y="5140955"/>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6C47B758-D51A-41A3-A7B2-418EF1FD531C}"/>
              </a:ext>
            </a:extLst>
          </p:cNvPr>
          <p:cNvSpPr/>
          <p:nvPr/>
        </p:nvSpPr>
        <p:spPr bwMode="auto">
          <a:xfrm>
            <a:off x="4419600" y="5140955"/>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25000" dirty="0">
              <a:ln>
                <a:noFill/>
              </a:ln>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687B5E08-BB63-42B8-821B-3B69F0349BB2}"/>
              </a:ext>
            </a:extLst>
          </p:cNvPr>
          <p:cNvSpPr txBox="1"/>
          <p:nvPr/>
        </p:nvSpPr>
        <p:spPr>
          <a:xfrm>
            <a:off x="1169892" y="4432620"/>
            <a:ext cx="479618" cy="369332"/>
          </a:xfrm>
          <a:prstGeom prst="rect">
            <a:avLst/>
          </a:prstGeom>
          <a:noFill/>
        </p:spPr>
        <p:txBody>
          <a:bodyPr wrap="none" rtlCol="0">
            <a:spAutoFit/>
          </a:bodyPr>
          <a:lstStyle/>
          <a:p>
            <a:r>
              <a:rPr lang="en-US" sz="1800" dirty="0">
                <a:solidFill>
                  <a:schemeClr val="tx1"/>
                </a:solidFill>
              </a:rPr>
              <a:t>AP</a:t>
            </a:r>
          </a:p>
        </p:txBody>
      </p:sp>
      <p:sp>
        <p:nvSpPr>
          <p:cNvPr id="13" name="TextBox 12">
            <a:extLst>
              <a:ext uri="{FF2B5EF4-FFF2-40B4-BE49-F238E27FC236}">
                <a16:creationId xmlns:a16="http://schemas.microsoft.com/office/drawing/2014/main" id="{34F45997-62B2-46D5-864B-BBD140605E45}"/>
              </a:ext>
            </a:extLst>
          </p:cNvPr>
          <p:cNvSpPr txBox="1"/>
          <p:nvPr/>
        </p:nvSpPr>
        <p:spPr>
          <a:xfrm>
            <a:off x="1124613" y="5120677"/>
            <a:ext cx="717632" cy="369332"/>
          </a:xfrm>
          <a:prstGeom prst="rect">
            <a:avLst/>
          </a:prstGeom>
          <a:noFill/>
        </p:spPr>
        <p:txBody>
          <a:bodyPr wrap="none" rtlCol="0">
            <a:spAutoFit/>
          </a:bodyPr>
          <a:lstStyle/>
          <a:p>
            <a:r>
              <a:rPr lang="en-US" sz="1800" dirty="0">
                <a:solidFill>
                  <a:schemeClr val="tx1"/>
                </a:solidFill>
              </a:rPr>
              <a:t>STA1</a:t>
            </a:r>
          </a:p>
        </p:txBody>
      </p:sp>
      <p:cxnSp>
        <p:nvCxnSpPr>
          <p:cNvPr id="15" name="Straight Arrow Connector 14">
            <a:extLst>
              <a:ext uri="{FF2B5EF4-FFF2-40B4-BE49-F238E27FC236}">
                <a16:creationId xmlns:a16="http://schemas.microsoft.com/office/drawing/2014/main" id="{5B37BB23-5406-429D-B620-DDDBBF7198B7}"/>
              </a:ext>
            </a:extLst>
          </p:cNvPr>
          <p:cNvCxnSpPr>
            <a:cxnSpLocks/>
          </p:cNvCxnSpPr>
          <p:nvPr/>
        </p:nvCxnSpPr>
        <p:spPr bwMode="auto">
          <a:xfrm>
            <a:off x="4267200" y="4639281"/>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6" name="TextBox 15">
            <a:extLst>
              <a:ext uri="{FF2B5EF4-FFF2-40B4-BE49-F238E27FC236}">
                <a16:creationId xmlns:a16="http://schemas.microsoft.com/office/drawing/2014/main" id="{319403A2-7EB9-47CF-A786-93619A805106}"/>
              </a:ext>
            </a:extLst>
          </p:cNvPr>
          <p:cNvSpPr txBox="1"/>
          <p:nvPr/>
        </p:nvSpPr>
        <p:spPr>
          <a:xfrm>
            <a:off x="4182264" y="4630361"/>
            <a:ext cx="542136" cy="307777"/>
          </a:xfrm>
          <a:prstGeom prst="rect">
            <a:avLst/>
          </a:prstGeom>
          <a:noFill/>
        </p:spPr>
        <p:txBody>
          <a:bodyPr wrap="none" rtlCol="0">
            <a:spAutoFit/>
          </a:bodyPr>
          <a:lstStyle/>
          <a:p>
            <a:r>
              <a:rPr lang="en-US" sz="1400" dirty="0">
                <a:solidFill>
                  <a:schemeClr val="tx1"/>
                </a:solidFill>
              </a:rPr>
              <a:t>SIFS</a:t>
            </a:r>
          </a:p>
        </p:txBody>
      </p:sp>
      <p:sp>
        <p:nvSpPr>
          <p:cNvPr id="17" name="Rectangle 16">
            <a:extLst>
              <a:ext uri="{FF2B5EF4-FFF2-40B4-BE49-F238E27FC236}">
                <a16:creationId xmlns:a16="http://schemas.microsoft.com/office/drawing/2014/main" id="{663FF65F-7740-4724-B6D6-FDD4F6231E3C}"/>
              </a:ext>
            </a:extLst>
          </p:cNvPr>
          <p:cNvSpPr/>
          <p:nvPr/>
        </p:nvSpPr>
        <p:spPr bwMode="auto">
          <a:xfrm>
            <a:off x="1905000" y="4712504"/>
            <a:ext cx="2362200" cy="3077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Trigger</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cxnSp>
        <p:nvCxnSpPr>
          <p:cNvPr id="19" name="Connector: Curved 18">
            <a:extLst>
              <a:ext uri="{FF2B5EF4-FFF2-40B4-BE49-F238E27FC236}">
                <a16:creationId xmlns:a16="http://schemas.microsoft.com/office/drawing/2014/main" id="{75469364-78DF-4231-9B4C-02EB4943C8E3}"/>
              </a:ext>
            </a:extLst>
          </p:cNvPr>
          <p:cNvCxnSpPr>
            <a:cxnSpLocks/>
            <a:endCxn id="11" idx="1"/>
          </p:cNvCxnSpPr>
          <p:nvPr/>
        </p:nvCxnSpPr>
        <p:spPr bwMode="auto">
          <a:xfrm>
            <a:off x="2819400" y="4910768"/>
            <a:ext cx="1600200" cy="419818"/>
          </a:xfrm>
          <a:prstGeom prst="curvedConnector3">
            <a:avLst/>
          </a:prstGeom>
          <a:solidFill>
            <a:srgbClr val="00B8FF"/>
          </a:solidFill>
          <a:ln w="9525" cap="flat" cmpd="sng" algn="ctr">
            <a:solidFill>
              <a:schemeClr val="tx1"/>
            </a:solidFill>
            <a:prstDash val="solid"/>
            <a:round/>
            <a:headEnd type="none" w="med" len="med"/>
            <a:tailEnd type="triangle"/>
          </a:ln>
          <a:effectLst/>
        </p:spPr>
      </p:cxnSp>
      <p:sp>
        <p:nvSpPr>
          <p:cNvPr id="22" name="Rectangle 21">
            <a:extLst>
              <a:ext uri="{FF2B5EF4-FFF2-40B4-BE49-F238E27FC236}">
                <a16:creationId xmlns:a16="http://schemas.microsoft.com/office/drawing/2014/main" id="{4DE27365-7D9B-4EAE-B279-0F96E47EA945}"/>
              </a:ext>
            </a:extLst>
          </p:cNvPr>
          <p:cNvSpPr/>
          <p:nvPr/>
        </p:nvSpPr>
        <p:spPr bwMode="auto">
          <a:xfrm>
            <a:off x="7452596" y="4267200"/>
            <a:ext cx="2362200" cy="7441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t> LL DATA</a:t>
            </a: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0FB36F0B-A715-46BA-8AA5-4BB499B6646E}"/>
              </a:ext>
            </a:extLst>
          </p:cNvPr>
          <p:cNvSpPr/>
          <p:nvPr/>
        </p:nvSpPr>
        <p:spPr bwMode="auto">
          <a:xfrm>
            <a:off x="9971260" y="5726885"/>
            <a:ext cx="10668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BA+LLR</a:t>
            </a:r>
            <a:endParaRPr kumimoji="0" lang="en-US" sz="1800" b="0" i="0" u="none" strike="noStrike" cap="none" normalizeH="0" baseline="0" dirty="0">
              <a:ln>
                <a:noFill/>
              </a:ln>
              <a:effectLst/>
              <a:latin typeface="Times New Roman" pitchFamily="16" charset="0"/>
              <a:ea typeface="MS Gothic" charset="-128"/>
            </a:endParaRPr>
          </a:p>
        </p:txBody>
      </p:sp>
      <p:sp>
        <p:nvSpPr>
          <p:cNvPr id="24" name="Rectangle 23">
            <a:extLst>
              <a:ext uri="{FF2B5EF4-FFF2-40B4-BE49-F238E27FC236}">
                <a16:creationId xmlns:a16="http://schemas.microsoft.com/office/drawing/2014/main" id="{667F89C9-96E4-4BE0-9B5F-A7B100826BB5}"/>
              </a:ext>
            </a:extLst>
          </p:cNvPr>
          <p:cNvSpPr/>
          <p:nvPr/>
        </p:nvSpPr>
        <p:spPr bwMode="auto">
          <a:xfrm>
            <a:off x="9967196" y="5140955"/>
            <a:ext cx="1066800" cy="37926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79A7C77F-FF93-4B88-AA0F-F620C6AED0EB}"/>
              </a:ext>
            </a:extLst>
          </p:cNvPr>
          <p:cNvSpPr/>
          <p:nvPr/>
        </p:nvSpPr>
        <p:spPr bwMode="auto">
          <a:xfrm>
            <a:off x="9967196" y="5140955"/>
            <a:ext cx="1066800" cy="37926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LLR</a:t>
            </a:r>
            <a:endParaRPr kumimoji="0" lang="en-US" sz="1800" b="0" i="0" u="none" strike="noStrike" cap="none" normalizeH="0" baseline="-25000" dirty="0">
              <a:ln>
                <a:noFill/>
              </a:ln>
              <a:effectLst/>
              <a:latin typeface="Times New Roman" pitchFamily="16" charset="0"/>
              <a:ea typeface="MS Gothic" charset="-128"/>
            </a:endParaRPr>
          </a:p>
        </p:txBody>
      </p:sp>
      <p:cxnSp>
        <p:nvCxnSpPr>
          <p:cNvPr id="28" name="Straight Arrow Connector 27">
            <a:extLst>
              <a:ext uri="{FF2B5EF4-FFF2-40B4-BE49-F238E27FC236}">
                <a16:creationId xmlns:a16="http://schemas.microsoft.com/office/drawing/2014/main" id="{C635E210-2E69-41FD-ABAF-DD0DBA668EA9}"/>
              </a:ext>
            </a:extLst>
          </p:cNvPr>
          <p:cNvCxnSpPr>
            <a:cxnSpLocks/>
          </p:cNvCxnSpPr>
          <p:nvPr/>
        </p:nvCxnSpPr>
        <p:spPr bwMode="auto">
          <a:xfrm>
            <a:off x="9814796" y="4639281"/>
            <a:ext cx="2286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CBE7CDF2-6917-4FD7-BBC8-D1E17E763840}"/>
              </a:ext>
            </a:extLst>
          </p:cNvPr>
          <p:cNvSpPr txBox="1"/>
          <p:nvPr/>
        </p:nvSpPr>
        <p:spPr>
          <a:xfrm>
            <a:off x="9729860" y="4630361"/>
            <a:ext cx="542136" cy="307777"/>
          </a:xfrm>
          <a:prstGeom prst="rect">
            <a:avLst/>
          </a:prstGeom>
          <a:noFill/>
        </p:spPr>
        <p:txBody>
          <a:bodyPr wrap="none" rtlCol="0">
            <a:spAutoFit/>
          </a:bodyPr>
          <a:lstStyle/>
          <a:p>
            <a:r>
              <a:rPr lang="en-US" sz="1400" dirty="0">
                <a:solidFill>
                  <a:schemeClr val="tx1"/>
                </a:solidFill>
              </a:rPr>
              <a:t>SIFS</a:t>
            </a:r>
          </a:p>
        </p:txBody>
      </p:sp>
      <p:cxnSp>
        <p:nvCxnSpPr>
          <p:cNvPr id="31" name="Connector: Curved 30">
            <a:extLst>
              <a:ext uri="{FF2B5EF4-FFF2-40B4-BE49-F238E27FC236}">
                <a16:creationId xmlns:a16="http://schemas.microsoft.com/office/drawing/2014/main" id="{54C3785A-1A76-488A-9B8D-BF6E972B13B5}"/>
              </a:ext>
            </a:extLst>
          </p:cNvPr>
          <p:cNvCxnSpPr>
            <a:cxnSpLocks/>
            <a:stCxn id="32" idx="3"/>
            <a:endCxn id="25" idx="1"/>
          </p:cNvCxnSpPr>
          <p:nvPr/>
        </p:nvCxnSpPr>
        <p:spPr bwMode="auto">
          <a:xfrm>
            <a:off x="7528796" y="4639281"/>
            <a:ext cx="2438400" cy="691305"/>
          </a:xfrm>
          <a:prstGeom prst="curvedConnector3">
            <a:avLst/>
          </a:prstGeom>
          <a:solidFill>
            <a:srgbClr val="00B8FF"/>
          </a:solidFill>
          <a:ln w="9525" cap="flat" cmpd="sng" algn="ctr">
            <a:solidFill>
              <a:schemeClr val="tx1"/>
            </a:solidFill>
            <a:prstDash val="solid"/>
            <a:round/>
            <a:headEnd type="none" w="med" len="med"/>
            <a:tailEnd type="triangle"/>
          </a:ln>
          <a:effectLst/>
        </p:spPr>
      </p:cxnSp>
      <p:sp>
        <p:nvSpPr>
          <p:cNvPr id="32" name="Rectangle 31">
            <a:extLst>
              <a:ext uri="{FF2B5EF4-FFF2-40B4-BE49-F238E27FC236}">
                <a16:creationId xmlns:a16="http://schemas.microsoft.com/office/drawing/2014/main" id="{FC02F8CF-CD8B-4856-A19F-81F93D44F043}"/>
              </a:ext>
            </a:extLst>
          </p:cNvPr>
          <p:cNvSpPr/>
          <p:nvPr/>
        </p:nvSpPr>
        <p:spPr bwMode="auto">
          <a:xfrm>
            <a:off x="7452596" y="4267200"/>
            <a:ext cx="76200" cy="744162"/>
          </a:xfrm>
          <a:prstGeom prst="rect">
            <a:avLst/>
          </a:prstGeom>
          <a:solidFill>
            <a:srgbClr val="FF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bg1"/>
              </a:solidFill>
              <a:effectLst/>
              <a:latin typeface="Times New Roman" pitchFamily="16" charset="0"/>
              <a:ea typeface="MS Gothic" charset="-128"/>
            </a:endParaRPr>
          </a:p>
        </p:txBody>
      </p:sp>
      <p:sp>
        <p:nvSpPr>
          <p:cNvPr id="34" name="TextBox 33">
            <a:extLst>
              <a:ext uri="{FF2B5EF4-FFF2-40B4-BE49-F238E27FC236}">
                <a16:creationId xmlns:a16="http://schemas.microsoft.com/office/drawing/2014/main" id="{DD64CA31-D668-4B09-A4CD-AC0F6F4A5929}"/>
              </a:ext>
            </a:extLst>
          </p:cNvPr>
          <p:cNvSpPr txBox="1"/>
          <p:nvPr/>
        </p:nvSpPr>
        <p:spPr>
          <a:xfrm>
            <a:off x="7315650" y="3964002"/>
            <a:ext cx="4998291" cy="307777"/>
          </a:xfrm>
          <a:prstGeom prst="rect">
            <a:avLst/>
          </a:prstGeom>
          <a:noFill/>
        </p:spPr>
        <p:txBody>
          <a:bodyPr wrap="none" rtlCol="0">
            <a:spAutoFit/>
          </a:bodyPr>
          <a:lstStyle/>
          <a:p>
            <a:r>
              <a:rPr lang="en-US" sz="1400" dirty="0">
                <a:solidFill>
                  <a:schemeClr val="tx1"/>
                </a:solidFill>
              </a:rPr>
              <a:t>Trigger Information of UORA RU for the low latency traffic report</a:t>
            </a:r>
          </a:p>
        </p:txBody>
      </p:sp>
      <p:cxnSp>
        <p:nvCxnSpPr>
          <p:cNvPr id="36" name="Connector: Curved 35">
            <a:extLst>
              <a:ext uri="{FF2B5EF4-FFF2-40B4-BE49-F238E27FC236}">
                <a16:creationId xmlns:a16="http://schemas.microsoft.com/office/drawing/2014/main" id="{10C6AB90-43F3-47EB-9387-97745112478F}"/>
              </a:ext>
            </a:extLst>
          </p:cNvPr>
          <p:cNvCxnSpPr>
            <a:endCxn id="34" idx="1"/>
          </p:cNvCxnSpPr>
          <p:nvPr/>
        </p:nvCxnSpPr>
        <p:spPr bwMode="auto">
          <a:xfrm rot="16200000" flipV="1">
            <a:off x="7254548" y="4178993"/>
            <a:ext cx="297250" cy="175046"/>
          </a:xfrm>
          <a:prstGeom prst="curvedConnector4">
            <a:avLst>
              <a:gd name="adj1" fmla="val 24115"/>
              <a:gd name="adj2" fmla="val 230594"/>
            </a:avLst>
          </a:prstGeom>
          <a:solidFill>
            <a:srgbClr val="00B8FF"/>
          </a:solidFill>
          <a:ln w="9525" cap="flat" cmpd="sng" algn="ctr">
            <a:solidFill>
              <a:schemeClr val="tx1"/>
            </a:solidFill>
            <a:prstDash val="dash"/>
            <a:round/>
            <a:headEnd type="none" w="med" len="med"/>
            <a:tailEnd type="triangle"/>
          </a:ln>
          <a:effectLst/>
        </p:spPr>
      </p:cxnSp>
      <p:sp>
        <p:nvSpPr>
          <p:cNvPr id="37" name="TextBox 36">
            <a:extLst>
              <a:ext uri="{FF2B5EF4-FFF2-40B4-BE49-F238E27FC236}">
                <a16:creationId xmlns:a16="http://schemas.microsoft.com/office/drawing/2014/main" id="{CECE8917-D7EC-4BBF-A869-970E4A136D36}"/>
              </a:ext>
            </a:extLst>
          </p:cNvPr>
          <p:cNvSpPr txBox="1"/>
          <p:nvPr/>
        </p:nvSpPr>
        <p:spPr>
          <a:xfrm>
            <a:off x="2799642" y="6004565"/>
            <a:ext cx="1258678" cy="369332"/>
          </a:xfrm>
          <a:prstGeom prst="rect">
            <a:avLst/>
          </a:prstGeom>
          <a:noFill/>
        </p:spPr>
        <p:txBody>
          <a:bodyPr wrap="none" rtlCol="0">
            <a:spAutoFit/>
          </a:bodyPr>
          <a:lstStyle/>
          <a:p>
            <a:r>
              <a:rPr lang="en-US" sz="1800" dirty="0">
                <a:solidFill>
                  <a:schemeClr val="tx1"/>
                </a:solidFill>
              </a:rPr>
              <a:t>&lt;Option 1&gt;</a:t>
            </a:r>
          </a:p>
        </p:txBody>
      </p:sp>
      <p:sp>
        <p:nvSpPr>
          <p:cNvPr id="38" name="TextBox 37">
            <a:extLst>
              <a:ext uri="{FF2B5EF4-FFF2-40B4-BE49-F238E27FC236}">
                <a16:creationId xmlns:a16="http://schemas.microsoft.com/office/drawing/2014/main" id="{746384D2-7673-4A85-AF15-5F8309186D3E}"/>
              </a:ext>
            </a:extLst>
          </p:cNvPr>
          <p:cNvSpPr txBox="1"/>
          <p:nvPr/>
        </p:nvSpPr>
        <p:spPr>
          <a:xfrm>
            <a:off x="8116747" y="6004564"/>
            <a:ext cx="1258678" cy="369332"/>
          </a:xfrm>
          <a:prstGeom prst="rect">
            <a:avLst/>
          </a:prstGeom>
          <a:noFill/>
        </p:spPr>
        <p:txBody>
          <a:bodyPr wrap="none" rtlCol="0">
            <a:spAutoFit/>
          </a:bodyPr>
          <a:lstStyle/>
          <a:p>
            <a:r>
              <a:rPr lang="en-US" sz="1800" dirty="0">
                <a:solidFill>
                  <a:schemeClr val="tx1"/>
                </a:solidFill>
              </a:rPr>
              <a:t>&lt;Option 2&gt;</a:t>
            </a:r>
          </a:p>
        </p:txBody>
      </p:sp>
      <p:sp>
        <p:nvSpPr>
          <p:cNvPr id="33" name="TextBox 32">
            <a:extLst>
              <a:ext uri="{FF2B5EF4-FFF2-40B4-BE49-F238E27FC236}">
                <a16:creationId xmlns:a16="http://schemas.microsoft.com/office/drawing/2014/main" id="{5F210665-769B-481E-AB03-ECB9116E8D24}"/>
              </a:ext>
            </a:extLst>
          </p:cNvPr>
          <p:cNvSpPr txBox="1"/>
          <p:nvPr/>
        </p:nvSpPr>
        <p:spPr>
          <a:xfrm>
            <a:off x="1111168" y="5723611"/>
            <a:ext cx="717632" cy="369332"/>
          </a:xfrm>
          <a:prstGeom prst="rect">
            <a:avLst/>
          </a:prstGeom>
          <a:noFill/>
        </p:spPr>
        <p:txBody>
          <a:bodyPr wrap="none" rtlCol="0">
            <a:spAutoFit/>
          </a:bodyPr>
          <a:lstStyle/>
          <a:p>
            <a:r>
              <a:rPr lang="en-US" sz="1800" dirty="0">
                <a:solidFill>
                  <a:schemeClr val="tx1"/>
                </a:solidFill>
              </a:rPr>
              <a:t>STA2</a:t>
            </a:r>
          </a:p>
        </p:txBody>
      </p:sp>
      <p:sp>
        <p:nvSpPr>
          <p:cNvPr id="39" name="TextBox 38">
            <a:extLst>
              <a:ext uri="{FF2B5EF4-FFF2-40B4-BE49-F238E27FC236}">
                <a16:creationId xmlns:a16="http://schemas.microsoft.com/office/drawing/2014/main" id="{C8DA701D-6B87-40F0-BE18-20F66D237DD1}"/>
              </a:ext>
            </a:extLst>
          </p:cNvPr>
          <p:cNvSpPr txBox="1"/>
          <p:nvPr/>
        </p:nvSpPr>
        <p:spPr>
          <a:xfrm>
            <a:off x="6719047" y="4432620"/>
            <a:ext cx="479618" cy="369332"/>
          </a:xfrm>
          <a:prstGeom prst="rect">
            <a:avLst/>
          </a:prstGeom>
          <a:noFill/>
        </p:spPr>
        <p:txBody>
          <a:bodyPr wrap="none" rtlCol="0">
            <a:spAutoFit/>
          </a:bodyPr>
          <a:lstStyle/>
          <a:p>
            <a:r>
              <a:rPr lang="en-US" sz="1800" dirty="0">
                <a:solidFill>
                  <a:schemeClr val="tx1"/>
                </a:solidFill>
              </a:rPr>
              <a:t>AP</a:t>
            </a:r>
          </a:p>
        </p:txBody>
      </p:sp>
      <p:sp>
        <p:nvSpPr>
          <p:cNvPr id="40" name="TextBox 39">
            <a:extLst>
              <a:ext uri="{FF2B5EF4-FFF2-40B4-BE49-F238E27FC236}">
                <a16:creationId xmlns:a16="http://schemas.microsoft.com/office/drawing/2014/main" id="{3D142F49-E5EC-43FF-AC20-BD747496789F}"/>
              </a:ext>
            </a:extLst>
          </p:cNvPr>
          <p:cNvSpPr txBox="1"/>
          <p:nvPr/>
        </p:nvSpPr>
        <p:spPr>
          <a:xfrm>
            <a:off x="6673768" y="5120677"/>
            <a:ext cx="717632" cy="369332"/>
          </a:xfrm>
          <a:prstGeom prst="rect">
            <a:avLst/>
          </a:prstGeom>
          <a:noFill/>
        </p:spPr>
        <p:txBody>
          <a:bodyPr wrap="none" rtlCol="0">
            <a:spAutoFit/>
          </a:bodyPr>
          <a:lstStyle/>
          <a:p>
            <a:r>
              <a:rPr lang="en-US" sz="1800" dirty="0">
                <a:solidFill>
                  <a:schemeClr val="tx1"/>
                </a:solidFill>
              </a:rPr>
              <a:t>STA1</a:t>
            </a:r>
          </a:p>
        </p:txBody>
      </p:sp>
      <p:sp>
        <p:nvSpPr>
          <p:cNvPr id="41" name="TextBox 40">
            <a:extLst>
              <a:ext uri="{FF2B5EF4-FFF2-40B4-BE49-F238E27FC236}">
                <a16:creationId xmlns:a16="http://schemas.microsoft.com/office/drawing/2014/main" id="{207900BD-0146-4F28-9843-116EDEF55CB0}"/>
              </a:ext>
            </a:extLst>
          </p:cNvPr>
          <p:cNvSpPr txBox="1"/>
          <p:nvPr/>
        </p:nvSpPr>
        <p:spPr>
          <a:xfrm>
            <a:off x="6660323" y="5723611"/>
            <a:ext cx="717632" cy="369332"/>
          </a:xfrm>
          <a:prstGeom prst="rect">
            <a:avLst/>
          </a:prstGeom>
          <a:noFill/>
        </p:spPr>
        <p:txBody>
          <a:bodyPr wrap="none" rtlCol="0">
            <a:spAutoFit/>
          </a:bodyPr>
          <a:lstStyle/>
          <a:p>
            <a:r>
              <a:rPr lang="en-US" sz="1800" dirty="0">
                <a:solidFill>
                  <a:schemeClr val="tx1"/>
                </a:solidFill>
              </a:rPr>
              <a:t>STA2</a:t>
            </a:r>
          </a:p>
        </p:txBody>
      </p:sp>
    </p:spTree>
    <p:extLst>
      <p:ext uri="{BB962C8B-B14F-4D97-AF65-F5344CB8AC3E}">
        <p14:creationId xmlns:p14="http://schemas.microsoft.com/office/powerpoint/2010/main" val="79166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A425B-0915-462B-AF67-6865886490F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CD37B90-C906-450D-80A3-72B5235E79F5}"/>
              </a:ext>
            </a:extLst>
          </p:cNvPr>
          <p:cNvSpPr>
            <a:spLocks noGrp="1"/>
          </p:cNvSpPr>
          <p:nvPr>
            <p:ph idx="1"/>
          </p:nvPr>
        </p:nvSpPr>
        <p:spPr/>
        <p:txBody>
          <a:bodyPr/>
          <a:lstStyle/>
          <a:p>
            <a:pPr>
              <a:buFont typeface="Arial" panose="020B0604020202020204" pitchFamily="34" charset="0"/>
              <a:buChar char="•"/>
            </a:pPr>
            <a:r>
              <a:rPr lang="en-US" dirty="0"/>
              <a:t>802.11 be mainly focused a scheduling based low latency support mechanisms (e.g., R-TWT, QoS Characteristics element).</a:t>
            </a:r>
          </a:p>
          <a:p>
            <a:pPr>
              <a:buFont typeface="Arial" panose="020B0604020202020204" pitchFamily="34" charset="0"/>
              <a:buChar char="•"/>
            </a:pPr>
            <a:r>
              <a:rPr lang="en-US" dirty="0"/>
              <a:t>In this contribution, we briefly discussed a potential features for supporting low latency application in more general environment (including aperiodic low latency traffic).</a:t>
            </a:r>
          </a:p>
        </p:txBody>
      </p:sp>
      <p:sp>
        <p:nvSpPr>
          <p:cNvPr id="4" name="Slide Number Placeholder 3">
            <a:extLst>
              <a:ext uri="{FF2B5EF4-FFF2-40B4-BE49-F238E27FC236}">
                <a16:creationId xmlns:a16="http://schemas.microsoft.com/office/drawing/2014/main" id="{449AED5A-6B5A-4858-A2E3-2EC7D0BD73F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043A535-0954-49A6-9243-F42891F01DEC}"/>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A534E0F0-F69C-4045-8D1F-2A302DA73F1D}"/>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185021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11-23-xxxx-00-0uhr-potential-features-for-supporting-low-latency-application</Template>
  <TotalTime>13913</TotalTime>
  <Words>844</Words>
  <Application>Microsoft Office PowerPoint</Application>
  <PresentationFormat>Widescreen</PresentationFormat>
  <Paragraphs>177</Paragraphs>
  <Slides>10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Courier New</vt:lpstr>
      <vt:lpstr>Times New Roman</vt:lpstr>
      <vt:lpstr>Office Theme</vt:lpstr>
      <vt:lpstr>Document</vt:lpstr>
      <vt:lpstr>Low Latency Traffic Report</vt:lpstr>
      <vt:lpstr>Abstract</vt:lpstr>
      <vt:lpstr>Low Latency Traffic Report</vt:lpstr>
      <vt:lpstr>Low Latency Traffic Report</vt:lpstr>
      <vt:lpstr>Low Latency Traffic Report</vt:lpstr>
      <vt:lpstr>Low Latency Traffic Report</vt:lpstr>
      <vt:lpstr>Low Latency Traffic Report</vt:lpstr>
      <vt:lpstr>Discussion</vt:lpstr>
      <vt:lpstr>Conclusion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Yongho Seok</dc:creator>
  <cp:lastModifiedBy>Yongho Seok</cp:lastModifiedBy>
  <cp:revision>92</cp:revision>
  <cp:lastPrinted>1601-01-01T00:00:00Z</cp:lastPrinted>
  <dcterms:created xsi:type="dcterms:W3CDTF">2023-02-13T23:16:33Z</dcterms:created>
  <dcterms:modified xsi:type="dcterms:W3CDTF">2023-07-05T16:16:00Z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bcef13-7cac-433f-ba1d-47a323951816_Enabled">
    <vt:lpwstr>true</vt:lpwstr>
  </property>
  <property fmtid="{D5CDD505-2E9C-101B-9397-08002B2CF9AE}" pid="3" name="MSIP_Label_83bcef13-7cac-433f-ba1d-47a323951816_SetDate">
    <vt:lpwstr>2023-02-13T23:16:49Z</vt:lpwstr>
  </property>
  <property fmtid="{D5CDD505-2E9C-101B-9397-08002B2CF9AE}" pid="4" name="MSIP_Label_83bcef13-7cac-433f-ba1d-47a323951816_Method">
    <vt:lpwstr>Privileged</vt:lpwstr>
  </property>
  <property fmtid="{D5CDD505-2E9C-101B-9397-08002B2CF9AE}" pid="5" name="MSIP_Label_83bcef13-7cac-433f-ba1d-47a323951816_Name">
    <vt:lpwstr>MTK_Unclassified</vt:lpwstr>
  </property>
  <property fmtid="{D5CDD505-2E9C-101B-9397-08002B2CF9AE}" pid="6" name="MSIP_Label_83bcef13-7cac-433f-ba1d-47a323951816_SiteId">
    <vt:lpwstr>a7687ede-7a6b-4ef6-bace-642f677fbe31</vt:lpwstr>
  </property>
  <property fmtid="{D5CDD505-2E9C-101B-9397-08002B2CF9AE}" pid="7" name="MSIP_Label_83bcef13-7cac-433f-ba1d-47a323951816_ActionId">
    <vt:lpwstr>ea14110b-0777-4a10-8d09-ac5d0ac7d72a</vt:lpwstr>
  </property>
  <property fmtid="{D5CDD505-2E9C-101B-9397-08002B2CF9AE}" pid="8" name="MSIP_Label_83bcef13-7cac-433f-ba1d-47a323951816_ContentBits">
    <vt:lpwstr>0</vt:lpwstr>
  </property>
</Properties>
</file>