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78" r:id="rId4"/>
    <p:sldId id="279" r:id="rId5"/>
    <p:sldId id="290" r:id="rId6"/>
    <p:sldId id="283" r:id="rId7"/>
    <p:sldId id="292" r:id="rId8"/>
    <p:sldId id="286" r:id="rId9"/>
    <p:sldId id="299" r:id="rId10"/>
    <p:sldId id="293" r:id="rId11"/>
    <p:sldId id="294" r:id="rId12"/>
    <p:sldId id="295" r:id="rId13"/>
    <p:sldId id="296" r:id="rId14"/>
    <p:sldId id="300" r:id="rId15"/>
    <p:sldId id="297" r:id="rId16"/>
    <p:sldId id="298" r:id="rId17"/>
    <p:sldId id="291" r:id="rId18"/>
    <p:sldId id="28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p:cViewPr varScale="1">
        <p:scale>
          <a:sx n="62" d="100"/>
          <a:sy n="62" d="100"/>
        </p:scale>
        <p:origin x="70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Yongho Seok, MediaTek</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Yongho Seok, MediaTek</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Non-Primary Channel Access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2023-07-05</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Yongho Seok, MediaTek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3242750"/>
              </p:ext>
            </p:extLst>
          </p:nvPr>
        </p:nvGraphicFramePr>
        <p:xfrm>
          <a:off x="992188" y="2419350"/>
          <a:ext cx="9791700" cy="3524250"/>
        </p:xfrm>
        <a:graphic>
          <a:graphicData uri="http://schemas.openxmlformats.org/presentationml/2006/ole">
            <mc:AlternateContent xmlns:mc="http://schemas.openxmlformats.org/markup-compatibility/2006">
              <mc:Choice xmlns:v="urn:schemas-microsoft-com:vml" Requires="v">
                <p:oleObj spid="_x0000_s3179" name="Document" r:id="rId4" imgW="10542664" imgH="3789867" progId="Word.Document.8">
                  <p:embed/>
                </p:oleObj>
              </mc:Choice>
              <mc:Fallback>
                <p:oleObj name="Document" r:id="rId4" imgW="10542664" imgH="3789867" progId="Word.Document.8">
                  <p:embed/>
                  <p:pic>
                    <p:nvPicPr>
                      <p:cNvPr id="0" name="Picture 3"/>
                      <p:cNvPicPr>
                        <a:picLocks noChangeAspect="1" noChangeArrowheads="1"/>
                      </p:cNvPicPr>
                      <p:nvPr/>
                    </p:nvPicPr>
                    <p:blipFill>
                      <a:blip r:embed="rId5"/>
                      <a:srcRect/>
                      <a:stretch>
                        <a:fillRect/>
                      </a:stretch>
                    </p:blipFill>
                    <p:spPr bwMode="auto">
                      <a:xfrm>
                        <a:off x="992188" y="2419350"/>
                        <a:ext cx="9791700" cy="3524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Simulation-2</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3 BSS: 1 AP and 2 STA in each BSS.</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pic>
        <p:nvPicPr>
          <p:cNvPr id="7" name="Picture 6">
            <a:extLst>
              <a:ext uri="{FF2B5EF4-FFF2-40B4-BE49-F238E27FC236}">
                <a16:creationId xmlns:a16="http://schemas.microsoft.com/office/drawing/2014/main" id="{E4561A5B-CC73-4127-B238-0FE8F90E1902}"/>
              </a:ext>
            </a:extLst>
          </p:cNvPr>
          <p:cNvPicPr>
            <a:picLocks noChangeAspect="1"/>
          </p:cNvPicPr>
          <p:nvPr/>
        </p:nvPicPr>
        <p:blipFill>
          <a:blip r:embed="rId2"/>
          <a:stretch>
            <a:fillRect/>
          </a:stretch>
        </p:blipFill>
        <p:spPr>
          <a:xfrm>
            <a:off x="1828800" y="2362200"/>
            <a:ext cx="8931414" cy="4121253"/>
          </a:xfrm>
          <a:prstGeom prst="rect">
            <a:avLst/>
          </a:prstGeom>
        </p:spPr>
      </p:pic>
    </p:spTree>
    <p:extLst>
      <p:ext uri="{BB962C8B-B14F-4D97-AF65-F5344CB8AC3E}">
        <p14:creationId xmlns:p14="http://schemas.microsoft.com/office/powerpoint/2010/main" val="2347520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Simulation-2</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2954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3 BSS: 1AP and 2 STA in each BSS.</a:t>
            </a:r>
          </a:p>
          <a:p>
            <a:pPr>
              <a:buFont typeface="Arial" panose="020B0604020202020204" pitchFamily="34" charset="0"/>
              <a:buChar char="•"/>
            </a:pPr>
            <a:r>
              <a:rPr lang="en-US" dirty="0"/>
              <a:t>Parameters:</a:t>
            </a:r>
          </a:p>
          <a:p>
            <a:pPr marL="800100" lvl="1" indent="-342900">
              <a:buFont typeface="Arial" panose="020B0604020202020204" pitchFamily="34" charset="0"/>
              <a:buChar char="•"/>
            </a:pPr>
            <a:r>
              <a:rPr lang="en-US" dirty="0"/>
              <a:t>BSS1: STA 1 and 2 are 160MHz UHR STA with non-primary channel access.</a:t>
            </a:r>
          </a:p>
          <a:p>
            <a:pPr marL="800100" lvl="1" indent="-342900">
              <a:buFont typeface="Arial" panose="020B0604020202020204" pitchFamily="34" charset="0"/>
              <a:buChar char="•"/>
            </a:pPr>
            <a:r>
              <a:rPr lang="en-US" dirty="0"/>
              <a:t>BSS2: STA 3 and 4 are 80MHz and 160MHz 11be STA. </a:t>
            </a:r>
          </a:p>
          <a:p>
            <a:pPr marL="1200150" lvl="2" indent="-342900">
              <a:buFont typeface="Arial" panose="020B0604020202020204" pitchFamily="34" charset="0"/>
              <a:buChar char="•"/>
            </a:pPr>
            <a:r>
              <a:rPr lang="en-US" dirty="0"/>
              <a:t>AP2 transmits either 80MHz or 160MHz SU PPDU to these two STAs.</a:t>
            </a:r>
          </a:p>
          <a:p>
            <a:pPr marL="800100" lvl="1" indent="-342900">
              <a:buFont typeface="Arial" panose="020B0604020202020204" pitchFamily="34" charset="0"/>
              <a:buChar char="•"/>
            </a:pPr>
            <a:r>
              <a:rPr lang="en-US" dirty="0"/>
              <a:t>BSS3:</a:t>
            </a:r>
          </a:p>
          <a:p>
            <a:pPr marL="1200150" lvl="2" indent="-285750">
              <a:buFont typeface="Arial" panose="020B0604020202020204" pitchFamily="34" charset="0"/>
              <a:buChar char="•"/>
            </a:pPr>
            <a:r>
              <a:rPr lang="en-US" dirty="0"/>
              <a:t>BSS3 is operating on upper 80MHz with a different primary channel.</a:t>
            </a:r>
          </a:p>
          <a:p>
            <a:pPr marL="1200150" lvl="2" indent="-285750">
              <a:buFont typeface="Arial" panose="020B0604020202020204" pitchFamily="34" charset="0"/>
              <a:buChar char="•"/>
            </a:pPr>
            <a:r>
              <a:rPr lang="en-US" dirty="0"/>
              <a:t>STA 5 and 6 are 80MHz 11be STA.</a:t>
            </a:r>
          </a:p>
          <a:p>
            <a:pPr marL="800100" lvl="1" indent="-342900">
              <a:buFont typeface="Arial" panose="020B0604020202020204" pitchFamily="34" charset="0"/>
              <a:buChar char="•"/>
            </a:pPr>
            <a:r>
              <a:rPr lang="en-US" dirty="0"/>
              <a:t>RTS/CTS is enabled.</a:t>
            </a:r>
          </a:p>
          <a:p>
            <a:pPr marL="800100" lvl="1" indent="-342900">
              <a:buFont typeface="Arial" panose="020B0604020202020204" pitchFamily="34" charset="0"/>
              <a:buChar char="•"/>
            </a:pPr>
            <a:r>
              <a:rPr lang="en-US" dirty="0"/>
              <a:t>Running full buffer UDP DL traffic from AP1 and AP2 to the associated STA and adjusting UDP DL traffic from AP3 to the associated STAs </a:t>
            </a:r>
          </a:p>
          <a:p>
            <a:pPr marL="800100" lvl="1" indent="-342900">
              <a:buFont typeface="Arial" panose="020B0604020202020204" pitchFamily="34" charset="0"/>
              <a:buChar char="•"/>
            </a:pPr>
            <a:r>
              <a:rPr lang="en-US" dirty="0"/>
              <a:t>MCS: 9</a:t>
            </a:r>
          </a:p>
          <a:p>
            <a:pPr marL="800100" lvl="1" indent="-342900">
              <a:buFont typeface="Arial" panose="020B0604020202020204" pitchFamily="34" charset="0"/>
              <a:buChar char="•"/>
            </a:pPr>
            <a:r>
              <a:rPr lang="en-US" dirty="0"/>
              <a:t>Auxiliary primary channel sensing : S-CS and P-CS (refer slide 7)</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6133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1" name="Content Placeholder 2">
            <a:extLst>
              <a:ext uri="{FF2B5EF4-FFF2-40B4-BE49-F238E27FC236}">
                <a16:creationId xmlns:a16="http://schemas.microsoft.com/office/drawing/2014/main" id="{15C763CA-AC84-4104-8925-972BFDE4708C}"/>
              </a:ext>
            </a:extLst>
          </p:cNvPr>
          <p:cNvSpPr>
            <a:spLocks noGrp="1"/>
          </p:cNvSpPr>
          <p:nvPr>
            <p:ph idx="1"/>
          </p:nvPr>
        </p:nvSpPr>
        <p:spPr>
          <a:xfrm>
            <a:off x="914401" y="1676400"/>
            <a:ext cx="10361084" cy="4113213"/>
          </a:xfrm>
        </p:spPr>
        <p:txBody>
          <a:bodyPr/>
          <a:lstStyle/>
          <a:p>
            <a:pPr>
              <a:buFont typeface="Arial" panose="020B0604020202020204" pitchFamily="34" charset="0"/>
              <a:buChar char="•"/>
            </a:pPr>
            <a:r>
              <a:rPr lang="en-US" dirty="0"/>
              <a:t>When the aux channel is occupied by BSS3 traffic, most of the time non primary channel access from AP1 won’t be too aggressive to affect BSS 3.</a:t>
            </a:r>
          </a:p>
          <a:p>
            <a:pPr marL="800100" lvl="1" indent="-342900">
              <a:buFont typeface="Arial" panose="020B0604020202020204" pitchFamily="34" charset="0"/>
              <a:buChar char="•"/>
            </a:pPr>
            <a:r>
              <a:rPr lang="en-US" dirty="0"/>
              <a:t>The only exception is when traffic on upper and lower 80MHz are aligned. AP1 and AP2 might transmit 160MHz data which would reduce BSS3 throughput. Either it’s collision or less channel access.</a:t>
            </a:r>
          </a:p>
          <a:p>
            <a:pPr>
              <a:buFont typeface="Arial" panose="020B0604020202020204" pitchFamily="34" charset="0"/>
              <a:buChar char="•"/>
            </a:pPr>
            <a:r>
              <a:rPr lang="en-US" dirty="0"/>
              <a:t>In general, upper 80MHz is used by BSS3 and lower 80Mhz is used by BSS1 and BSS2.</a:t>
            </a:r>
          </a:p>
          <a:p>
            <a:pPr>
              <a:buFont typeface="Arial" panose="020B0604020202020204" pitchFamily="34" charset="0"/>
              <a:buChar char="•"/>
            </a:pPr>
            <a:r>
              <a:rPr lang="en-US" dirty="0"/>
              <a:t>As the traffic load of BSS3 decreases, there is </a:t>
            </a:r>
            <a:r>
              <a:rPr lang="en-US" sz="2400" dirty="0"/>
              <a:t>some opportunities for BSS1 to use upper 80MHz while BSS2 is transmitting on lower 80MHz.</a:t>
            </a:r>
          </a:p>
        </p:txBody>
      </p:sp>
    </p:spTree>
    <p:extLst>
      <p:ext uri="{BB962C8B-B14F-4D97-AF65-F5344CB8AC3E}">
        <p14:creationId xmlns:p14="http://schemas.microsoft.com/office/powerpoint/2010/main" val="4166008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9" name="Content Placeholder 10">
            <a:extLst>
              <a:ext uri="{FF2B5EF4-FFF2-40B4-BE49-F238E27FC236}">
                <a16:creationId xmlns:a16="http://schemas.microsoft.com/office/drawing/2014/main" id="{61D44B60-EC1F-4E47-B484-591854458236}"/>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BSS 1 throughput</a:t>
            </a:r>
          </a:p>
        </p:txBody>
      </p:sp>
      <p:pic>
        <p:nvPicPr>
          <p:cNvPr id="9" name="Picture 8">
            <a:extLst>
              <a:ext uri="{FF2B5EF4-FFF2-40B4-BE49-F238E27FC236}">
                <a16:creationId xmlns:a16="http://schemas.microsoft.com/office/drawing/2014/main" id="{F6648AF7-5011-4F13-8C62-470ED965E18C}"/>
              </a:ext>
            </a:extLst>
          </p:cNvPr>
          <p:cNvPicPr>
            <a:picLocks noChangeAspect="1"/>
          </p:cNvPicPr>
          <p:nvPr/>
        </p:nvPicPr>
        <p:blipFill>
          <a:blip r:embed="rId2"/>
          <a:stretch>
            <a:fillRect/>
          </a:stretch>
        </p:blipFill>
        <p:spPr>
          <a:xfrm>
            <a:off x="4159321" y="1711668"/>
            <a:ext cx="7742711" cy="4653864"/>
          </a:xfrm>
          <a:prstGeom prst="rect">
            <a:avLst/>
          </a:prstGeom>
        </p:spPr>
      </p:pic>
    </p:spTree>
    <p:extLst>
      <p:ext uri="{BB962C8B-B14F-4D97-AF65-F5344CB8AC3E}">
        <p14:creationId xmlns:p14="http://schemas.microsoft.com/office/powerpoint/2010/main" val="57088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9" name="Content Placeholder 10">
            <a:extLst>
              <a:ext uri="{FF2B5EF4-FFF2-40B4-BE49-F238E27FC236}">
                <a16:creationId xmlns:a16="http://schemas.microsoft.com/office/drawing/2014/main" id="{61D44B60-EC1F-4E47-B484-591854458236}"/>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dirty="0"/>
              <a:t>BSS 2 throughput</a:t>
            </a:r>
          </a:p>
        </p:txBody>
      </p:sp>
      <p:pic>
        <p:nvPicPr>
          <p:cNvPr id="10" name="Picture 9">
            <a:extLst>
              <a:ext uri="{FF2B5EF4-FFF2-40B4-BE49-F238E27FC236}">
                <a16:creationId xmlns:a16="http://schemas.microsoft.com/office/drawing/2014/main" id="{ACA8473A-A376-4133-B8DC-1A3F9377900C}"/>
              </a:ext>
            </a:extLst>
          </p:cNvPr>
          <p:cNvPicPr>
            <a:picLocks noChangeAspect="1"/>
          </p:cNvPicPr>
          <p:nvPr/>
        </p:nvPicPr>
        <p:blipFill>
          <a:blip r:embed="rId2"/>
          <a:stretch>
            <a:fillRect/>
          </a:stretch>
        </p:blipFill>
        <p:spPr>
          <a:xfrm>
            <a:off x="4178157" y="1710083"/>
            <a:ext cx="7742711" cy="4653864"/>
          </a:xfrm>
          <a:prstGeom prst="rect">
            <a:avLst/>
          </a:prstGeom>
        </p:spPr>
      </p:pic>
    </p:spTree>
    <p:extLst>
      <p:ext uri="{BB962C8B-B14F-4D97-AF65-F5344CB8AC3E}">
        <p14:creationId xmlns:p14="http://schemas.microsoft.com/office/powerpoint/2010/main" val="212313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Simulation-2</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1" name="Content Placeholder 10">
            <a:extLst>
              <a:ext uri="{FF2B5EF4-FFF2-40B4-BE49-F238E27FC236}">
                <a16:creationId xmlns:a16="http://schemas.microsoft.com/office/drawing/2014/main" id="{F5C971B8-4651-4AC4-A575-C741D0902037}"/>
              </a:ext>
            </a:extLst>
          </p:cNvPr>
          <p:cNvSpPr>
            <a:spLocks noGrp="1"/>
          </p:cNvSpPr>
          <p:nvPr>
            <p:ph idx="1"/>
          </p:nvPr>
        </p:nvSpPr>
        <p:spPr/>
        <p:txBody>
          <a:bodyPr/>
          <a:lstStyle/>
          <a:p>
            <a:pPr>
              <a:buFont typeface="Arial" panose="020B0604020202020204" pitchFamily="34" charset="0"/>
              <a:buChar char="•"/>
            </a:pPr>
            <a:r>
              <a:rPr lang="en-US" dirty="0"/>
              <a:t>BSS 3 throughput</a:t>
            </a:r>
          </a:p>
        </p:txBody>
      </p:sp>
      <p:pic>
        <p:nvPicPr>
          <p:cNvPr id="10" name="Picture 9">
            <a:extLst>
              <a:ext uri="{FF2B5EF4-FFF2-40B4-BE49-F238E27FC236}">
                <a16:creationId xmlns:a16="http://schemas.microsoft.com/office/drawing/2014/main" id="{192FDE52-D739-4944-B79F-4E025CEE1CEC}"/>
              </a:ext>
            </a:extLst>
          </p:cNvPr>
          <p:cNvPicPr>
            <a:picLocks noChangeAspect="1"/>
          </p:cNvPicPr>
          <p:nvPr/>
        </p:nvPicPr>
        <p:blipFill>
          <a:blip r:embed="rId2"/>
          <a:stretch>
            <a:fillRect/>
          </a:stretch>
        </p:blipFill>
        <p:spPr>
          <a:xfrm>
            <a:off x="4159321" y="1719335"/>
            <a:ext cx="7742711" cy="4653864"/>
          </a:xfrm>
          <a:prstGeom prst="rect">
            <a:avLst/>
          </a:prstGeom>
        </p:spPr>
      </p:pic>
    </p:spTree>
    <p:extLst>
      <p:ext uri="{BB962C8B-B14F-4D97-AF65-F5344CB8AC3E}">
        <p14:creationId xmlns:p14="http://schemas.microsoft.com/office/powerpoint/2010/main" val="1433324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8649-FCAD-4921-ACFC-0043BC2F169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3653ED7-B7A2-4E09-903C-7C2A72ECE2BF}"/>
              </a:ext>
            </a:extLst>
          </p:cNvPr>
          <p:cNvSpPr>
            <a:spLocks noGrp="1"/>
          </p:cNvSpPr>
          <p:nvPr>
            <p:ph idx="1"/>
          </p:nvPr>
        </p:nvSpPr>
        <p:spPr/>
        <p:txBody>
          <a:bodyPr/>
          <a:lstStyle/>
          <a:p>
            <a:pPr>
              <a:buFont typeface="Arial" panose="020B0604020202020204" pitchFamily="34" charset="0"/>
              <a:buChar char="•"/>
            </a:pPr>
            <a:r>
              <a:rPr lang="en-US" dirty="0"/>
              <a:t>Non-primary channel access can improve the throughput and reduce the latency of the delay sensitive traffic. </a:t>
            </a:r>
          </a:p>
          <a:p>
            <a:pPr>
              <a:buFont typeface="Arial" panose="020B0604020202020204" pitchFamily="34" charset="0"/>
              <a:buChar char="•"/>
            </a:pPr>
            <a:r>
              <a:rPr lang="en-US" dirty="0"/>
              <a:t>Depending on the topology, </a:t>
            </a:r>
          </a:p>
          <a:p>
            <a:pPr lvl="1">
              <a:buFont typeface="Arial" panose="020B0604020202020204" pitchFamily="34" charset="0"/>
              <a:buChar char="•"/>
            </a:pPr>
            <a:r>
              <a:rPr lang="en-US" dirty="0"/>
              <a:t>The auxiliary primary channel sensing threshold can have an impact on the OBSS performance. </a:t>
            </a:r>
          </a:p>
          <a:p>
            <a:pPr lvl="1">
              <a:buFont typeface="Arial" panose="020B0604020202020204" pitchFamily="34" charset="0"/>
              <a:buChar char="•"/>
            </a:pPr>
            <a:r>
              <a:rPr lang="en-US" dirty="0"/>
              <a:t>Distance with AP operating on the auxiliary primary channel is less than -62dBm, the CCA threshold of the auxiliary primary channel sensing should be decreased to a value below to -62dBm (-82dBm in the worst case).  </a:t>
            </a:r>
          </a:p>
          <a:p>
            <a:pPr lvl="1">
              <a:buFont typeface="Arial" panose="020B0604020202020204" pitchFamily="34" charset="0"/>
              <a:buChar char="•"/>
            </a:pPr>
            <a:r>
              <a:rPr lang="en-US" dirty="0"/>
              <a:t>We prefer that the AP determines the CCA threshold level and announce to STA.  </a:t>
            </a:r>
          </a:p>
        </p:txBody>
      </p:sp>
      <p:sp>
        <p:nvSpPr>
          <p:cNvPr id="4" name="Slide Number Placeholder 3">
            <a:extLst>
              <a:ext uri="{FF2B5EF4-FFF2-40B4-BE49-F238E27FC236}">
                <a16:creationId xmlns:a16="http://schemas.microsoft.com/office/drawing/2014/main" id="{F3B0EF6E-B2DC-4F79-AE48-4ECC891C7E0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F0C186-32D1-4C3D-9E35-60094A4BBC3D}"/>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5249A750-6E0E-409F-BEC2-3213F0B37834}"/>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8645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714C9-755F-48B9-A198-4183B67777FF}"/>
              </a:ext>
            </a:extLst>
          </p:cNvPr>
          <p:cNvSpPr>
            <a:spLocks noGrp="1"/>
          </p:cNvSpPr>
          <p:nvPr>
            <p:ph type="title"/>
          </p:nvPr>
        </p:nvSpPr>
        <p:spPr/>
        <p:txBody>
          <a:bodyPr/>
          <a:lstStyle/>
          <a:p>
            <a:r>
              <a:rPr lang="en-US" dirty="0"/>
              <a:t>Backup</a:t>
            </a:r>
          </a:p>
        </p:txBody>
      </p:sp>
      <p:sp>
        <p:nvSpPr>
          <p:cNvPr id="4" name="Slide Number Placeholder 3">
            <a:extLst>
              <a:ext uri="{FF2B5EF4-FFF2-40B4-BE49-F238E27FC236}">
                <a16:creationId xmlns:a16="http://schemas.microsoft.com/office/drawing/2014/main" id="{EB4570C8-F095-4E48-9FCF-63229056015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44B6869-BF98-4A8D-B04A-F632C49D01FB}"/>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C46BCC1-7EF3-4969-A20E-D885E7B59CFB}"/>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3195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891A3-FED0-4858-8441-31DC77F69EF4}"/>
              </a:ext>
            </a:extLst>
          </p:cNvPr>
          <p:cNvSpPr>
            <a:spLocks noGrp="1"/>
          </p:cNvSpPr>
          <p:nvPr>
            <p:ph type="title"/>
          </p:nvPr>
        </p:nvSpPr>
        <p:spPr/>
        <p:txBody>
          <a:bodyPr/>
          <a:lstStyle/>
          <a:p>
            <a:r>
              <a:rPr lang="en-US" dirty="0"/>
              <a:t>Multiple auxiliary primary channels</a:t>
            </a:r>
          </a:p>
        </p:txBody>
      </p:sp>
      <p:sp>
        <p:nvSpPr>
          <p:cNvPr id="3" name="Content Placeholder 2">
            <a:extLst>
              <a:ext uri="{FF2B5EF4-FFF2-40B4-BE49-F238E27FC236}">
                <a16:creationId xmlns:a16="http://schemas.microsoft.com/office/drawing/2014/main" id="{4E9DED69-5DBB-499F-93D7-3E90814D206C}"/>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an AP supports the parallel auxiliary primary channel sensing, more than one auxiliary primary channel can be declared.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AP can configure the priority of auxiliary primary channels.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highest priority of available auxiliary primary channels is chosen.</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does not support parallel auxiliary primary channel sensing, it uses only the first auxiliary primary channel.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4" name="Slide Number Placeholder 3">
            <a:extLst>
              <a:ext uri="{FF2B5EF4-FFF2-40B4-BE49-F238E27FC236}">
                <a16:creationId xmlns:a16="http://schemas.microsoft.com/office/drawing/2014/main" id="{A71D4985-48D9-4F16-9B34-79D77837D8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51C302C-729B-4321-98D4-6D0F4FB4B2A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B412B03F-AD45-43E9-9DBF-F46DA3BF5AB2}"/>
              </a:ext>
            </a:extLst>
          </p:cNvPr>
          <p:cNvSpPr>
            <a:spLocks noGrp="1"/>
          </p:cNvSpPr>
          <p:nvPr>
            <p:ph type="dt" idx="15"/>
          </p:nvPr>
        </p:nvSpPr>
        <p:spPr/>
        <p:txBody>
          <a:bodyPr/>
          <a:lstStyle/>
          <a:p>
            <a:r>
              <a:rPr lang="en-US" dirty="0"/>
              <a:t>July 2023</a:t>
            </a:r>
            <a:endParaRPr lang="en-GB" dirty="0"/>
          </a:p>
        </p:txBody>
      </p:sp>
      <p:cxnSp>
        <p:nvCxnSpPr>
          <p:cNvPr id="9" name="Straight Connector 8">
            <a:extLst>
              <a:ext uri="{FF2B5EF4-FFF2-40B4-BE49-F238E27FC236}">
                <a16:creationId xmlns:a16="http://schemas.microsoft.com/office/drawing/2014/main" id="{B863046A-E938-4366-A9CC-0A267FF11B04}"/>
              </a:ext>
            </a:extLst>
          </p:cNvPr>
          <p:cNvCxnSpPr>
            <a:cxnSpLocks/>
          </p:cNvCxnSpPr>
          <p:nvPr/>
        </p:nvCxnSpPr>
        <p:spPr bwMode="auto">
          <a:xfrm>
            <a:off x="914401" y="6216348"/>
            <a:ext cx="1046056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Rectangle 13">
            <a:extLst>
              <a:ext uri="{FF2B5EF4-FFF2-40B4-BE49-F238E27FC236}">
                <a16:creationId xmlns:a16="http://schemas.microsoft.com/office/drawing/2014/main" id="{6F95D96E-8F63-4E07-9543-D8A352835ED3}"/>
              </a:ext>
            </a:extLst>
          </p:cNvPr>
          <p:cNvSpPr/>
          <p:nvPr/>
        </p:nvSpPr>
        <p:spPr bwMode="auto">
          <a:xfrm>
            <a:off x="929217" y="6079638"/>
            <a:ext cx="10445751" cy="136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F4AF3B2F-5F8B-4168-AB83-96B71F90632A}"/>
              </a:ext>
            </a:extLst>
          </p:cNvPr>
          <p:cNvSpPr/>
          <p:nvPr/>
        </p:nvSpPr>
        <p:spPr bwMode="auto">
          <a:xfrm>
            <a:off x="929216" y="4158939"/>
            <a:ext cx="10445751" cy="136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398BAD0A-F836-48EA-8280-80AFA248831B}"/>
              </a:ext>
            </a:extLst>
          </p:cNvPr>
          <p:cNvSpPr/>
          <p:nvPr/>
        </p:nvSpPr>
        <p:spPr bwMode="auto">
          <a:xfrm>
            <a:off x="914401" y="4676223"/>
            <a:ext cx="10445751" cy="136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4077AEC9-5C4E-483B-BF4F-82CA02B2048A}"/>
              </a:ext>
            </a:extLst>
          </p:cNvPr>
          <p:cNvSpPr/>
          <p:nvPr/>
        </p:nvSpPr>
        <p:spPr bwMode="auto">
          <a:xfrm>
            <a:off x="914400" y="5200052"/>
            <a:ext cx="10445751" cy="13670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42A2A6F2-F7FA-4672-A90D-155F88D7E59B}"/>
              </a:ext>
            </a:extLst>
          </p:cNvPr>
          <p:cNvSpPr txBox="1"/>
          <p:nvPr/>
        </p:nvSpPr>
        <p:spPr>
          <a:xfrm>
            <a:off x="8976942" y="4082473"/>
            <a:ext cx="2412840" cy="307777"/>
          </a:xfrm>
          <a:prstGeom prst="rect">
            <a:avLst/>
          </a:prstGeom>
          <a:noFill/>
        </p:spPr>
        <p:txBody>
          <a:bodyPr wrap="none" rtlCol="0">
            <a:spAutoFit/>
          </a:bodyPr>
          <a:lstStyle/>
          <a:p>
            <a:r>
              <a:rPr lang="en-US" sz="1400" dirty="0">
                <a:solidFill>
                  <a:schemeClr val="tx1"/>
                </a:solidFill>
              </a:rPr>
              <a:t>First auxiliary primary channel</a:t>
            </a:r>
          </a:p>
        </p:txBody>
      </p:sp>
      <p:sp>
        <p:nvSpPr>
          <p:cNvPr id="19" name="TextBox 18">
            <a:extLst>
              <a:ext uri="{FF2B5EF4-FFF2-40B4-BE49-F238E27FC236}">
                <a16:creationId xmlns:a16="http://schemas.microsoft.com/office/drawing/2014/main" id="{CE9E4DF3-F0A3-4C8D-85D8-D173F4D4F7E7}"/>
              </a:ext>
            </a:extLst>
          </p:cNvPr>
          <p:cNvSpPr txBox="1"/>
          <p:nvPr/>
        </p:nvSpPr>
        <p:spPr>
          <a:xfrm>
            <a:off x="8761751" y="4590688"/>
            <a:ext cx="2613216" cy="307777"/>
          </a:xfrm>
          <a:prstGeom prst="rect">
            <a:avLst/>
          </a:prstGeom>
          <a:noFill/>
        </p:spPr>
        <p:txBody>
          <a:bodyPr wrap="none" rtlCol="0">
            <a:spAutoFit/>
          </a:bodyPr>
          <a:lstStyle/>
          <a:p>
            <a:r>
              <a:rPr lang="en-US" sz="1400" dirty="0">
                <a:solidFill>
                  <a:schemeClr val="tx1"/>
                </a:solidFill>
              </a:rPr>
              <a:t>Second auxiliary primary channel</a:t>
            </a:r>
          </a:p>
        </p:txBody>
      </p:sp>
      <p:sp>
        <p:nvSpPr>
          <p:cNvPr id="20" name="TextBox 19">
            <a:extLst>
              <a:ext uri="{FF2B5EF4-FFF2-40B4-BE49-F238E27FC236}">
                <a16:creationId xmlns:a16="http://schemas.microsoft.com/office/drawing/2014/main" id="{72BEDDBD-592F-4431-89B9-BF2F501FF3CF}"/>
              </a:ext>
            </a:extLst>
          </p:cNvPr>
          <p:cNvSpPr txBox="1"/>
          <p:nvPr/>
        </p:nvSpPr>
        <p:spPr>
          <a:xfrm>
            <a:off x="8893197" y="5098903"/>
            <a:ext cx="2481770" cy="307777"/>
          </a:xfrm>
          <a:prstGeom prst="rect">
            <a:avLst/>
          </a:prstGeom>
          <a:noFill/>
        </p:spPr>
        <p:txBody>
          <a:bodyPr wrap="none" rtlCol="0">
            <a:spAutoFit/>
          </a:bodyPr>
          <a:lstStyle/>
          <a:p>
            <a:r>
              <a:rPr lang="en-US" sz="1400" dirty="0">
                <a:solidFill>
                  <a:schemeClr val="tx1"/>
                </a:solidFill>
              </a:rPr>
              <a:t>Third auxiliary primary channel</a:t>
            </a:r>
          </a:p>
        </p:txBody>
      </p:sp>
      <p:sp>
        <p:nvSpPr>
          <p:cNvPr id="21" name="TextBox 20">
            <a:extLst>
              <a:ext uri="{FF2B5EF4-FFF2-40B4-BE49-F238E27FC236}">
                <a16:creationId xmlns:a16="http://schemas.microsoft.com/office/drawing/2014/main" id="{EF7A1E0F-4E88-4586-B085-476F534C67AD}"/>
              </a:ext>
            </a:extLst>
          </p:cNvPr>
          <p:cNvSpPr txBox="1"/>
          <p:nvPr/>
        </p:nvSpPr>
        <p:spPr>
          <a:xfrm>
            <a:off x="9994071" y="5983069"/>
            <a:ext cx="1366080" cy="307777"/>
          </a:xfrm>
          <a:prstGeom prst="rect">
            <a:avLst/>
          </a:prstGeom>
          <a:noFill/>
        </p:spPr>
        <p:txBody>
          <a:bodyPr wrap="none" rtlCol="0">
            <a:spAutoFit/>
          </a:bodyPr>
          <a:lstStyle/>
          <a:p>
            <a:r>
              <a:rPr lang="en-US" sz="1400" dirty="0">
                <a:solidFill>
                  <a:schemeClr val="tx1"/>
                </a:solidFill>
              </a:rPr>
              <a:t>Primary channel</a:t>
            </a:r>
          </a:p>
        </p:txBody>
      </p:sp>
      <p:sp>
        <p:nvSpPr>
          <p:cNvPr id="23" name="Left Brace 22">
            <a:extLst>
              <a:ext uri="{FF2B5EF4-FFF2-40B4-BE49-F238E27FC236}">
                <a16:creationId xmlns:a16="http://schemas.microsoft.com/office/drawing/2014/main" id="{392DA70B-1E01-460D-AE7C-2AFEB10A21ED}"/>
              </a:ext>
            </a:extLst>
          </p:cNvPr>
          <p:cNvSpPr/>
          <p:nvPr/>
        </p:nvSpPr>
        <p:spPr bwMode="auto">
          <a:xfrm>
            <a:off x="617621" y="4156453"/>
            <a:ext cx="228600" cy="1046821"/>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Left Brace 23">
            <a:extLst>
              <a:ext uri="{FF2B5EF4-FFF2-40B4-BE49-F238E27FC236}">
                <a16:creationId xmlns:a16="http://schemas.microsoft.com/office/drawing/2014/main" id="{DB744615-02A0-44AF-A155-61BA82944B85}"/>
              </a:ext>
            </a:extLst>
          </p:cNvPr>
          <p:cNvSpPr/>
          <p:nvPr/>
        </p:nvSpPr>
        <p:spPr bwMode="auto">
          <a:xfrm>
            <a:off x="617621" y="521055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Left Brace 24">
            <a:extLst>
              <a:ext uri="{FF2B5EF4-FFF2-40B4-BE49-F238E27FC236}">
                <a16:creationId xmlns:a16="http://schemas.microsoft.com/office/drawing/2014/main" id="{B0AE47F2-CCD5-4305-A27B-73713CEAD809}"/>
              </a:ext>
            </a:extLst>
          </p:cNvPr>
          <p:cNvSpPr/>
          <p:nvPr/>
        </p:nvSpPr>
        <p:spPr bwMode="auto">
          <a:xfrm>
            <a:off x="617621" y="572968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B6D7539B-45AD-45DF-8939-70AAA1AAD12D}"/>
              </a:ext>
            </a:extLst>
          </p:cNvPr>
          <p:cNvSpPr txBox="1"/>
          <p:nvPr/>
        </p:nvSpPr>
        <p:spPr>
          <a:xfrm>
            <a:off x="98134" y="5819865"/>
            <a:ext cx="503664" cy="338554"/>
          </a:xfrm>
          <a:prstGeom prst="rect">
            <a:avLst/>
          </a:prstGeom>
          <a:noFill/>
        </p:spPr>
        <p:txBody>
          <a:bodyPr wrap="none" rtlCol="0">
            <a:spAutoFit/>
          </a:bodyPr>
          <a:lstStyle/>
          <a:p>
            <a:r>
              <a:rPr lang="en-US" sz="1600" dirty="0">
                <a:solidFill>
                  <a:schemeClr val="tx1"/>
                </a:solidFill>
              </a:rPr>
              <a:t>P80</a:t>
            </a:r>
          </a:p>
        </p:txBody>
      </p:sp>
      <p:sp>
        <p:nvSpPr>
          <p:cNvPr id="27" name="TextBox 26">
            <a:extLst>
              <a:ext uri="{FF2B5EF4-FFF2-40B4-BE49-F238E27FC236}">
                <a16:creationId xmlns:a16="http://schemas.microsoft.com/office/drawing/2014/main" id="{F978AC0D-A04A-47C1-AEE1-DCDD225F4772}"/>
              </a:ext>
            </a:extLst>
          </p:cNvPr>
          <p:cNvSpPr txBox="1"/>
          <p:nvPr/>
        </p:nvSpPr>
        <p:spPr>
          <a:xfrm>
            <a:off x="113957" y="5300845"/>
            <a:ext cx="503664" cy="338554"/>
          </a:xfrm>
          <a:prstGeom prst="rect">
            <a:avLst/>
          </a:prstGeom>
          <a:noFill/>
        </p:spPr>
        <p:txBody>
          <a:bodyPr wrap="none" rtlCol="0">
            <a:spAutoFit/>
          </a:bodyPr>
          <a:lstStyle/>
          <a:p>
            <a:r>
              <a:rPr lang="en-US" sz="1600" dirty="0">
                <a:solidFill>
                  <a:schemeClr val="tx1"/>
                </a:solidFill>
              </a:rPr>
              <a:t>S80</a:t>
            </a:r>
          </a:p>
        </p:txBody>
      </p:sp>
      <p:sp>
        <p:nvSpPr>
          <p:cNvPr id="28" name="TextBox 27">
            <a:extLst>
              <a:ext uri="{FF2B5EF4-FFF2-40B4-BE49-F238E27FC236}">
                <a16:creationId xmlns:a16="http://schemas.microsoft.com/office/drawing/2014/main" id="{6E277E57-C6A6-4A42-B057-92902694ACCA}"/>
              </a:ext>
            </a:extLst>
          </p:cNvPr>
          <p:cNvSpPr txBox="1"/>
          <p:nvPr/>
        </p:nvSpPr>
        <p:spPr>
          <a:xfrm>
            <a:off x="62661" y="4503038"/>
            <a:ext cx="606256" cy="338554"/>
          </a:xfrm>
          <a:prstGeom prst="rect">
            <a:avLst/>
          </a:prstGeom>
          <a:noFill/>
        </p:spPr>
        <p:txBody>
          <a:bodyPr wrap="none" rtlCol="0">
            <a:spAutoFit/>
          </a:bodyPr>
          <a:lstStyle/>
          <a:p>
            <a:r>
              <a:rPr lang="en-US" sz="1600" dirty="0">
                <a:solidFill>
                  <a:schemeClr val="tx1"/>
                </a:solidFill>
              </a:rPr>
              <a:t>S160</a:t>
            </a:r>
          </a:p>
        </p:txBody>
      </p:sp>
      <p:sp>
        <p:nvSpPr>
          <p:cNvPr id="29" name="Rectangle 28">
            <a:extLst>
              <a:ext uri="{FF2B5EF4-FFF2-40B4-BE49-F238E27FC236}">
                <a16:creationId xmlns:a16="http://schemas.microsoft.com/office/drawing/2014/main" id="{D7DB4319-38F5-4709-96F9-5100023D4F4F}"/>
              </a:ext>
            </a:extLst>
          </p:cNvPr>
          <p:cNvSpPr/>
          <p:nvPr/>
        </p:nvSpPr>
        <p:spPr bwMode="auto">
          <a:xfrm>
            <a:off x="1219218" y="5201449"/>
            <a:ext cx="1600181" cy="136709"/>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bg2"/>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17C14EEB-C7CE-4DBF-8586-46039CAF0B97}"/>
              </a:ext>
            </a:extLst>
          </p:cNvPr>
          <p:cNvSpPr txBox="1"/>
          <p:nvPr/>
        </p:nvSpPr>
        <p:spPr>
          <a:xfrm>
            <a:off x="1639268" y="5118223"/>
            <a:ext cx="760080" cy="307777"/>
          </a:xfrm>
          <a:prstGeom prst="rect">
            <a:avLst/>
          </a:prstGeom>
          <a:noFill/>
        </p:spPr>
        <p:txBody>
          <a:bodyPr wrap="none" rtlCol="0">
            <a:spAutoFit/>
          </a:bodyPr>
          <a:lstStyle/>
          <a:p>
            <a:r>
              <a:rPr lang="en-US" sz="1400" dirty="0">
                <a:solidFill>
                  <a:schemeClr val="tx1"/>
                </a:solidFill>
              </a:rPr>
              <a:t>Backoff</a:t>
            </a:r>
          </a:p>
        </p:txBody>
      </p:sp>
      <p:sp>
        <p:nvSpPr>
          <p:cNvPr id="34" name="Rectangle 33">
            <a:extLst>
              <a:ext uri="{FF2B5EF4-FFF2-40B4-BE49-F238E27FC236}">
                <a16:creationId xmlns:a16="http://schemas.microsoft.com/office/drawing/2014/main" id="{51826C36-F128-4E31-AE7B-25F355F1C3E0}"/>
              </a:ext>
            </a:extLst>
          </p:cNvPr>
          <p:cNvSpPr/>
          <p:nvPr/>
        </p:nvSpPr>
        <p:spPr bwMode="auto">
          <a:xfrm>
            <a:off x="3048000" y="4682573"/>
            <a:ext cx="1600181" cy="136709"/>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bg2"/>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CE103621-4A68-4CA3-8B7A-A715E627FD31}"/>
              </a:ext>
            </a:extLst>
          </p:cNvPr>
          <p:cNvSpPr txBox="1"/>
          <p:nvPr/>
        </p:nvSpPr>
        <p:spPr>
          <a:xfrm>
            <a:off x="3468050" y="4599962"/>
            <a:ext cx="760080" cy="307777"/>
          </a:xfrm>
          <a:prstGeom prst="rect">
            <a:avLst/>
          </a:prstGeom>
          <a:noFill/>
        </p:spPr>
        <p:txBody>
          <a:bodyPr wrap="none" rtlCol="0">
            <a:spAutoFit/>
          </a:bodyPr>
          <a:lstStyle/>
          <a:p>
            <a:r>
              <a:rPr lang="en-US" sz="1400" dirty="0">
                <a:solidFill>
                  <a:schemeClr val="tx1"/>
                </a:solidFill>
              </a:rPr>
              <a:t>Backoff</a:t>
            </a:r>
          </a:p>
        </p:txBody>
      </p:sp>
      <p:sp>
        <p:nvSpPr>
          <p:cNvPr id="39" name="Rectangle 38">
            <a:extLst>
              <a:ext uri="{FF2B5EF4-FFF2-40B4-BE49-F238E27FC236}">
                <a16:creationId xmlns:a16="http://schemas.microsoft.com/office/drawing/2014/main" id="{D705C8C2-47DD-48AF-8B5E-BFA9224A3AEE}"/>
              </a:ext>
            </a:extLst>
          </p:cNvPr>
          <p:cNvSpPr/>
          <p:nvPr/>
        </p:nvSpPr>
        <p:spPr bwMode="auto">
          <a:xfrm>
            <a:off x="4953018" y="4160395"/>
            <a:ext cx="1600181" cy="136709"/>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bg2"/>
              </a:solidFill>
              <a:effectLst/>
              <a:latin typeface="Times New Roman" pitchFamily="16" charset="0"/>
              <a:ea typeface="MS Gothic" charset="-128"/>
            </a:endParaRPr>
          </a:p>
        </p:txBody>
      </p:sp>
      <p:sp>
        <p:nvSpPr>
          <p:cNvPr id="40" name="TextBox 39">
            <a:extLst>
              <a:ext uri="{FF2B5EF4-FFF2-40B4-BE49-F238E27FC236}">
                <a16:creationId xmlns:a16="http://schemas.microsoft.com/office/drawing/2014/main" id="{05D77D66-765C-4E6B-BF01-65AEF10C6243}"/>
              </a:ext>
            </a:extLst>
          </p:cNvPr>
          <p:cNvSpPr txBox="1"/>
          <p:nvPr/>
        </p:nvSpPr>
        <p:spPr>
          <a:xfrm>
            <a:off x="5311792" y="4082148"/>
            <a:ext cx="760080" cy="307777"/>
          </a:xfrm>
          <a:prstGeom prst="rect">
            <a:avLst/>
          </a:prstGeom>
          <a:noFill/>
        </p:spPr>
        <p:txBody>
          <a:bodyPr wrap="none" rtlCol="0">
            <a:spAutoFit/>
          </a:bodyPr>
          <a:lstStyle/>
          <a:p>
            <a:r>
              <a:rPr lang="en-US" sz="1400" dirty="0">
                <a:solidFill>
                  <a:schemeClr val="tx1"/>
                </a:solidFill>
              </a:rPr>
              <a:t>Backoff</a:t>
            </a:r>
          </a:p>
        </p:txBody>
      </p:sp>
      <p:sp>
        <p:nvSpPr>
          <p:cNvPr id="49" name="Rectangle 48">
            <a:extLst>
              <a:ext uri="{FF2B5EF4-FFF2-40B4-BE49-F238E27FC236}">
                <a16:creationId xmlns:a16="http://schemas.microsoft.com/office/drawing/2014/main" id="{8EED2282-A7B2-4E98-940C-1A32D6528030}"/>
              </a:ext>
            </a:extLst>
          </p:cNvPr>
          <p:cNvSpPr/>
          <p:nvPr/>
        </p:nvSpPr>
        <p:spPr bwMode="auto">
          <a:xfrm>
            <a:off x="6784630" y="4158938"/>
            <a:ext cx="1600181" cy="136709"/>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bg2"/>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E547B6F6-603D-426C-8636-7984F20B5307}"/>
              </a:ext>
            </a:extLst>
          </p:cNvPr>
          <p:cNvSpPr txBox="1"/>
          <p:nvPr/>
        </p:nvSpPr>
        <p:spPr>
          <a:xfrm>
            <a:off x="7140573" y="4072363"/>
            <a:ext cx="760080" cy="307777"/>
          </a:xfrm>
          <a:prstGeom prst="rect">
            <a:avLst/>
          </a:prstGeom>
          <a:noFill/>
        </p:spPr>
        <p:txBody>
          <a:bodyPr wrap="none" rtlCol="0">
            <a:spAutoFit/>
          </a:bodyPr>
          <a:lstStyle/>
          <a:p>
            <a:r>
              <a:rPr lang="en-US" sz="1400" dirty="0">
                <a:solidFill>
                  <a:schemeClr val="tx1"/>
                </a:solidFill>
              </a:rPr>
              <a:t>Backoff</a:t>
            </a:r>
          </a:p>
        </p:txBody>
      </p:sp>
      <p:sp>
        <p:nvSpPr>
          <p:cNvPr id="7" name="Rectangle 6">
            <a:extLst>
              <a:ext uri="{FF2B5EF4-FFF2-40B4-BE49-F238E27FC236}">
                <a16:creationId xmlns:a16="http://schemas.microsoft.com/office/drawing/2014/main" id="{9389A673-90A7-4ABF-9A16-5A4642E6E314}"/>
              </a:ext>
            </a:extLst>
          </p:cNvPr>
          <p:cNvSpPr/>
          <p:nvPr/>
        </p:nvSpPr>
        <p:spPr bwMode="auto">
          <a:xfrm>
            <a:off x="1219219" y="5759149"/>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11" name="Rectangle 10">
            <a:extLst>
              <a:ext uri="{FF2B5EF4-FFF2-40B4-BE49-F238E27FC236}">
                <a16:creationId xmlns:a16="http://schemas.microsoft.com/office/drawing/2014/main" id="{F5946B36-F3F5-48E9-B05B-54E58AF0570B}"/>
              </a:ext>
            </a:extLst>
          </p:cNvPr>
          <p:cNvSpPr/>
          <p:nvPr/>
        </p:nvSpPr>
        <p:spPr bwMode="auto">
          <a:xfrm>
            <a:off x="1219219" y="4156453"/>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12" name="Rectangle 11">
            <a:extLst>
              <a:ext uri="{FF2B5EF4-FFF2-40B4-BE49-F238E27FC236}">
                <a16:creationId xmlns:a16="http://schemas.microsoft.com/office/drawing/2014/main" id="{EE9438E7-B13F-4274-955A-705152CB7AF9}"/>
              </a:ext>
            </a:extLst>
          </p:cNvPr>
          <p:cNvSpPr/>
          <p:nvPr/>
        </p:nvSpPr>
        <p:spPr bwMode="auto">
          <a:xfrm>
            <a:off x="1219219" y="4676648"/>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31" name="Rectangle 30">
            <a:extLst>
              <a:ext uri="{FF2B5EF4-FFF2-40B4-BE49-F238E27FC236}">
                <a16:creationId xmlns:a16="http://schemas.microsoft.com/office/drawing/2014/main" id="{9B80FAF5-578B-4DF9-A252-44CEAEE487F0}"/>
              </a:ext>
            </a:extLst>
          </p:cNvPr>
          <p:cNvSpPr/>
          <p:nvPr/>
        </p:nvSpPr>
        <p:spPr bwMode="auto">
          <a:xfrm>
            <a:off x="3048000" y="5755861"/>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32" name="Rectangle 31">
            <a:extLst>
              <a:ext uri="{FF2B5EF4-FFF2-40B4-BE49-F238E27FC236}">
                <a16:creationId xmlns:a16="http://schemas.microsoft.com/office/drawing/2014/main" id="{751175CA-3280-4C1D-B632-2346009D3B2B}"/>
              </a:ext>
            </a:extLst>
          </p:cNvPr>
          <p:cNvSpPr/>
          <p:nvPr/>
        </p:nvSpPr>
        <p:spPr bwMode="auto">
          <a:xfrm>
            <a:off x="3048000" y="4155652"/>
            <a:ext cx="1600181" cy="46854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33" name="Rectangle 32">
            <a:extLst>
              <a:ext uri="{FF2B5EF4-FFF2-40B4-BE49-F238E27FC236}">
                <a16:creationId xmlns:a16="http://schemas.microsoft.com/office/drawing/2014/main" id="{C49A1A50-64E2-4FDF-A315-F9C49DBE45C8}"/>
              </a:ext>
            </a:extLst>
          </p:cNvPr>
          <p:cNvSpPr/>
          <p:nvPr/>
        </p:nvSpPr>
        <p:spPr bwMode="auto">
          <a:xfrm>
            <a:off x="3048000" y="5197401"/>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36" name="Rectangle 35">
            <a:extLst>
              <a:ext uri="{FF2B5EF4-FFF2-40B4-BE49-F238E27FC236}">
                <a16:creationId xmlns:a16="http://schemas.microsoft.com/office/drawing/2014/main" id="{8EB0BDB8-2696-4B67-8D07-797C664D7615}"/>
              </a:ext>
            </a:extLst>
          </p:cNvPr>
          <p:cNvSpPr/>
          <p:nvPr/>
        </p:nvSpPr>
        <p:spPr bwMode="auto">
          <a:xfrm>
            <a:off x="4948766" y="5754469"/>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38" name="Rectangle 37">
            <a:extLst>
              <a:ext uri="{FF2B5EF4-FFF2-40B4-BE49-F238E27FC236}">
                <a16:creationId xmlns:a16="http://schemas.microsoft.com/office/drawing/2014/main" id="{7E70093C-F956-4608-9153-E03F4666A1A2}"/>
              </a:ext>
            </a:extLst>
          </p:cNvPr>
          <p:cNvSpPr/>
          <p:nvPr/>
        </p:nvSpPr>
        <p:spPr bwMode="auto">
          <a:xfrm>
            <a:off x="4940910" y="5197401"/>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46" name="Rectangle 45">
            <a:extLst>
              <a:ext uri="{FF2B5EF4-FFF2-40B4-BE49-F238E27FC236}">
                <a16:creationId xmlns:a16="http://schemas.microsoft.com/office/drawing/2014/main" id="{2952923F-5D2B-4E34-9A6F-203E037094C1}"/>
              </a:ext>
            </a:extLst>
          </p:cNvPr>
          <p:cNvSpPr/>
          <p:nvPr/>
        </p:nvSpPr>
        <p:spPr bwMode="auto">
          <a:xfrm>
            <a:off x="4942858" y="4679919"/>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47" name="Rectangle 46">
            <a:extLst>
              <a:ext uri="{FF2B5EF4-FFF2-40B4-BE49-F238E27FC236}">
                <a16:creationId xmlns:a16="http://schemas.microsoft.com/office/drawing/2014/main" id="{4C07C5BB-4E8E-43BC-8548-5C5BFB6C14ED}"/>
              </a:ext>
            </a:extLst>
          </p:cNvPr>
          <p:cNvSpPr/>
          <p:nvPr/>
        </p:nvSpPr>
        <p:spPr bwMode="auto">
          <a:xfrm>
            <a:off x="6784630" y="5760611"/>
            <a:ext cx="1600181" cy="4571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Inter-BSS PPDU</a:t>
            </a:r>
          </a:p>
        </p:txBody>
      </p:sp>
      <p:sp>
        <p:nvSpPr>
          <p:cNvPr id="52" name="TextBox 51">
            <a:extLst>
              <a:ext uri="{FF2B5EF4-FFF2-40B4-BE49-F238E27FC236}">
                <a16:creationId xmlns:a16="http://schemas.microsoft.com/office/drawing/2014/main" id="{0EF90C82-A3DD-40BE-85F3-0A5EB1B45857}"/>
              </a:ext>
            </a:extLst>
          </p:cNvPr>
          <p:cNvSpPr txBox="1"/>
          <p:nvPr/>
        </p:nvSpPr>
        <p:spPr>
          <a:xfrm>
            <a:off x="1639268" y="6214646"/>
            <a:ext cx="737702" cy="338554"/>
          </a:xfrm>
          <a:prstGeom prst="rect">
            <a:avLst/>
          </a:prstGeom>
          <a:noFill/>
        </p:spPr>
        <p:txBody>
          <a:bodyPr wrap="none" rtlCol="0">
            <a:spAutoFit/>
          </a:bodyPr>
          <a:lstStyle/>
          <a:p>
            <a:r>
              <a:rPr lang="en-US" sz="1600" dirty="0">
                <a:solidFill>
                  <a:schemeClr val="tx1"/>
                </a:solidFill>
              </a:rPr>
              <a:t>Case 1</a:t>
            </a:r>
          </a:p>
        </p:txBody>
      </p:sp>
      <p:sp>
        <p:nvSpPr>
          <p:cNvPr id="53" name="TextBox 52">
            <a:extLst>
              <a:ext uri="{FF2B5EF4-FFF2-40B4-BE49-F238E27FC236}">
                <a16:creationId xmlns:a16="http://schemas.microsoft.com/office/drawing/2014/main" id="{6B430ED9-C257-422C-B4E5-F27CBC5C6199}"/>
              </a:ext>
            </a:extLst>
          </p:cNvPr>
          <p:cNvSpPr txBox="1"/>
          <p:nvPr/>
        </p:nvSpPr>
        <p:spPr>
          <a:xfrm>
            <a:off x="3479239" y="6214646"/>
            <a:ext cx="737702" cy="338554"/>
          </a:xfrm>
          <a:prstGeom prst="rect">
            <a:avLst/>
          </a:prstGeom>
          <a:noFill/>
        </p:spPr>
        <p:txBody>
          <a:bodyPr wrap="none" rtlCol="0">
            <a:spAutoFit/>
          </a:bodyPr>
          <a:lstStyle/>
          <a:p>
            <a:r>
              <a:rPr lang="en-US" sz="1600" dirty="0">
                <a:solidFill>
                  <a:schemeClr val="tx1"/>
                </a:solidFill>
              </a:rPr>
              <a:t>Case 2</a:t>
            </a:r>
          </a:p>
        </p:txBody>
      </p:sp>
      <p:sp>
        <p:nvSpPr>
          <p:cNvPr id="54" name="TextBox 53">
            <a:extLst>
              <a:ext uri="{FF2B5EF4-FFF2-40B4-BE49-F238E27FC236}">
                <a16:creationId xmlns:a16="http://schemas.microsoft.com/office/drawing/2014/main" id="{FABB1D47-47AF-4B07-86A9-97E5F876295C}"/>
              </a:ext>
            </a:extLst>
          </p:cNvPr>
          <p:cNvSpPr txBox="1"/>
          <p:nvPr/>
        </p:nvSpPr>
        <p:spPr>
          <a:xfrm>
            <a:off x="5390377" y="6214646"/>
            <a:ext cx="737702" cy="338554"/>
          </a:xfrm>
          <a:prstGeom prst="rect">
            <a:avLst/>
          </a:prstGeom>
          <a:noFill/>
        </p:spPr>
        <p:txBody>
          <a:bodyPr wrap="none" rtlCol="0">
            <a:spAutoFit/>
          </a:bodyPr>
          <a:lstStyle/>
          <a:p>
            <a:r>
              <a:rPr lang="en-US" sz="1600" dirty="0">
                <a:solidFill>
                  <a:schemeClr val="tx1"/>
                </a:solidFill>
              </a:rPr>
              <a:t>Case 3</a:t>
            </a:r>
          </a:p>
        </p:txBody>
      </p:sp>
      <p:sp>
        <p:nvSpPr>
          <p:cNvPr id="55" name="TextBox 54">
            <a:extLst>
              <a:ext uri="{FF2B5EF4-FFF2-40B4-BE49-F238E27FC236}">
                <a16:creationId xmlns:a16="http://schemas.microsoft.com/office/drawing/2014/main" id="{51418620-3280-4040-B511-B69234492BE4}"/>
              </a:ext>
            </a:extLst>
          </p:cNvPr>
          <p:cNvSpPr txBox="1"/>
          <p:nvPr/>
        </p:nvSpPr>
        <p:spPr>
          <a:xfrm>
            <a:off x="7215869" y="6214646"/>
            <a:ext cx="737702" cy="338554"/>
          </a:xfrm>
          <a:prstGeom prst="rect">
            <a:avLst/>
          </a:prstGeom>
          <a:noFill/>
        </p:spPr>
        <p:txBody>
          <a:bodyPr wrap="none" rtlCol="0">
            <a:spAutoFit/>
          </a:bodyPr>
          <a:lstStyle/>
          <a:p>
            <a:r>
              <a:rPr lang="en-US" sz="1600" dirty="0">
                <a:solidFill>
                  <a:schemeClr val="tx1"/>
                </a:solidFill>
              </a:rPr>
              <a:t>Case 4</a:t>
            </a:r>
          </a:p>
        </p:txBody>
      </p:sp>
    </p:spTree>
    <p:extLst>
      <p:ext uri="{BB962C8B-B14F-4D97-AF65-F5344CB8AC3E}">
        <p14:creationId xmlns:p14="http://schemas.microsoft.com/office/powerpoint/2010/main" val="276288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r>
              <a:rPr lang="en-US" dirty="0"/>
              <a:t>This contribution discusses the non-primary channel access. </a:t>
            </a:r>
          </a:p>
          <a:p>
            <a:pPr lvl="1">
              <a:buFont typeface="Courier New" panose="02070309020205020404" pitchFamily="49" charset="0"/>
              <a:buChar char="o"/>
            </a:pPr>
            <a:r>
              <a:rPr lang="en-US" dirty="0"/>
              <a:t>Reduce a latency </a:t>
            </a:r>
          </a:p>
          <a:p>
            <a:pPr lvl="1">
              <a:buFont typeface="Courier New" panose="02070309020205020404" pitchFamily="49" charset="0"/>
              <a:buChar char="o"/>
            </a:pPr>
            <a:r>
              <a:rPr lang="en-US" dirty="0"/>
              <a:t>Improve a throughput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Yongho Seok, MediaTek</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981200"/>
            <a:ext cx="10361084" cy="4113213"/>
          </a:xfrm>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a STA listens on a primary channel a RTS/CTS frame exchange sent by an OBSS STA and sets NAV counter from the PPDU,</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may switch to an auxiliary primary channel.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auxiliary primary channel is declared by a management frame sent by an AP.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switching to an auxiliary primary channel,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invokes a new back-off procedure after sensing the wireless medium on an auxiliary primary channel for TBD time. </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auxiliary primary channel sensing can be performed in parallel with the primary channel sensing. </a:t>
            </a:r>
          </a:p>
          <a:p>
            <a:pPr marL="1598613" lvl="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Or it can be performed after switching to the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the NAV counter is expired, the STA shall switch to the primary channel. </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endParaRPr lang="en-US" dirty="0"/>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2090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99A4D-05D5-425E-BBB8-FE161129C967}"/>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D488E9AE-996E-4C12-A33E-1EAB55D858E4}"/>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obtaining a TXOP on an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initiates a frame exchange with the (MU-)RTS/CTS or BSRP/BSR.</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TXOP duration on the auxiliary primary channel shall be less than the current NAV counter of the primary channel.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After receiving the (MU-)RTS or BSRP frame on an auxiliary primary channel,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responds with the CTS or BSR frame if the following is met,</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CS of the auxiliary primary channel is idle.</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(MU-)RTS or BSRP frame was sent on the same auxiliary primary channel.</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4" name="Slide Number Placeholder 3">
            <a:extLst>
              <a:ext uri="{FF2B5EF4-FFF2-40B4-BE49-F238E27FC236}">
                <a16:creationId xmlns:a16="http://schemas.microsoft.com/office/drawing/2014/main" id="{57FDC3ED-A53F-4C36-8453-E288DC1740A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88D3D42-B7AA-43BC-96DF-D2D04D4F07AC}"/>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30E55E1E-63F2-44F9-8FBE-ACD8021C0E5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0141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784E-1E9C-43DE-9E13-B8290538CBC4}"/>
              </a:ext>
            </a:extLst>
          </p:cNvPr>
          <p:cNvSpPr>
            <a:spLocks noGrp="1"/>
          </p:cNvSpPr>
          <p:nvPr>
            <p:ph type="title"/>
          </p:nvPr>
        </p:nvSpPr>
        <p:spPr/>
        <p:txBody>
          <a:bodyPr/>
          <a:lstStyle/>
          <a:p>
            <a:r>
              <a:rPr lang="en-US" dirty="0"/>
              <a:t>Non-Primary Channel Access</a:t>
            </a:r>
          </a:p>
        </p:txBody>
      </p:sp>
      <p:sp>
        <p:nvSpPr>
          <p:cNvPr id="3" name="Content Placeholder 2">
            <a:extLst>
              <a:ext uri="{FF2B5EF4-FFF2-40B4-BE49-F238E27FC236}">
                <a16:creationId xmlns:a16="http://schemas.microsoft.com/office/drawing/2014/main" id="{49779491-F2D7-48B8-87C3-982173042B02}"/>
              </a:ext>
            </a:extLst>
          </p:cNvPr>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Frame exchange sequence example</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STA should check the CS idle on the auxiliary primary channel before obtaining a TXOP.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But, if a STA can identify the NAV status on the auxiliary primary channel, the STA accounts the channel activity during the identified duration as idle activity.</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800100" lvl="2"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 </a:t>
            </a:r>
          </a:p>
        </p:txBody>
      </p:sp>
      <p:sp>
        <p:nvSpPr>
          <p:cNvPr id="5" name="Footer Placeholder 4">
            <a:extLst>
              <a:ext uri="{FF2B5EF4-FFF2-40B4-BE49-F238E27FC236}">
                <a16:creationId xmlns:a16="http://schemas.microsoft.com/office/drawing/2014/main" id="{E9C1A375-9E0A-4A6E-8D7E-B81599DBBA1F}"/>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0BD96E31-BEB9-4F28-B52E-A21711F2471D}"/>
              </a:ext>
            </a:extLst>
          </p:cNvPr>
          <p:cNvSpPr>
            <a:spLocks noGrp="1"/>
          </p:cNvSpPr>
          <p:nvPr>
            <p:ph type="dt" idx="15"/>
          </p:nvPr>
        </p:nvSpPr>
        <p:spPr/>
        <p:txBody>
          <a:bodyPr/>
          <a:lstStyle/>
          <a:p>
            <a:r>
              <a:rPr lang="en-US" dirty="0"/>
              <a:t>July 2023</a:t>
            </a:r>
            <a:endParaRPr lang="en-GB" dirty="0"/>
          </a:p>
        </p:txBody>
      </p:sp>
      <p:cxnSp>
        <p:nvCxnSpPr>
          <p:cNvPr id="8" name="Straight Connector 7">
            <a:extLst>
              <a:ext uri="{FF2B5EF4-FFF2-40B4-BE49-F238E27FC236}">
                <a16:creationId xmlns:a16="http://schemas.microsoft.com/office/drawing/2014/main" id="{75366A18-5E02-4423-A082-52976E656995}"/>
              </a:ext>
            </a:extLst>
          </p:cNvPr>
          <p:cNvCxnSpPr>
            <a:cxnSpLocks/>
          </p:cNvCxnSpPr>
          <p:nvPr/>
        </p:nvCxnSpPr>
        <p:spPr bwMode="auto">
          <a:xfrm>
            <a:off x="929217" y="6182783"/>
            <a:ext cx="1080025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Rectangle 12">
            <a:extLst>
              <a:ext uri="{FF2B5EF4-FFF2-40B4-BE49-F238E27FC236}">
                <a16:creationId xmlns:a16="http://schemas.microsoft.com/office/drawing/2014/main" id="{43624E19-A842-44CA-9B7E-79DE08BC35F2}"/>
              </a:ext>
            </a:extLst>
          </p:cNvPr>
          <p:cNvSpPr/>
          <p:nvPr/>
        </p:nvSpPr>
        <p:spPr bwMode="auto">
          <a:xfrm>
            <a:off x="1319586" y="5115982"/>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14" name="Rectangle 13">
            <a:extLst>
              <a:ext uri="{FF2B5EF4-FFF2-40B4-BE49-F238E27FC236}">
                <a16:creationId xmlns:a16="http://schemas.microsoft.com/office/drawing/2014/main" id="{95E56300-9F4F-4DE4-A381-3EEA4F0BEBB4}"/>
              </a:ext>
            </a:extLst>
          </p:cNvPr>
          <p:cNvSpPr/>
          <p:nvPr/>
        </p:nvSpPr>
        <p:spPr bwMode="auto">
          <a:xfrm>
            <a:off x="2010694" y="5115982"/>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15" name="Rectangle 14">
            <a:extLst>
              <a:ext uri="{FF2B5EF4-FFF2-40B4-BE49-F238E27FC236}">
                <a16:creationId xmlns:a16="http://schemas.microsoft.com/office/drawing/2014/main" id="{D60A4A89-9121-44CD-925B-64753E5712E4}"/>
              </a:ext>
            </a:extLst>
          </p:cNvPr>
          <p:cNvSpPr/>
          <p:nvPr/>
        </p:nvSpPr>
        <p:spPr bwMode="auto">
          <a:xfrm>
            <a:off x="2695900" y="5119196"/>
            <a:ext cx="1094879"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p:txBody>
      </p:sp>
      <p:sp>
        <p:nvSpPr>
          <p:cNvPr id="16" name="Rectangle 15">
            <a:extLst>
              <a:ext uri="{FF2B5EF4-FFF2-40B4-BE49-F238E27FC236}">
                <a16:creationId xmlns:a16="http://schemas.microsoft.com/office/drawing/2014/main" id="{B5F06C1E-3E59-4B37-9B9D-34FFD76248A7}"/>
              </a:ext>
            </a:extLst>
          </p:cNvPr>
          <p:cNvSpPr/>
          <p:nvPr/>
        </p:nvSpPr>
        <p:spPr bwMode="auto">
          <a:xfrm>
            <a:off x="4959495" y="5649383"/>
            <a:ext cx="83820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 (OBSS)</a:t>
            </a:r>
          </a:p>
        </p:txBody>
      </p:sp>
      <p:sp>
        <p:nvSpPr>
          <p:cNvPr id="17" name="Rectangle 16">
            <a:extLst>
              <a:ext uri="{FF2B5EF4-FFF2-40B4-BE49-F238E27FC236}">
                <a16:creationId xmlns:a16="http://schemas.microsoft.com/office/drawing/2014/main" id="{AD3D5876-583E-4171-9228-BE0D9FA0DF5B}"/>
              </a:ext>
            </a:extLst>
          </p:cNvPr>
          <p:cNvSpPr/>
          <p:nvPr/>
        </p:nvSpPr>
        <p:spPr bwMode="auto">
          <a:xfrm>
            <a:off x="5950095" y="5649383"/>
            <a:ext cx="759006"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 (OBSS)</a:t>
            </a:r>
          </a:p>
        </p:txBody>
      </p:sp>
      <p:sp>
        <p:nvSpPr>
          <p:cNvPr id="18" name="Rectangle 17">
            <a:extLst>
              <a:ext uri="{FF2B5EF4-FFF2-40B4-BE49-F238E27FC236}">
                <a16:creationId xmlns:a16="http://schemas.microsoft.com/office/drawing/2014/main" id="{C95C842C-F720-4123-BF1C-0D4391874336}"/>
              </a:ext>
            </a:extLst>
          </p:cNvPr>
          <p:cNvSpPr/>
          <p:nvPr/>
        </p:nvSpPr>
        <p:spPr bwMode="auto">
          <a:xfrm>
            <a:off x="6861500" y="5649383"/>
            <a:ext cx="3877374"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(OBSS)</a:t>
            </a:r>
          </a:p>
        </p:txBody>
      </p:sp>
      <p:sp>
        <p:nvSpPr>
          <p:cNvPr id="19" name="Left Brace 18">
            <a:extLst>
              <a:ext uri="{FF2B5EF4-FFF2-40B4-BE49-F238E27FC236}">
                <a16:creationId xmlns:a16="http://schemas.microsoft.com/office/drawing/2014/main" id="{15F70479-5F19-4B75-9B38-C109EBCE7790}"/>
              </a:ext>
            </a:extLst>
          </p:cNvPr>
          <p:cNvSpPr/>
          <p:nvPr/>
        </p:nvSpPr>
        <p:spPr bwMode="auto">
          <a:xfrm>
            <a:off x="976687" y="512804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Left Brace 19">
            <a:extLst>
              <a:ext uri="{FF2B5EF4-FFF2-40B4-BE49-F238E27FC236}">
                <a16:creationId xmlns:a16="http://schemas.microsoft.com/office/drawing/2014/main" id="{DDC49EF3-CFDF-4C8C-8F2C-C942414D4935}"/>
              </a:ext>
            </a:extLst>
          </p:cNvPr>
          <p:cNvSpPr/>
          <p:nvPr/>
        </p:nvSpPr>
        <p:spPr bwMode="auto">
          <a:xfrm>
            <a:off x="976687" y="5647183"/>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82FEF2B9-2404-483A-ACDB-F750DD5339FE}"/>
              </a:ext>
            </a:extLst>
          </p:cNvPr>
          <p:cNvSpPr txBox="1"/>
          <p:nvPr/>
        </p:nvSpPr>
        <p:spPr>
          <a:xfrm>
            <a:off x="457200" y="5737359"/>
            <a:ext cx="503664" cy="338554"/>
          </a:xfrm>
          <a:prstGeom prst="rect">
            <a:avLst/>
          </a:prstGeom>
          <a:noFill/>
        </p:spPr>
        <p:txBody>
          <a:bodyPr wrap="none" rtlCol="0">
            <a:spAutoFit/>
          </a:bodyPr>
          <a:lstStyle/>
          <a:p>
            <a:r>
              <a:rPr lang="en-US" sz="1600" dirty="0">
                <a:solidFill>
                  <a:schemeClr val="tx1"/>
                </a:solidFill>
              </a:rPr>
              <a:t>P80</a:t>
            </a:r>
          </a:p>
        </p:txBody>
      </p:sp>
      <p:sp>
        <p:nvSpPr>
          <p:cNvPr id="22" name="TextBox 21">
            <a:extLst>
              <a:ext uri="{FF2B5EF4-FFF2-40B4-BE49-F238E27FC236}">
                <a16:creationId xmlns:a16="http://schemas.microsoft.com/office/drawing/2014/main" id="{9506F1AA-9DA4-4975-8328-C9E79BF1B5B9}"/>
              </a:ext>
            </a:extLst>
          </p:cNvPr>
          <p:cNvSpPr txBox="1"/>
          <p:nvPr/>
        </p:nvSpPr>
        <p:spPr>
          <a:xfrm>
            <a:off x="473023" y="5218339"/>
            <a:ext cx="503664" cy="338554"/>
          </a:xfrm>
          <a:prstGeom prst="rect">
            <a:avLst/>
          </a:prstGeom>
          <a:noFill/>
        </p:spPr>
        <p:txBody>
          <a:bodyPr wrap="none" rtlCol="0">
            <a:spAutoFit/>
          </a:bodyPr>
          <a:lstStyle/>
          <a:p>
            <a:r>
              <a:rPr lang="en-US" sz="1600" dirty="0">
                <a:solidFill>
                  <a:schemeClr val="tx1"/>
                </a:solidFill>
              </a:rPr>
              <a:t>S80</a:t>
            </a:r>
          </a:p>
        </p:txBody>
      </p:sp>
      <p:sp>
        <p:nvSpPr>
          <p:cNvPr id="23" name="Rectangle 22">
            <a:extLst>
              <a:ext uri="{FF2B5EF4-FFF2-40B4-BE49-F238E27FC236}">
                <a16:creationId xmlns:a16="http://schemas.microsoft.com/office/drawing/2014/main" id="{C71D1EF4-BD6C-4141-BF65-E4B68C491456}"/>
              </a:ext>
            </a:extLst>
          </p:cNvPr>
          <p:cNvSpPr/>
          <p:nvPr/>
        </p:nvSpPr>
        <p:spPr bwMode="auto">
          <a:xfrm>
            <a:off x="3906588" y="5114419"/>
            <a:ext cx="580086" cy="1066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sp>
        <p:nvSpPr>
          <p:cNvPr id="24" name="Rectangle 23">
            <a:extLst>
              <a:ext uri="{FF2B5EF4-FFF2-40B4-BE49-F238E27FC236}">
                <a16:creationId xmlns:a16="http://schemas.microsoft.com/office/drawing/2014/main" id="{CCF99512-51CF-43F1-8810-1DB90F8766F3}"/>
              </a:ext>
            </a:extLst>
          </p:cNvPr>
          <p:cNvSpPr/>
          <p:nvPr/>
        </p:nvSpPr>
        <p:spPr bwMode="auto">
          <a:xfrm>
            <a:off x="10891273" y="5647183"/>
            <a:ext cx="838199" cy="5340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242A6325-0D23-45E5-A463-0DF0F841802C}"/>
              </a:ext>
            </a:extLst>
          </p:cNvPr>
          <p:cNvSpPr/>
          <p:nvPr/>
        </p:nvSpPr>
        <p:spPr bwMode="auto">
          <a:xfrm>
            <a:off x="7021488" y="5115463"/>
            <a:ext cx="838200"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26" name="Rectangle 25">
            <a:extLst>
              <a:ext uri="{FF2B5EF4-FFF2-40B4-BE49-F238E27FC236}">
                <a16:creationId xmlns:a16="http://schemas.microsoft.com/office/drawing/2014/main" id="{E36C8A91-93FF-41D3-B174-B558AEFDC32D}"/>
              </a:ext>
            </a:extLst>
          </p:cNvPr>
          <p:cNvSpPr/>
          <p:nvPr/>
        </p:nvSpPr>
        <p:spPr bwMode="auto">
          <a:xfrm>
            <a:off x="8012088" y="5115463"/>
            <a:ext cx="759006"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27" name="Rectangle 26">
            <a:extLst>
              <a:ext uri="{FF2B5EF4-FFF2-40B4-BE49-F238E27FC236}">
                <a16:creationId xmlns:a16="http://schemas.microsoft.com/office/drawing/2014/main" id="{044E261D-2319-47E6-B7E1-0481EDA25A2E}"/>
              </a:ext>
            </a:extLst>
          </p:cNvPr>
          <p:cNvSpPr/>
          <p:nvPr/>
        </p:nvSpPr>
        <p:spPr bwMode="auto">
          <a:xfrm>
            <a:off x="8923494" y="5115463"/>
            <a:ext cx="1603194"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a:t>
            </a:r>
          </a:p>
        </p:txBody>
      </p:sp>
      <p:sp>
        <p:nvSpPr>
          <p:cNvPr id="28" name="Rectangle 27">
            <a:extLst>
              <a:ext uri="{FF2B5EF4-FFF2-40B4-BE49-F238E27FC236}">
                <a16:creationId xmlns:a16="http://schemas.microsoft.com/office/drawing/2014/main" id="{6CC92B5E-4D94-48B8-818C-F117B08E8618}"/>
              </a:ext>
            </a:extLst>
          </p:cNvPr>
          <p:cNvSpPr/>
          <p:nvPr/>
        </p:nvSpPr>
        <p:spPr bwMode="auto">
          <a:xfrm>
            <a:off x="10679087" y="5115463"/>
            <a:ext cx="838199" cy="5339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cxnSp>
        <p:nvCxnSpPr>
          <p:cNvPr id="31" name="Straight Arrow Connector 30">
            <a:extLst>
              <a:ext uri="{FF2B5EF4-FFF2-40B4-BE49-F238E27FC236}">
                <a16:creationId xmlns:a16="http://schemas.microsoft.com/office/drawing/2014/main" id="{27FF5ACF-F5D1-439B-9B3A-C157069CD580}"/>
              </a:ext>
            </a:extLst>
          </p:cNvPr>
          <p:cNvCxnSpPr>
            <a:cxnSpLocks/>
            <a:endCxn id="25" idx="1"/>
          </p:cNvCxnSpPr>
          <p:nvPr/>
        </p:nvCxnSpPr>
        <p:spPr bwMode="auto">
          <a:xfrm>
            <a:off x="3581400" y="5382163"/>
            <a:ext cx="3440088" cy="0"/>
          </a:xfrm>
          <a:prstGeom prst="straightConnector1">
            <a:avLst/>
          </a:prstGeom>
          <a:solidFill>
            <a:srgbClr val="00B8FF"/>
          </a:solidFill>
          <a:ln w="9525" cap="flat" cmpd="sng" algn="ctr">
            <a:solidFill>
              <a:schemeClr val="tx1"/>
            </a:solidFill>
            <a:prstDash val="solid"/>
            <a:round/>
            <a:headEnd type="arrow" w="lg" len="med"/>
            <a:tailEnd type="arrow" w="lg" len="med"/>
          </a:ln>
          <a:effectLst/>
        </p:spPr>
      </p:cxnSp>
      <p:sp>
        <p:nvSpPr>
          <p:cNvPr id="34" name="TextBox 33">
            <a:extLst>
              <a:ext uri="{FF2B5EF4-FFF2-40B4-BE49-F238E27FC236}">
                <a16:creationId xmlns:a16="http://schemas.microsoft.com/office/drawing/2014/main" id="{B28DBBA2-69B5-4B9C-9180-9E4DE25751EA}"/>
              </a:ext>
            </a:extLst>
          </p:cNvPr>
          <p:cNvSpPr txBox="1"/>
          <p:nvPr/>
        </p:nvSpPr>
        <p:spPr>
          <a:xfrm>
            <a:off x="4766806" y="4800600"/>
            <a:ext cx="2120179" cy="584775"/>
          </a:xfrm>
          <a:prstGeom prst="rect">
            <a:avLst/>
          </a:prstGeom>
          <a:noFill/>
        </p:spPr>
        <p:txBody>
          <a:bodyPr wrap="square" rtlCol="0">
            <a:spAutoFit/>
          </a:bodyPr>
          <a:lstStyle/>
          <a:p>
            <a:r>
              <a:rPr lang="en-US" sz="1600" dirty="0">
                <a:solidFill>
                  <a:schemeClr val="tx1"/>
                </a:solidFill>
              </a:rPr>
              <a:t>auxiliary primary channel sensing</a:t>
            </a:r>
          </a:p>
        </p:txBody>
      </p:sp>
      <p:sp>
        <p:nvSpPr>
          <p:cNvPr id="7" name="Rectangle 6">
            <a:extLst>
              <a:ext uri="{FF2B5EF4-FFF2-40B4-BE49-F238E27FC236}">
                <a16:creationId xmlns:a16="http://schemas.microsoft.com/office/drawing/2014/main" id="{B47607DD-FACA-4CBD-9739-BB9519609FD8}"/>
              </a:ext>
            </a:extLst>
          </p:cNvPr>
          <p:cNvSpPr/>
          <p:nvPr/>
        </p:nvSpPr>
        <p:spPr bwMode="auto">
          <a:xfrm>
            <a:off x="6956375" y="549269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537A0B7B-415C-45D8-BF52-8A973564E955}"/>
              </a:ext>
            </a:extLst>
          </p:cNvPr>
          <p:cNvSpPr/>
          <p:nvPr/>
        </p:nvSpPr>
        <p:spPr bwMode="auto">
          <a:xfrm>
            <a:off x="6890932" y="5492697"/>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0" name="Straight Connector 29">
            <a:extLst>
              <a:ext uri="{FF2B5EF4-FFF2-40B4-BE49-F238E27FC236}">
                <a16:creationId xmlns:a16="http://schemas.microsoft.com/office/drawing/2014/main" id="{4AFCEAC9-4594-4B94-AC33-80EBDC956E11}"/>
              </a:ext>
            </a:extLst>
          </p:cNvPr>
          <p:cNvCxnSpPr>
            <a:cxnSpLocks/>
          </p:cNvCxnSpPr>
          <p:nvPr/>
        </p:nvCxnSpPr>
        <p:spPr bwMode="auto">
          <a:xfrm>
            <a:off x="929217" y="4190999"/>
            <a:ext cx="1080025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 name="Rectangle 34">
            <a:extLst>
              <a:ext uri="{FF2B5EF4-FFF2-40B4-BE49-F238E27FC236}">
                <a16:creationId xmlns:a16="http://schemas.microsoft.com/office/drawing/2014/main" id="{ED9E10C2-4942-4474-8F28-93E7AAA80938}"/>
              </a:ext>
            </a:extLst>
          </p:cNvPr>
          <p:cNvSpPr/>
          <p:nvPr/>
        </p:nvSpPr>
        <p:spPr bwMode="auto">
          <a:xfrm>
            <a:off x="1417474" y="3121751"/>
            <a:ext cx="1209325" cy="5385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36" name="Rectangle 35">
            <a:extLst>
              <a:ext uri="{FF2B5EF4-FFF2-40B4-BE49-F238E27FC236}">
                <a16:creationId xmlns:a16="http://schemas.microsoft.com/office/drawing/2014/main" id="{19C81F96-CC59-4199-8645-D86EFE23C098}"/>
              </a:ext>
            </a:extLst>
          </p:cNvPr>
          <p:cNvSpPr/>
          <p:nvPr/>
        </p:nvSpPr>
        <p:spPr bwMode="auto">
          <a:xfrm>
            <a:off x="4959495" y="3657599"/>
            <a:ext cx="83820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 (OBSS)</a:t>
            </a:r>
          </a:p>
        </p:txBody>
      </p:sp>
      <p:sp>
        <p:nvSpPr>
          <p:cNvPr id="37" name="Rectangle 36">
            <a:extLst>
              <a:ext uri="{FF2B5EF4-FFF2-40B4-BE49-F238E27FC236}">
                <a16:creationId xmlns:a16="http://schemas.microsoft.com/office/drawing/2014/main" id="{8350C232-19E1-42AB-AB58-9914FFC35C42}"/>
              </a:ext>
            </a:extLst>
          </p:cNvPr>
          <p:cNvSpPr/>
          <p:nvPr/>
        </p:nvSpPr>
        <p:spPr bwMode="auto">
          <a:xfrm>
            <a:off x="5950095" y="3657599"/>
            <a:ext cx="826970"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 (OBSS)</a:t>
            </a:r>
          </a:p>
        </p:txBody>
      </p:sp>
      <p:sp>
        <p:nvSpPr>
          <p:cNvPr id="38" name="Rectangle 37">
            <a:extLst>
              <a:ext uri="{FF2B5EF4-FFF2-40B4-BE49-F238E27FC236}">
                <a16:creationId xmlns:a16="http://schemas.microsoft.com/office/drawing/2014/main" id="{66FF7E08-E737-471B-8924-CE5D4CF73F7E}"/>
              </a:ext>
            </a:extLst>
          </p:cNvPr>
          <p:cNvSpPr/>
          <p:nvPr/>
        </p:nvSpPr>
        <p:spPr bwMode="auto">
          <a:xfrm>
            <a:off x="6861500" y="3657599"/>
            <a:ext cx="3877374" cy="533400"/>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(OBSS)</a:t>
            </a:r>
          </a:p>
        </p:txBody>
      </p:sp>
      <p:sp>
        <p:nvSpPr>
          <p:cNvPr id="39" name="Left Brace 38">
            <a:extLst>
              <a:ext uri="{FF2B5EF4-FFF2-40B4-BE49-F238E27FC236}">
                <a16:creationId xmlns:a16="http://schemas.microsoft.com/office/drawing/2014/main" id="{CF8AD423-6A30-4892-9E06-EAA8976207CA}"/>
              </a:ext>
            </a:extLst>
          </p:cNvPr>
          <p:cNvSpPr/>
          <p:nvPr/>
        </p:nvSpPr>
        <p:spPr bwMode="auto">
          <a:xfrm>
            <a:off x="976687" y="3136265"/>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Left Brace 39">
            <a:extLst>
              <a:ext uri="{FF2B5EF4-FFF2-40B4-BE49-F238E27FC236}">
                <a16:creationId xmlns:a16="http://schemas.microsoft.com/office/drawing/2014/main" id="{D655FD14-9E8A-457B-8C04-98A779A2D8DA}"/>
              </a:ext>
            </a:extLst>
          </p:cNvPr>
          <p:cNvSpPr/>
          <p:nvPr/>
        </p:nvSpPr>
        <p:spPr bwMode="auto">
          <a:xfrm>
            <a:off x="976687" y="3655399"/>
            <a:ext cx="228600" cy="51977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89840422-5462-45BE-B5AF-270B6266E3B3}"/>
              </a:ext>
            </a:extLst>
          </p:cNvPr>
          <p:cNvSpPr txBox="1"/>
          <p:nvPr/>
        </p:nvSpPr>
        <p:spPr>
          <a:xfrm>
            <a:off x="457200" y="3745575"/>
            <a:ext cx="503664" cy="338554"/>
          </a:xfrm>
          <a:prstGeom prst="rect">
            <a:avLst/>
          </a:prstGeom>
          <a:noFill/>
        </p:spPr>
        <p:txBody>
          <a:bodyPr wrap="none" rtlCol="0">
            <a:spAutoFit/>
          </a:bodyPr>
          <a:lstStyle/>
          <a:p>
            <a:r>
              <a:rPr lang="en-US" sz="1600" dirty="0">
                <a:solidFill>
                  <a:schemeClr val="tx1"/>
                </a:solidFill>
              </a:rPr>
              <a:t>P80</a:t>
            </a:r>
          </a:p>
        </p:txBody>
      </p:sp>
      <p:sp>
        <p:nvSpPr>
          <p:cNvPr id="42" name="TextBox 41">
            <a:extLst>
              <a:ext uri="{FF2B5EF4-FFF2-40B4-BE49-F238E27FC236}">
                <a16:creationId xmlns:a16="http://schemas.microsoft.com/office/drawing/2014/main" id="{B56DDD18-42BD-4254-834B-04E1A4F192C0}"/>
              </a:ext>
            </a:extLst>
          </p:cNvPr>
          <p:cNvSpPr txBox="1"/>
          <p:nvPr/>
        </p:nvSpPr>
        <p:spPr>
          <a:xfrm>
            <a:off x="473023" y="3226555"/>
            <a:ext cx="503664" cy="338554"/>
          </a:xfrm>
          <a:prstGeom prst="rect">
            <a:avLst/>
          </a:prstGeom>
          <a:noFill/>
        </p:spPr>
        <p:txBody>
          <a:bodyPr wrap="none" rtlCol="0">
            <a:spAutoFit/>
          </a:bodyPr>
          <a:lstStyle/>
          <a:p>
            <a:r>
              <a:rPr lang="en-US" sz="1600" dirty="0">
                <a:solidFill>
                  <a:schemeClr val="tx1"/>
                </a:solidFill>
              </a:rPr>
              <a:t>S80</a:t>
            </a:r>
          </a:p>
        </p:txBody>
      </p:sp>
      <p:sp>
        <p:nvSpPr>
          <p:cNvPr id="43" name="Rectangle 42">
            <a:extLst>
              <a:ext uri="{FF2B5EF4-FFF2-40B4-BE49-F238E27FC236}">
                <a16:creationId xmlns:a16="http://schemas.microsoft.com/office/drawing/2014/main" id="{B8C86A31-2E4B-48A9-AFF3-B9FC2308BC6C}"/>
              </a:ext>
            </a:extLst>
          </p:cNvPr>
          <p:cNvSpPr/>
          <p:nvPr/>
        </p:nvSpPr>
        <p:spPr bwMode="auto">
          <a:xfrm>
            <a:off x="2742608" y="3121750"/>
            <a:ext cx="838200" cy="541747"/>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02DD13BB-71F1-4026-8BC8-69B9665AF94A}"/>
              </a:ext>
            </a:extLst>
          </p:cNvPr>
          <p:cNvSpPr/>
          <p:nvPr/>
        </p:nvSpPr>
        <p:spPr bwMode="auto">
          <a:xfrm>
            <a:off x="10891273" y="3655399"/>
            <a:ext cx="838199" cy="534036"/>
          </a:xfrm>
          <a:prstGeom prst="rect">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dirty="0"/>
              <a:t>(OBSS)</a:t>
            </a:r>
            <a:endParaRPr kumimoji="0" 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45" name="Rectangle 44">
            <a:extLst>
              <a:ext uri="{FF2B5EF4-FFF2-40B4-BE49-F238E27FC236}">
                <a16:creationId xmlns:a16="http://schemas.microsoft.com/office/drawing/2014/main" id="{5D481941-A092-405C-815D-B8572E4BCCB5}"/>
              </a:ext>
            </a:extLst>
          </p:cNvPr>
          <p:cNvSpPr/>
          <p:nvPr/>
        </p:nvSpPr>
        <p:spPr bwMode="auto">
          <a:xfrm>
            <a:off x="7021488" y="3123679"/>
            <a:ext cx="838200"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RTS</a:t>
            </a:r>
          </a:p>
        </p:txBody>
      </p:sp>
      <p:sp>
        <p:nvSpPr>
          <p:cNvPr id="46" name="Rectangle 45">
            <a:extLst>
              <a:ext uri="{FF2B5EF4-FFF2-40B4-BE49-F238E27FC236}">
                <a16:creationId xmlns:a16="http://schemas.microsoft.com/office/drawing/2014/main" id="{A3938D15-C6E1-4901-9E04-F2D893D6A4A9}"/>
              </a:ext>
            </a:extLst>
          </p:cNvPr>
          <p:cNvSpPr/>
          <p:nvPr/>
        </p:nvSpPr>
        <p:spPr bwMode="auto">
          <a:xfrm>
            <a:off x="8012088" y="3123679"/>
            <a:ext cx="759006"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342D0AF4-F29C-4F55-B9D4-5FEE9B3ED922}"/>
              </a:ext>
            </a:extLst>
          </p:cNvPr>
          <p:cNvSpPr/>
          <p:nvPr/>
        </p:nvSpPr>
        <p:spPr bwMode="auto">
          <a:xfrm>
            <a:off x="8923494" y="3123679"/>
            <a:ext cx="1603194" cy="533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br>
              <a:rPr kumimoji="0" lang="en-US" sz="1600" b="0" i="0" u="none" strike="noStrike" cap="none" normalizeH="0" baseline="0" dirty="0">
                <a:ln>
                  <a:noFill/>
                </a:ln>
                <a:solidFill>
                  <a:schemeClr val="bg1"/>
                </a:solidFill>
                <a:effectLst/>
                <a:latin typeface="Times New Roman" pitchFamily="16" charset="0"/>
                <a:ea typeface="MS Gothic" charset="-128"/>
              </a:rPr>
            </a:br>
            <a:r>
              <a:rPr kumimoji="0" lang="en-US" sz="1600" b="0" i="0" u="none" strike="noStrike" cap="none" normalizeH="0" baseline="0" dirty="0">
                <a:ln>
                  <a:noFill/>
                </a:ln>
                <a:solidFill>
                  <a:schemeClr val="bg1"/>
                </a:solidFill>
                <a:effectLst/>
                <a:latin typeface="Times New Roman" pitchFamily="16" charset="0"/>
                <a:ea typeface="MS Gothic" charset="-128"/>
              </a:rPr>
              <a:t> </a:t>
            </a:r>
          </a:p>
        </p:txBody>
      </p:sp>
      <p:sp>
        <p:nvSpPr>
          <p:cNvPr id="48" name="Rectangle 47">
            <a:extLst>
              <a:ext uri="{FF2B5EF4-FFF2-40B4-BE49-F238E27FC236}">
                <a16:creationId xmlns:a16="http://schemas.microsoft.com/office/drawing/2014/main" id="{77B733A8-859E-48F4-81D0-6C4B9EE59E57}"/>
              </a:ext>
            </a:extLst>
          </p:cNvPr>
          <p:cNvSpPr/>
          <p:nvPr/>
        </p:nvSpPr>
        <p:spPr bwMode="auto">
          <a:xfrm>
            <a:off x="10679087" y="3123679"/>
            <a:ext cx="838199" cy="53391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cxnSp>
        <p:nvCxnSpPr>
          <p:cNvPr id="49" name="Straight Arrow Connector 48">
            <a:extLst>
              <a:ext uri="{FF2B5EF4-FFF2-40B4-BE49-F238E27FC236}">
                <a16:creationId xmlns:a16="http://schemas.microsoft.com/office/drawing/2014/main" id="{3AE434B7-8F2A-44BA-A174-7F01F3C7C2FF}"/>
              </a:ext>
            </a:extLst>
          </p:cNvPr>
          <p:cNvCxnSpPr>
            <a:cxnSpLocks/>
            <a:endCxn id="45" idx="1"/>
          </p:cNvCxnSpPr>
          <p:nvPr/>
        </p:nvCxnSpPr>
        <p:spPr bwMode="auto">
          <a:xfrm>
            <a:off x="3581400" y="3390379"/>
            <a:ext cx="3440088" cy="0"/>
          </a:xfrm>
          <a:prstGeom prst="straightConnector1">
            <a:avLst/>
          </a:prstGeom>
          <a:solidFill>
            <a:srgbClr val="00B8FF"/>
          </a:solidFill>
          <a:ln w="9525" cap="flat" cmpd="sng" algn="ctr">
            <a:solidFill>
              <a:schemeClr val="tx1"/>
            </a:solidFill>
            <a:prstDash val="solid"/>
            <a:round/>
            <a:headEnd type="arrow" w="lg" len="med"/>
            <a:tailEnd type="arrow" w="lg" len="med"/>
          </a:ln>
          <a:effectLst/>
        </p:spPr>
      </p:cxnSp>
      <p:sp>
        <p:nvSpPr>
          <p:cNvPr id="50" name="TextBox 49">
            <a:extLst>
              <a:ext uri="{FF2B5EF4-FFF2-40B4-BE49-F238E27FC236}">
                <a16:creationId xmlns:a16="http://schemas.microsoft.com/office/drawing/2014/main" id="{AB91FBBE-88AC-4EE1-884B-84DCD6DE80C6}"/>
              </a:ext>
            </a:extLst>
          </p:cNvPr>
          <p:cNvSpPr txBox="1"/>
          <p:nvPr/>
        </p:nvSpPr>
        <p:spPr>
          <a:xfrm>
            <a:off x="4766806" y="2808816"/>
            <a:ext cx="2120179" cy="584775"/>
          </a:xfrm>
          <a:prstGeom prst="rect">
            <a:avLst/>
          </a:prstGeom>
          <a:noFill/>
        </p:spPr>
        <p:txBody>
          <a:bodyPr wrap="square" rtlCol="0">
            <a:spAutoFit/>
          </a:bodyPr>
          <a:lstStyle/>
          <a:p>
            <a:r>
              <a:rPr lang="en-US" sz="1600" dirty="0">
                <a:solidFill>
                  <a:schemeClr val="tx1"/>
                </a:solidFill>
              </a:rPr>
              <a:t>auxiliary primary channel sensing</a:t>
            </a:r>
          </a:p>
        </p:txBody>
      </p:sp>
      <p:sp>
        <p:nvSpPr>
          <p:cNvPr id="51" name="Rectangle 50">
            <a:extLst>
              <a:ext uri="{FF2B5EF4-FFF2-40B4-BE49-F238E27FC236}">
                <a16:creationId xmlns:a16="http://schemas.microsoft.com/office/drawing/2014/main" id="{9574E530-84CF-47EE-A47B-3748295D571C}"/>
              </a:ext>
            </a:extLst>
          </p:cNvPr>
          <p:cNvSpPr/>
          <p:nvPr/>
        </p:nvSpPr>
        <p:spPr bwMode="auto">
          <a:xfrm>
            <a:off x="6956375" y="3500913"/>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07E9D74-BE8F-49D5-A9C5-137C4E524135}"/>
              </a:ext>
            </a:extLst>
          </p:cNvPr>
          <p:cNvSpPr/>
          <p:nvPr/>
        </p:nvSpPr>
        <p:spPr bwMode="auto">
          <a:xfrm>
            <a:off x="6890932" y="3500913"/>
            <a:ext cx="65113" cy="15243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98ED21E6-C78F-4D68-BFFB-B21D3FDDAD19}"/>
              </a:ext>
            </a:extLst>
          </p:cNvPr>
          <p:cNvSpPr/>
          <p:nvPr/>
        </p:nvSpPr>
        <p:spPr bwMode="auto">
          <a:xfrm>
            <a:off x="1592580" y="3663500"/>
            <a:ext cx="2207325" cy="52749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DATA</a:t>
            </a:r>
          </a:p>
        </p:txBody>
      </p:sp>
      <p:sp>
        <p:nvSpPr>
          <p:cNvPr id="56" name="Rectangle 55">
            <a:extLst>
              <a:ext uri="{FF2B5EF4-FFF2-40B4-BE49-F238E27FC236}">
                <a16:creationId xmlns:a16="http://schemas.microsoft.com/office/drawing/2014/main" id="{863500B4-BD9A-4127-AA98-6C3AA2C46B03}"/>
              </a:ext>
            </a:extLst>
          </p:cNvPr>
          <p:cNvSpPr/>
          <p:nvPr/>
        </p:nvSpPr>
        <p:spPr bwMode="auto">
          <a:xfrm>
            <a:off x="3915714" y="3658724"/>
            <a:ext cx="580086" cy="53227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BA</a:t>
            </a:r>
          </a:p>
        </p:txBody>
      </p:sp>
      <p:sp>
        <p:nvSpPr>
          <p:cNvPr id="53" name="Slide Number Placeholder 3">
            <a:extLst>
              <a:ext uri="{FF2B5EF4-FFF2-40B4-BE49-F238E27FC236}">
                <a16:creationId xmlns:a16="http://schemas.microsoft.com/office/drawing/2014/main" id="{46202D30-1BE6-4F8D-A3FE-D7CAAAD815B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1413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Simulation-1</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00200"/>
            <a:ext cx="10361084" cy="4113213"/>
          </a:xfrm>
        </p:spPr>
        <p:txBody>
          <a:bodyPr/>
          <a:lstStyle/>
          <a:p>
            <a:pPr>
              <a:buFont typeface="Arial" panose="020B0604020202020204" pitchFamily="34" charset="0"/>
              <a:buChar char="•"/>
            </a:pPr>
            <a:r>
              <a:rPr lang="en-US" dirty="0"/>
              <a:t>Topology</a:t>
            </a:r>
          </a:p>
          <a:p>
            <a:pPr marL="800100" lvl="1" indent="-342900">
              <a:buFont typeface="Arial" panose="020B0604020202020204" pitchFamily="34" charset="0"/>
              <a:buChar char="•"/>
            </a:pPr>
            <a:r>
              <a:rPr lang="en-US" dirty="0"/>
              <a:t>2 BSS: 1 AP and 2 STA in each BSS.</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pic>
        <p:nvPicPr>
          <p:cNvPr id="28" name="Picture 27">
            <a:extLst>
              <a:ext uri="{FF2B5EF4-FFF2-40B4-BE49-F238E27FC236}">
                <a16:creationId xmlns:a16="http://schemas.microsoft.com/office/drawing/2014/main" id="{0CC89016-3216-4DE2-BCF3-43860492EB6F}"/>
              </a:ext>
            </a:extLst>
          </p:cNvPr>
          <p:cNvPicPr>
            <a:picLocks noChangeAspect="1"/>
          </p:cNvPicPr>
          <p:nvPr/>
        </p:nvPicPr>
        <p:blipFill>
          <a:blip r:embed="rId2"/>
          <a:stretch>
            <a:fillRect/>
          </a:stretch>
        </p:blipFill>
        <p:spPr>
          <a:xfrm>
            <a:off x="1822333" y="2337457"/>
            <a:ext cx="8547333" cy="4139543"/>
          </a:xfrm>
          <a:prstGeom prst="rect">
            <a:avLst/>
          </a:prstGeom>
        </p:spPr>
      </p:pic>
    </p:spTree>
    <p:extLst>
      <p:ext uri="{BB962C8B-B14F-4D97-AF65-F5344CB8AC3E}">
        <p14:creationId xmlns:p14="http://schemas.microsoft.com/office/powerpoint/2010/main" val="174836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EFD4-F76B-44B6-9175-32E0A8D1B506}"/>
              </a:ext>
            </a:extLst>
          </p:cNvPr>
          <p:cNvSpPr>
            <a:spLocks noGrp="1"/>
          </p:cNvSpPr>
          <p:nvPr>
            <p:ph type="title"/>
          </p:nvPr>
        </p:nvSpPr>
        <p:spPr/>
        <p:txBody>
          <a:bodyPr/>
          <a:lstStyle/>
          <a:p>
            <a:r>
              <a:rPr lang="en-US" dirty="0"/>
              <a:t>Simulation-1</a:t>
            </a:r>
          </a:p>
        </p:txBody>
      </p:sp>
      <p:sp>
        <p:nvSpPr>
          <p:cNvPr id="3" name="Content Placeholder 2">
            <a:extLst>
              <a:ext uri="{FF2B5EF4-FFF2-40B4-BE49-F238E27FC236}">
                <a16:creationId xmlns:a16="http://schemas.microsoft.com/office/drawing/2014/main" id="{EDE2E195-D296-4329-AC16-41D943F807E9}"/>
              </a:ext>
            </a:extLst>
          </p:cNvPr>
          <p:cNvSpPr>
            <a:spLocks noGrp="1"/>
          </p:cNvSpPr>
          <p:nvPr>
            <p:ph idx="1"/>
          </p:nvPr>
        </p:nvSpPr>
        <p:spPr>
          <a:xfrm>
            <a:off x="914401" y="1676400"/>
            <a:ext cx="10361084" cy="4113213"/>
          </a:xfrm>
        </p:spPr>
        <p:txBody>
          <a:bodyPr/>
          <a:lstStyle/>
          <a:p>
            <a:pPr>
              <a:buFont typeface="Arial" panose="020B0604020202020204" pitchFamily="34" charset="0"/>
              <a:buChar char="•"/>
            </a:pPr>
            <a:r>
              <a:rPr lang="en-US" dirty="0"/>
              <a:t>Parameters</a:t>
            </a:r>
          </a:p>
          <a:p>
            <a:pPr marL="800100" lvl="1" indent="-342900">
              <a:buFont typeface="Arial" panose="020B0604020202020204" pitchFamily="34" charset="0"/>
              <a:buChar char="•"/>
            </a:pPr>
            <a:r>
              <a:rPr lang="en-US" dirty="0"/>
              <a:t>BSS1: STA 1 and 2 are 160MHz UHR STA with non-primary channel access.</a:t>
            </a:r>
          </a:p>
          <a:p>
            <a:pPr marL="800100" lvl="1" indent="-342900">
              <a:buFont typeface="Arial" panose="020B0604020202020204" pitchFamily="34" charset="0"/>
              <a:buChar char="•"/>
            </a:pPr>
            <a:r>
              <a:rPr lang="en-US" dirty="0"/>
              <a:t>BSS2: STA 3 and 4 are 80MHz and 160MHz 11be STA. </a:t>
            </a:r>
          </a:p>
          <a:p>
            <a:pPr marL="1200150" lvl="2" indent="-342900">
              <a:buFont typeface="Arial" panose="020B0604020202020204" pitchFamily="34" charset="0"/>
              <a:buChar char="•"/>
            </a:pPr>
            <a:r>
              <a:rPr lang="en-US" dirty="0"/>
              <a:t>AP2 transmits either 80MHz or 160MHz SU PPDU to these two STAs.</a:t>
            </a:r>
          </a:p>
          <a:p>
            <a:pPr marL="800100" lvl="1" indent="-342900">
              <a:buFont typeface="Arial" panose="020B0604020202020204" pitchFamily="34" charset="0"/>
              <a:buChar char="•"/>
            </a:pPr>
            <a:r>
              <a:rPr lang="en-US" dirty="0"/>
              <a:t>RTS/CTS is enabled.</a:t>
            </a:r>
          </a:p>
          <a:p>
            <a:pPr marL="800100" lvl="1" indent="-342900">
              <a:buFont typeface="Arial" panose="020B0604020202020204" pitchFamily="34" charset="0"/>
              <a:buChar char="•"/>
            </a:pPr>
            <a:r>
              <a:rPr lang="en-US" dirty="0"/>
              <a:t>Running UDP DL traffic from each AP to the associated STA.</a:t>
            </a:r>
          </a:p>
          <a:p>
            <a:pPr marL="1200150" lvl="2" indent="-285750">
              <a:buFont typeface="Arial" panose="020B0604020202020204" pitchFamily="34" charset="0"/>
              <a:buChar char="•"/>
            </a:pPr>
            <a:r>
              <a:rPr lang="en-US" dirty="0"/>
              <a:t>Different 80MHz/160MHz traffic loading from AP2 in BSS2.</a:t>
            </a:r>
          </a:p>
          <a:p>
            <a:pPr marL="800100" lvl="1" indent="-342900">
              <a:buFont typeface="Arial" panose="020B0604020202020204" pitchFamily="34" charset="0"/>
              <a:buChar char="•"/>
            </a:pPr>
            <a:r>
              <a:rPr lang="en-US" dirty="0"/>
              <a:t>MCS: 9</a:t>
            </a:r>
          </a:p>
          <a:p>
            <a:pPr marL="800100" lvl="1" indent="-342900">
              <a:buFont typeface="Arial" panose="020B0604020202020204" pitchFamily="34" charset="0"/>
              <a:buChar char="•"/>
            </a:pPr>
            <a:r>
              <a:rPr lang="en-US" dirty="0"/>
              <a:t>Auxiliary primary channel sensing</a:t>
            </a:r>
          </a:p>
          <a:p>
            <a:pPr marL="1200150" lvl="2" indent="-285750">
              <a:buFont typeface="Arial" panose="020B0604020202020204" pitchFamily="34" charset="0"/>
              <a:buChar char="•"/>
            </a:pPr>
            <a:r>
              <a:rPr lang="en-US" dirty="0"/>
              <a:t>Sequential channel sensing (S-CS): Wait for 0/2.7/4 </a:t>
            </a:r>
            <a:r>
              <a:rPr lang="en-US" dirty="0" err="1"/>
              <a:t>ms</a:t>
            </a:r>
            <a:r>
              <a:rPr lang="en-US" dirty="0"/>
              <a:t> after switch to auxiliary channel.</a:t>
            </a:r>
          </a:p>
          <a:p>
            <a:pPr marL="1200150" lvl="2" indent="-285750">
              <a:buFont typeface="Arial" panose="020B0604020202020204" pitchFamily="34" charset="0"/>
              <a:buChar char="•"/>
            </a:pPr>
            <a:r>
              <a:rPr lang="en-US" dirty="0"/>
              <a:t>Parallel channel sensing (P-CS): Monitor the aux channel parallelly. </a:t>
            </a:r>
          </a:p>
          <a:p>
            <a:pPr marL="1657350" lvl="3" indent="-285750">
              <a:buFont typeface="Arial" panose="020B0604020202020204" pitchFamily="34" charset="0"/>
              <a:buChar char="•"/>
            </a:pPr>
            <a:r>
              <a:rPr lang="en-US" dirty="0"/>
              <a:t>The wait time starts from the end of last blindness event on aux channel. </a:t>
            </a:r>
          </a:p>
          <a:p>
            <a:pPr marL="1657350" lvl="3" indent="-285750">
              <a:buFont typeface="Arial" panose="020B0604020202020204" pitchFamily="34" charset="0"/>
              <a:buChar char="•"/>
            </a:pPr>
            <a:r>
              <a:rPr lang="en-US" dirty="0"/>
              <a:t>Blindness events are </a:t>
            </a:r>
            <a:r>
              <a:rPr lang="en-US" dirty="0" err="1"/>
              <a:t>tx</a:t>
            </a:r>
            <a:r>
              <a:rPr lang="en-US" dirty="0"/>
              <a:t> or </a:t>
            </a:r>
            <a:r>
              <a:rPr lang="en-US" dirty="0" err="1"/>
              <a:t>rx</a:t>
            </a:r>
            <a:r>
              <a:rPr lang="en-US" dirty="0"/>
              <a:t> of own BSS traffic with only lower 80MHz occupied.</a:t>
            </a:r>
          </a:p>
        </p:txBody>
      </p:sp>
      <p:sp>
        <p:nvSpPr>
          <p:cNvPr id="4" name="Slide Number Placeholder 3">
            <a:extLst>
              <a:ext uri="{FF2B5EF4-FFF2-40B4-BE49-F238E27FC236}">
                <a16:creationId xmlns:a16="http://schemas.microsoft.com/office/drawing/2014/main" id="{3D49A88F-D428-43CF-9DDD-2A919225D24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609051-2742-4589-AC6D-A8DA7EB88F98}"/>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550082-12FA-4F05-B54E-092471A2C5C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04853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6114-3BE4-49DD-811D-B37D92FCE183}"/>
              </a:ext>
            </a:extLst>
          </p:cNvPr>
          <p:cNvSpPr>
            <a:spLocks noGrp="1"/>
          </p:cNvSpPr>
          <p:nvPr>
            <p:ph type="title"/>
          </p:nvPr>
        </p:nvSpPr>
        <p:spPr/>
        <p:txBody>
          <a:bodyPr/>
          <a:lstStyle/>
          <a:p>
            <a:r>
              <a:rPr lang="en-US" dirty="0"/>
              <a:t>Simulation-1</a:t>
            </a:r>
          </a:p>
        </p:txBody>
      </p:sp>
      <p:sp>
        <p:nvSpPr>
          <p:cNvPr id="4" name="Slide Number Placeholder 3">
            <a:extLst>
              <a:ext uri="{FF2B5EF4-FFF2-40B4-BE49-F238E27FC236}">
                <a16:creationId xmlns:a16="http://schemas.microsoft.com/office/drawing/2014/main" id="{06D52CE7-76D9-4269-B43B-83B3732F2B6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52BEEB-910A-422D-9800-9EE39B1C3F55}"/>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7FEFDB5C-C6A5-442C-A785-C5CAB9498B25}"/>
              </a:ext>
            </a:extLst>
          </p:cNvPr>
          <p:cNvSpPr>
            <a:spLocks noGrp="1"/>
          </p:cNvSpPr>
          <p:nvPr>
            <p:ph type="dt" idx="15"/>
          </p:nvPr>
        </p:nvSpPr>
        <p:spPr/>
        <p:txBody>
          <a:bodyPr/>
          <a:lstStyle/>
          <a:p>
            <a:r>
              <a:rPr lang="en-US" dirty="0"/>
              <a:t>July 2023</a:t>
            </a:r>
            <a:endParaRPr lang="en-GB" dirty="0"/>
          </a:p>
        </p:txBody>
      </p:sp>
      <p:sp>
        <p:nvSpPr>
          <p:cNvPr id="10" name="Content Placeholder 9">
            <a:extLst>
              <a:ext uri="{FF2B5EF4-FFF2-40B4-BE49-F238E27FC236}">
                <a16:creationId xmlns:a16="http://schemas.microsoft.com/office/drawing/2014/main" id="{722324BB-B864-415A-9A73-F82D1D6236AE}"/>
              </a:ext>
            </a:extLst>
          </p:cNvPr>
          <p:cNvSpPr>
            <a:spLocks noGrp="1"/>
          </p:cNvSpPr>
          <p:nvPr>
            <p:ph idx="1"/>
          </p:nvPr>
        </p:nvSpPr>
        <p:spPr>
          <a:xfrm>
            <a:off x="914401" y="1981201"/>
            <a:ext cx="3276599" cy="4114799"/>
          </a:xfrm>
        </p:spPr>
        <p:txBody>
          <a:bodyPr/>
          <a:lstStyle/>
          <a:p>
            <a:pPr>
              <a:buFont typeface="Arial" panose="020B0604020202020204" pitchFamily="34" charset="0"/>
              <a:buChar char="•"/>
            </a:pPr>
            <a:r>
              <a:rPr lang="en-US" sz="2000"/>
              <a:t>With non-primary channel access, there are some opportunities for BSS1 to use upper 80MHz while BSS2 is transmitting on lower 80MHz.</a:t>
            </a:r>
          </a:p>
          <a:p>
            <a:pPr>
              <a:buFont typeface="Arial" panose="020B0604020202020204" pitchFamily="34" charset="0"/>
              <a:buChar char="•"/>
            </a:pPr>
            <a:r>
              <a:rPr lang="en-US" sz="2000"/>
              <a:t>Monitoring the auxiliary primary channel (P-CS) could achieve similar performance as S-CS with 0ms wait time.</a:t>
            </a:r>
          </a:p>
          <a:p>
            <a:endParaRPr lang="en-US" dirty="0"/>
          </a:p>
        </p:txBody>
      </p:sp>
      <p:pic>
        <p:nvPicPr>
          <p:cNvPr id="11" name="Picture 10">
            <a:extLst>
              <a:ext uri="{FF2B5EF4-FFF2-40B4-BE49-F238E27FC236}">
                <a16:creationId xmlns:a16="http://schemas.microsoft.com/office/drawing/2014/main" id="{DC032584-AAC9-4229-88ED-6246C50E3336}"/>
              </a:ext>
            </a:extLst>
          </p:cNvPr>
          <p:cNvPicPr>
            <a:picLocks noChangeAspect="1"/>
          </p:cNvPicPr>
          <p:nvPr/>
        </p:nvPicPr>
        <p:blipFill>
          <a:blip r:embed="rId2"/>
          <a:stretch>
            <a:fillRect/>
          </a:stretch>
        </p:blipFill>
        <p:spPr>
          <a:xfrm>
            <a:off x="4159469" y="1711668"/>
            <a:ext cx="7742711" cy="4653864"/>
          </a:xfrm>
          <a:prstGeom prst="rect">
            <a:avLst/>
          </a:prstGeom>
        </p:spPr>
      </p:pic>
    </p:spTree>
    <p:extLst>
      <p:ext uri="{BB962C8B-B14F-4D97-AF65-F5344CB8AC3E}">
        <p14:creationId xmlns:p14="http://schemas.microsoft.com/office/powerpoint/2010/main" val="4208724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0BBA-DEC6-4294-8769-F9AF22482999}"/>
              </a:ext>
            </a:extLst>
          </p:cNvPr>
          <p:cNvSpPr>
            <a:spLocks noGrp="1"/>
          </p:cNvSpPr>
          <p:nvPr>
            <p:ph type="title"/>
          </p:nvPr>
        </p:nvSpPr>
        <p:spPr/>
        <p:txBody>
          <a:bodyPr/>
          <a:lstStyle/>
          <a:p>
            <a:r>
              <a:rPr lang="en-US" dirty="0"/>
              <a:t>Simulation-1</a:t>
            </a:r>
          </a:p>
        </p:txBody>
      </p:sp>
      <p:sp>
        <p:nvSpPr>
          <p:cNvPr id="4" name="Slide Number Placeholder 3">
            <a:extLst>
              <a:ext uri="{FF2B5EF4-FFF2-40B4-BE49-F238E27FC236}">
                <a16:creationId xmlns:a16="http://schemas.microsoft.com/office/drawing/2014/main" id="{49460DEB-58D3-4433-BEA2-0CC49A6B40C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04C01D-0E38-4518-9BA2-13AB04B891D0}"/>
              </a:ext>
            </a:extLst>
          </p:cNvPr>
          <p:cNvSpPr>
            <a:spLocks noGrp="1"/>
          </p:cNvSpPr>
          <p:nvPr>
            <p:ph type="ftr" idx="14"/>
          </p:nvPr>
        </p:nvSpPr>
        <p:spPr/>
        <p:txBody>
          <a:bodyPr/>
          <a:lstStyle/>
          <a:p>
            <a:r>
              <a:rPr lang="en-GB"/>
              <a:t>Yongho Seok, MediaTek</a:t>
            </a:r>
            <a:endParaRPr lang="en-GB" dirty="0"/>
          </a:p>
        </p:txBody>
      </p:sp>
      <p:sp>
        <p:nvSpPr>
          <p:cNvPr id="6" name="Date Placeholder 5">
            <a:extLst>
              <a:ext uri="{FF2B5EF4-FFF2-40B4-BE49-F238E27FC236}">
                <a16:creationId xmlns:a16="http://schemas.microsoft.com/office/drawing/2014/main" id="{BD681FD8-D00B-4E7B-8C54-C74BB604901C}"/>
              </a:ext>
            </a:extLst>
          </p:cNvPr>
          <p:cNvSpPr>
            <a:spLocks noGrp="1"/>
          </p:cNvSpPr>
          <p:nvPr>
            <p:ph type="dt" idx="15"/>
          </p:nvPr>
        </p:nvSpPr>
        <p:spPr/>
        <p:txBody>
          <a:bodyPr/>
          <a:lstStyle/>
          <a:p>
            <a:r>
              <a:rPr lang="en-US" dirty="0"/>
              <a:t>July 2023</a:t>
            </a:r>
            <a:endParaRPr lang="en-GB" dirty="0"/>
          </a:p>
        </p:txBody>
      </p:sp>
      <p:sp>
        <p:nvSpPr>
          <p:cNvPr id="9" name="Content Placeholder 9">
            <a:extLst>
              <a:ext uri="{FF2B5EF4-FFF2-40B4-BE49-F238E27FC236}">
                <a16:creationId xmlns:a16="http://schemas.microsoft.com/office/drawing/2014/main" id="{7EF2BA12-D91E-4441-8980-1135EDAA2DAB}"/>
              </a:ext>
            </a:extLst>
          </p:cNvPr>
          <p:cNvSpPr>
            <a:spLocks noGrp="1"/>
          </p:cNvSpPr>
          <p:nvPr>
            <p:ph idx="1"/>
          </p:nvPr>
        </p:nvSpPr>
        <p:spPr>
          <a:xfrm>
            <a:off x="914401" y="1981201"/>
            <a:ext cx="3276599" cy="4114799"/>
          </a:xfrm>
        </p:spPr>
        <p:txBody>
          <a:bodyPr/>
          <a:lstStyle/>
          <a:p>
            <a:pPr>
              <a:buFont typeface="Arial" panose="020B0604020202020204" pitchFamily="34" charset="0"/>
              <a:buChar char="•"/>
            </a:pPr>
            <a:r>
              <a:rPr lang="en-US" sz="2000" dirty="0"/>
              <a:t>BSS2 has no performance impact caused by a non-primary channel access mechanism.</a:t>
            </a:r>
            <a:endParaRPr lang="en-US" dirty="0"/>
          </a:p>
        </p:txBody>
      </p:sp>
      <p:pic>
        <p:nvPicPr>
          <p:cNvPr id="10" name="Picture 9">
            <a:extLst>
              <a:ext uri="{FF2B5EF4-FFF2-40B4-BE49-F238E27FC236}">
                <a16:creationId xmlns:a16="http://schemas.microsoft.com/office/drawing/2014/main" id="{579D00CC-145A-4C95-A561-AED147A0C203}"/>
              </a:ext>
            </a:extLst>
          </p:cNvPr>
          <p:cNvPicPr>
            <a:picLocks noChangeAspect="1"/>
          </p:cNvPicPr>
          <p:nvPr/>
        </p:nvPicPr>
        <p:blipFill>
          <a:blip r:embed="rId2"/>
          <a:stretch>
            <a:fillRect/>
          </a:stretch>
        </p:blipFill>
        <p:spPr>
          <a:xfrm>
            <a:off x="4154184" y="1711668"/>
            <a:ext cx="7742711" cy="4653864"/>
          </a:xfrm>
          <a:prstGeom prst="rect">
            <a:avLst/>
          </a:prstGeom>
        </p:spPr>
      </p:pic>
    </p:spTree>
    <p:extLst>
      <p:ext uri="{BB962C8B-B14F-4D97-AF65-F5344CB8AC3E}">
        <p14:creationId xmlns:p14="http://schemas.microsoft.com/office/powerpoint/2010/main" val="19059993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11-23-xxxx-00-0uhr-potential-features-for-supporting-low-latency-application</Template>
  <TotalTime>19062</TotalTime>
  <Words>1248</Words>
  <Application>Microsoft Office PowerPoint</Application>
  <PresentationFormat>Widescreen</PresentationFormat>
  <Paragraphs>221</Paragraphs>
  <Slides>18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Courier New</vt:lpstr>
      <vt:lpstr>Times New Roman</vt:lpstr>
      <vt:lpstr>Office Theme</vt:lpstr>
      <vt:lpstr>Document</vt:lpstr>
      <vt:lpstr>Non-Primary Channel Access</vt:lpstr>
      <vt:lpstr>Abstract</vt:lpstr>
      <vt:lpstr>Non-Primary Channel Access</vt:lpstr>
      <vt:lpstr>Non-Primary Channel Access</vt:lpstr>
      <vt:lpstr>Non-Primary Channel Access</vt:lpstr>
      <vt:lpstr>Simulation-1</vt:lpstr>
      <vt:lpstr>Simulation-1</vt:lpstr>
      <vt:lpstr>Simulation-1</vt:lpstr>
      <vt:lpstr>Simulation-1</vt:lpstr>
      <vt:lpstr>Simulation-2</vt:lpstr>
      <vt:lpstr>Simulation-2</vt:lpstr>
      <vt:lpstr>Simulation-2</vt:lpstr>
      <vt:lpstr>Simulation-2</vt:lpstr>
      <vt:lpstr>Simulation-2</vt:lpstr>
      <vt:lpstr>Simulation-2</vt:lpstr>
      <vt:lpstr>Conclusion</vt:lpstr>
      <vt:lpstr>Backup</vt:lpstr>
      <vt:lpstr>Multiple auxiliary primary channels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Yongho Seok</dc:creator>
  <cp:lastModifiedBy>Yongho Seok</cp:lastModifiedBy>
  <cp:revision>125</cp:revision>
  <cp:lastPrinted>1601-01-01T00:00:00Z</cp:lastPrinted>
  <dcterms:created xsi:type="dcterms:W3CDTF">2023-02-13T23:16:33Z</dcterms:created>
  <dcterms:modified xsi:type="dcterms:W3CDTF">2023-07-05T16:15:16Z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2023-02-13T23:16:49Z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ea14110b-0777-4a10-8d09-ac5d0ac7d72a</vt:lpwstr>
  </property>
  <property fmtid="{D5CDD505-2E9C-101B-9397-08002B2CF9AE}" pid="8" name="MSIP_Label_83bcef13-7cac-433f-ba1d-47a323951816_ContentBits">
    <vt:lpwstr>0</vt:lpwstr>
  </property>
</Properties>
</file>