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  <p:sldMasterId id="2147483674" r:id="rId6"/>
    <p:sldMasterId id="2147483660" r:id="rId7"/>
  </p:sldMasterIdLst>
  <p:notesMasterIdLst>
    <p:notesMasterId r:id="rId19"/>
  </p:notesMasterIdLst>
  <p:handoutMasterIdLst>
    <p:handoutMasterId r:id="rId20"/>
  </p:handoutMasterIdLst>
  <p:sldIdLst>
    <p:sldId id="269" r:id="rId8"/>
    <p:sldId id="436" r:id="rId9"/>
    <p:sldId id="456" r:id="rId10"/>
    <p:sldId id="457" r:id="rId11"/>
    <p:sldId id="462" r:id="rId12"/>
    <p:sldId id="465" r:id="rId13"/>
    <p:sldId id="466" r:id="rId14"/>
    <p:sldId id="476" r:id="rId15"/>
    <p:sldId id="477" r:id="rId16"/>
    <p:sldId id="474" r:id="rId17"/>
    <p:sldId id="475" r:id="rId18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CCCC"/>
    <a:srgbClr val="33CCCC"/>
    <a:srgbClr val="9966FF"/>
    <a:srgbClr val="FFCC99"/>
    <a:srgbClr val="EAEAEA"/>
    <a:srgbClr val="C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91" autoAdjust="0"/>
  </p:normalViewPr>
  <p:slideViewPr>
    <p:cSldViewPr>
      <p:cViewPr varScale="1">
        <p:scale>
          <a:sx n="115" d="100"/>
          <a:sy n="115" d="100"/>
        </p:scale>
        <p:origin x="1476" y="102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6" y="90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2200" y="117368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478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0640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7436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2023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6924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2023</a:t>
            </a:r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13585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2023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14226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2023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541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2023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25308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2023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606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2883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802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3542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810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5383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2023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51570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2023</a:t>
            </a:r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420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2023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4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2023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3167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2023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873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2023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187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0358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15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2023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778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802.11-23/0783r0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May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38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May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46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 smtClean="0"/>
              <a:t>Adaptive Sounding Using ML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2023-05-08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024365"/>
              </p:ext>
            </p:extLst>
          </p:nvPr>
        </p:nvGraphicFramePr>
        <p:xfrm>
          <a:off x="527050" y="2752725"/>
          <a:ext cx="7667625" cy="378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60" name="Document" r:id="rId4" imgW="9130771" imgH="4527722" progId="Word.Document.8">
                  <p:embed/>
                </p:oleObj>
              </mc:Choice>
              <mc:Fallback>
                <p:oleObj name="Document" r:id="rId4" imgW="9130771" imgH="452772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752725"/>
                        <a:ext cx="7667625" cy="3789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contribution, we proposed a dynamic sounding scheme for WLAN beamforming, which adjusts the sounding interval base on the real-time channel aging identified by ML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In the future, the throughput performance will be validated through the experimental test.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30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X. Ma</a:t>
            </a:r>
            <a:r>
              <a:rPr lang="en-US" altLang="ko-KR" dirty="0"/>
              <a:t>, </a:t>
            </a:r>
            <a:r>
              <a:rPr lang="en-US" altLang="ko-KR" dirty="0" smtClean="0"/>
              <a:t>Q. Gao</a:t>
            </a:r>
            <a:r>
              <a:rPr lang="en-US" altLang="ko-KR" dirty="0"/>
              <a:t>, </a:t>
            </a:r>
            <a:r>
              <a:rPr lang="en-US" altLang="ko-KR" dirty="0" smtClean="0"/>
              <a:t>J. Wang</a:t>
            </a:r>
            <a:r>
              <a:rPr lang="en-US" altLang="ko-KR" dirty="0"/>
              <a:t>, </a:t>
            </a:r>
            <a:r>
              <a:rPr lang="en-US" altLang="ko-KR" dirty="0" smtClean="0"/>
              <a:t>V. </a:t>
            </a:r>
            <a:r>
              <a:rPr lang="en-US" altLang="ko-KR" dirty="0" err="1" smtClean="0"/>
              <a:t>Marojevic</a:t>
            </a:r>
            <a:r>
              <a:rPr lang="en-US" altLang="ko-KR" dirty="0"/>
              <a:t>, </a:t>
            </a:r>
            <a:r>
              <a:rPr lang="en-US" altLang="ko-KR" dirty="0" smtClean="0"/>
              <a:t>and J. H</a:t>
            </a:r>
            <a:r>
              <a:rPr lang="en-US" altLang="ko-KR" dirty="0"/>
              <a:t>. Reed</a:t>
            </a:r>
            <a:r>
              <a:rPr lang="en-US" altLang="ko-KR" dirty="0" smtClean="0"/>
              <a:t>, “Dynamic </a:t>
            </a:r>
            <a:r>
              <a:rPr lang="en-US" altLang="ko-KR" dirty="0"/>
              <a:t>Sounding for Multi-User MIMO in Wireless </a:t>
            </a:r>
            <a:r>
              <a:rPr lang="en-US" altLang="ko-KR" dirty="0" smtClean="0"/>
              <a:t>LANs,” </a:t>
            </a:r>
            <a:r>
              <a:rPr lang="en-US" altLang="ko-KR" i="1" dirty="0"/>
              <a:t>IEEE Transactions on Consumer Electronics, </a:t>
            </a:r>
            <a:r>
              <a:rPr lang="en-US" altLang="ko-KR" dirty="0"/>
              <a:t>2017.</a:t>
            </a:r>
            <a:endParaRPr lang="ko-KR" altLang="ko-KR" dirty="0"/>
          </a:p>
          <a:p>
            <a:r>
              <a:rPr lang="en-US" altLang="ko-KR" dirty="0" smtClean="0"/>
              <a:t>[</a:t>
            </a:r>
            <a:r>
              <a:rPr lang="en-US" altLang="ko-KR" dirty="0"/>
              <a:t>2] </a:t>
            </a:r>
            <a:r>
              <a:rPr lang="en-US" altLang="ko-KR" dirty="0" smtClean="0"/>
              <a:t>802.11-14/1329r2, </a:t>
            </a:r>
            <a:r>
              <a:rPr lang="en-US" altLang="ko-KR" dirty="0"/>
              <a:t>Link Adaptation for HE WLAN, </a:t>
            </a:r>
            <a:r>
              <a:rPr lang="en-US" altLang="ko-KR" dirty="0" err="1" smtClean="0"/>
              <a:t>Newracom</a:t>
            </a:r>
            <a:r>
              <a:rPr lang="en-US" altLang="ko-KR" dirty="0" smtClean="0"/>
              <a:t>.</a:t>
            </a:r>
          </a:p>
          <a:p>
            <a:r>
              <a:rPr lang="en-US" altLang="ko-KR" dirty="0"/>
              <a:t>[3] H. Yu and T. Kim, “Beamforming Transmission in IEEE 802.11ac under Time-Varying </a:t>
            </a:r>
            <a:r>
              <a:rPr lang="en-US" altLang="ko-KR" dirty="0" smtClean="0"/>
              <a:t>Channels,” </a:t>
            </a:r>
            <a:r>
              <a:rPr lang="en-US" altLang="ko-KR" i="1" dirty="0" smtClean="0"/>
              <a:t>The </a:t>
            </a:r>
            <a:r>
              <a:rPr lang="en-US" altLang="ko-KR" i="1" dirty="0"/>
              <a:t>Scientific World </a:t>
            </a:r>
            <a:r>
              <a:rPr lang="en-US" altLang="ko-KR" i="1" dirty="0" smtClean="0"/>
              <a:t>Journal, </a:t>
            </a:r>
            <a:r>
              <a:rPr lang="fr-FR" altLang="ko-KR" i="1" dirty="0"/>
              <a:t>Volume </a:t>
            </a:r>
            <a:r>
              <a:rPr lang="fr-FR" altLang="ko-KR" i="1" dirty="0" smtClean="0"/>
              <a:t>2014</a:t>
            </a:r>
            <a:r>
              <a:rPr lang="fr-FR" altLang="ko-KR" dirty="0" smtClean="0"/>
              <a:t>, https</a:t>
            </a:r>
            <a:r>
              <a:rPr lang="fr-FR" altLang="ko-KR" dirty="0"/>
              <a:t>://doi.org/10.1155/2014/920937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6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Channel aging issue</a:t>
            </a:r>
          </a:p>
          <a:p>
            <a:pPr lvl="1"/>
            <a:r>
              <a:rPr lang="en-US" altLang="ko-KR" dirty="0" smtClean="0"/>
              <a:t>Inaccurate CSI results in severe inter-user interference for MU-MIMO, which leads to throughput degradation.</a:t>
            </a:r>
          </a:p>
          <a:p>
            <a:pPr lvl="1"/>
            <a:r>
              <a:rPr lang="en-US" altLang="ko-KR" dirty="0" smtClean="0"/>
              <a:t>The CSI accuracy depends not only on the accurate channel estimation of the </a:t>
            </a:r>
            <a:r>
              <a:rPr lang="en-US" altLang="ko-KR" dirty="0" err="1" smtClean="0"/>
              <a:t>BFee</a:t>
            </a:r>
            <a:r>
              <a:rPr lang="en-US" altLang="ko-KR" dirty="0" smtClean="0"/>
              <a:t> but also on the sounding interval.</a:t>
            </a:r>
          </a:p>
          <a:p>
            <a:pPr lvl="1"/>
            <a:r>
              <a:rPr lang="en-US" altLang="ko-KR" dirty="0" smtClean="0"/>
              <a:t>However, the frequent sounding increases the overhead.</a:t>
            </a:r>
          </a:p>
          <a:p>
            <a:pPr lvl="2"/>
            <a:r>
              <a:rPr lang="en-US" altLang="ko-KR" dirty="0" smtClean="0"/>
              <a:t>Trade off between collecting up-to-date CSI and reducing overhead.</a:t>
            </a:r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792000" y="472239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6126975"/>
              </p:ext>
            </p:extLst>
          </p:nvPr>
        </p:nvGraphicFramePr>
        <p:xfrm>
          <a:off x="723255" y="4102860"/>
          <a:ext cx="7697490" cy="2069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4" name="Visio" r:id="rId3" imgW="10944113" imgH="2952763" progId="Visio.Drawing.15">
                  <p:embed/>
                </p:oleObj>
              </mc:Choice>
              <mc:Fallback>
                <p:oleObj name="Visio" r:id="rId3" imgW="10944113" imgH="2952763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255" y="4102860"/>
                        <a:ext cx="7697490" cy="20693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13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1999" y="3453939"/>
            <a:ext cx="3267419" cy="2835499"/>
          </a:xfrm>
          <a:prstGeom prst="rect">
            <a:avLst/>
          </a:prstGeom>
        </p:spPr>
      </p:pic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Previous work</a:t>
            </a:r>
          </a:p>
          <a:p>
            <a:pPr lvl="1"/>
            <a:r>
              <a:rPr lang="en-US" altLang="ko-KR" dirty="0" smtClean="0"/>
              <a:t>Throughput based sounding interval determination [1]</a:t>
            </a:r>
          </a:p>
          <a:p>
            <a:pPr lvl="2"/>
            <a:r>
              <a:rPr lang="en-US" altLang="ko-KR" dirty="0" smtClean="0"/>
              <a:t>Trigger the sounding procedure (NDPA - NDP - (BFRP Trigger) – Collecting CSI) when the throughput starts to degrading.</a:t>
            </a:r>
            <a:endParaRPr lang="en-US" altLang="ko-KR" dirty="0"/>
          </a:p>
          <a:p>
            <a:r>
              <a:rPr lang="en-US" altLang="ko-KR" dirty="0" smtClean="0"/>
              <a:t>In this contribution</a:t>
            </a:r>
          </a:p>
          <a:p>
            <a:pPr lvl="1"/>
            <a:r>
              <a:rPr lang="en-US" altLang="ko-KR" dirty="0"/>
              <a:t>We propose a scheme </a:t>
            </a:r>
            <a:r>
              <a:rPr lang="en-US" altLang="ko-KR" dirty="0" smtClean="0"/>
              <a:t>utilizing </a:t>
            </a:r>
            <a:r>
              <a:rPr lang="en-US" altLang="ko-KR" dirty="0"/>
              <a:t>the machine learning to identify channel aging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Main contribution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11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Measurement </a:t>
            </a:r>
            <a:r>
              <a:rPr lang="en-US" altLang="ko-KR" dirty="0"/>
              <a:t>of channel </a:t>
            </a:r>
            <a:r>
              <a:rPr lang="en-US" altLang="ko-KR" dirty="0" smtClean="0"/>
              <a:t>aging</a:t>
            </a:r>
            <a:endParaRPr lang="en-US" altLang="ko-K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In TDD (time division duplex) based WLAN systems, channel reciprocity is hold for a short time.</a:t>
                </a:r>
              </a:p>
              <a:p>
                <a:pPr lvl="1"/>
                <a:r>
                  <a:rPr lang="en-US" altLang="ko-KR" dirty="0" smtClean="0"/>
                  <a:t>For machine learning, following data is collected through the ACK of the beamformed data.</a:t>
                </a:r>
              </a:p>
              <a:p>
                <a:r>
                  <a:rPr lang="en-US" altLang="ko-KR" dirty="0" smtClean="0"/>
                  <a:t>(Data 1) Channel frequency response</a:t>
                </a:r>
              </a:p>
              <a:p>
                <a:pPr lvl="1"/>
                <a:r>
                  <a:rPr lang="en-US" altLang="ko-KR" dirty="0" smtClean="0"/>
                  <a:t>The channel frequency response variance is calculated at time </a:t>
                </a:r>
                <a:r>
                  <a:rPr lang="en-US" altLang="ko-KR" i="1" dirty="0" smtClean="0"/>
                  <a:t>T</a:t>
                </a:r>
                <a:r>
                  <a:rPr lang="en-US" altLang="ko-KR" dirty="0" smtClean="0"/>
                  <a:t> as</a:t>
                </a:r>
              </a:p>
              <a:p>
                <a:pPr lvl="2"/>
                <a14:m>
                  <m:oMath xmlns:m="http://schemas.openxmlformats.org/officeDocument/2006/math">
                    <m:sSubSup>
                      <m:sSubSupPr>
                        <m:ctrlPr>
                          <a:rPr lang="ko-KR" altLang="ko-KR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sz="1400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ko-KR" sz="1400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𝐻</m:t>
                        </m:r>
                      </m:sub>
                      <m:sup>
                        <m:r>
                          <a:rPr lang="en-US" altLang="ko-KR" sz="1400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ko-KR" sz="1400" i="1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altLang="ko-KR" sz="1400" b="0" i="1" smtClean="0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altLang="ko-KR" sz="1400" b="0" i="1" smtClean="0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altLang="ko-KR" sz="1400" i="1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𝑇</m:t>
                    </m:r>
                    <m:r>
                      <a:rPr lang="en-US" altLang="ko-KR" sz="1400" i="1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)=</m:t>
                    </m:r>
                    <m:f>
                      <m:fPr>
                        <m:ctrlPr>
                          <a:rPr lang="ko-KR" altLang="ko-KR" sz="14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1400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ko-KR" altLang="ko-KR" sz="1400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400" i="1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ko-KR" sz="1400" i="1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sub>
                        </m:sSub>
                        <m:sSub>
                          <m:sSubPr>
                            <m:ctrlPr>
                              <a:rPr lang="ko-KR" altLang="ko-KR" sz="1400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400" i="1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ko-KR" sz="1400" i="1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sub>
                        </m:sSub>
                      </m:den>
                    </m:f>
                    <m:nary>
                      <m:naryPr>
                        <m:chr m:val="∑"/>
                        <m:limLoc m:val="subSup"/>
                        <m:ctrlPr>
                          <a:rPr lang="ko-KR" altLang="ko-KR" sz="14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altLang="ko-KR" sz="1400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en-US" altLang="ko-KR" sz="1400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=0</m:t>
                        </m:r>
                      </m:sub>
                      <m:sup>
                        <m:sSub>
                          <m:sSubPr>
                            <m:ctrlPr>
                              <a:rPr lang="ko-KR" altLang="ko-KR" sz="1400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400" i="1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ko-KR" sz="1400" i="1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sub>
                        </m:sSub>
                        <m:r>
                          <a:rPr lang="en-US" altLang="ko-KR" sz="1400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  <m:e>
                        <m:nary>
                          <m:naryPr>
                            <m:chr m:val="∑"/>
                            <m:limLoc m:val="subSup"/>
                            <m:ctrlPr>
                              <a:rPr lang="ko-KR" altLang="ko-KR" sz="1400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altLang="ko-KR" sz="1400" i="1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Times New Roman" panose="02020603050405020304" pitchFamily="18" charset="0"/>
                              </a:rPr>
                              <m:t>𝑖</m:t>
                            </m:r>
                            <m:r>
                              <a:rPr lang="en-US" altLang="ko-KR" sz="1400" i="1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Times New Roman" panose="02020603050405020304" pitchFamily="18" charset="0"/>
                              </a:rPr>
                              <m:t>=0</m:t>
                            </m:r>
                          </m:sub>
                          <m:sup>
                            <m:sSub>
                              <m:sSubPr>
                                <m:ctrlPr>
                                  <a:rPr lang="ko-KR" altLang="ko-KR" sz="1400" i="1"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1400" i="1">
                                    <a:latin typeface="Cambria Math" panose="02040503050406030204" pitchFamily="18" charset="0"/>
                                    <a:ea typeface="맑은 고딕" panose="020B0503020000020004" pitchFamily="50" charset="-127"/>
                                    <a:cs typeface="Times New Roman" panose="020206030504050203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altLang="ko-KR" sz="1400" i="1">
                                    <a:latin typeface="Cambria Math" panose="02040503050406030204" pitchFamily="18" charset="0"/>
                                    <a:ea typeface="맑은 고딕" panose="020B0503020000020004" pitchFamily="50" charset="-127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altLang="ko-KR" sz="1400" i="1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sup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ko-KR" altLang="ko-KR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ko-KR" altLang="ko-KR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ko-KR" sz="1400" i="1">
                                        <a:latin typeface="Cambria Math" panose="02040503050406030204" pitchFamily="18" charset="0"/>
                                        <a:ea typeface="맑은 고딕" panose="020B0503020000020004" pitchFamily="50" charset="-127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altLang="ko-KR" sz="1400" i="1">
                                        <a:latin typeface="Cambria Math" panose="02040503050406030204" pitchFamily="18" charset="0"/>
                                        <a:ea typeface="맑은 고딕" panose="020B0503020000020004" pitchFamily="50" charset="-127"/>
                                        <a:cs typeface="Times New Roman" panose="02020603050405020304" pitchFamily="18" charset="0"/>
                                      </a:rPr>
                                      <m:t>𝑇</m:t>
                                    </m:r>
                                  </m:den>
                                </m:f>
                                <m:nary>
                                  <m:naryPr>
                                    <m:chr m:val="∑"/>
                                    <m:limLoc m:val="undOvr"/>
                                    <m:ctrlPr>
                                      <a:rPr lang="ko-KR" altLang="ko-KR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altLang="ko-KR" sz="1400" i="1">
                                        <a:latin typeface="Cambria Math" panose="02040503050406030204" pitchFamily="18" charset="0"/>
                                        <a:ea typeface="맑은 고딕" panose="020B0503020000020004" pitchFamily="50" charset="-127"/>
                                        <a:cs typeface="Times New Roman" panose="02020603050405020304" pitchFamily="18" charset="0"/>
                                      </a:rPr>
                                      <m:t>𝑡</m:t>
                                    </m:r>
                                    <m:r>
                                      <a:rPr lang="en-US" altLang="ko-KR" sz="1400" i="1">
                                        <a:latin typeface="Cambria Math" panose="02040503050406030204" pitchFamily="18" charset="0"/>
                                        <a:ea typeface="맑은 고딕" panose="020B0503020000020004" pitchFamily="50" charset="-127"/>
                                        <a:cs typeface="Times New Roman" panose="02020603050405020304" pitchFamily="18" charset="0"/>
                                      </a:rPr>
                                      <m:t>=0</m:t>
                                    </m:r>
                                  </m:sub>
                                  <m:sup>
                                    <m:r>
                                      <a:rPr lang="en-US" altLang="ko-KR" sz="1400" i="1">
                                        <a:latin typeface="Cambria Math" panose="02040503050406030204" pitchFamily="18" charset="0"/>
                                        <a:ea typeface="맑은 고딕" panose="020B0503020000020004" pitchFamily="50" charset="-127"/>
                                        <a:cs typeface="Times New Roman" panose="02020603050405020304" pitchFamily="18" charset="0"/>
                                      </a:rPr>
                                      <m:t>𝑇</m:t>
                                    </m:r>
                                    <m:r>
                                      <a:rPr lang="en-US" altLang="ko-KR" sz="1400" i="1">
                                        <a:latin typeface="Cambria Math" panose="02040503050406030204" pitchFamily="18" charset="0"/>
                                        <a:ea typeface="맑은 고딕" panose="020B0503020000020004" pitchFamily="50" charset="-127"/>
                                        <a:cs typeface="Times New Roman" panose="02020603050405020304" pitchFamily="18" charset="0"/>
                                      </a:rPr>
                                      <m:t>−1</m:t>
                                    </m:r>
                                  </m:sup>
                                  <m:e>
                                    <m:sSup>
                                      <m:sSupPr>
                                        <m:ctrlPr>
                                          <a:rPr lang="ko-KR" altLang="ko-KR" sz="1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ko-KR" altLang="ko-KR" sz="14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ko-KR" altLang="ko-KR" sz="1400" i="1"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acc>
                                                  <m:accPr>
                                                    <m:chr m:val="̂"/>
                                                    <m:ctrlPr>
                                                      <a:rPr lang="ko-KR" altLang="ko-KR" sz="1400" i="1">
                                                        <a:latin typeface="Cambria Math" panose="02040503050406030204" pitchFamily="18" charset="0"/>
                                                        <a:ea typeface="Cambria Math" panose="02040503050406030204" pitchFamily="18" charset="0"/>
                                                      </a:rPr>
                                                    </m:ctrlPr>
                                                  </m:accPr>
                                                  <m:e>
                                                    <m:r>
                                                      <a:rPr lang="en-US" altLang="ko-KR" sz="1400" i="1">
                                                        <a:latin typeface="Cambria Math" panose="02040503050406030204" pitchFamily="18" charset="0"/>
                                                        <a:ea typeface="맑은 고딕" panose="020B0503020000020004" pitchFamily="50" charset="-127"/>
                                                        <a:cs typeface="Times New Roman" panose="02020603050405020304" pitchFamily="18" charset="0"/>
                                                      </a:rPr>
                                                      <m:t>𝐻</m:t>
                                                    </m:r>
                                                  </m:e>
                                                </m:acc>
                                              </m:e>
                                              <m:sub>
                                                <m:r>
                                                  <a:rPr lang="en-US" altLang="ko-KR" sz="1400" i="1">
                                                    <a:latin typeface="Cambria Math" panose="02040503050406030204" pitchFamily="18" charset="0"/>
                                                    <a:ea typeface="맑은 고딕" panose="020B0503020000020004" pitchFamily="50" charset="-127"/>
                                                    <a:cs typeface="Times New Roman" panose="02020603050405020304" pitchFamily="18" charset="0"/>
                                                  </a:rPr>
                                                  <m:t>𝑖</m:t>
                                                </m:r>
                                                <m:r>
                                                  <a:rPr lang="en-US" altLang="ko-KR" sz="1400" i="1">
                                                    <a:latin typeface="Cambria Math" panose="02040503050406030204" pitchFamily="18" charset="0"/>
                                                    <a:ea typeface="맑은 고딕" panose="020B0503020000020004" pitchFamily="50" charset="-127"/>
                                                    <a:cs typeface="Times New Roman" panose="02020603050405020304" pitchFamily="18" charset="0"/>
                                                  </a:rPr>
                                                  <m:t>,</m:t>
                                                </m:r>
                                                <m:r>
                                                  <a:rPr lang="en-US" altLang="ko-KR" sz="1400" i="1">
                                                    <a:latin typeface="Cambria Math" panose="02040503050406030204" pitchFamily="18" charset="0"/>
                                                    <a:ea typeface="맑은 고딕" panose="020B0503020000020004" pitchFamily="50" charset="-127"/>
                                                    <a:cs typeface="Times New Roman" panose="02020603050405020304" pitchFamily="18" charset="0"/>
                                                  </a:rPr>
                                                  <m:t>𝑗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altLang="ko-KR" sz="1400" i="1">
                                                <a:latin typeface="Cambria Math" panose="02040503050406030204" pitchFamily="18" charset="0"/>
                                                <a:ea typeface="맑은 고딕" panose="020B0503020000020004" pitchFamily="50" charset="-127"/>
                                                <a:cs typeface="Times New Roman" panose="02020603050405020304" pitchFamily="18" charset="0"/>
                                              </a:rPr>
                                              <m:t>(</m:t>
                                            </m:r>
                                            <m:r>
                                              <a:rPr lang="en-US" altLang="ko-KR" sz="1400" i="1">
                                                <a:latin typeface="Cambria Math" panose="02040503050406030204" pitchFamily="18" charset="0"/>
                                                <a:ea typeface="맑은 고딕" panose="020B0503020000020004" pitchFamily="50" charset="-127"/>
                                                <a:cs typeface="Times New Roman" panose="02020603050405020304" pitchFamily="18" charset="0"/>
                                              </a:rPr>
                                              <m:t>𝑓</m:t>
                                            </m:r>
                                            <m:r>
                                              <a:rPr lang="en-US" altLang="ko-KR" sz="1400" i="1">
                                                <a:latin typeface="Cambria Math" panose="02040503050406030204" pitchFamily="18" charset="0"/>
                                                <a:ea typeface="맑은 고딕" panose="020B0503020000020004" pitchFamily="50" charset="-127"/>
                                                <a:cs typeface="Times New Roman" panose="02020603050405020304" pitchFamily="18" charset="0"/>
                                              </a:rPr>
                                              <m:t>,</m:t>
                                            </m:r>
                                            <m:r>
                                              <a:rPr lang="en-US" altLang="ko-KR" sz="1400" i="1">
                                                <a:latin typeface="Cambria Math" panose="02040503050406030204" pitchFamily="18" charset="0"/>
                                                <a:ea typeface="맑은 고딕" panose="020B0503020000020004" pitchFamily="50" charset="-127"/>
                                                <a:cs typeface="Times New Roman" panose="02020603050405020304" pitchFamily="18" charset="0"/>
                                              </a:rPr>
                                              <m:t>𝑡</m:t>
                                            </m:r>
                                            <m:r>
                                              <a:rPr lang="en-US" altLang="ko-KR" sz="1400" i="1">
                                                <a:latin typeface="Cambria Math" panose="02040503050406030204" pitchFamily="18" charset="0"/>
                                                <a:ea typeface="맑은 고딕" panose="020B0503020000020004" pitchFamily="50" charset="-127"/>
                                                <a:cs typeface="Times New Roman" panose="02020603050405020304" pitchFamily="18" charset="0"/>
                                              </a:rPr>
                                              <m:t>)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altLang="ko-KR" sz="1400" i="1">
                                            <a:latin typeface="Cambria Math" panose="02040503050406030204" pitchFamily="18" charset="0"/>
                                            <a:ea typeface="맑은 고딕" panose="020B0503020000020004" pitchFamily="50" charset="-127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nary>
                                <m:r>
                                  <a:rPr lang="en-US" altLang="ko-KR" sz="1400" i="1">
                                    <a:latin typeface="Cambria Math" panose="02040503050406030204" pitchFamily="18" charset="0"/>
                                    <a:ea typeface="맑은 고딕" panose="020B0503020000020004" pitchFamily="50" charset="-127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ko-KR" altLang="ko-KR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ko-KR" altLang="ko-KR" sz="1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ko-KR" altLang="ko-KR" sz="14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altLang="ko-KR" sz="1400" i="1">
                                                <a:latin typeface="Cambria Math" panose="02040503050406030204" pitchFamily="18" charset="0"/>
                                                <a:ea typeface="맑은 고딕" panose="020B0503020000020004" pitchFamily="50" charset="-127"/>
                                                <a:cs typeface="Times New Roman" panose="020206030504050203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n-US" altLang="ko-KR" sz="1400" i="1">
                                                <a:latin typeface="Cambria Math" panose="02040503050406030204" pitchFamily="18" charset="0"/>
                                                <a:ea typeface="맑은 고딕" panose="020B0503020000020004" pitchFamily="50" charset="-127"/>
                                                <a:cs typeface="Times New Roman" panose="02020603050405020304" pitchFamily="18" charset="0"/>
                                              </a:rPr>
                                              <m:t>𝑇</m:t>
                                            </m:r>
                                          </m:den>
                                        </m:f>
                                        <m:nary>
                                          <m:naryPr>
                                            <m:chr m:val="∑"/>
                                            <m:limLoc m:val="undOvr"/>
                                            <m:ctrlPr>
                                              <a:rPr lang="ko-KR" altLang="ko-KR" sz="14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naryPr>
                                          <m:sub>
                                            <m:r>
                                              <a:rPr lang="en-US" altLang="ko-KR" sz="1400" i="1">
                                                <a:latin typeface="Cambria Math" panose="02040503050406030204" pitchFamily="18" charset="0"/>
                                                <a:ea typeface="맑은 고딕" panose="020B0503020000020004" pitchFamily="50" charset="-127"/>
                                                <a:cs typeface="Times New Roman" panose="02020603050405020304" pitchFamily="18" charset="0"/>
                                              </a:rPr>
                                              <m:t>𝑡</m:t>
                                            </m:r>
                                            <m:r>
                                              <a:rPr lang="en-US" altLang="ko-KR" sz="1400" i="1">
                                                <a:latin typeface="Cambria Math" panose="02040503050406030204" pitchFamily="18" charset="0"/>
                                                <a:ea typeface="맑은 고딕" panose="020B0503020000020004" pitchFamily="50" charset="-127"/>
                                                <a:cs typeface="Times New Roman" panose="02020603050405020304" pitchFamily="18" charset="0"/>
                                              </a:rPr>
                                              <m:t>=0</m:t>
                                            </m:r>
                                          </m:sub>
                                          <m:sup>
                                            <m:r>
                                              <a:rPr lang="en-US" altLang="ko-KR" sz="1400" i="1">
                                                <a:latin typeface="Cambria Math" panose="02040503050406030204" pitchFamily="18" charset="0"/>
                                                <a:ea typeface="맑은 고딕" panose="020B0503020000020004" pitchFamily="50" charset="-127"/>
                                                <a:cs typeface="Times New Roman" panose="02020603050405020304" pitchFamily="18" charset="0"/>
                                              </a:rPr>
                                              <m:t>𝑇</m:t>
                                            </m:r>
                                            <m:r>
                                              <a:rPr lang="en-US" altLang="ko-KR" sz="1400" i="1">
                                                <a:latin typeface="Cambria Math" panose="02040503050406030204" pitchFamily="18" charset="0"/>
                                                <a:ea typeface="맑은 고딕" panose="020B0503020000020004" pitchFamily="50" charset="-127"/>
                                                <a:cs typeface="Times New Roman" panose="02020603050405020304" pitchFamily="18" charset="0"/>
                                              </a:rPr>
                                              <m:t>−1</m:t>
                                            </m:r>
                                          </m:sup>
                                          <m:e>
                                            <m:d>
                                              <m:dPr>
                                                <m:begChr m:val="|"/>
                                                <m:endChr m:val="|"/>
                                                <m:ctrlPr>
                                                  <a:rPr lang="ko-KR" altLang="ko-KR" sz="1400" i="1"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sSub>
                                                  <m:sSubPr>
                                                    <m:ctrlPr>
                                                      <a:rPr lang="ko-KR" altLang="ko-KR" sz="1400" i="1">
                                                        <a:latin typeface="Cambria Math" panose="02040503050406030204" pitchFamily="18" charset="0"/>
                                                        <a:ea typeface="Cambria Math" panose="02040503050406030204" pitchFamily="18" charset="0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acc>
                                                      <m:accPr>
                                                        <m:chr m:val="̂"/>
                                                        <m:ctrlPr>
                                                          <a:rPr lang="ko-KR" altLang="ko-KR" sz="1400" i="1">
                                                            <a:latin typeface="Cambria Math" panose="02040503050406030204" pitchFamily="18" charset="0"/>
                                                            <a:ea typeface="Cambria Math" panose="02040503050406030204" pitchFamily="18" charset="0"/>
                                                          </a:rPr>
                                                        </m:ctrlPr>
                                                      </m:accPr>
                                                      <m:e>
                                                        <m:r>
                                                          <a:rPr lang="en-US" altLang="ko-KR" sz="1400" i="1">
                                                            <a:latin typeface="Cambria Math" panose="02040503050406030204" pitchFamily="18" charset="0"/>
                                                            <a:ea typeface="맑은 고딕" panose="020B0503020000020004" pitchFamily="50" charset="-127"/>
                                                            <a:cs typeface="Times New Roman" panose="02020603050405020304" pitchFamily="18" charset="0"/>
                                                          </a:rPr>
                                                          <m:t>𝐻</m:t>
                                                        </m:r>
                                                      </m:e>
                                                    </m:acc>
                                                  </m:e>
                                                  <m:sub>
                                                    <m:r>
                                                      <a:rPr lang="en-US" altLang="ko-KR" sz="1400" i="1">
                                                        <a:latin typeface="Cambria Math" panose="02040503050406030204" pitchFamily="18" charset="0"/>
                                                        <a:ea typeface="맑은 고딕" panose="020B0503020000020004" pitchFamily="50" charset="-127"/>
                                                        <a:cs typeface="Times New Roman" panose="02020603050405020304" pitchFamily="18" charset="0"/>
                                                      </a:rPr>
                                                      <m:t>𝑖</m:t>
                                                    </m:r>
                                                    <m:r>
                                                      <a:rPr lang="en-US" altLang="ko-KR" sz="1400" i="1">
                                                        <a:latin typeface="Cambria Math" panose="02040503050406030204" pitchFamily="18" charset="0"/>
                                                        <a:ea typeface="맑은 고딕" panose="020B0503020000020004" pitchFamily="50" charset="-127"/>
                                                        <a:cs typeface="Times New Roman" panose="02020603050405020304" pitchFamily="18" charset="0"/>
                                                      </a:rPr>
                                                      <m:t>,</m:t>
                                                    </m:r>
                                                    <m:r>
                                                      <a:rPr lang="en-US" altLang="ko-KR" sz="1400" i="1">
                                                        <a:latin typeface="Cambria Math" panose="02040503050406030204" pitchFamily="18" charset="0"/>
                                                        <a:ea typeface="맑은 고딕" panose="020B0503020000020004" pitchFamily="50" charset="-127"/>
                                                        <a:cs typeface="Times New Roman" panose="02020603050405020304" pitchFamily="18" charset="0"/>
                                                      </a:rPr>
                                                      <m:t>𝑗</m:t>
                                                    </m:r>
                                                  </m:sub>
                                                </m:sSub>
                                                <m:r>
                                                  <a:rPr lang="en-US" altLang="ko-KR" sz="1400" i="1">
                                                    <a:latin typeface="Cambria Math" panose="02040503050406030204" pitchFamily="18" charset="0"/>
                                                    <a:ea typeface="맑은 고딕" panose="020B0503020000020004" pitchFamily="50" charset="-127"/>
                                                    <a:cs typeface="Times New Roman" panose="02020603050405020304" pitchFamily="18" charset="0"/>
                                                  </a:rPr>
                                                  <m:t>(</m:t>
                                                </m:r>
                                                <m:r>
                                                  <a:rPr lang="en-US" altLang="ko-KR" sz="1400" i="1">
                                                    <a:latin typeface="Cambria Math" panose="02040503050406030204" pitchFamily="18" charset="0"/>
                                                    <a:ea typeface="맑은 고딕" panose="020B0503020000020004" pitchFamily="50" charset="-127"/>
                                                    <a:cs typeface="Times New Roman" panose="02020603050405020304" pitchFamily="18" charset="0"/>
                                                  </a:rPr>
                                                  <m:t>𝑓</m:t>
                                                </m:r>
                                                <m:r>
                                                  <a:rPr lang="en-US" altLang="ko-KR" sz="1400" i="1">
                                                    <a:latin typeface="Cambria Math" panose="02040503050406030204" pitchFamily="18" charset="0"/>
                                                    <a:ea typeface="맑은 고딕" panose="020B0503020000020004" pitchFamily="50" charset="-127"/>
                                                    <a:cs typeface="Times New Roman" panose="02020603050405020304" pitchFamily="18" charset="0"/>
                                                  </a:rPr>
                                                  <m:t>,</m:t>
                                                </m:r>
                                                <m:r>
                                                  <a:rPr lang="en-US" altLang="ko-KR" sz="1400" i="1">
                                                    <a:latin typeface="Cambria Math" panose="02040503050406030204" pitchFamily="18" charset="0"/>
                                                    <a:ea typeface="맑은 고딕" panose="020B0503020000020004" pitchFamily="50" charset="-127"/>
                                                    <a:cs typeface="Times New Roman" panose="02020603050405020304" pitchFamily="18" charset="0"/>
                                                  </a:rPr>
                                                  <m:t>𝑡</m:t>
                                                </m:r>
                                                <m:r>
                                                  <a:rPr lang="en-US" altLang="ko-KR" sz="1400" i="1">
                                                    <a:latin typeface="Cambria Math" panose="02040503050406030204" pitchFamily="18" charset="0"/>
                                                    <a:ea typeface="맑은 고딕" panose="020B0503020000020004" pitchFamily="50" charset="-127"/>
                                                    <a:cs typeface="Times New Roman" panose="02020603050405020304" pitchFamily="18" charset="0"/>
                                                  </a:rPr>
                                                  <m:t>)</m:t>
                                                </m:r>
                                              </m:e>
                                            </m:d>
                                          </m:e>
                                        </m:nary>
                                      </m:e>
                                    </m:d>
                                  </m:e>
                                  <m:sup>
                                    <m:r>
                                      <a:rPr lang="en-US" altLang="ko-KR" sz="1400" i="1">
                                        <a:latin typeface="Cambria Math" panose="02040503050406030204" pitchFamily="18" charset="0"/>
                                        <a:ea typeface="맑은 고딕" panose="020B0503020000020004" pitchFamily="50" charset="-127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e>
                        </m:nary>
                      </m:e>
                    </m:nary>
                  </m:oMath>
                </a14:m>
                <a:endParaRPr lang="en-US" altLang="ko-KR" sz="1400" dirty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1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ko-KR" altLang="ko-KR" sz="1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</m:ctrlPr>
                          </m:accPr>
                          <m:e>
                            <m:r>
                              <a:rPr lang="en-US" altLang="ko-KR" sz="1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Times New Roman" panose="02020603050405020304" pitchFamily="18" charset="0"/>
                              </a:rPr>
                              <m:t>𝐻</m:t>
                            </m:r>
                          </m:e>
                        </m:acc>
                      </m:e>
                      <m:sub>
                        <m:r>
                          <a:rPr lang="en-US" altLang="ko-KR" sz="1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altLang="ko-KR" sz="1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ko-KR" sz="1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ko-KR" sz="14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altLang="ko-KR" sz="14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altLang="ko-KR" sz="14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altLang="ko-KR" sz="14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altLang="ko-KR" sz="14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altLang="ko-KR" dirty="0" smtClean="0"/>
                  <a:t> is the estimated channel of the </a:t>
                </a:r>
                <a:r>
                  <a:rPr lang="en-US" altLang="ko-KR" i="1" dirty="0"/>
                  <a:t>f</a:t>
                </a:r>
                <a:r>
                  <a:rPr lang="en-US" altLang="ko-KR" dirty="0" smtClean="0"/>
                  <a:t>-</a:t>
                </a:r>
                <a:r>
                  <a:rPr lang="en-US" altLang="ko-KR" dirty="0" err="1" smtClean="0"/>
                  <a:t>th</a:t>
                </a:r>
                <a:r>
                  <a:rPr lang="en-US" altLang="ko-KR" dirty="0" smtClean="0"/>
                  <a:t> subcarrier, </a:t>
                </a:r>
                <a:r>
                  <a:rPr lang="en-US" altLang="ko-KR" i="1" dirty="0" smtClean="0"/>
                  <a:t>t</a:t>
                </a:r>
                <a:r>
                  <a:rPr lang="en-US" altLang="ko-KR" dirty="0" smtClean="0"/>
                  <a:t>-</a:t>
                </a:r>
                <a:r>
                  <a:rPr lang="en-US" altLang="ko-KR" dirty="0" err="1" smtClean="0"/>
                  <a:t>th</a:t>
                </a:r>
                <a:r>
                  <a:rPr lang="en-US" altLang="ko-KR" dirty="0" smtClean="0"/>
                  <a:t> time for the </a:t>
                </a:r>
                <a:r>
                  <a:rPr lang="en-US" altLang="ko-KR" i="1" dirty="0" err="1" smtClean="0"/>
                  <a:t>ij</a:t>
                </a:r>
                <a:r>
                  <a:rPr lang="en-US" altLang="ko-KR" dirty="0" err="1" smtClean="0"/>
                  <a:t>-th</a:t>
                </a:r>
                <a:r>
                  <a:rPr lang="en-US" altLang="ko-KR" dirty="0" smtClean="0"/>
                  <a:t> </a:t>
                </a:r>
                <a:r>
                  <a:rPr lang="en-US" altLang="ko-KR" dirty="0" err="1"/>
                  <a:t>T</a:t>
                </a:r>
                <a:r>
                  <a:rPr lang="en-US" altLang="ko-KR" dirty="0" err="1" smtClean="0"/>
                  <a:t>x</a:t>
                </a:r>
                <a:r>
                  <a:rPr lang="en-US" altLang="ko-KR" dirty="0" smtClean="0"/>
                  <a:t>-Rx link.</a:t>
                </a:r>
              </a:p>
              <a:p>
                <a:r>
                  <a:rPr lang="en-US" altLang="ko-KR" dirty="0" smtClean="0"/>
                  <a:t>(Data 2) RSSI</a:t>
                </a:r>
              </a:p>
              <a:p>
                <a:pPr lvl="1"/>
                <a:r>
                  <a:rPr lang="en-US" altLang="ko-KR" dirty="0" smtClean="0"/>
                  <a:t>The RSSI variance is calculated as </a:t>
                </a:r>
              </a:p>
              <a:p>
                <a:pPr lvl="2"/>
                <a14:m>
                  <m:oMath xmlns:m="http://schemas.openxmlformats.org/officeDocument/2006/math">
                    <m:sSubSup>
                      <m:sSubSupPr>
                        <m:ctrlPr>
                          <a:rPr lang="ko-K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𝑅𝑆𝑆𝐼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ko-KR" b="0" i="1" smtClean="0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𝑇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)=</m:t>
                    </m:r>
                    <m:f>
                      <m:fPr>
                        <m:ctrlPr>
                          <a:rPr lang="ko-KR" altLang="ko-KR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ko-KR" altLang="ko-KR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sub>
                        </m:sSub>
                      </m:den>
                    </m:f>
                    <m:nary>
                      <m:naryPr>
                        <m:chr m:val="∑"/>
                        <m:ctrlPr>
                          <a:rPr lang="ko-KR" altLang="ko-KR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=0</m:t>
                        </m:r>
                      </m:sub>
                      <m:sup>
                        <m:sSub>
                          <m:sSubPr>
                            <m:ctrlPr>
                              <a:rPr lang="ko-KR" altLang="ko-KR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sub>
                        </m:sSub>
                        <m:r>
                          <a:rPr lang="en-US" altLang="ko-KR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  <m:e>
                        <m:d>
                          <m:dPr>
                            <m:begChr m:val="["/>
                            <m:endChr m:val="]"/>
                            <m:ctrlPr>
                              <a:rPr lang="ko-KR" altLang="ko-KR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ko-KR" altLang="ko-KR" i="1"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  <a:ea typeface="맑은 고딕" panose="020B0503020000020004" pitchFamily="50" charset="-127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  <a:ea typeface="맑은 고딕" panose="020B0503020000020004" pitchFamily="50" charset="-127"/>
                                    <a:cs typeface="Times New Roman" panose="02020603050405020304" pitchFamily="18" charset="0"/>
                                  </a:rPr>
                                  <m:t>𝑇</m:t>
                                </m:r>
                              </m:den>
                            </m:f>
                            <m:nary>
                              <m:naryPr>
                                <m:chr m:val="∑"/>
                                <m:limLoc m:val="undOvr"/>
                                <m:ctrlPr>
                                  <a:rPr lang="ko-KR" altLang="ko-KR" i="1"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  <a:ea typeface="맑은 고딕" panose="020B0503020000020004" pitchFamily="50" charset="-127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  <a:ea typeface="맑은 고딕" panose="020B0503020000020004" pitchFamily="50" charset="-127"/>
                                    <a:cs typeface="Times New Roman" panose="02020603050405020304" pitchFamily="18" charset="0"/>
                                  </a:rPr>
                                  <m:t>=0</m:t>
                                </m:r>
                              </m:sub>
                              <m:sup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  <a:ea typeface="맑은 고딕" panose="020B0503020000020004" pitchFamily="50" charset="-127"/>
                                    <a:cs typeface="Times New Roman" panose="02020603050405020304" pitchFamily="18" charset="0"/>
                                  </a:rPr>
                                  <m:t>𝑇</m:t>
                                </m:r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  <a:ea typeface="맑은 고딕" panose="020B0503020000020004" pitchFamily="50" charset="-127"/>
                                    <a:cs typeface="Times New Roman" panose="02020603050405020304" pitchFamily="18" charset="0"/>
                                  </a:rPr>
                                  <m:t>−1</m:t>
                                </m:r>
                              </m:sup>
                              <m:e>
                                <m:sSup>
                                  <m:sSupPr>
                                    <m:ctrlPr>
                                      <a:rPr lang="ko-KR" altLang="ko-KR" i="1"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  <a:ea typeface="맑은 고딕" panose="020B0503020000020004" pitchFamily="50" charset="-127"/>
                                        <a:cs typeface="Times New Roman" panose="020206030504050203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ko-KR" altLang="ko-KR" i="1">
                                            <a:effectLst/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ko-KR" i="1">
                                            <a:latin typeface="Cambria Math" panose="02040503050406030204" pitchFamily="18" charset="0"/>
                                            <a:ea typeface="맑은 고딕" panose="020B0503020000020004" pitchFamily="50" charset="-127"/>
                                            <a:cs typeface="Times New Roman" panose="02020603050405020304" pitchFamily="18" charset="0"/>
                                          </a:rPr>
                                          <m:t>𝑅𝑆𝑆𝐼</m:t>
                                        </m:r>
                                      </m:e>
                                      <m:sub>
                                        <m:r>
                                          <a:rPr lang="en-US" altLang="ko-KR" i="1">
                                            <a:latin typeface="Cambria Math" panose="02040503050406030204" pitchFamily="18" charset="0"/>
                                            <a:ea typeface="맑은 고딕" panose="020B0503020000020004" pitchFamily="50" charset="-127"/>
                                            <a:cs typeface="Times New Roman" panose="02020603050405020304" pitchFamily="18" charset="0"/>
                                          </a:rPr>
                                          <m:t>𝑗</m:t>
                                        </m:r>
                                      </m:sub>
                                    </m:sSub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  <a:ea typeface="맑은 고딕" panose="020B0503020000020004" pitchFamily="50" charset="-127"/>
                                        <a:cs typeface="Times New Roman" panose="02020603050405020304" pitchFamily="18" charset="0"/>
                                      </a:rPr>
                                      <m:t>(</m:t>
                                    </m:r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  <a:ea typeface="맑은 고딕" panose="020B0503020000020004" pitchFamily="50" charset="-127"/>
                                        <a:cs typeface="Times New Roman" panose="02020603050405020304" pitchFamily="18" charset="0"/>
                                      </a:rPr>
                                      <m:t>𝑡</m:t>
                                    </m:r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  <a:ea typeface="맑은 고딕" panose="020B0503020000020004" pitchFamily="50" charset="-127"/>
                                        <a:cs typeface="Times New Roman" panose="02020603050405020304" pitchFamily="18" charset="0"/>
                                      </a:rPr>
                                      <m:t>))</m:t>
                                    </m:r>
                                  </m:e>
                                  <m:sup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  <a:ea typeface="맑은 고딕" panose="020B0503020000020004" pitchFamily="50" charset="-127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ko-KR" altLang="ko-KR" i="1"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ko-KR" altLang="ko-KR" i="1"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ko-KR" altLang="ko-KR" i="1">
                                            <a:effectLst/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altLang="ko-KR" i="1">
                                            <a:latin typeface="Cambria Math" panose="02040503050406030204" pitchFamily="18" charset="0"/>
                                            <a:ea typeface="맑은 고딕" panose="020B0503020000020004" pitchFamily="50" charset="-127"/>
                                            <a:cs typeface="Times New Roman" panose="020206030504050203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altLang="ko-KR" i="1">
                                            <a:latin typeface="Cambria Math" panose="02040503050406030204" pitchFamily="18" charset="0"/>
                                            <a:ea typeface="맑은 고딕" panose="020B0503020000020004" pitchFamily="50" charset="-127"/>
                                            <a:cs typeface="Times New Roman" panose="02020603050405020304" pitchFamily="18" charset="0"/>
                                          </a:rPr>
                                          <m:t>𝑇</m:t>
                                        </m:r>
                                      </m:den>
                                    </m:f>
                                    <m:nary>
                                      <m:naryPr>
                                        <m:chr m:val="∑"/>
                                        <m:limLoc m:val="undOvr"/>
                                        <m:ctrlPr>
                                          <a:rPr lang="ko-KR" altLang="ko-KR" i="1">
                                            <a:effectLst/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a:rPr lang="en-US" altLang="ko-KR" i="1">
                                            <a:latin typeface="Cambria Math" panose="02040503050406030204" pitchFamily="18" charset="0"/>
                                            <a:ea typeface="맑은 고딕" panose="020B0503020000020004" pitchFamily="50" charset="-127"/>
                                            <a:cs typeface="Times New Roman" panose="02020603050405020304" pitchFamily="18" charset="0"/>
                                          </a:rPr>
                                          <m:t>𝑡</m:t>
                                        </m:r>
                                        <m:r>
                                          <a:rPr lang="en-US" altLang="ko-KR" i="1">
                                            <a:latin typeface="Cambria Math" panose="02040503050406030204" pitchFamily="18" charset="0"/>
                                            <a:ea typeface="맑은 고딕" panose="020B0503020000020004" pitchFamily="50" charset="-127"/>
                                            <a:cs typeface="Times New Roman" panose="02020603050405020304" pitchFamily="18" charset="0"/>
                                          </a:rPr>
                                          <m:t>=0</m:t>
                                        </m:r>
                                      </m:sub>
                                      <m:sup>
                                        <m:r>
                                          <a:rPr lang="en-US" altLang="ko-KR" i="1">
                                            <a:latin typeface="Cambria Math" panose="02040503050406030204" pitchFamily="18" charset="0"/>
                                            <a:ea typeface="맑은 고딕" panose="020B0503020000020004" pitchFamily="50" charset="-127"/>
                                            <a:cs typeface="Times New Roman" panose="02020603050405020304" pitchFamily="18" charset="0"/>
                                          </a:rPr>
                                          <m:t>𝑇</m:t>
                                        </m:r>
                                        <m:r>
                                          <a:rPr lang="en-US" altLang="ko-KR" i="1">
                                            <a:latin typeface="Cambria Math" panose="02040503050406030204" pitchFamily="18" charset="0"/>
                                            <a:ea typeface="맑은 고딕" panose="020B0503020000020004" pitchFamily="50" charset="-127"/>
                                            <a:cs typeface="Times New Roman" panose="02020603050405020304" pitchFamily="18" charset="0"/>
                                          </a:rPr>
                                          <m:t>−1</m:t>
                                        </m:r>
                                      </m:sup>
                                      <m:e>
                                        <m:sSub>
                                          <m:sSubPr>
                                            <m:ctrlPr>
                                              <a:rPr lang="ko-KR" altLang="ko-KR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ko-KR" i="1">
                                                <a:latin typeface="Cambria Math" panose="02040503050406030204" pitchFamily="18" charset="0"/>
                                                <a:ea typeface="맑은 고딕" panose="020B0503020000020004" pitchFamily="50" charset="-127"/>
                                                <a:cs typeface="Times New Roman" panose="02020603050405020304" pitchFamily="18" charset="0"/>
                                              </a:rPr>
                                              <m:t>𝑅𝑆𝑆𝐼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ko-KR" i="1">
                                                <a:latin typeface="Cambria Math" panose="02040503050406030204" pitchFamily="18" charset="0"/>
                                                <a:ea typeface="맑은 고딕" panose="020B0503020000020004" pitchFamily="50" charset="-127"/>
                                                <a:cs typeface="Times New Roman" panose="02020603050405020304" pitchFamily="18" charset="0"/>
                                              </a:rPr>
                                              <m:t>𝑗</m:t>
                                            </m:r>
                                          </m:sub>
                                        </m:sSub>
                                        <m:r>
                                          <a:rPr lang="en-US" altLang="ko-KR" i="1">
                                            <a:latin typeface="Cambria Math" panose="02040503050406030204" pitchFamily="18" charset="0"/>
                                            <a:ea typeface="맑은 고딕" panose="020B0503020000020004" pitchFamily="50" charset="-127"/>
                                            <a:cs typeface="Times New Roman" panose="020206030504050203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altLang="ko-KR" i="1">
                                            <a:latin typeface="Cambria Math" panose="02040503050406030204" pitchFamily="18" charset="0"/>
                                            <a:ea typeface="맑은 고딕" panose="020B0503020000020004" pitchFamily="50" charset="-127"/>
                                            <a:cs typeface="Times New Roman" panose="02020603050405020304" pitchFamily="18" charset="0"/>
                                          </a:rPr>
                                          <m:t>𝑡</m:t>
                                        </m:r>
                                        <m:r>
                                          <a:rPr lang="en-US" altLang="ko-KR" i="1">
                                            <a:latin typeface="Cambria Math" panose="02040503050406030204" pitchFamily="18" charset="0"/>
                                            <a:ea typeface="맑은 고딕" panose="020B0503020000020004" pitchFamily="50" charset="-127"/>
                                            <a:cs typeface="Times New Roman" panose="02020603050405020304" pitchFamily="18" charset="0"/>
                                          </a:rPr>
                                          <m:t>)</m:t>
                                        </m:r>
                                      </m:e>
                                    </m:nary>
                                  </m:e>
                                </m:d>
                              </m:e>
                              <m:sup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  <a:ea typeface="맑은 고딕" panose="020B0503020000020004" pitchFamily="50" charset="-127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</m:nary>
                  </m:oMath>
                </a14:m>
                <a:endParaRPr lang="en-US" altLang="ko-KR" dirty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𝑅𝑆𝑆𝐼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altLang="ko-KR" i="1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altLang="ko-KR" i="1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altLang="ko-KR" dirty="0" smtClean="0"/>
                  <a:t> </a:t>
                </a:r>
                <a:r>
                  <a:rPr lang="en-US" altLang="ko-KR" dirty="0"/>
                  <a:t>is the </a:t>
                </a:r>
                <a:r>
                  <a:rPr lang="en-US" altLang="ko-KR" dirty="0" smtClean="0"/>
                  <a:t>received signal strength indicator for </a:t>
                </a:r>
                <a:r>
                  <a:rPr lang="en-US" altLang="ko-KR" i="1" dirty="0"/>
                  <a:t>t</a:t>
                </a:r>
                <a:r>
                  <a:rPr lang="en-US" altLang="ko-KR" dirty="0"/>
                  <a:t>-</a:t>
                </a:r>
                <a:r>
                  <a:rPr lang="en-US" altLang="ko-KR" dirty="0" err="1"/>
                  <a:t>th</a:t>
                </a:r>
                <a:r>
                  <a:rPr lang="en-US" altLang="ko-KR" dirty="0"/>
                  <a:t> time for the </a:t>
                </a:r>
                <a:r>
                  <a:rPr lang="en-US" altLang="ko-KR" i="1" dirty="0" err="1" smtClean="0"/>
                  <a:t>i</a:t>
                </a:r>
                <a:r>
                  <a:rPr lang="en-US" altLang="ko-KR" dirty="0" err="1" smtClean="0"/>
                  <a:t>-th</a:t>
                </a:r>
                <a:r>
                  <a:rPr lang="en-US" altLang="ko-KR" dirty="0" smtClean="0"/>
                  <a:t> Rx antenna</a:t>
                </a:r>
              </a:p>
              <a:p>
                <a:pPr lvl="1"/>
                <a:endParaRPr lang="en-US" altLang="ko-KR" dirty="0"/>
              </a:p>
              <a:p>
                <a:endParaRPr lang="en-US" altLang="ko-KR" dirty="0" smtClean="0"/>
              </a:p>
              <a:p>
                <a:pPr lvl="1"/>
                <a:endParaRPr lang="en-US" altLang="ko-KR" dirty="0" smtClean="0"/>
              </a:p>
              <a:p>
                <a:pPr lvl="2"/>
                <a:endParaRPr lang="en-US" altLang="ko-KR" dirty="0" smtClean="0"/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/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 smtClean="0"/>
              </a:p>
              <a:p>
                <a:pPr lvl="2"/>
                <a:endParaRPr lang="en-US" altLang="ko-KR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87" b="-498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5702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Measurement </a:t>
            </a:r>
            <a:r>
              <a:rPr lang="en-US" altLang="ko-KR" dirty="0"/>
              <a:t>of channel aging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addition, the </a:t>
            </a:r>
            <a:r>
              <a:rPr lang="en-US" altLang="ko-KR" dirty="0"/>
              <a:t>non-AP STA may feed back channel status information such as MCS and SNR with a link adaptation (LA</a:t>
            </a:r>
            <a:r>
              <a:rPr lang="en-US" altLang="ko-KR" dirty="0" smtClean="0"/>
              <a:t>).</a:t>
            </a:r>
          </a:p>
          <a:p>
            <a:pPr lvl="1"/>
            <a:r>
              <a:rPr lang="en-US" altLang="ko-KR" dirty="0" smtClean="0"/>
              <a:t>AP </a:t>
            </a:r>
            <a:r>
              <a:rPr lang="en-US" altLang="ko-KR" dirty="0"/>
              <a:t>can predict the downlink channel </a:t>
            </a:r>
            <a:r>
              <a:rPr lang="en-US" altLang="ko-KR" dirty="0" smtClean="0"/>
              <a:t>status.</a:t>
            </a:r>
          </a:p>
          <a:p>
            <a:r>
              <a:rPr lang="en-US" altLang="ko-KR" dirty="0" smtClean="0"/>
              <a:t>(Data </a:t>
            </a:r>
            <a:r>
              <a:rPr lang="en-US" altLang="ko-KR" dirty="0"/>
              <a:t>3</a:t>
            </a:r>
            <a:r>
              <a:rPr lang="en-US" altLang="ko-KR" dirty="0" smtClean="0"/>
              <a:t>) Link adaptation parameter</a:t>
            </a:r>
          </a:p>
          <a:p>
            <a:pPr lvl="1"/>
            <a:r>
              <a:rPr lang="en-US" altLang="ko-KR" dirty="0" smtClean="0"/>
              <a:t>Delta-SNR </a:t>
            </a:r>
            <a:r>
              <a:rPr lang="en-US" altLang="ko-KR" dirty="0"/>
              <a:t>is the deviation in dB of the </a:t>
            </a:r>
            <a:r>
              <a:rPr lang="en-US" altLang="ko-KR" dirty="0" smtClean="0"/>
              <a:t>current SNR relative to the SNR of the previous LA, where the difference of the SNR is calculated as </a:t>
            </a:r>
          </a:p>
          <a:p>
            <a:pPr lvl="1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2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grpSp>
        <p:nvGrpSpPr>
          <p:cNvPr id="7" name="Group 20"/>
          <p:cNvGrpSpPr/>
          <p:nvPr/>
        </p:nvGrpSpPr>
        <p:grpSpPr>
          <a:xfrm>
            <a:off x="1913584" y="4269980"/>
            <a:ext cx="5393032" cy="1761315"/>
            <a:chOff x="1447800" y="1751013"/>
            <a:chExt cx="5943600" cy="1906587"/>
          </a:xfrm>
        </p:grpSpPr>
        <p:grpSp>
          <p:nvGrpSpPr>
            <p:cNvPr id="8" name="Group 6"/>
            <p:cNvGrpSpPr/>
            <p:nvPr/>
          </p:nvGrpSpPr>
          <p:grpSpPr>
            <a:xfrm>
              <a:off x="1447800" y="1751013"/>
              <a:ext cx="5943600" cy="1906587"/>
              <a:chOff x="636588" y="1828800"/>
              <a:chExt cx="7821612" cy="2472068"/>
            </a:xfrm>
          </p:grpSpPr>
          <p:pic>
            <p:nvPicPr>
              <p:cNvPr id="13" name="Picture 7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636588" y="1828800"/>
                <a:ext cx="7820025" cy="742642"/>
              </a:xfrm>
              <a:prstGeom prst="rect">
                <a:avLst/>
              </a:prstGeom>
            </p:spPr>
          </p:pic>
          <p:pic>
            <p:nvPicPr>
              <p:cNvPr id="14" name="Picture 8"/>
              <p:cNvPicPr>
                <a:picLocks noChangeAspect="1"/>
              </p:cNvPicPr>
              <p:nvPr/>
            </p:nvPicPr>
            <p:blipFill rotWithShape="1"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b="26663"/>
              <a:stretch/>
            </p:blipFill>
            <p:spPr>
              <a:xfrm>
                <a:off x="4160044" y="2589299"/>
                <a:ext cx="4296569" cy="534902"/>
              </a:xfrm>
              <a:prstGeom prst="rect">
                <a:avLst/>
              </a:prstGeom>
            </p:spPr>
          </p:pic>
          <p:pic>
            <p:nvPicPr>
              <p:cNvPr id="15" name="Picture 9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447925" y="3213856"/>
                <a:ext cx="6010275" cy="535824"/>
              </a:xfrm>
              <a:prstGeom prst="rect">
                <a:avLst/>
              </a:prstGeom>
            </p:spPr>
          </p:pic>
          <p:pic>
            <p:nvPicPr>
              <p:cNvPr id="16" name="Picture 10"/>
              <p:cNvPicPr>
                <a:picLocks noChangeAspect="1"/>
              </p:cNvPicPr>
              <p:nvPr/>
            </p:nvPicPr>
            <p:blipFill rotWithShape="1"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b="31765"/>
              <a:stretch/>
            </p:blipFill>
            <p:spPr>
              <a:xfrm>
                <a:off x="3352800" y="3839458"/>
                <a:ext cx="3810000" cy="461410"/>
              </a:xfrm>
              <a:prstGeom prst="rect">
                <a:avLst/>
              </a:prstGeom>
            </p:spPr>
          </p:pic>
          <p:cxnSp>
            <p:nvCxnSpPr>
              <p:cNvPr id="17" name="Straight Connector 11"/>
              <p:cNvCxnSpPr/>
              <p:nvPr/>
            </p:nvCxnSpPr>
            <p:spPr bwMode="auto">
              <a:xfrm flipH="1">
                <a:off x="4160044" y="2513615"/>
                <a:ext cx="2469356" cy="15338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" name="Straight Connector 12"/>
              <p:cNvCxnSpPr/>
              <p:nvPr/>
            </p:nvCxnSpPr>
            <p:spPr bwMode="auto">
              <a:xfrm flipH="1">
                <a:off x="2590800" y="3048000"/>
                <a:ext cx="2438400" cy="20825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" name="Straight Connector 13"/>
              <p:cNvCxnSpPr/>
              <p:nvPr/>
            </p:nvCxnSpPr>
            <p:spPr bwMode="auto">
              <a:xfrm flipH="1">
                <a:off x="3394075" y="3704509"/>
                <a:ext cx="1555750" cy="16643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" name="Straight Connector 14"/>
              <p:cNvCxnSpPr/>
              <p:nvPr/>
            </p:nvCxnSpPr>
            <p:spPr bwMode="auto">
              <a:xfrm flipH="1" flipV="1">
                <a:off x="7159625" y="2513615"/>
                <a:ext cx="1183483" cy="133512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" name="Straight Connector 15"/>
              <p:cNvCxnSpPr/>
              <p:nvPr/>
            </p:nvCxnSpPr>
            <p:spPr bwMode="auto">
              <a:xfrm flipH="1" flipV="1">
                <a:off x="6717569" y="3055084"/>
                <a:ext cx="1739044" cy="19327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" name="Straight Connector 16"/>
              <p:cNvCxnSpPr/>
              <p:nvPr/>
            </p:nvCxnSpPr>
            <p:spPr bwMode="auto">
              <a:xfrm flipH="1" flipV="1">
                <a:off x="5562600" y="3703211"/>
                <a:ext cx="1597025" cy="15202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9" name="Rectangle 17"/>
            <p:cNvSpPr/>
            <p:nvPr/>
          </p:nvSpPr>
          <p:spPr bwMode="auto">
            <a:xfrm>
              <a:off x="5971557" y="1959960"/>
              <a:ext cx="475294" cy="319218"/>
            </a:xfrm>
            <a:prstGeom prst="rect">
              <a:avLst/>
            </a:prstGeom>
            <a:solidFill>
              <a:srgbClr val="FFC000">
                <a:alpha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Rectangle 18"/>
            <p:cNvSpPr/>
            <p:nvPr/>
          </p:nvSpPr>
          <p:spPr bwMode="auto">
            <a:xfrm>
              <a:off x="4834326" y="2390333"/>
              <a:ext cx="1267469" cy="319218"/>
            </a:xfrm>
            <a:prstGeom prst="rect">
              <a:avLst/>
            </a:prstGeom>
            <a:solidFill>
              <a:schemeClr val="accent5">
                <a:lumMod val="75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Rectangle 19"/>
            <p:cNvSpPr/>
            <p:nvPr/>
          </p:nvSpPr>
          <p:spPr bwMode="auto">
            <a:xfrm>
              <a:off x="4724083" y="2866258"/>
              <a:ext cx="457517" cy="319218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Rectangle 21"/>
            <p:cNvSpPr/>
            <p:nvPr/>
          </p:nvSpPr>
          <p:spPr bwMode="auto">
            <a:xfrm>
              <a:off x="3481355" y="2866258"/>
              <a:ext cx="785845" cy="319218"/>
            </a:xfrm>
            <a:prstGeom prst="rect">
              <a:avLst/>
            </a:prstGeom>
            <a:solidFill>
              <a:srgbClr val="92D050">
                <a:alpha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직사각형 22"/>
              <p:cNvSpPr/>
              <p:nvPr/>
            </p:nvSpPr>
            <p:spPr>
              <a:xfrm>
                <a:off x="3218565" y="3620597"/>
                <a:ext cx="310476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ko-KR" alt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ko-KR" alt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ko-KR" altLang="en-US" sz="1600">
                                  <a:latin typeface="Cambria Math" panose="02040503050406030204" pitchFamily="18" charset="0"/>
                                </a:rPr>
                                <m:t>∆</m:t>
                              </m:r>
                            </m:e>
                            <m:sub>
                              <m:r>
                                <a:rPr lang="ko-KR" altLang="en-US" sz="1600" i="1">
                                  <a:latin typeface="Cambria Math" panose="02040503050406030204" pitchFamily="18" charset="0"/>
                                </a:rPr>
                                <m:t>𝑆𝑁𝑅</m:t>
                              </m:r>
                            </m:sub>
                          </m:sSub>
                          <m: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ko-KR" altLang="en-US" sz="1600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ko-KR" altLang="en-US" sz="1600" i="1">
                              <a:latin typeface="Cambria Math" panose="02040503050406030204" pitchFamily="18" charset="0"/>
                            </a:rPr>
                            <m:t>𝑆𝑁𝑅</m:t>
                          </m:r>
                          <m:d>
                            <m:dPr>
                              <m:ctrlPr>
                                <a:rPr lang="ko-KR" alt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o-KR" altLang="en-US" sz="16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ko-KR" altLang="en-US" sz="16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ko-KR" altLang="en-US" sz="1600" i="1">
                              <a:latin typeface="Cambria Math" panose="02040503050406030204" pitchFamily="18" charset="0"/>
                            </a:rPr>
                            <m:t>𝑆𝑁𝑅</m:t>
                          </m:r>
                          <m:r>
                            <a:rPr lang="ko-KR" altLang="en-US" sz="1600" i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ko-KR" alt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ko-KR" altLang="en-US" sz="16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ko-KR" altLang="en-US" sz="1600" i="1" smtClean="0">
                              <a:latin typeface="Cambria Math" panose="02040503050406030204" pitchFamily="18" charset="0"/>
                            </a:rPr>
                            <m:t>∆</m:t>
                          </m:r>
                        </m:e>
                      </m:d>
                    </m:oMath>
                  </m:oMathPara>
                </a14:m>
                <a:endParaRPr lang="ko-KR" altLang="en-US" sz="1600" dirty="0"/>
              </a:p>
            </p:txBody>
          </p:sp>
        </mc:Choice>
        <mc:Fallback xmlns="">
          <p:sp>
            <p:nvSpPr>
              <p:cNvPr id="23" name="직사각형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8565" y="3620597"/>
                <a:ext cx="3104761" cy="338554"/>
              </a:xfrm>
              <a:prstGeom prst="rect">
                <a:avLst/>
              </a:prstGeom>
              <a:blipFill>
                <a:blip r:embed="rId6"/>
                <a:stretch>
                  <a:fillRect t="-109091" r="-13556" b="-17454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3140273" y="6128928"/>
            <a:ext cx="2938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VHT variant HT Control </a:t>
            </a:r>
            <a:r>
              <a:rPr lang="en-US" altLang="ko-KR" b="1" dirty="0" smtClean="0"/>
              <a:t>field for LA [2]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287962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내용 개체 틀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A threshold-based determination can be used where the threshold is determined by heuristic way.</a:t>
                </a:r>
              </a:p>
              <a:p>
                <a:pPr lvl="1"/>
                <a:r>
                  <a:rPr lang="en-US" altLang="ko-KR" dirty="0" smtClean="0"/>
                  <a:t>Given SNR estimates</a:t>
                </a:r>
                <a:r>
                  <a:rPr lang="en-US" altLang="ko-KR" i="1" dirty="0" smtClean="0"/>
                  <a:t>, </a:t>
                </a:r>
                <a:r>
                  <a:rPr lang="en-US" altLang="ko-KR" dirty="0" smtClean="0"/>
                  <a:t>whether channel aging occurs is identified </a:t>
                </a:r>
                <a:r>
                  <a:rPr lang="en-US" altLang="ko-KR" dirty="0"/>
                  <a:t>by </a:t>
                </a:r>
                <a:r>
                  <a:rPr lang="en-US" altLang="ko-KR" dirty="0" smtClean="0"/>
                  <a:t>comparing with a threshold value.</a:t>
                </a:r>
              </a:p>
              <a:p>
                <a:pPr lvl="1"/>
                <a:r>
                  <a:rPr lang="en-US" altLang="ko-KR" dirty="0" smtClean="0"/>
                  <a:t>Example</a:t>
                </a:r>
              </a:p>
              <a:p>
                <a:pPr lvl="2"/>
                <a:r>
                  <a:rPr lang="en-US" altLang="ko-KR" dirty="0"/>
                  <a:t>If SNR </a:t>
                </a:r>
                <a14:m>
                  <m:oMath xmlns:m="http://schemas.openxmlformats.org/officeDocument/2006/math">
                    <m:r>
                      <a:rPr lang="en-US" altLang="ko-KR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altLang="ko-KR" dirty="0"/>
                  <a:t> SNR_m  &amp; SNR </a:t>
                </a:r>
                <a14:m>
                  <m:oMath xmlns:m="http://schemas.openxmlformats.org/officeDocument/2006/math">
                    <m:r>
                      <a:rPr lang="en-US" altLang="ko-KR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altLang="ko-KR" dirty="0"/>
                  <a:t> SNR_(m+1), </a:t>
                </a:r>
                <a:r>
                  <a:rPr lang="en-US" altLang="ko-KR" dirty="0" smtClean="0"/>
                  <a:t>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ko-KR" altLang="ko-KR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altLang="ko-KR" dirty="0"/>
                  <a:t> </a:t>
                </a:r>
                <a14:m>
                  <m:oMath xmlns:m="http://schemas.openxmlformats.org/officeDocument/2006/math">
                    <m:r>
                      <a:rPr lang="en-US" altLang="ko-KR" i="1" dirty="0"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altLang="ko-KR" dirty="0"/>
                  <a:t> TH_m</a:t>
                </a:r>
              </a:p>
              <a:p>
                <a:pPr lvl="2"/>
                <a:r>
                  <a:rPr lang="en-US" altLang="ko-KR" dirty="0" smtClean="0">
                    <a:sym typeface="Wingdings" panose="05000000000000000000" pitchFamily="2" charset="2"/>
                  </a:rPr>
                  <a:t>Then,  channel aging does not happen  Transmit beamformed data</a:t>
                </a:r>
                <a:endParaRPr lang="en-US" altLang="ko-KR" dirty="0">
                  <a:sym typeface="Wingdings" panose="05000000000000000000" pitchFamily="2" charset="2"/>
                </a:endParaRPr>
              </a:p>
              <a:p>
                <a:pPr lvl="2"/>
                <a:endParaRPr lang="en-US" altLang="ko-KR" dirty="0"/>
              </a:p>
              <a:p>
                <a:endParaRPr lang="en-US" altLang="ko-KR" dirty="0" smtClean="0"/>
              </a:p>
              <a:p>
                <a:pPr lvl="1"/>
                <a:endParaRPr lang="en-US" altLang="ko-KR" dirty="0" smtClean="0"/>
              </a:p>
              <a:p>
                <a:pPr lvl="3"/>
                <a:endParaRPr lang="en-US" altLang="ko-KR" dirty="0" smtClean="0"/>
              </a:p>
            </p:txBody>
          </p:sp>
        </mc:Choice>
        <mc:Fallback xmlns="">
          <p:sp>
            <p:nvSpPr>
              <p:cNvPr id="2" name="내용 개체 틀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8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aging determination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906546"/>
              </p:ext>
            </p:extLst>
          </p:nvPr>
        </p:nvGraphicFramePr>
        <p:xfrm>
          <a:off x="1335000" y="3969000"/>
          <a:ext cx="6474000" cy="74168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94800">
                  <a:extLst>
                    <a:ext uri="{9D8B030D-6E8A-4147-A177-3AD203B41FA5}">
                      <a16:colId xmlns:a16="http://schemas.microsoft.com/office/drawing/2014/main" val="1855154681"/>
                    </a:ext>
                  </a:extLst>
                </a:gridCol>
                <a:gridCol w="1294800">
                  <a:extLst>
                    <a:ext uri="{9D8B030D-6E8A-4147-A177-3AD203B41FA5}">
                      <a16:colId xmlns:a16="http://schemas.microsoft.com/office/drawing/2014/main" val="2813512502"/>
                    </a:ext>
                  </a:extLst>
                </a:gridCol>
                <a:gridCol w="1294800">
                  <a:extLst>
                    <a:ext uri="{9D8B030D-6E8A-4147-A177-3AD203B41FA5}">
                      <a16:colId xmlns:a16="http://schemas.microsoft.com/office/drawing/2014/main" val="2429931031"/>
                    </a:ext>
                  </a:extLst>
                </a:gridCol>
                <a:gridCol w="1294800">
                  <a:extLst>
                    <a:ext uri="{9D8B030D-6E8A-4147-A177-3AD203B41FA5}">
                      <a16:colId xmlns:a16="http://schemas.microsoft.com/office/drawing/2014/main" val="3857060219"/>
                    </a:ext>
                  </a:extLst>
                </a:gridCol>
                <a:gridCol w="1294800">
                  <a:extLst>
                    <a:ext uri="{9D8B030D-6E8A-4147-A177-3AD203B41FA5}">
                      <a16:colId xmlns:a16="http://schemas.microsoft.com/office/drawing/2014/main" val="10880474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SNR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SNR_1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SNR_2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…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SNR_K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131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Threshold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Th_1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Th_2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…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Th_K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697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417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내용 개체 틀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 lang="en-US" altLang="ko-KR" dirty="0" smtClean="0">
                    <a:solidFill>
                      <a:srgbClr val="000000"/>
                    </a:solidFill>
                  </a:rPr>
                  <a:t>To </a:t>
                </a:r>
                <a:r>
                  <a:rPr lang="en-US" altLang="ko-KR" dirty="0">
                    <a:solidFill>
                      <a:srgbClr val="000000"/>
                    </a:solidFill>
                  </a:rPr>
                  <a:t>improve reliability and to avoid the heuristic </a:t>
                </a:r>
                <a:r>
                  <a:rPr lang="en-US" altLang="ko-KR" dirty="0" smtClean="0">
                    <a:solidFill>
                      <a:srgbClr val="000000"/>
                    </a:solidFill>
                  </a:rPr>
                  <a:t>approaches, ML </a:t>
                </a:r>
                <a:r>
                  <a:rPr lang="en-US" altLang="ko-KR" dirty="0">
                    <a:solidFill>
                      <a:srgbClr val="000000"/>
                    </a:solidFill>
                  </a:rPr>
                  <a:t>technique </a:t>
                </a:r>
                <a:r>
                  <a:rPr lang="en-US" altLang="ko-KR" dirty="0" smtClean="0">
                    <a:solidFill>
                      <a:srgbClr val="000000"/>
                    </a:solidFill>
                  </a:rPr>
                  <a:t>can be exploited to identify the channel aging.</a:t>
                </a:r>
                <a:endParaRPr lang="en-US" altLang="ko-KR" dirty="0">
                  <a:solidFill>
                    <a:srgbClr val="000000"/>
                  </a:solidFill>
                </a:endParaRPr>
              </a:p>
              <a:p>
                <a:pPr lvl="1"/>
                <a:r>
                  <a:rPr lang="en-US" altLang="ko-KR" dirty="0" smtClean="0"/>
                  <a:t>Data collection</a:t>
                </a:r>
              </a:p>
              <a:p>
                <a:pPr lvl="2"/>
                <a:r>
                  <a:rPr lang="en-US" altLang="ko-KR" dirty="0" smtClean="0"/>
                  <a:t>Ex) X =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ko-K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𝐻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ko-KR" i="1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altLang="ko-KR" i="1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𝑇</m:t>
                    </m:r>
                    <m:r>
                      <a:rPr lang="en-US" altLang="ko-KR" i="1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altLang="ko-KR" dirty="0" smtClean="0"/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ko-K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𝑅𝑆𝑆𝐼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ko-KR" i="1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altLang="ko-KR" i="1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𝑇</m:t>
                    </m:r>
                    <m:r>
                      <a:rPr lang="en-US" altLang="ko-KR" i="1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altLang="ko-KR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>
                            <a:latin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ko-KR" altLang="en-US" i="1">
                            <a:latin typeface="Cambria Math" panose="02040503050406030204" pitchFamily="18" charset="0"/>
                          </a:rPr>
                          <m:t>𝑆𝑁𝑅</m:t>
                        </m:r>
                      </m:sub>
                    </m:sSub>
                  </m:oMath>
                </a14:m>
                <a:r>
                  <a:rPr lang="en-US" altLang="ko-KR" dirty="0" smtClean="0"/>
                  <a:t>) </a:t>
                </a:r>
              </a:p>
              <a:p>
                <a:pPr lvl="1"/>
                <a:r>
                  <a:rPr lang="en-US" altLang="ko-KR" dirty="0" smtClean="0"/>
                  <a:t>Apply ML (supervised learning) to identify the channel aging</a:t>
                </a:r>
              </a:p>
              <a:p>
                <a:pPr lvl="2"/>
                <a:r>
                  <a:rPr lang="en-US" altLang="ko-KR" dirty="0" smtClean="0"/>
                  <a:t>Ex) K-nearest neighbor, Decision tree, Random forest, Neural networks, Support vector machine (SVM), etc. </a:t>
                </a:r>
              </a:p>
              <a:p>
                <a:pPr lvl="1"/>
                <a:r>
                  <a:rPr lang="en-US" altLang="ko-KR" dirty="0" smtClean="0"/>
                  <a:t>Based on the result, </a:t>
                </a:r>
                <a:r>
                  <a:rPr lang="en-US" altLang="ko-KR" dirty="0"/>
                  <a:t>whether channel aging occurs is </a:t>
                </a:r>
                <a:r>
                  <a:rPr lang="en-US" altLang="ko-KR" dirty="0" smtClean="0"/>
                  <a:t>identified. </a:t>
                </a:r>
                <a:endParaRPr lang="ko-KR" altLang="en-US" dirty="0"/>
              </a:p>
              <a:p>
                <a:pPr lvl="2"/>
                <a:endParaRPr lang="ko-KR" altLang="en-US" dirty="0"/>
              </a:p>
            </p:txBody>
          </p:sp>
        </mc:Choice>
        <mc:Fallback xmlns="">
          <p:sp>
            <p:nvSpPr>
              <p:cNvPr id="2" name="내용 개체 틀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8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aging determination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2000" y="4065587"/>
            <a:ext cx="5760000" cy="222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73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Alternatively, the Non-AP STA may measure the down-link channel status and feedback channel aging indication to the AP.</a:t>
            </a:r>
          </a:p>
          <a:p>
            <a:pPr lvl="1"/>
            <a:r>
              <a:rPr lang="en-US" altLang="ko-KR" dirty="0" smtClean="0"/>
              <a:t>Non-AP STA can identify the channel aging by using ML.</a:t>
            </a:r>
          </a:p>
          <a:p>
            <a:pPr lvl="1"/>
            <a:r>
              <a:rPr lang="en-US" altLang="ko-KR" dirty="0" smtClean="0"/>
              <a:t>The format of ACK (Block ACK) should be be modified to carry this information.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Feedback of channel aging indication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734" y="3663776"/>
            <a:ext cx="7406532" cy="228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0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Simulation setup</a:t>
            </a:r>
          </a:p>
          <a:p>
            <a:pPr lvl="1"/>
            <a:r>
              <a:rPr lang="en-US" altLang="ko-KR" dirty="0" smtClean="0"/>
              <a:t>Neural networks with the 100 nodes on each of the two layers.</a:t>
            </a:r>
          </a:p>
          <a:p>
            <a:pPr lvl="1"/>
            <a:r>
              <a:rPr lang="en-US" altLang="ko-KR" dirty="0" smtClean="0"/>
              <a:t>Time varying channel model [3]</a:t>
            </a:r>
          </a:p>
          <a:p>
            <a:pPr lvl="2"/>
            <a:r>
              <a:rPr lang="en-US" altLang="ko-KR" dirty="0" smtClean="0"/>
              <a:t>Fast varying: &gt;= 5 Km/h, </a:t>
            </a:r>
          </a:p>
          <a:p>
            <a:pPr lvl="2"/>
            <a:r>
              <a:rPr lang="en-US" altLang="ko-KR" dirty="0" smtClean="0"/>
              <a:t>Slow varying: &lt;  5 Km/h</a:t>
            </a:r>
          </a:p>
          <a:p>
            <a:r>
              <a:rPr lang="en-US" altLang="ko-KR" dirty="0" smtClean="0"/>
              <a:t>Classification </a:t>
            </a:r>
            <a:r>
              <a:rPr lang="en-US" altLang="ko-KR" dirty="0"/>
              <a:t>performance</a:t>
            </a:r>
          </a:p>
          <a:p>
            <a:pPr lvl="1"/>
            <a:r>
              <a:rPr lang="en-US" altLang="ko-KR" dirty="0" smtClean="0"/>
              <a:t>Almost 95% success can be achieved by using the ML.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</a:t>
            </a:r>
            <a:r>
              <a:rPr lang="en-US" altLang="ko-KR" dirty="0" smtClean="0"/>
              <a:t>Simulation Results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7004" y="3770174"/>
            <a:ext cx="4029992" cy="266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00084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34EBB84A606A438D799094ABA935C9" ma:contentTypeVersion="1" ma:contentTypeDescription="Create a new document." ma:contentTypeScope="" ma:versionID="956b3ee818370c0d3ab4558f540f675a">
  <xsd:schema xmlns:xsd="http://www.w3.org/2001/XMLSchema" xmlns:xs="http://www.w3.org/2001/XMLSchema" xmlns:p="http://schemas.microsoft.com/office/2006/metadata/properties" xmlns:ns2="cbe2d5d3-f949-4523-8a9d-a50a5af8ba9b" targetNamespace="http://schemas.microsoft.com/office/2006/metadata/properties" ma:root="true" ma:fieldsID="dbc8bf5b376e231b5ba67e5d165cfb7c" ns2:_="">
    <xsd:import namespace="cbe2d5d3-f949-4523-8a9d-a50a5af8ba9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2d5d3-f949-4523-8a9d-a50a5af8ba9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be2d5d3-f949-4523-8a9d-a50a5af8ba9b">QMW3ZNR3YQPQ-15-26801</_dlc_DocId>
    <_dlc_DocIdUrl xmlns="cbe2d5d3-f949-4523-8a9d-a50a5af8ba9b">
      <Url>http://ds-sharepoint.sec.samsung.net:8080/Sites/A00010/_layouts/15/DocIdRedir.aspx?ID=QMW3ZNR3YQPQ-15-26801</Url>
      <Description>QMW3ZNR3YQPQ-15-26801</Description>
    </_dlc_DocIdUrl>
  </documentManagement>
</p:properties>
</file>

<file path=customXml/itemProps1.xml><?xml version="1.0" encoding="utf-8"?>
<ds:datastoreItem xmlns:ds="http://schemas.openxmlformats.org/officeDocument/2006/customXml" ds:itemID="{DC9BAC36-8DB5-4F87-B4E8-3C7EEFC83A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D8731F5-A3B2-4C21-8C10-7A688548BEB5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968CD5EE-64E8-48AE-9997-95FFFDD26F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2d5d3-f949-4523-8a9d-a50a5af8ba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B0CCAFFF-6DB2-416E-927D-BDCA08499720}">
  <ds:schemaRefs>
    <ds:schemaRef ds:uri="http://schemas.microsoft.com/office/2006/metadata/properties"/>
    <ds:schemaRef ds:uri="http://schemas.microsoft.com/office/infopath/2007/PartnerControls"/>
    <ds:schemaRef ds:uri="cbe2d5d3-f949-4523-8a9d-a50a5af8ba9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166950</TotalTime>
  <Words>1090</Words>
  <Application>Microsoft Office PowerPoint</Application>
  <PresentationFormat>화면 슬라이드 쇼(4:3)</PresentationFormat>
  <Paragraphs>126</Paragraphs>
  <Slides>11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3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11</vt:i4>
      </vt:variant>
    </vt:vector>
  </HeadingPairs>
  <TitlesOfParts>
    <vt:vector size="22" baseType="lpstr">
      <vt:lpstr>MS Gothic</vt:lpstr>
      <vt:lpstr>맑은 고딕</vt:lpstr>
      <vt:lpstr>Arial</vt:lpstr>
      <vt:lpstr>Cambria Math</vt:lpstr>
      <vt:lpstr>Times New Roman</vt:lpstr>
      <vt:lpstr>Wingdings</vt:lpstr>
      <vt:lpstr>802-11-Submission</vt:lpstr>
      <vt:lpstr>1_디자인 사용자 지정</vt:lpstr>
      <vt:lpstr>디자인 사용자 지정</vt:lpstr>
      <vt:lpstr>Document</vt:lpstr>
      <vt:lpstr>Visio</vt:lpstr>
      <vt:lpstr>Adaptive Sounding Using ML</vt:lpstr>
      <vt:lpstr>Introduction</vt:lpstr>
      <vt:lpstr>Main contribution</vt:lpstr>
      <vt:lpstr>Measurement of channel aging</vt:lpstr>
      <vt:lpstr>Measurement of channel aging</vt:lpstr>
      <vt:lpstr>Channel aging determination</vt:lpstr>
      <vt:lpstr>Channel aging determination</vt:lpstr>
      <vt:lpstr>Feedback of channel aging indication</vt:lpstr>
      <vt:lpstr> Simulation Results</vt:lpstr>
      <vt:lpstr>Conclusion</vt:lpstr>
      <vt:lpstr>Reference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전은성/JEON EUN SUNG</cp:lastModifiedBy>
  <cp:revision>3474</cp:revision>
  <cp:lastPrinted>2020-06-10T06:40:30Z</cp:lastPrinted>
  <dcterms:created xsi:type="dcterms:W3CDTF">2007-05-21T21:00:37Z</dcterms:created>
  <dcterms:modified xsi:type="dcterms:W3CDTF">2023-05-10T00:39:20Z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0x0101000434EBB84A606A438D799094ABA935C9</vt:lpwstr>
  </property>
  <property fmtid="{D5CDD505-2E9C-101B-9397-08002B2CF9AE}" pid="4" name="_dlc_DocIdItemGuid">
    <vt:lpwstr>39e1120e-644e-46cb-880f-43b20be3067b</vt:lpwstr>
  </property>
</Properties>
</file>