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441" r:id="rId3"/>
    <p:sldId id="450" r:id="rId4"/>
    <p:sldId id="458" r:id="rId5"/>
    <p:sldId id="460" r:id="rId6"/>
    <p:sldId id="451" r:id="rId7"/>
    <p:sldId id="461" r:id="rId8"/>
    <p:sldId id="459" r:id="rId9"/>
    <p:sldId id="462" r:id="rId10"/>
    <p:sldId id="465" r:id="rId11"/>
    <p:sldId id="466" r:id="rId12"/>
    <p:sldId id="463" r:id="rId13"/>
    <p:sldId id="467" r:id="rId14"/>
    <p:sldId id="468" r:id="rId15"/>
    <p:sldId id="455" r:id="rId16"/>
    <p:sldId id="470" r:id="rId17"/>
    <p:sldId id="474" r:id="rId18"/>
    <p:sldId id="469" r:id="rId19"/>
    <p:sldId id="471" r:id="rId20"/>
    <p:sldId id="472" r:id="rId21"/>
    <p:sldId id="473" r:id="rId2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 autoAdjust="0"/>
    <p:restoredTop sz="96327" autoAdjust="0"/>
  </p:normalViewPr>
  <p:slideViewPr>
    <p:cSldViewPr>
      <p:cViewPr varScale="1">
        <p:scale>
          <a:sx n="74" d="100"/>
          <a:sy n="74" d="100"/>
        </p:scale>
        <p:origin x="86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815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074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374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10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783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21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944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525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616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90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860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696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70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17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72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83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41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8833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34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17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802.11-22/0776r1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000" dirty="0"/>
              <a:t>Performance of C-BF and C-SR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2023-06-21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912919"/>
              </p:ext>
            </p:extLst>
          </p:nvPr>
        </p:nvGraphicFramePr>
        <p:xfrm>
          <a:off x="685800" y="2824688"/>
          <a:ext cx="7772401" cy="242782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Ron Porat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ron.porat@broadcom.com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Srinath Puducheri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Karim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Toussi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Broadcom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000" dirty="0" smtClean="0"/>
              <a:t>Scenario 2 - </a:t>
            </a:r>
            <a:r>
              <a:rPr lang="en-US" sz="2000" dirty="0" err="1" smtClean="0"/>
              <a:t>Tput</a:t>
            </a:r>
            <a:r>
              <a:rPr lang="en-US" sz="2000" dirty="0" smtClean="0"/>
              <a:t> </a:t>
            </a:r>
            <a:r>
              <a:rPr lang="en-US" sz="2000" dirty="0"/>
              <a:t>Ratios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1"/>
            <a:ext cx="8458199" cy="429798"/>
          </a:xfrm>
        </p:spPr>
        <p:txBody>
          <a:bodyPr/>
          <a:lstStyle/>
          <a:p>
            <a:pPr marL="88900" lvl="0" indent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</a:pPr>
            <a:r>
              <a:rPr lang="en-US" sz="1400" b="0" dirty="0"/>
              <a:t>Throughput ratio for </a:t>
            </a:r>
            <a:r>
              <a:rPr lang="en-US" sz="1400" b="0" dirty="0">
                <a:solidFill>
                  <a:schemeClr val="accent2">
                    <a:lumMod val="75000"/>
                  </a:schemeClr>
                </a:solidFill>
                <a:highlight>
                  <a:srgbClr val="00FFFF"/>
                </a:highlight>
              </a:rPr>
              <a:t>C-BF</a:t>
            </a:r>
            <a:r>
              <a:rPr lang="en-US" sz="1400" b="0" dirty="0"/>
              <a:t> and C-SR with a total of [</a:t>
            </a:r>
            <a:r>
              <a:rPr lang="en-US" sz="1400" b="0" dirty="0">
                <a:solidFill>
                  <a:schemeClr val="accent2">
                    <a:lumMod val="75000"/>
                  </a:schemeClr>
                </a:solidFill>
              </a:rPr>
              <a:t>2ss, 4ss</a:t>
            </a:r>
            <a:r>
              <a:rPr lang="en-US" sz="1400" b="0" dirty="0"/>
              <a:t>, 6ss] (higher number in </a:t>
            </a:r>
            <a:r>
              <a:rPr lang="en-US" sz="1400" dirty="0"/>
              <a:t>bold</a:t>
            </a:r>
            <a:r>
              <a:rPr lang="en-US" sz="1400" b="0" dirty="0"/>
              <a:t>), (</a:t>
            </a:r>
            <a:r>
              <a:rPr lang="en-US" sz="1400" b="0" dirty="0">
                <a:solidFill>
                  <a:srgbClr val="C00000"/>
                </a:solidFill>
              </a:rPr>
              <a:t>red</a:t>
            </a:r>
            <a:r>
              <a:rPr lang="en-US" sz="1400" b="0" dirty="0"/>
              <a:t> </a:t>
            </a:r>
            <a:r>
              <a:rPr lang="en-US" sz="1400" b="0" dirty="0" smtClean="0"/>
              <a:t>C-BF&gt;</a:t>
            </a:r>
            <a:r>
              <a:rPr lang="en-US" sz="1400" b="0" dirty="0">
                <a:solidFill>
                  <a:srgbClr val="C00000"/>
                </a:solidFill>
              </a:rPr>
              <a:t>1.1x</a:t>
            </a:r>
            <a:r>
              <a:rPr lang="en-US" sz="1400" b="0" dirty="0" smtClean="0"/>
              <a:t>C-SR</a:t>
            </a:r>
            <a:r>
              <a:rPr lang="en-US" sz="1400" b="0" dirty="0"/>
              <a:t>) </a:t>
            </a:r>
          </a:p>
          <a:p>
            <a:pPr marL="88900" lvl="0" indent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</a:pPr>
            <a:endParaRPr lang="en-US" sz="14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graphicFrame>
        <p:nvGraphicFramePr>
          <p:cNvPr id="13" name="Google Shape;1051;p23"/>
          <p:cNvGraphicFramePr/>
          <p:nvPr>
            <p:extLst>
              <p:ext uri="{D42A27DB-BD31-4B8C-83A1-F6EECF244321}">
                <p14:modId xmlns:p14="http://schemas.microsoft.com/office/powerpoint/2010/main" val="1734309270"/>
              </p:ext>
            </p:extLst>
          </p:nvPr>
        </p:nvGraphicFramePr>
        <p:xfrm>
          <a:off x="435049" y="2029998"/>
          <a:ext cx="8273902" cy="429460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9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9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7675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600" b="1" baseline="0" dirty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</a:rPr>
                        <a:t> (dB)</a:t>
                      </a: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56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35</a:t>
                      </a:r>
                      <a:endParaRPr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84">
                <a:tc rowSpan="1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X</a:t>
                      </a:r>
                      <a:r>
                        <a:rPr lang="en-US" dirty="0"/>
                        <a:t> (</a:t>
                      </a:r>
                      <a:r>
                        <a:rPr lang="en-US" dirty="0" smtClean="0"/>
                        <a:t>dB)</a:t>
                      </a:r>
                      <a:endParaRPr dirty="0"/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0.96,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1.16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0.99,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1.23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1.12,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1.28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1.07</a:t>
                      </a:r>
                      <a:r>
                        <a:rPr lang="en-US" sz="1200" dirty="0"/>
                        <a:t>, 1.05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1.40</a:t>
                      </a:r>
                      <a:r>
                        <a:rPr lang="en-US" sz="1200" dirty="0"/>
                        <a:t>, 1.08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1.39</a:t>
                      </a:r>
                      <a:r>
                        <a:rPr lang="en-US" sz="1200" dirty="0"/>
                        <a:t>, 1.15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1.13</a:t>
                      </a:r>
                      <a:r>
                        <a:rPr lang="en-US" sz="1200" dirty="0"/>
                        <a:t>, 0.76, 0.18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1.13</a:t>
                      </a:r>
                      <a:r>
                        <a:rPr lang="en-US" sz="1200" dirty="0"/>
                        <a:t>, 0.92, 0.20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15728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0.97,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1.25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1.02,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1.30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1.13,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1.39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1.06,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1.19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1.40</a:t>
                      </a:r>
                      <a:r>
                        <a:rPr lang="en-US" sz="1200" dirty="0"/>
                        <a:t>, 1.22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1.43, 1.43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&lt;1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1.19</a:t>
                      </a:r>
                      <a:r>
                        <a:rPr lang="en-US" sz="1200" dirty="0"/>
                        <a:t>, 1.04, 0.48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1.27, </a:t>
                      </a:r>
                      <a:r>
                        <a:rPr lang="en-US" sz="1200" b="1" dirty="0"/>
                        <a:t>1.35</a:t>
                      </a:r>
                      <a:r>
                        <a:rPr lang="en-US" sz="1200" dirty="0"/>
                        <a:t>, 0.44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37465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10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0.98,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1.32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1.03,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1.34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1.14,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1.49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1.06,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1.38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1.40,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1.45</a:t>
                      </a:r>
                      <a:endParaRPr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1.56, </a:t>
                      </a:r>
                      <a:r>
                        <a:rPr lang="en-US" sz="1200" b="1" dirty="0"/>
                        <a:t>1.62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&lt;1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1.02, </a:t>
                      </a:r>
                      <a:r>
                        <a:rPr lang="en-US" sz="1200" b="1" dirty="0"/>
                        <a:t>1.09</a:t>
                      </a:r>
                      <a:r>
                        <a:rPr lang="en-US" sz="1200" dirty="0"/>
                        <a:t>, 0.73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1.30, </a:t>
                      </a:r>
                      <a:r>
                        <a:rPr lang="en-US" sz="1200" b="1"/>
                        <a:t>1.34</a:t>
                      </a:r>
                      <a:r>
                        <a:rPr lang="en-US" sz="1200"/>
                        <a:t>, 0.91</a:t>
                      </a:r>
                      <a:endParaRPr sz="12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1.47, </a:t>
                      </a:r>
                      <a:r>
                        <a:rPr lang="en-US" sz="1200" b="1" dirty="0"/>
                        <a:t>1.63</a:t>
                      </a:r>
                      <a:r>
                        <a:rPr lang="en-US" sz="1200" dirty="0"/>
                        <a:t>, 0.82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7445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15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0.98,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1.41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1.04,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1.39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1.14,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1.59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1.06,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1.60</a:t>
                      </a:r>
                      <a:endParaRPr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1.44, </a:t>
                      </a:r>
                      <a:r>
                        <a:rPr lang="en-US" sz="1200" b="1" dirty="0"/>
                        <a:t>1.76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1.68, </a:t>
                      </a:r>
                      <a:r>
                        <a:rPr lang="en-US" sz="1200" b="1" dirty="0"/>
                        <a:t>1.80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0.96, </a:t>
                      </a:r>
                      <a:r>
                        <a:rPr lang="en-US" sz="1200" b="1" dirty="0"/>
                        <a:t>1.14</a:t>
                      </a:r>
                      <a:r>
                        <a:rPr lang="en-US" sz="1200" dirty="0"/>
                        <a:t>, 0.88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1.07, </a:t>
                      </a:r>
                      <a:r>
                        <a:rPr lang="en-US" sz="1200" b="1" dirty="0"/>
                        <a:t>1.38</a:t>
                      </a:r>
                      <a:r>
                        <a:rPr lang="en-US" sz="1200" dirty="0"/>
                        <a:t>, 1.03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1.05, </a:t>
                      </a:r>
                      <a:r>
                        <a:rPr lang="en-US" sz="1200" b="1" dirty="0"/>
                        <a:t>1.46</a:t>
                      </a:r>
                      <a:r>
                        <a:rPr lang="en-US" sz="1200" dirty="0"/>
                        <a:t>, 1.08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1.41, </a:t>
                      </a:r>
                      <a:r>
                        <a:rPr lang="en-US" sz="1200" b="1" dirty="0"/>
                        <a:t>1.71</a:t>
                      </a:r>
                      <a:r>
                        <a:rPr lang="en-US" sz="1200" dirty="0"/>
                        <a:t>, 1.21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1.67, </a:t>
                      </a:r>
                      <a:r>
                        <a:rPr lang="en-US" sz="1200" b="1" dirty="0"/>
                        <a:t>1.86</a:t>
                      </a:r>
                      <a:r>
                        <a:rPr lang="en-US" sz="1200" dirty="0"/>
                        <a:t>, 1.06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240370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20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0.98,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1.49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1.04,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1.51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1.14, </a:t>
                      </a:r>
                      <a:r>
                        <a:rPr lang="en-US" sz="1200" b="1" dirty="0"/>
                        <a:t>1.68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1.10, </a:t>
                      </a:r>
                      <a:r>
                        <a:rPr lang="en-US" sz="1200" b="1" dirty="0"/>
                        <a:t>1.79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1.48, </a:t>
                      </a:r>
                      <a:r>
                        <a:rPr lang="en-US" sz="1200" b="1" dirty="0"/>
                        <a:t>1.88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0.96, </a:t>
                      </a:r>
                      <a:r>
                        <a:rPr lang="en-US" sz="1200" b="1" dirty="0"/>
                        <a:t>1.22</a:t>
                      </a:r>
                      <a:r>
                        <a:rPr lang="en-US" sz="1200" dirty="0"/>
                        <a:t>, 1.21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0.98, </a:t>
                      </a:r>
                      <a:r>
                        <a:rPr lang="en-US" sz="1200" b="1" dirty="0"/>
                        <a:t>1.35</a:t>
                      </a:r>
                      <a:r>
                        <a:rPr lang="en-US" sz="1200" dirty="0"/>
                        <a:t>, 1.30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1.11, </a:t>
                      </a:r>
                      <a:r>
                        <a:rPr lang="en-US" sz="1200" b="1" dirty="0"/>
                        <a:t>1.62</a:t>
                      </a:r>
                      <a:r>
                        <a:rPr lang="en-US" sz="1200" dirty="0"/>
                        <a:t>, 1.46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1.09, </a:t>
                      </a:r>
                      <a:r>
                        <a:rPr lang="en-US" sz="1200" b="1" dirty="0"/>
                        <a:t>1.74</a:t>
                      </a:r>
                      <a:r>
                        <a:rPr lang="en-US" sz="1200" dirty="0"/>
                        <a:t>, 1.38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1.48, </a:t>
                      </a:r>
                      <a:r>
                        <a:rPr lang="en-US" sz="1200" b="1" dirty="0"/>
                        <a:t>1.87</a:t>
                      </a:r>
                      <a:r>
                        <a:rPr lang="en-US" sz="1200" dirty="0"/>
                        <a:t>, 1.42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5312261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25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0.98, </a:t>
                      </a:r>
                      <a:r>
                        <a:rPr lang="en-US" sz="1200" b="1" dirty="0"/>
                        <a:t>1.55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1.05, </a:t>
                      </a:r>
                      <a:r>
                        <a:rPr lang="en-US" sz="1200" b="1" dirty="0"/>
                        <a:t>1.66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1.14, </a:t>
                      </a:r>
                      <a:r>
                        <a:rPr lang="en-US" sz="1200" b="1" dirty="0"/>
                        <a:t>1.77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1.16, </a:t>
                      </a:r>
                      <a:r>
                        <a:rPr lang="en-US" sz="1200" b="1" dirty="0"/>
                        <a:t>1.92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0.97, 1.45, </a:t>
                      </a:r>
                      <a:r>
                        <a:rPr lang="en-US" sz="1200" b="1" dirty="0"/>
                        <a:t>1.58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1.02, 1.57, </a:t>
                      </a:r>
                      <a:r>
                        <a:rPr lang="en-US" sz="1200" b="1" dirty="0"/>
                        <a:t>1.68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1.14, 1.75, </a:t>
                      </a:r>
                      <a:r>
                        <a:rPr lang="en-US" sz="1200" b="1" dirty="0"/>
                        <a:t>1.82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1.15, </a:t>
                      </a:r>
                      <a:r>
                        <a:rPr lang="en-US" sz="1200" b="1" dirty="0"/>
                        <a:t>1.91</a:t>
                      </a:r>
                      <a:r>
                        <a:rPr lang="en-US" sz="1200" dirty="0"/>
                        <a:t>, 1.58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3295887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30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0.98, </a:t>
                      </a:r>
                      <a:r>
                        <a:rPr lang="en-US" sz="1200" b="1" dirty="0"/>
                        <a:t>1.63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1.08, </a:t>
                      </a:r>
                      <a:r>
                        <a:rPr lang="en-US" sz="1200" b="1" dirty="0"/>
                        <a:t>1.75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1.14, </a:t>
                      </a:r>
                      <a:r>
                        <a:rPr lang="en-US" sz="1200" b="1" dirty="0"/>
                        <a:t>1.92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0.98, 1.59, </a:t>
                      </a:r>
                      <a:r>
                        <a:rPr lang="en-US" sz="1200" b="1" dirty="0"/>
                        <a:t>1.79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1.07, 1.74, </a:t>
                      </a:r>
                      <a:r>
                        <a:rPr lang="en-US" sz="1200" b="1" dirty="0"/>
                        <a:t>1.90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1.14, 1.91, </a:t>
                      </a:r>
                      <a:r>
                        <a:rPr lang="en-US" sz="1200" b="1" dirty="0"/>
                        <a:t>1.98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414554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V="1">
            <a:off x="2205024" y="3429000"/>
            <a:ext cx="6338901" cy="2581013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 bwMode="auto">
          <a:xfrm>
            <a:off x="5181600" y="4800600"/>
            <a:ext cx="762000" cy="144780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67400" y="5867400"/>
            <a:ext cx="261295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solidFill>
                  <a:schemeClr val="accent1">
                    <a:lumMod val="75000"/>
                  </a:schemeClr>
                </a:solidFill>
              </a:rPr>
              <a:t>Large difference of AP-STA            paths loss relative to SNR</a:t>
            </a:r>
            <a:endParaRPr lang="en-US" sz="13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77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In this case the baseline never drops to SU </a:t>
            </a:r>
            <a:r>
              <a:rPr lang="en-US" sz="1800" b="0" dirty="0" err="1" smtClean="0"/>
              <a:t>Nss</a:t>
            </a:r>
            <a:r>
              <a:rPr lang="en-US" sz="1800" b="0" dirty="0" smtClean="0"/>
              <a:t>=1 so gains of both C-SR and C-BF are not as high for SNR=10 and 15dB</a:t>
            </a:r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>
                <a:sym typeface="Wingdings" panose="05000000000000000000" pitchFamily="2" charset="2"/>
              </a:rPr>
              <a:t>For C-SR </a:t>
            </a:r>
            <a:r>
              <a:rPr lang="en-US" sz="1800" b="0" dirty="0" err="1"/>
              <a:t>Nss</a:t>
            </a:r>
            <a:r>
              <a:rPr lang="en-US" sz="1800" b="0" dirty="0"/>
              <a:t> = [2 1; 2 1] is best only for SNR &gt;= 25dB and X &gt;= 25dB. Otherwise, </a:t>
            </a:r>
            <a:r>
              <a:rPr lang="en-US" sz="1800" b="0" dirty="0" err="1"/>
              <a:t>Nss</a:t>
            </a:r>
            <a:r>
              <a:rPr lang="en-US" sz="1800" b="0" dirty="0"/>
              <a:t> = [1 1; 1 1] is mostly best</a:t>
            </a:r>
            <a:r>
              <a:rPr lang="en-US" sz="1800" b="0" dirty="0" smtClean="0"/>
              <a:t>.</a:t>
            </a:r>
          </a:p>
          <a:p>
            <a:pPr lvl="1"/>
            <a:r>
              <a:rPr lang="en-US" sz="1600" dirty="0"/>
              <a:t>However note unlike scenario 1 the interference is not rank-1 so STA can’t completely null it</a:t>
            </a:r>
            <a:endParaRPr lang="en-US" sz="1600" b="0" dirty="0"/>
          </a:p>
          <a:p>
            <a:endParaRPr lang="en-US" sz="1800" b="0" dirty="0" smtClean="0"/>
          </a:p>
          <a:p>
            <a:r>
              <a:rPr lang="en-US" sz="1800" b="0" dirty="0" smtClean="0"/>
              <a:t>As </a:t>
            </a:r>
            <a:r>
              <a:rPr lang="en-US" sz="1800" b="0" dirty="0"/>
              <a:t>in the previous scenario C-BF is better than C-SR in the top left triangle, meaning X&lt;=</a:t>
            </a:r>
            <a:r>
              <a:rPr lang="en-US" sz="1800" b="0" dirty="0" smtClean="0"/>
              <a:t>SNR-10 </a:t>
            </a:r>
            <a:r>
              <a:rPr lang="en-US" sz="1800" b="0" dirty="0"/>
              <a:t>or 15 (</a:t>
            </a:r>
            <a:r>
              <a:rPr lang="en-US" sz="1800" b="0" dirty="0">
                <a:sym typeface="Wingdings" panose="05000000000000000000" pitchFamily="2" charset="2"/>
              </a:rPr>
              <a:t> SNR from AP2 is at least 10 or 15dB)</a:t>
            </a:r>
          </a:p>
          <a:p>
            <a:endParaRPr lang="en-US" sz="1800" b="0" dirty="0">
              <a:sym typeface="Wingdings" panose="05000000000000000000" pitchFamily="2" charset="2"/>
            </a:endParaRPr>
          </a:p>
          <a:p>
            <a:r>
              <a:rPr lang="en-US" sz="1800" b="0" dirty="0" smtClean="0">
                <a:sym typeface="Wingdings" panose="05000000000000000000" pitchFamily="2" charset="2"/>
              </a:rPr>
              <a:t>Notes:</a:t>
            </a:r>
          </a:p>
          <a:p>
            <a:pPr lvl="1"/>
            <a:r>
              <a:rPr lang="en-US" sz="1500" b="0" dirty="0" smtClean="0">
                <a:sym typeface="Wingdings" panose="05000000000000000000" pitchFamily="2" charset="2"/>
              </a:rPr>
              <a:t>For </a:t>
            </a:r>
            <a:r>
              <a:rPr lang="en-US" sz="1500" b="0" dirty="0">
                <a:sym typeface="Wingdings" panose="05000000000000000000" pitchFamily="2" charset="2"/>
              </a:rPr>
              <a:t>C-BF we also simulated the case of limiting to two STA with full rank nulling but the gains were much lower </a:t>
            </a:r>
            <a:r>
              <a:rPr lang="en-US" sz="1500" b="0" dirty="0" smtClean="0">
                <a:sym typeface="Wingdings" panose="05000000000000000000" pitchFamily="2" charset="2"/>
              </a:rPr>
              <a:t>(see Appendix C)  </a:t>
            </a:r>
            <a:r>
              <a:rPr lang="en-US" sz="1500" b="0" dirty="0">
                <a:sym typeface="Wingdings" panose="05000000000000000000" pitchFamily="2" charset="2"/>
              </a:rPr>
              <a:t>high benefit for partial-rank </a:t>
            </a:r>
            <a:r>
              <a:rPr lang="en-US" sz="1500" b="0" dirty="0" smtClean="0">
                <a:sym typeface="Wingdings" panose="05000000000000000000" pitchFamily="2" charset="2"/>
              </a:rPr>
              <a:t>nulling</a:t>
            </a:r>
          </a:p>
          <a:p>
            <a:pPr lvl="1"/>
            <a:r>
              <a:rPr lang="en-US" sz="1500" dirty="0" smtClean="0">
                <a:sym typeface="Wingdings" panose="05000000000000000000" pitchFamily="2" charset="2"/>
              </a:rPr>
              <a:t>The scenario with 3STA per AP is in Appendix D – gains are more muted but still exist for C-BF even at low values of X</a:t>
            </a:r>
            <a:endParaRPr lang="en-US" sz="1500" b="0" dirty="0">
              <a:sym typeface="Wingdings" panose="05000000000000000000" pitchFamily="2" charset="2"/>
            </a:endParaRPr>
          </a:p>
          <a:p>
            <a:endParaRPr lang="en-US" sz="1800" b="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19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Scenario 3 -  </a:t>
            </a:r>
            <a:r>
              <a:rPr lang="en-US" sz="2800" dirty="0" smtClean="0"/>
              <a:t>Four AP, one </a:t>
            </a:r>
            <a:r>
              <a:rPr lang="en-US" sz="2800" dirty="0"/>
              <a:t>STA per 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pPr marL="457200" lvl="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Baseline </a:t>
            </a:r>
            <a:r>
              <a:rPr lang="en-US" sz="1800" b="0" dirty="0" err="1"/>
              <a:t>Nss</a:t>
            </a:r>
            <a:r>
              <a:rPr lang="en-US" sz="1800" b="0" dirty="0"/>
              <a:t> = [1], </a:t>
            </a:r>
            <a:r>
              <a:rPr lang="en-US" sz="1800" b="0" dirty="0" smtClean="0"/>
              <a:t>[</a:t>
            </a:r>
            <a:r>
              <a:rPr lang="en-US" sz="1800" b="0" dirty="0"/>
              <a:t>2</a:t>
            </a:r>
            <a:r>
              <a:rPr lang="en-US" sz="1800" b="0" dirty="0" smtClean="0"/>
              <a:t>]</a:t>
            </a:r>
            <a:endParaRPr lang="en-US" sz="1800" b="0" dirty="0"/>
          </a:p>
          <a:p>
            <a:pPr marL="857250" lvl="1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600" dirty="0" err="1"/>
              <a:t>Nss</a:t>
            </a:r>
            <a:r>
              <a:rPr lang="en-US" sz="1600" dirty="0"/>
              <a:t> = 2 best for SNR &gt;= 20dB, </a:t>
            </a:r>
            <a:r>
              <a:rPr lang="en-US" sz="1600" dirty="0" err="1"/>
              <a:t>Nss</a:t>
            </a:r>
            <a:r>
              <a:rPr lang="en-US" sz="1600" dirty="0"/>
              <a:t> = 1 best for SNR &lt;= 15dB</a:t>
            </a:r>
          </a:p>
          <a:p>
            <a:pPr marL="76200" lvl="0" indent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lang="en-US" sz="1800" b="0" dirty="0"/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C-SR </a:t>
            </a:r>
            <a:r>
              <a:rPr lang="en-US" sz="1800" b="0" dirty="0" err="1"/>
              <a:t>Nss</a:t>
            </a:r>
            <a:r>
              <a:rPr lang="en-US" sz="1800" b="0" dirty="0"/>
              <a:t> = [1; 1], </a:t>
            </a:r>
            <a:r>
              <a:rPr lang="en-US" sz="1800" b="0" dirty="0" smtClean="0"/>
              <a:t>[1; 1; 1], [1; </a:t>
            </a:r>
            <a:r>
              <a:rPr lang="en-US" sz="1800" b="0" dirty="0"/>
              <a:t>1; </a:t>
            </a:r>
            <a:r>
              <a:rPr lang="en-US" sz="1800" b="0" dirty="0" smtClean="0"/>
              <a:t>1; </a:t>
            </a:r>
            <a:r>
              <a:rPr lang="en-US" sz="1800" b="0" dirty="0"/>
              <a:t>1], </a:t>
            </a:r>
            <a:r>
              <a:rPr lang="en-US" sz="1800" b="0" dirty="0" smtClean="0"/>
              <a:t>[2; 2; 2; </a:t>
            </a:r>
            <a:r>
              <a:rPr lang="en-US" sz="1800" b="0" dirty="0"/>
              <a:t>2</a:t>
            </a:r>
            <a:r>
              <a:rPr lang="en-US" sz="1800" b="0" dirty="0" smtClean="0"/>
              <a:t>]</a:t>
            </a:r>
            <a:endParaRPr lang="en-US" sz="1800" b="0" dirty="0"/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endParaRPr lang="en-US" sz="1800" b="0" dirty="0"/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C-BF: </a:t>
            </a:r>
            <a:r>
              <a:rPr lang="en-US" sz="1800" b="0" dirty="0" err="1"/>
              <a:t>Nss</a:t>
            </a:r>
            <a:r>
              <a:rPr lang="en-US" sz="1800" b="0" dirty="0"/>
              <a:t> = [1; 1], [1; 1; 1], [</a:t>
            </a:r>
            <a:r>
              <a:rPr lang="en-US" sz="1800" b="0" dirty="0" smtClean="0"/>
              <a:t>1; </a:t>
            </a:r>
            <a:r>
              <a:rPr lang="en-US" sz="1800" b="0" dirty="0"/>
              <a:t>1; </a:t>
            </a:r>
            <a:r>
              <a:rPr lang="en-US" sz="1800" b="0" dirty="0" smtClean="0"/>
              <a:t>1; </a:t>
            </a:r>
            <a:r>
              <a:rPr lang="en-US" sz="1800" b="0" dirty="0"/>
              <a:t>1] </a:t>
            </a:r>
            <a:endParaRPr lang="en-US" sz="1800" b="0" dirty="0" smtClean="0"/>
          </a:p>
          <a:p>
            <a:pPr marL="76200" indent="0">
              <a:spcBef>
                <a:spcPts val="1200"/>
              </a:spcBef>
              <a:spcAft>
                <a:spcPts val="0"/>
              </a:spcAft>
              <a:buSzPts val="2400"/>
              <a:buNone/>
            </a:pPr>
            <a:endParaRPr lang="en-US" sz="1800" b="0" dirty="0" smtClean="0"/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87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000" dirty="0" smtClean="0"/>
              <a:t>Scenario 3 - </a:t>
            </a:r>
            <a:r>
              <a:rPr lang="en-US" sz="2000" dirty="0" err="1" smtClean="0"/>
              <a:t>Tput</a:t>
            </a:r>
            <a:r>
              <a:rPr lang="en-US" sz="2000" dirty="0" smtClean="0"/>
              <a:t> </a:t>
            </a:r>
            <a:r>
              <a:rPr lang="en-US" sz="2000" dirty="0"/>
              <a:t>Ratios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915400" cy="528151"/>
          </a:xfrm>
        </p:spPr>
        <p:txBody>
          <a:bodyPr/>
          <a:lstStyle/>
          <a:p>
            <a:pPr marL="88900" lvl="0" indent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</a:pPr>
            <a:r>
              <a:rPr lang="en-US" sz="1400" b="0" dirty="0"/>
              <a:t>Throughput ratio for </a:t>
            </a:r>
            <a:r>
              <a:rPr lang="en-US" sz="1400" b="0" dirty="0">
                <a:solidFill>
                  <a:schemeClr val="accent2">
                    <a:lumMod val="75000"/>
                  </a:schemeClr>
                </a:solidFill>
                <a:highlight>
                  <a:srgbClr val="00FFFF"/>
                </a:highlight>
              </a:rPr>
              <a:t>C-BF</a:t>
            </a:r>
            <a:r>
              <a:rPr lang="en-US" sz="1400" b="0" dirty="0"/>
              <a:t> and C-SR with a total of [</a:t>
            </a:r>
            <a:r>
              <a:rPr lang="en-US" sz="1400" b="0" dirty="0">
                <a:solidFill>
                  <a:schemeClr val="accent2">
                    <a:lumMod val="75000"/>
                  </a:schemeClr>
                </a:solidFill>
              </a:rPr>
              <a:t>2ss, </a:t>
            </a:r>
            <a:r>
              <a:rPr lang="en-US" sz="1400" b="0" dirty="0" smtClean="0">
                <a:solidFill>
                  <a:schemeClr val="accent2">
                    <a:lumMod val="75000"/>
                  </a:schemeClr>
                </a:solidFill>
              </a:rPr>
              <a:t>3ss, 4ss</a:t>
            </a:r>
            <a:r>
              <a:rPr lang="en-US" sz="1400" b="0" dirty="0"/>
              <a:t>, </a:t>
            </a:r>
            <a:r>
              <a:rPr lang="en-US" sz="1400" b="0" dirty="0" smtClean="0"/>
              <a:t>8ss</a:t>
            </a:r>
            <a:r>
              <a:rPr lang="en-US" sz="1400" b="0" dirty="0"/>
              <a:t>] (higher number in </a:t>
            </a:r>
            <a:r>
              <a:rPr lang="en-US" sz="1400" dirty="0" smtClean="0"/>
              <a:t>bold </a:t>
            </a:r>
            <a:r>
              <a:rPr lang="en-US" sz="1400" b="0" dirty="0" smtClean="0"/>
              <a:t>and x denotes lower number), </a:t>
            </a:r>
            <a:r>
              <a:rPr lang="en-US" sz="1400" b="0" dirty="0"/>
              <a:t>(</a:t>
            </a:r>
            <a:r>
              <a:rPr lang="en-US" sz="1400" b="0" dirty="0">
                <a:solidFill>
                  <a:srgbClr val="C00000"/>
                </a:solidFill>
              </a:rPr>
              <a:t>red</a:t>
            </a:r>
            <a:r>
              <a:rPr lang="en-US" sz="1400" b="0" dirty="0"/>
              <a:t> </a:t>
            </a:r>
            <a:r>
              <a:rPr lang="en-US" sz="1400" b="0" dirty="0" smtClean="0"/>
              <a:t>C-BF&gt;</a:t>
            </a:r>
            <a:r>
              <a:rPr lang="en-US" sz="1400" b="0" dirty="0" smtClean="0">
                <a:solidFill>
                  <a:srgbClr val="C00000"/>
                </a:solidFill>
              </a:rPr>
              <a:t>1.2x</a:t>
            </a:r>
            <a:r>
              <a:rPr lang="en-US" sz="1400" b="0" dirty="0" smtClean="0"/>
              <a:t>C-SR, </a:t>
            </a:r>
            <a:r>
              <a:rPr lang="en-US" sz="1400" b="0" dirty="0" smtClean="0">
                <a:solidFill>
                  <a:srgbClr val="FF5050"/>
                </a:solidFill>
              </a:rPr>
              <a:t>1.1x</a:t>
            </a:r>
            <a:r>
              <a:rPr lang="en-US" sz="1400" b="0" dirty="0" smtClean="0"/>
              <a:t>C-SR)</a:t>
            </a:r>
          </a:p>
          <a:p>
            <a:pPr marL="88900" lvl="0" indent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</a:pPr>
            <a:endParaRPr lang="en-US" sz="1400" b="0" dirty="0"/>
          </a:p>
          <a:p>
            <a:pPr marL="88900" lvl="0" indent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</a:pPr>
            <a:endParaRPr lang="en-US" sz="14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graphicFrame>
        <p:nvGraphicFramePr>
          <p:cNvPr id="13" name="Google Shape;1051;p23"/>
          <p:cNvGraphicFramePr/>
          <p:nvPr>
            <p:extLst>
              <p:ext uri="{D42A27DB-BD31-4B8C-83A1-F6EECF244321}">
                <p14:modId xmlns:p14="http://schemas.microsoft.com/office/powerpoint/2010/main" val="3327918772"/>
              </p:ext>
            </p:extLst>
          </p:nvPr>
        </p:nvGraphicFramePr>
        <p:xfrm>
          <a:off x="435049" y="2427254"/>
          <a:ext cx="8273902" cy="397354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9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9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7675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600" b="1" baseline="0" dirty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</a:rPr>
                        <a:t> (dB)</a:t>
                      </a: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56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35</a:t>
                      </a:r>
                      <a:endParaRPr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84">
                <a:tc rowSpan="1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X</a:t>
                      </a:r>
                      <a:r>
                        <a:rPr lang="en-US" dirty="0"/>
                        <a:t> (</a:t>
                      </a:r>
                      <a:r>
                        <a:rPr lang="en-US" dirty="0" smtClean="0"/>
                        <a:t>dB)</a:t>
                      </a:r>
                      <a:endParaRPr dirty="0"/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1.42,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1.42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1.52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1.51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1.63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1.60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1.84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1.45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1.80,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1.95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1.82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1.67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1.13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0.34, x,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0.38, x,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1.19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0.48, x,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0.61, x,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0.89, x,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1.33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1.15, x,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15728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1.54,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1.63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1.58,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1.61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1.70,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1.76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1.87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1.71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2.07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1.86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1.95,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2.08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1.14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0.61, x,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1.11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0.67, x,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0.82, x,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1.27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0.98, x,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1.53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1.34, x,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1.67,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1.68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37465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10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1.63,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1.79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1.61,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1.69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1.75,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1.91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1.92,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2.07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2.30,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2.39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2.27,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2.55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0.92, x,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1.13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1.01, x,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1.22,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1.24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1.47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1.36,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1.92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1.90,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2.12,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2.41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7445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15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1.68,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1.88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1.63,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1.87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1.81, </a:t>
                      </a:r>
                      <a:r>
                        <a:rPr lang="en-US" sz="1200" b="1" i="0" u="none" strike="noStrike" dirty="0">
                          <a:solidFill>
                            <a:srgbClr val="FF5050"/>
                          </a:solidFill>
                          <a:effectLst/>
                          <a:latin typeface="Arial" panose="020B0604020202020204" pitchFamily="34" charset="0"/>
                        </a:rPr>
                        <a:t>2.02</a:t>
                      </a:r>
                      <a:endParaRPr lang="en-US" sz="1600" dirty="0">
                        <a:solidFill>
                          <a:srgbClr val="FF505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1.98, </a:t>
                      </a:r>
                      <a:r>
                        <a:rPr lang="en-US" sz="1200" b="1" i="0" u="none" strike="noStrike" dirty="0">
                          <a:solidFill>
                            <a:srgbClr val="FF5050"/>
                          </a:solidFill>
                          <a:effectLst/>
                          <a:latin typeface="Arial" panose="020B0604020202020204" pitchFamily="34" charset="0"/>
                        </a:rPr>
                        <a:t>2.38</a:t>
                      </a:r>
                      <a:endParaRPr lang="en-US" sz="1600" dirty="0">
                        <a:solidFill>
                          <a:srgbClr val="FF505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2.59,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2.98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2.81,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3.15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1.15, x,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1.25,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1.39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1.51,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1.70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1.84,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2.08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2.47,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2.76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2.76,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240370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20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1.72,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1.96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1.66,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2.06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1.92,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2.21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2.01,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2.62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2.81,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3.54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1.54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1.42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1.69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1.55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2.04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1.85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2.56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2.12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2.79,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3.48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5312261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25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1.77,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2.10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1.73,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2.14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2.52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2.10,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2.68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1.89,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2.33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2.07,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2.51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2.42,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2.90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2.68,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3295887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30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1.79,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2.31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1.83,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2.30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2.03,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2.69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2.15,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2.86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2.23,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3.12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2.68,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3.62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414554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V="1">
            <a:off x="2133600" y="3962400"/>
            <a:ext cx="6410325" cy="202215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 bwMode="auto">
          <a:xfrm>
            <a:off x="5257800" y="4988061"/>
            <a:ext cx="587449" cy="137160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45249" y="5984557"/>
            <a:ext cx="261295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solidFill>
                  <a:schemeClr val="accent1">
                    <a:lumMod val="75000"/>
                  </a:schemeClr>
                </a:solidFill>
              </a:rPr>
              <a:t>Large difference of AP-STA            paths loss relative to SNR</a:t>
            </a:r>
            <a:endParaRPr lang="en-US" sz="13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05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r>
              <a:rPr lang="en-US" sz="1800" b="0" dirty="0" smtClean="0"/>
              <a:t>The case of 4AP with one stream per STA exhibits even higher gains for C-BF. </a:t>
            </a:r>
          </a:p>
          <a:p>
            <a:r>
              <a:rPr lang="en-US" sz="1800" b="0" dirty="0" smtClean="0"/>
              <a:t>Compared to scenario </a:t>
            </a:r>
            <a:r>
              <a:rPr lang="en-US" sz="1800" b="0" dirty="0"/>
              <a:t>1</a:t>
            </a:r>
            <a:r>
              <a:rPr lang="en-US" sz="1800" b="0" dirty="0" smtClean="0"/>
              <a:t> the baseline performance is the same (1 STA per AP) but the STA needs to decode 2ss in scenario 1 versus 1ss in scenario </a:t>
            </a:r>
            <a:r>
              <a:rPr lang="en-US" sz="1800" b="0" dirty="0"/>
              <a:t>3</a:t>
            </a:r>
            <a:endParaRPr lang="en-US" sz="1800" b="0" dirty="0" smtClean="0"/>
          </a:p>
          <a:p>
            <a:r>
              <a:rPr lang="en-US" sz="1800" b="0" dirty="0" smtClean="0"/>
              <a:t>Compared to scenario 2 there are the same total number of STA and the difference is 2AP vs. 4AP:</a:t>
            </a:r>
          </a:p>
          <a:p>
            <a:pPr lvl="1"/>
            <a:r>
              <a:rPr lang="en-US" sz="1600" dirty="0" smtClean="0"/>
              <a:t>In scenario 2 each AP splits its power between 2 STA but in scenario 3 full power goes into one STA</a:t>
            </a:r>
          </a:p>
          <a:p>
            <a:pPr lvl="1"/>
            <a:r>
              <a:rPr lang="en-US" sz="1600" b="0" dirty="0" smtClean="0"/>
              <a:t>The baseline in scenario 2 (2 STA per AP) is higher which means lower gains</a:t>
            </a:r>
          </a:p>
          <a:p>
            <a:pPr lvl="1"/>
            <a:r>
              <a:rPr lang="en-US" sz="1600" dirty="0" smtClean="0"/>
              <a:t>In scenario 3 there are more total, across AP, antennas which can improve diversity</a:t>
            </a:r>
            <a:endParaRPr lang="en-US" sz="1600" b="0" dirty="0"/>
          </a:p>
          <a:p>
            <a:pPr marL="0" indent="0">
              <a:buNone/>
            </a:pPr>
            <a:endParaRPr lang="en-US" sz="1600" b="0" dirty="0"/>
          </a:p>
          <a:p>
            <a:pPr marL="0" indent="0">
              <a:buNone/>
            </a:pPr>
            <a:endParaRPr lang="en-US" sz="16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55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We </a:t>
            </a:r>
            <a:r>
              <a:rPr lang="en-US" sz="1800" b="0" dirty="0"/>
              <a:t>have provided simulation results for both C-BF and C-SR.</a:t>
            </a:r>
          </a:p>
          <a:p>
            <a:endParaRPr lang="en-US" sz="1800" b="0" dirty="0"/>
          </a:p>
          <a:p>
            <a:r>
              <a:rPr lang="en-US" sz="1800" b="0" dirty="0"/>
              <a:t>For C-SR gains are essentially dependent on the relative separation of a STA from its BSS vs. the OBSS. </a:t>
            </a:r>
            <a:endParaRPr lang="en-US" sz="1800" b="0" dirty="0" smtClean="0"/>
          </a:p>
          <a:p>
            <a:pPr lvl="1"/>
            <a:r>
              <a:rPr lang="en-US" sz="1600" dirty="0" smtClean="0"/>
              <a:t>We observe that gains increase significantly as X crosses a threshold for mid to high SNR</a:t>
            </a:r>
            <a:endParaRPr lang="en-US" sz="1600" b="0" dirty="0" smtClean="0"/>
          </a:p>
          <a:p>
            <a:pPr lvl="1"/>
            <a:r>
              <a:rPr lang="en-US" sz="1600" b="0" dirty="0" smtClean="0"/>
              <a:t>Gains will </a:t>
            </a:r>
            <a:r>
              <a:rPr lang="en-US" sz="1600" b="0" dirty="0"/>
              <a:t>diminish </a:t>
            </a:r>
            <a:r>
              <a:rPr lang="en-US" sz="1600" b="0" dirty="0" smtClean="0"/>
              <a:t>if AP-AP link level &lt;-82dBm as baseline isn’t TDMA anymore</a:t>
            </a:r>
            <a:endParaRPr lang="en-US" sz="1600" b="0" dirty="0"/>
          </a:p>
          <a:p>
            <a:endParaRPr lang="en-US" sz="1800" b="0" dirty="0"/>
          </a:p>
          <a:p>
            <a:r>
              <a:rPr lang="en-US" sz="1800" b="0" dirty="0"/>
              <a:t>For C-BF the two main observations are:</a:t>
            </a:r>
          </a:p>
          <a:p>
            <a:pPr lvl="1"/>
            <a:r>
              <a:rPr lang="en-US" sz="1600" dirty="0"/>
              <a:t>With 4x4 AP and 2x2 STA it’s important to enable partial nulling to maximize the benefit of this technology</a:t>
            </a:r>
          </a:p>
          <a:p>
            <a:pPr lvl="1"/>
            <a:r>
              <a:rPr lang="en-US" sz="1600" b="0" dirty="0"/>
              <a:t>Compared to C-SR, benefit is seen when the SNR to the OBSS is at least 10dB enabling the gains from spatial </a:t>
            </a:r>
            <a:r>
              <a:rPr lang="en-US" sz="1600" b="0" dirty="0" smtClean="0"/>
              <a:t>nulling </a:t>
            </a:r>
            <a:r>
              <a:rPr lang="en-US" sz="1600" b="0" dirty="0" smtClean="0">
                <a:sym typeface="Wingdings" panose="05000000000000000000" pitchFamily="2" charset="2"/>
              </a:rPr>
              <a:t> strong and consistent gains in this region</a:t>
            </a:r>
            <a:endParaRPr lang="en-US" sz="1600" b="0" dirty="0" smtClean="0"/>
          </a:p>
          <a:p>
            <a:pPr lvl="1"/>
            <a:endParaRPr lang="en-US" sz="1600" dirty="0"/>
          </a:p>
          <a:p>
            <a:r>
              <a:rPr lang="en-US" sz="1800" b="0" dirty="0" smtClean="0"/>
              <a:t>For both schemes interference nulling at the STA improves performance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53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Appendix A – Sum Capacity of 2AP C-SR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600" b="0" dirty="0" smtClean="0"/>
              <a:t>C-SR </a:t>
            </a:r>
            <a:r>
              <a:rPr lang="en-US" sz="1600" b="0" dirty="0"/>
              <a:t>- Unlike other presentations we don’t have excess (above highest MCS) </a:t>
            </a:r>
            <a:r>
              <a:rPr lang="en-US" sz="1600" b="0" dirty="0" smtClean="0"/>
              <a:t>SNR</a:t>
            </a:r>
            <a:r>
              <a:rPr lang="en-US" sz="1600" b="0" dirty="0" smtClean="0">
                <a:sym typeface="Wingdings" panose="05000000000000000000" pitchFamily="2" charset="2"/>
              </a:rPr>
              <a:t> reduction in power = reduction in interference and desired signal</a:t>
            </a:r>
            <a:r>
              <a:rPr lang="en-US" sz="1600" b="0" dirty="0" smtClean="0"/>
              <a:t> </a:t>
            </a:r>
            <a:r>
              <a:rPr lang="en-US" sz="1600" b="0" i="1" dirty="0" smtClean="0"/>
              <a:t>equally</a:t>
            </a:r>
            <a:r>
              <a:rPr lang="en-US" sz="1600" b="0" dirty="0" smtClean="0"/>
              <a:t> </a:t>
            </a:r>
          </a:p>
          <a:p>
            <a:r>
              <a:rPr lang="en-US" sz="1600" b="0" dirty="0" smtClean="0">
                <a:sym typeface="Wingdings" panose="05000000000000000000" pitchFamily="2" charset="2"/>
              </a:rPr>
              <a:t>Plots below assume AP1 power normalized to 1. If AP2 power = 0 TDMA, if AP2 power = 1  simulated in this contribution.  </a:t>
            </a:r>
          </a:p>
          <a:p>
            <a:r>
              <a:rPr lang="en-US" sz="1600" b="0" dirty="0" smtClean="0">
                <a:ea typeface="Calibri" panose="020F0502020204030204" pitchFamily="34" charset="0"/>
              </a:rPr>
              <a:t>Sum </a:t>
            </a:r>
            <a:r>
              <a:rPr lang="en-US" sz="1600" b="0" dirty="0">
                <a:ea typeface="Calibri" panose="020F0502020204030204" pitchFamily="34" charset="0"/>
              </a:rPr>
              <a:t>capacity (yellow) always maximized at either TDMA or AP2 power = 1, any </a:t>
            </a:r>
            <a:r>
              <a:rPr lang="en-US" sz="1600" b="0" dirty="0" smtClean="0">
                <a:ea typeface="Calibri" panose="020F0502020204030204" pitchFamily="34" charset="0"/>
              </a:rPr>
              <a:t>AP2 power </a:t>
            </a:r>
            <a:r>
              <a:rPr lang="en-US" sz="1600" b="0" dirty="0">
                <a:ea typeface="Calibri" panose="020F0502020204030204" pitchFamily="34" charset="0"/>
              </a:rPr>
              <a:t>level in between leads to reduced sum capacity.  If X&lt;=SNR/2 </a:t>
            </a:r>
            <a:r>
              <a:rPr lang="en-US" sz="1600" b="0" dirty="0" smtClean="0">
                <a:ea typeface="Calibri" panose="020F0502020204030204" pitchFamily="34" charset="0"/>
              </a:rPr>
              <a:t>(in dB) TDMA </a:t>
            </a:r>
            <a:r>
              <a:rPr lang="en-US" sz="1600" b="0" dirty="0">
                <a:ea typeface="Calibri" panose="020F0502020204030204" pitchFamily="34" charset="0"/>
              </a:rPr>
              <a:t>is </a:t>
            </a:r>
            <a:r>
              <a:rPr lang="en-US" sz="1600" b="0" dirty="0" smtClean="0">
                <a:ea typeface="Calibri" panose="020F0502020204030204" pitchFamily="34" charset="0"/>
              </a:rPr>
              <a:t>optimal, can be extended to N AP:  </a:t>
            </a:r>
            <a:r>
              <a:rPr lang="en-US" sz="1600" b="0" dirty="0">
                <a:ea typeface="Calibri" panose="020F0502020204030204" pitchFamily="34" charset="0"/>
              </a:rPr>
              <a:t>X </a:t>
            </a:r>
            <a:r>
              <a:rPr lang="en-US" sz="1600" b="0" dirty="0" smtClean="0">
                <a:ea typeface="Calibri" panose="020F0502020204030204" pitchFamily="34" charset="0"/>
              </a:rPr>
              <a:t>&lt;= </a:t>
            </a:r>
            <a:r>
              <a:rPr lang="en-US" sz="1600" b="0" dirty="0">
                <a:ea typeface="Calibri" panose="020F0502020204030204" pitchFamily="34" charset="0"/>
              </a:rPr>
              <a:t>SNR/N + </a:t>
            </a:r>
            <a:r>
              <a:rPr lang="en-US" sz="1600" b="0" dirty="0" smtClean="0">
                <a:ea typeface="Calibri" panose="020F0502020204030204" pitchFamily="34" charset="0"/>
              </a:rPr>
              <a:t>~10*log10(N-1</a:t>
            </a:r>
            <a:r>
              <a:rPr lang="en-US" sz="1600" b="0" dirty="0">
                <a:ea typeface="Calibri" panose="020F0502020204030204" pitchFamily="34" charset="0"/>
              </a:rPr>
              <a:t>).</a:t>
            </a:r>
            <a:endParaRPr lang="en-US" sz="1600" b="0" dirty="0"/>
          </a:p>
          <a:p>
            <a:r>
              <a:rPr lang="en-US" sz="1600" b="0" dirty="0" smtClean="0">
                <a:ea typeface="Calibri" panose="020F0502020204030204" pitchFamily="34" charset="0"/>
              </a:rPr>
              <a:t> </a:t>
            </a:r>
            <a:endParaRPr lang="en-US" sz="1600" b="0" dirty="0">
              <a:ea typeface="Calibri" panose="020F0502020204030204" pitchFamily="34" charset="0"/>
            </a:endParaRPr>
          </a:p>
          <a:p>
            <a:endParaRPr lang="en-US" sz="1600" b="0" dirty="0" smtClean="0">
              <a:sym typeface="Wingdings" panose="05000000000000000000" pitchFamily="2" charset="2"/>
            </a:endParaRPr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916752"/>
            <a:ext cx="3312064" cy="24840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7200" y="3905250"/>
            <a:ext cx="3327400" cy="24955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2864" y="3905249"/>
            <a:ext cx="3327401" cy="2495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5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Appendix B – CBF with Joint vs. Sequential Sounding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 bwMode="auto">
          <a:xfrm>
            <a:off x="457200" y="2667000"/>
            <a:ext cx="838200" cy="533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AP1</a:t>
            </a:r>
            <a:endParaRPr kumimoji="0" lang="en-US" sz="1400" i="0" u="none" strike="noStrike" normalizeH="0" baseline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823564" y="2648309"/>
            <a:ext cx="834036" cy="579749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295400" y="3339785"/>
            <a:ext cx="722312" cy="381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</a:t>
            </a:r>
          </a:p>
        </p:txBody>
      </p:sp>
      <p:cxnSp>
        <p:nvCxnSpPr>
          <p:cNvPr id="13" name="Straight Arrow Connector 12"/>
          <p:cNvCxnSpPr>
            <a:stCxn id="10" idx="5"/>
            <a:endCxn id="12" idx="1"/>
          </p:cNvCxnSpPr>
          <p:nvPr/>
        </p:nvCxnSpPr>
        <p:spPr bwMode="auto">
          <a:xfrm>
            <a:off x="1172648" y="3122285"/>
            <a:ext cx="228532" cy="2732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1892060" y="3048000"/>
            <a:ext cx="931504" cy="326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990600" y="2133600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Joint – U</a:t>
            </a:r>
            <a:r>
              <a:rPr lang="en-US" sz="1600" b="1" dirty="0" smtClean="0"/>
              <a:t>SV’  </a:t>
            </a:r>
            <a:r>
              <a:rPr lang="en-US" sz="1400" dirty="0" smtClean="0"/>
              <a:t>(e.g. 2x8)</a:t>
            </a:r>
            <a:endParaRPr lang="en-US" sz="1600" dirty="0"/>
          </a:p>
        </p:txBody>
      </p:sp>
      <p:sp>
        <p:nvSpPr>
          <p:cNvPr id="23" name="Oval 22"/>
          <p:cNvSpPr/>
          <p:nvPr/>
        </p:nvSpPr>
        <p:spPr bwMode="auto">
          <a:xfrm>
            <a:off x="5181600" y="2514600"/>
            <a:ext cx="838200" cy="533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AP1</a:t>
            </a:r>
            <a:endParaRPr kumimoji="0" lang="en-US" sz="1400" i="0" u="none" strike="noStrike" normalizeH="0" baseline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6019800" y="3187385"/>
            <a:ext cx="722312" cy="381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</a:t>
            </a:r>
          </a:p>
        </p:txBody>
      </p:sp>
      <p:cxnSp>
        <p:nvCxnSpPr>
          <p:cNvPr id="26" name="Straight Arrow Connector 25"/>
          <p:cNvCxnSpPr>
            <a:stCxn id="23" idx="5"/>
            <a:endCxn id="25" idx="1"/>
          </p:cNvCxnSpPr>
          <p:nvPr/>
        </p:nvCxnSpPr>
        <p:spPr bwMode="auto">
          <a:xfrm>
            <a:off x="5897048" y="2969885"/>
            <a:ext cx="228532" cy="2732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797771" y="2161685"/>
            <a:ext cx="2828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Sequential – U</a:t>
            </a:r>
            <a:r>
              <a:rPr lang="en-US" dirty="0" smtClean="0"/>
              <a:t>1</a:t>
            </a:r>
            <a:r>
              <a:rPr lang="en-US" sz="1600" b="1" dirty="0" smtClean="0"/>
              <a:t>S</a:t>
            </a:r>
            <a:r>
              <a:rPr lang="en-US" b="1" dirty="0" smtClean="0"/>
              <a:t>1</a:t>
            </a:r>
            <a:r>
              <a:rPr lang="en-US" sz="1600" b="1" dirty="0" smtClean="0"/>
              <a:t>V</a:t>
            </a:r>
            <a:r>
              <a:rPr lang="en-US" b="1" dirty="0" smtClean="0"/>
              <a:t>1</a:t>
            </a:r>
            <a:r>
              <a:rPr lang="en-US" sz="1600" b="1" dirty="0" smtClean="0"/>
              <a:t>’ </a:t>
            </a:r>
            <a:r>
              <a:rPr lang="en-US" sz="1400" dirty="0"/>
              <a:t>(e.g. </a:t>
            </a:r>
            <a:r>
              <a:rPr lang="en-US" sz="1400" dirty="0" smtClean="0"/>
              <a:t>2x4)</a:t>
            </a:r>
            <a:endParaRPr lang="en-US" sz="1800" dirty="0"/>
          </a:p>
          <a:p>
            <a:endParaRPr lang="en-US" sz="1600" b="1" dirty="0"/>
          </a:p>
        </p:txBody>
      </p:sp>
      <p:sp>
        <p:nvSpPr>
          <p:cNvPr id="30" name="Oval 29"/>
          <p:cNvSpPr/>
          <p:nvPr/>
        </p:nvSpPr>
        <p:spPr bwMode="auto">
          <a:xfrm>
            <a:off x="7624164" y="4038600"/>
            <a:ext cx="834036" cy="579749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6096000" y="4730076"/>
            <a:ext cx="722312" cy="381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</a:t>
            </a:r>
          </a:p>
        </p:txBody>
      </p:sp>
      <p:cxnSp>
        <p:nvCxnSpPr>
          <p:cNvPr id="33" name="Straight Arrow Connector 32"/>
          <p:cNvCxnSpPr>
            <a:endCxn id="31" idx="7"/>
          </p:cNvCxnSpPr>
          <p:nvPr/>
        </p:nvCxnSpPr>
        <p:spPr bwMode="auto">
          <a:xfrm flipH="1">
            <a:off x="6712532" y="4372020"/>
            <a:ext cx="911632" cy="413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4895341" y="4066318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Sequential – U</a:t>
            </a:r>
            <a:r>
              <a:rPr lang="en-US" dirty="0" smtClean="0"/>
              <a:t>2</a:t>
            </a:r>
            <a:r>
              <a:rPr lang="en-US" sz="1600" b="1" dirty="0" smtClean="0"/>
              <a:t>S</a:t>
            </a:r>
            <a:r>
              <a:rPr lang="en-US" b="1" dirty="0" smtClean="0"/>
              <a:t>2</a:t>
            </a:r>
            <a:r>
              <a:rPr lang="en-US" sz="1600" b="1" dirty="0" smtClean="0"/>
              <a:t>V</a:t>
            </a:r>
            <a:r>
              <a:rPr lang="en-US" b="1" dirty="0" smtClean="0"/>
              <a:t>2</a:t>
            </a:r>
            <a:r>
              <a:rPr lang="en-US" sz="1600" b="1" dirty="0" smtClean="0"/>
              <a:t>’ </a:t>
            </a:r>
            <a:r>
              <a:rPr lang="en-US" sz="1400" dirty="0"/>
              <a:t>(e.g. 2x4)</a:t>
            </a:r>
            <a:endParaRPr lang="en-US" sz="16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696913" y="4204015"/>
            <a:ext cx="2394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As in DL MU-MIMO feeding back global S and V is optimal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5180012" y="5257800"/>
            <a:ext cx="38877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If </a:t>
            </a:r>
            <a:r>
              <a:rPr lang="en-US" sz="1400" dirty="0"/>
              <a:t>only part of </a:t>
            </a:r>
            <a:r>
              <a:rPr lang="en-US" sz="1400" dirty="0" err="1"/>
              <a:t>SiVi</a:t>
            </a:r>
            <a:r>
              <a:rPr lang="en-US" sz="1400" dirty="0"/>
              <a:t> are used for BF or </a:t>
            </a:r>
            <a:r>
              <a:rPr lang="en-US" sz="1400" dirty="0" smtClean="0"/>
              <a:t>Nulling,</a:t>
            </a:r>
            <a:endParaRPr lang="en-US" sz="1400" dirty="0"/>
          </a:p>
          <a:p>
            <a:r>
              <a:rPr lang="en-US" sz="1400" dirty="0"/>
              <a:t>f</a:t>
            </a:r>
            <a:r>
              <a:rPr lang="en-US" sz="1400" dirty="0" smtClean="0"/>
              <a:t>eeding back per-AP </a:t>
            </a:r>
            <a:r>
              <a:rPr lang="en-US" sz="1400" dirty="0" err="1" smtClean="0"/>
              <a:t>SiVi</a:t>
            </a:r>
            <a:r>
              <a:rPr lang="en-US" sz="1400" dirty="0" smtClean="0"/>
              <a:t> is suboptimal due to loss of info in U</a:t>
            </a:r>
            <a:r>
              <a:rPr lang="en-US" sz="1100" dirty="0" smtClean="0"/>
              <a:t>1</a:t>
            </a:r>
            <a:r>
              <a:rPr lang="en-US" sz="1400" dirty="0" smtClean="0"/>
              <a:t> </a:t>
            </a:r>
            <a:r>
              <a:rPr lang="en-US" sz="1400" u="sng" dirty="0" smtClean="0"/>
              <a:t>and</a:t>
            </a:r>
            <a:r>
              <a:rPr lang="en-US" sz="1400" dirty="0" smtClean="0"/>
              <a:t> U</a:t>
            </a:r>
            <a:r>
              <a:rPr lang="en-US" sz="1100" dirty="0" smtClean="0"/>
              <a:t>2.</a:t>
            </a:r>
          </a:p>
          <a:p>
            <a:r>
              <a:rPr lang="en-US" sz="1400" dirty="0" smtClean="0"/>
              <a:t>Can be solved with feedback of U1’</a:t>
            </a:r>
            <a:r>
              <a:rPr lang="en-US" sz="1400" dirty="0"/>
              <a:t> U</a:t>
            </a:r>
            <a:r>
              <a:rPr lang="en-US" sz="1100" dirty="0"/>
              <a:t>2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3519556" y="1672351"/>
            <a:ext cx="17382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For a given STA: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0009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000" dirty="0" smtClean="0"/>
              <a:t>Appendix C - </a:t>
            </a:r>
            <a:r>
              <a:rPr lang="en-US" sz="2000" dirty="0"/>
              <a:t>CBF gains with 2 vs 4 STAs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524000"/>
            <a:ext cx="8148625" cy="1544683"/>
          </a:xfrm>
        </p:spPr>
        <p:txBody>
          <a:bodyPr/>
          <a:lstStyle/>
          <a:p>
            <a:pPr marL="457200" lvl="0">
              <a:spcBef>
                <a:spcPts val="1200"/>
              </a:spcBef>
              <a:spcAft>
                <a:spcPts val="0"/>
              </a:spcAft>
              <a:buSzPts val="1800"/>
            </a:pPr>
            <a:r>
              <a:rPr lang="en-US" sz="1600" b="0" dirty="0" smtClean="0"/>
              <a:t> </a:t>
            </a:r>
            <a:r>
              <a:rPr lang="en-US" sz="1600" b="0" dirty="0" err="1"/>
              <a:t>Nss</a:t>
            </a:r>
            <a:r>
              <a:rPr lang="en-US" sz="1600" b="0" dirty="0"/>
              <a:t> = [2+2, 1+1+1+1</a:t>
            </a:r>
            <a:r>
              <a:rPr lang="en-US" sz="1600" b="0" dirty="0" smtClean="0"/>
              <a:t>]</a:t>
            </a:r>
          </a:p>
          <a:p>
            <a:pPr marL="457200" lvl="0">
              <a:spcBef>
                <a:spcPts val="1200"/>
              </a:spcBef>
              <a:spcAft>
                <a:spcPts val="0"/>
              </a:spcAft>
              <a:buSzPts val="1800"/>
            </a:pPr>
            <a:r>
              <a:rPr lang="en-US" sz="1600" b="0" dirty="0" smtClean="0"/>
              <a:t>Why the gains of partial rank nulling?  With rank-1 transmission 2x2STA MMSE Rx reduces interference.  With rank-2 transmission and 4x4 AP, channel is not well conditioned as ‘2 antennas’ are spent on nulling. </a:t>
            </a:r>
            <a:endParaRPr lang="en-US" sz="1600" b="0" dirty="0"/>
          </a:p>
          <a:p>
            <a:pPr marL="88900" lvl="0" indent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</a:pPr>
            <a:endParaRPr lang="en-US" sz="14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graphicFrame>
        <p:nvGraphicFramePr>
          <p:cNvPr id="8" name="Google Shape;1137;p34"/>
          <p:cNvGraphicFramePr/>
          <p:nvPr>
            <p:extLst>
              <p:ext uri="{D42A27DB-BD31-4B8C-83A1-F6EECF244321}">
                <p14:modId xmlns:p14="http://schemas.microsoft.com/office/powerpoint/2010/main" val="3425907027"/>
              </p:ext>
            </p:extLst>
          </p:nvPr>
        </p:nvGraphicFramePr>
        <p:xfrm>
          <a:off x="713116" y="3108990"/>
          <a:ext cx="7897484" cy="329181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6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8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28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28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28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28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6094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600" b="1" baseline="0" dirty="0" smtClean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600" dirty="0" smtClean="0">
                          <a:solidFill>
                            <a:schemeClr val="dk1"/>
                          </a:solidFill>
                        </a:rPr>
                        <a:t> (dB)</a:t>
                      </a:r>
                      <a:endParaRPr lang="en-US" sz="16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627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35</a:t>
                      </a:r>
                      <a:endParaRPr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627">
                <a:tc rowSpan="7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X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db</a:t>
                      </a:r>
                      <a:r>
                        <a:rPr lang="en-US" dirty="0"/>
                        <a:t>)</a:t>
                      </a:r>
                      <a:endParaRPr dirty="0"/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0.98, </a:t>
                      </a:r>
                      <a:r>
                        <a:rPr lang="en-US" sz="1200" b="1" dirty="0"/>
                        <a:t>1.16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0.94, </a:t>
                      </a:r>
                      <a:r>
                        <a:rPr lang="en-US" sz="1200" b="1"/>
                        <a:t>1.23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0.83, </a:t>
                      </a:r>
                      <a:r>
                        <a:rPr lang="en-US" sz="1200" b="1"/>
                        <a:t>1.28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0.67, </a:t>
                      </a:r>
                      <a:r>
                        <a:rPr lang="en-US" sz="1200" b="1"/>
                        <a:t>1.05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0.61, </a:t>
                      </a:r>
                      <a:r>
                        <a:rPr lang="en-US" sz="1200" b="1"/>
                        <a:t>1.08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0.36, </a:t>
                      </a:r>
                      <a:r>
                        <a:rPr lang="en-US" sz="1200" b="1"/>
                        <a:t>1.15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1.10, </a:t>
                      </a:r>
                      <a:r>
                        <a:rPr lang="en-US" sz="1200" b="1" dirty="0"/>
                        <a:t>1.25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1.06, </a:t>
                      </a:r>
                      <a:r>
                        <a:rPr lang="en-US" sz="1200" b="1" dirty="0"/>
                        <a:t>1.30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0.93, </a:t>
                      </a:r>
                      <a:r>
                        <a:rPr lang="en-US" sz="1200" b="1"/>
                        <a:t>1.39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0.75, </a:t>
                      </a:r>
                      <a:r>
                        <a:rPr lang="en-US" sz="1200" b="1"/>
                        <a:t>1.19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0.77, </a:t>
                      </a:r>
                      <a:r>
                        <a:rPr lang="en-US" sz="1200" b="1"/>
                        <a:t>1.22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0.61, </a:t>
                      </a:r>
                      <a:r>
                        <a:rPr lang="en-US" sz="1200" b="1"/>
                        <a:t>1.43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10</a:t>
                      </a:r>
                      <a:endParaRPr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1.16, </a:t>
                      </a:r>
                      <a:r>
                        <a:rPr lang="en-US" sz="1200" b="1" dirty="0"/>
                        <a:t>1.32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1.14, </a:t>
                      </a:r>
                      <a:r>
                        <a:rPr lang="en-US" sz="1200" b="1" dirty="0"/>
                        <a:t>1.34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1.05, </a:t>
                      </a:r>
                      <a:r>
                        <a:rPr lang="en-US" sz="1200" b="1" dirty="0"/>
                        <a:t>1.49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0.87, </a:t>
                      </a:r>
                      <a:r>
                        <a:rPr lang="en-US" sz="1200" b="1"/>
                        <a:t>1.38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0.93, </a:t>
                      </a:r>
                      <a:r>
                        <a:rPr lang="en-US" sz="1200" b="1"/>
                        <a:t>1.45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0.86, </a:t>
                      </a:r>
                      <a:r>
                        <a:rPr lang="en-US" sz="1200" b="1"/>
                        <a:t>1.62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1.21, </a:t>
                      </a:r>
                      <a:r>
                        <a:rPr lang="en-US" sz="1200" b="1"/>
                        <a:t>1.41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1.24, </a:t>
                      </a:r>
                      <a:r>
                        <a:rPr lang="en-US" sz="1200" b="1" dirty="0"/>
                        <a:t>1.39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1.25, </a:t>
                      </a:r>
                      <a:r>
                        <a:rPr lang="en-US" sz="1200" b="1" dirty="0"/>
                        <a:t>1.59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1.04, </a:t>
                      </a:r>
                      <a:r>
                        <a:rPr lang="en-US" sz="1200" b="1" dirty="0"/>
                        <a:t>1.60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1.09, </a:t>
                      </a:r>
                      <a:r>
                        <a:rPr lang="en-US" sz="1200" b="1"/>
                        <a:t>1.76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1.07, </a:t>
                      </a:r>
                      <a:r>
                        <a:rPr lang="en-US" sz="1200" b="1"/>
                        <a:t>1.80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1.30, </a:t>
                      </a:r>
                      <a:r>
                        <a:rPr lang="en-US" sz="1200" b="1"/>
                        <a:t>1.49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1.31, </a:t>
                      </a:r>
                      <a:r>
                        <a:rPr lang="en-US" sz="1200" b="1"/>
                        <a:t>1.51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1.41, </a:t>
                      </a:r>
                      <a:r>
                        <a:rPr lang="en-US" sz="1200" b="1" dirty="0"/>
                        <a:t>1.68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1.24, </a:t>
                      </a:r>
                      <a:r>
                        <a:rPr lang="en-US" sz="1200" b="1" dirty="0"/>
                        <a:t>1.79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1.19, </a:t>
                      </a:r>
                      <a:r>
                        <a:rPr lang="en-US" sz="1200" b="1"/>
                        <a:t>1.88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1.41, </a:t>
                      </a:r>
                      <a:r>
                        <a:rPr lang="en-US" sz="1200" b="1"/>
                        <a:t>1.55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1.37, </a:t>
                      </a:r>
                      <a:r>
                        <a:rPr lang="en-US" sz="1200" b="1"/>
                        <a:t>1.66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1.57, </a:t>
                      </a:r>
                      <a:r>
                        <a:rPr lang="en-US" sz="1200" b="1"/>
                        <a:t>1.77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1.43, </a:t>
                      </a:r>
                      <a:r>
                        <a:rPr lang="en-US" sz="1200" b="1" dirty="0"/>
                        <a:t>1.92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1.52, </a:t>
                      </a:r>
                      <a:r>
                        <a:rPr lang="en-US" sz="1200" b="1"/>
                        <a:t>1.63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1.48, </a:t>
                      </a:r>
                      <a:r>
                        <a:rPr lang="en-US" sz="1200" b="1"/>
                        <a:t>1.75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1.64, </a:t>
                      </a:r>
                      <a:r>
                        <a:rPr lang="en-US" sz="1200" b="1"/>
                        <a:t>1.92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84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Appendix D </a:t>
            </a:r>
            <a:r>
              <a:rPr lang="en-US" sz="2800" dirty="0"/>
              <a:t>-  Three STA per 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pPr marL="457200" lvl="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Baseline </a:t>
            </a:r>
            <a:r>
              <a:rPr lang="en-US" sz="1800" b="0" dirty="0" err="1"/>
              <a:t>Nss</a:t>
            </a:r>
            <a:r>
              <a:rPr lang="en-US" sz="1800" b="0" dirty="0"/>
              <a:t> = [1], [1 1], [1 1 1]</a:t>
            </a:r>
          </a:p>
          <a:p>
            <a:pPr marL="857250" lvl="1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600" dirty="0" err="1"/>
              <a:t>Nss</a:t>
            </a:r>
            <a:r>
              <a:rPr lang="en-US" sz="1600" dirty="0"/>
              <a:t> = [1 1 1] best for SNR &gt;= 20dB, </a:t>
            </a:r>
            <a:r>
              <a:rPr lang="en-US" sz="1600" dirty="0" err="1"/>
              <a:t>Nss</a:t>
            </a:r>
            <a:r>
              <a:rPr lang="en-US" sz="1600" dirty="0"/>
              <a:t> = [1 1] best for SNR &lt;= 15dB</a:t>
            </a:r>
          </a:p>
          <a:p>
            <a:pPr marL="76200" lvl="0" indent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lang="en-US" sz="1800" b="0" dirty="0"/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C-SR </a:t>
            </a:r>
            <a:r>
              <a:rPr lang="en-US" sz="1800" b="0" dirty="0" err="1"/>
              <a:t>Nss</a:t>
            </a:r>
            <a:r>
              <a:rPr lang="en-US" sz="1800" b="0" dirty="0"/>
              <a:t> = [1; 1], [1 1; 1 1], [1 1 1; 1 1 1]</a:t>
            </a:r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endParaRPr lang="en-US" sz="1800" b="0" dirty="0"/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C-BF: </a:t>
            </a:r>
            <a:r>
              <a:rPr lang="en-US" sz="1800" b="0" dirty="0" err="1"/>
              <a:t>Nss</a:t>
            </a:r>
            <a:r>
              <a:rPr lang="en-US" sz="1800" b="0" dirty="0"/>
              <a:t> = [1; 1], [1 1; 1 1] (with C-BF limited to a total of </a:t>
            </a:r>
            <a:r>
              <a:rPr lang="en-US" sz="1800" b="0" dirty="0" err="1"/>
              <a:t>Nss</a:t>
            </a:r>
            <a:r>
              <a:rPr lang="en-US" sz="1800" b="0" dirty="0"/>
              <a:t>=4)</a:t>
            </a: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64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Previously </a:t>
            </a:r>
            <a:r>
              <a:rPr lang="en-US" sz="1800" b="0" dirty="0"/>
              <a:t>analyzed joint transmission</a:t>
            </a:r>
          </a:p>
          <a:p>
            <a:endParaRPr lang="en-US" sz="1800" b="0" dirty="0"/>
          </a:p>
          <a:p>
            <a:r>
              <a:rPr lang="en-US" sz="1800" b="0" dirty="0"/>
              <a:t>In this contribution </a:t>
            </a:r>
            <a:r>
              <a:rPr lang="en-US" sz="1800" b="0" dirty="0" smtClean="0"/>
              <a:t>added </a:t>
            </a:r>
            <a:r>
              <a:rPr lang="en-US" sz="1800" b="0" dirty="0"/>
              <a:t>simulation results for </a:t>
            </a:r>
            <a:r>
              <a:rPr lang="en-US" sz="1800" b="0" dirty="0" smtClean="0"/>
              <a:t>two coordinated schemes that can improve spectral efficiency, </a:t>
            </a:r>
            <a:r>
              <a:rPr lang="en-US" sz="1800" b="0" dirty="0"/>
              <a:t>namely C-BF and C-SR. Scenarios and methodology is taken from our JT simulations (e.g. 22/2188)</a:t>
            </a:r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7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000" dirty="0" err="1"/>
              <a:t>Tput</a:t>
            </a:r>
            <a:r>
              <a:rPr lang="en-US" sz="2000" dirty="0"/>
              <a:t> Ratios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524000"/>
            <a:ext cx="8148625" cy="1544683"/>
          </a:xfrm>
        </p:spPr>
        <p:txBody>
          <a:bodyPr/>
          <a:lstStyle/>
          <a:p>
            <a:pPr marL="88900" lvl="0" indent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</a:pPr>
            <a:r>
              <a:rPr lang="en-US" sz="1400" b="0" dirty="0"/>
              <a:t>Throughput ratio for </a:t>
            </a:r>
            <a:r>
              <a:rPr lang="en-US" sz="1400" b="0" dirty="0">
                <a:solidFill>
                  <a:schemeClr val="accent2">
                    <a:lumMod val="75000"/>
                  </a:schemeClr>
                </a:solidFill>
                <a:highlight>
                  <a:srgbClr val="00FFFF"/>
                </a:highlight>
              </a:rPr>
              <a:t>C-BF</a:t>
            </a:r>
            <a:r>
              <a:rPr lang="en-US" sz="1400" b="0" dirty="0"/>
              <a:t> and C-SR with a total of [</a:t>
            </a:r>
            <a:r>
              <a:rPr lang="en-US" sz="1400" b="0" dirty="0">
                <a:solidFill>
                  <a:schemeClr val="accent2">
                    <a:lumMod val="75000"/>
                  </a:schemeClr>
                </a:solidFill>
              </a:rPr>
              <a:t>2ss, 4ss</a:t>
            </a:r>
            <a:r>
              <a:rPr lang="en-US" sz="1400" b="0" dirty="0"/>
              <a:t>, 6ss] (higher number in </a:t>
            </a:r>
            <a:r>
              <a:rPr lang="en-US" sz="1400" dirty="0"/>
              <a:t>bold</a:t>
            </a:r>
            <a:r>
              <a:rPr lang="en-US" sz="1400" b="0" dirty="0"/>
              <a:t>), (</a:t>
            </a:r>
            <a:r>
              <a:rPr lang="en-US" sz="1400" b="0" dirty="0">
                <a:solidFill>
                  <a:srgbClr val="C00000"/>
                </a:solidFill>
              </a:rPr>
              <a:t>red</a:t>
            </a:r>
            <a:r>
              <a:rPr lang="en-US" sz="1400" b="0" dirty="0"/>
              <a:t> C-BF&gt;C-SR) </a:t>
            </a:r>
          </a:p>
          <a:p>
            <a:pPr marL="88900" lvl="0" indent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</a:pPr>
            <a:endParaRPr lang="en-US" sz="14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graphicFrame>
        <p:nvGraphicFramePr>
          <p:cNvPr id="13" name="Google Shape;1051;p23"/>
          <p:cNvGraphicFramePr/>
          <p:nvPr>
            <p:extLst/>
          </p:nvPr>
        </p:nvGraphicFramePr>
        <p:xfrm>
          <a:off x="435049" y="2097181"/>
          <a:ext cx="8273902" cy="429460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9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9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7675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600" b="1" baseline="0" dirty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</a:rPr>
                        <a:t> (dB)</a:t>
                      </a: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56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35</a:t>
                      </a:r>
                      <a:endParaRPr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84">
                <a:tc rowSpan="1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X</a:t>
                      </a:r>
                      <a:r>
                        <a:rPr lang="en-US" dirty="0"/>
                        <a:t> (</a:t>
                      </a:r>
                      <a:r>
                        <a:rPr lang="en-US" dirty="0" smtClean="0"/>
                        <a:t>dB)</a:t>
                      </a:r>
                      <a:endParaRPr dirty="0"/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0.88, </a:t>
                      </a:r>
                      <a:r>
                        <a:rPr lang="en-US" sz="1200" b="1" dirty="0"/>
                        <a:t>1.06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0.90,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1.12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0.94, </a:t>
                      </a:r>
                      <a:r>
                        <a:rPr lang="en-US" sz="1200" b="1" dirty="0"/>
                        <a:t>1.07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1.01</a:t>
                      </a:r>
                      <a:r>
                        <a:rPr lang="en-US" sz="1200" dirty="0"/>
                        <a:t>, 1.00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1.40</a:t>
                      </a:r>
                      <a:r>
                        <a:rPr lang="en-US" sz="1200" dirty="0"/>
                        <a:t>, 1.08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1.39</a:t>
                      </a:r>
                      <a:r>
                        <a:rPr lang="en-US" sz="1200" dirty="0"/>
                        <a:t>, 1.15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1.13</a:t>
                      </a:r>
                      <a:r>
                        <a:rPr lang="en-US" sz="1200" dirty="0"/>
                        <a:t>, 0.76, 0.45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1.13</a:t>
                      </a:r>
                      <a:r>
                        <a:rPr lang="en-US" sz="1200" dirty="0"/>
                        <a:t>, 0.92, 0.46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15728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0.89,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1.14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0.93,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1.18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0.94,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1.16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1.01,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1.13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1.40</a:t>
                      </a:r>
                      <a:r>
                        <a:rPr lang="en-US" sz="1200" dirty="0"/>
                        <a:t>, 1.22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1.43, 1.43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&lt;1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1.19</a:t>
                      </a:r>
                      <a:r>
                        <a:rPr lang="en-US" sz="1200" dirty="0"/>
                        <a:t>, 1.04, 0.94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1.27, </a:t>
                      </a:r>
                      <a:r>
                        <a:rPr lang="en-US" sz="1200" b="1" dirty="0"/>
                        <a:t>1.35</a:t>
                      </a:r>
                      <a:r>
                        <a:rPr lang="en-US" sz="1200" dirty="0"/>
                        <a:t>, 1.06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37465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10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0.89,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1.21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0.94,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1.22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0.95,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1.25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1.01,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1.31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1.40, </a:t>
                      </a:r>
                      <a:r>
                        <a:rPr lang="en-US" sz="1200" b="1" dirty="0"/>
                        <a:t>1.45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1.56, </a:t>
                      </a:r>
                      <a:r>
                        <a:rPr lang="en-US" sz="1200" b="1" dirty="0"/>
                        <a:t>1.62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&lt;1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&lt;=1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1.30, 1.34, </a:t>
                      </a:r>
                      <a:r>
                        <a:rPr lang="en-US" sz="1200" b="1" dirty="0"/>
                        <a:t>1.35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1.47, </a:t>
                      </a:r>
                      <a:r>
                        <a:rPr lang="en-US" sz="1200" b="1" dirty="0"/>
                        <a:t>1.63</a:t>
                      </a:r>
                      <a:r>
                        <a:rPr lang="en-US" sz="1200" dirty="0"/>
                        <a:t>, 1.53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7445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15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0.89,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1.28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0.95,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1.27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0.95,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1.33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1.01, </a:t>
                      </a:r>
                      <a:r>
                        <a:rPr lang="en-US" sz="1200" b="1" dirty="0"/>
                        <a:t>1.53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1.44, </a:t>
                      </a:r>
                      <a:r>
                        <a:rPr lang="en-US" sz="1200" b="1" dirty="0"/>
                        <a:t>1.76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1.68, </a:t>
                      </a:r>
                      <a:r>
                        <a:rPr lang="en-US" sz="1200" b="1" dirty="0"/>
                        <a:t>1.80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0.87, 1.04, </a:t>
                      </a:r>
                      <a:r>
                        <a:rPr lang="en-US" sz="1200" b="1"/>
                        <a:t>1.05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0.89, </a:t>
                      </a:r>
                      <a:r>
                        <a:rPr lang="en-US" sz="1200" b="1"/>
                        <a:t>1.15</a:t>
                      </a:r>
                      <a:r>
                        <a:rPr lang="en-US" sz="1200"/>
                        <a:t>, 1.13</a:t>
                      </a:r>
                      <a:endParaRPr sz="12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1.00, </a:t>
                      </a:r>
                      <a:r>
                        <a:rPr lang="en-US" sz="1200" b="1"/>
                        <a:t>1.39</a:t>
                      </a:r>
                      <a:r>
                        <a:rPr lang="en-US" sz="1200"/>
                        <a:t>, 1.33</a:t>
                      </a:r>
                      <a:endParaRPr sz="12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1.41, </a:t>
                      </a:r>
                      <a:r>
                        <a:rPr lang="en-US" sz="1200" b="1"/>
                        <a:t>1.71</a:t>
                      </a:r>
                      <a:r>
                        <a:rPr lang="en-US" sz="1200"/>
                        <a:t>, 1.66</a:t>
                      </a:r>
                      <a:endParaRPr sz="12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1.67, </a:t>
                      </a:r>
                      <a:r>
                        <a:rPr lang="en-US" sz="1200" b="1" dirty="0"/>
                        <a:t>1.86</a:t>
                      </a:r>
                      <a:r>
                        <a:rPr lang="en-US" sz="1200" dirty="0"/>
                        <a:t>, 1.81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240370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20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0.89, </a:t>
                      </a:r>
                      <a:r>
                        <a:rPr lang="en-US" sz="1200" b="1" dirty="0"/>
                        <a:t>1.36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0.95, </a:t>
                      </a:r>
                      <a:r>
                        <a:rPr lang="en-US" sz="1200" b="1" dirty="0"/>
                        <a:t>1.37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0.95, </a:t>
                      </a:r>
                      <a:r>
                        <a:rPr lang="en-US" sz="1200" b="1" dirty="0"/>
                        <a:t>1.40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1.04, </a:t>
                      </a:r>
                      <a:r>
                        <a:rPr lang="en-US" sz="1200" b="1" dirty="0"/>
                        <a:t>1.71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1.48, </a:t>
                      </a:r>
                      <a:r>
                        <a:rPr lang="en-US" sz="1200" b="1" dirty="0"/>
                        <a:t>1.88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0.87, 1.11, </a:t>
                      </a:r>
                      <a:r>
                        <a:rPr lang="en-US" sz="1200" b="1" dirty="0"/>
                        <a:t>1.33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0.89, 1.23, </a:t>
                      </a:r>
                      <a:r>
                        <a:rPr lang="en-US" sz="1200" b="1" dirty="0"/>
                        <a:t>1.47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0.93, 1.36, </a:t>
                      </a:r>
                      <a:r>
                        <a:rPr lang="en-US" sz="1200" b="1" dirty="0"/>
                        <a:t>1.56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1.03, 1.66, </a:t>
                      </a:r>
                      <a:r>
                        <a:rPr lang="en-US" sz="1200" b="1" dirty="0"/>
                        <a:t>1.71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1.48, </a:t>
                      </a:r>
                      <a:r>
                        <a:rPr lang="en-US" sz="1200" b="1" dirty="0"/>
                        <a:t>1.87</a:t>
                      </a:r>
                      <a:r>
                        <a:rPr lang="en-US" sz="1200" dirty="0"/>
                        <a:t>, 1.84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5312261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25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0.89, </a:t>
                      </a:r>
                      <a:r>
                        <a:rPr lang="en-US" sz="1200" b="1" dirty="0"/>
                        <a:t>1.41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0.96, </a:t>
                      </a:r>
                      <a:r>
                        <a:rPr lang="en-US" sz="1200" b="1" dirty="0"/>
                        <a:t>1.51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0.96, </a:t>
                      </a:r>
                      <a:r>
                        <a:rPr lang="en-US" sz="1200" b="1" dirty="0"/>
                        <a:t>1.48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1.10, </a:t>
                      </a:r>
                      <a:r>
                        <a:rPr lang="en-US" sz="1200" b="1" dirty="0"/>
                        <a:t>1.82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0.89, 1.32, </a:t>
                      </a:r>
                      <a:r>
                        <a:rPr lang="en-US" sz="1200" b="1" dirty="0"/>
                        <a:t>1.59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0.93, 1.43, </a:t>
                      </a:r>
                      <a:r>
                        <a:rPr lang="en-US" sz="1200" b="1" dirty="0"/>
                        <a:t>1.74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0.95, 1.47, </a:t>
                      </a:r>
                      <a:r>
                        <a:rPr lang="en-US" sz="1200" b="1" dirty="0"/>
                        <a:t>1.84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1.09, 1.81, </a:t>
                      </a:r>
                      <a:r>
                        <a:rPr lang="en-US" sz="1200" b="1" dirty="0"/>
                        <a:t>1.96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3295887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30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0.89, </a:t>
                      </a:r>
                      <a:r>
                        <a:rPr lang="en-US" sz="1200" b="1" dirty="0"/>
                        <a:t>1.48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0.99, </a:t>
                      </a:r>
                      <a:r>
                        <a:rPr lang="en-US" sz="1200" b="1" dirty="0"/>
                        <a:t>1.59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0.96, </a:t>
                      </a:r>
                      <a:r>
                        <a:rPr lang="en-US" sz="1200" b="1" dirty="0"/>
                        <a:t>1.60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0.89, 1.45, </a:t>
                      </a:r>
                      <a:r>
                        <a:rPr lang="en-US" sz="1200" b="1" dirty="0"/>
                        <a:t>1.80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0.97, 1.58, </a:t>
                      </a:r>
                      <a:r>
                        <a:rPr lang="en-US" sz="1200" b="1" dirty="0"/>
                        <a:t>1.88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0.96, 1.60, </a:t>
                      </a:r>
                      <a:r>
                        <a:rPr lang="en-US" sz="1200" b="1" dirty="0"/>
                        <a:t>1.97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414554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V="1">
            <a:off x="2205024" y="3505200"/>
            <a:ext cx="6338901" cy="2581013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 bwMode="auto">
          <a:xfrm>
            <a:off x="5181600" y="4876800"/>
            <a:ext cx="762000" cy="144780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67400" y="5908357"/>
            <a:ext cx="261295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solidFill>
                  <a:schemeClr val="accent1">
                    <a:lumMod val="75000"/>
                  </a:schemeClr>
                </a:solidFill>
              </a:rPr>
              <a:t>Large difference of AP-STA            paths loss relative to SNR</a:t>
            </a:r>
            <a:endParaRPr lang="en-US" sz="13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01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r>
              <a:rPr lang="en-US" sz="1800" b="0" dirty="0"/>
              <a:t>With 3 STA </a:t>
            </a:r>
            <a:r>
              <a:rPr lang="en-US" sz="1800" b="0" dirty="0" smtClean="0"/>
              <a:t>per AP the baseline performance is better than scenario 2 at SNR&gt;=20dB which leads to reduction in gains of both C-SR and C-BF. However C-BF still shows gains at low values of X at those SNR</a:t>
            </a:r>
            <a:endParaRPr lang="en-US" sz="1800" b="0" dirty="0"/>
          </a:p>
          <a:p>
            <a:endParaRPr lang="en-US" sz="1800" b="0" dirty="0"/>
          </a:p>
          <a:p>
            <a:r>
              <a:rPr lang="en-US" sz="1800" b="0" dirty="0"/>
              <a:t>As in the previous scenario C-BF is better than C-SR in the top left triangle, meaning X&lt;=SNR=10 or 15 (</a:t>
            </a:r>
            <a:r>
              <a:rPr lang="en-US" sz="1800" b="0" dirty="0">
                <a:sym typeface="Wingdings" panose="05000000000000000000" pitchFamily="2" charset="2"/>
              </a:rPr>
              <a:t> SNR from AP2 is at least 10 or 15dB)</a:t>
            </a:r>
          </a:p>
          <a:p>
            <a:endParaRPr lang="en-US" sz="1800" b="0" dirty="0">
              <a:sym typeface="Wingdings" panose="05000000000000000000" pitchFamily="2" charset="2"/>
            </a:endParaRPr>
          </a:p>
          <a:p>
            <a:r>
              <a:rPr lang="en-US" sz="1800" b="0" dirty="0">
                <a:sym typeface="Wingdings" panose="05000000000000000000" pitchFamily="2" charset="2"/>
              </a:rPr>
              <a:t>For C-SR </a:t>
            </a:r>
            <a:r>
              <a:rPr lang="en-US" sz="1800" b="0" dirty="0" err="1"/>
              <a:t>Nss</a:t>
            </a:r>
            <a:r>
              <a:rPr lang="en-US" sz="1800" b="0" dirty="0"/>
              <a:t> = [1 1 1; 1 1 1] is largely the best for X &gt;= 15dB. </a:t>
            </a:r>
            <a:r>
              <a:rPr lang="en-US" sz="1800" b="0" dirty="0" err="1"/>
              <a:t>Nss</a:t>
            </a:r>
            <a:r>
              <a:rPr lang="en-US" sz="1800" b="0" dirty="0"/>
              <a:t> = [1; 1] is best for low SNR, low X.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09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 smtClean="0"/>
              <a:t>Simulation Assumptions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447800"/>
            <a:ext cx="8066087" cy="4953000"/>
          </a:xfrm>
        </p:spPr>
        <p:txBody>
          <a:bodyPr/>
          <a:lstStyle/>
          <a:p>
            <a:pPr marL="374650" lvl="0" indent="-285750">
              <a:spcBef>
                <a:spcPts val="9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 smtClean="0"/>
              <a:t>2-AP </a:t>
            </a:r>
            <a:r>
              <a:rPr lang="en-US" sz="1600" b="0" dirty="0"/>
              <a:t>(4x4), each with 1, 2 or 3 STA (2x2), </a:t>
            </a:r>
            <a:r>
              <a:rPr lang="en-US" sz="1600" b="0" dirty="0" smtClean="0"/>
              <a:t>and 4-AP each with 1 STA 80MHz </a:t>
            </a:r>
            <a:r>
              <a:rPr lang="en-US" sz="1600" b="0" dirty="0"/>
              <a:t>BW, 11nD,</a:t>
            </a:r>
          </a:p>
          <a:p>
            <a:pPr marL="774700" lvl="1"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400" dirty="0"/>
              <a:t>SNR measured between STA and stronger AP (“serving AP”): </a:t>
            </a:r>
            <a:r>
              <a:rPr lang="en-US" sz="1400" b="0" dirty="0"/>
              <a:t>range 10:35dB</a:t>
            </a:r>
            <a:endParaRPr lang="en-US" sz="1400" dirty="0"/>
          </a:p>
          <a:p>
            <a:pPr marL="774700" lvl="1"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400" b="0" dirty="0"/>
              <a:t>Path</a:t>
            </a:r>
            <a:r>
              <a:rPr lang="en-US" sz="1400" dirty="0"/>
              <a:t>-loss differential X between stronger AP and weaker AP: range 0:30dB</a:t>
            </a:r>
            <a:endParaRPr lang="en-US" sz="1400" b="0" dirty="0"/>
          </a:p>
          <a:p>
            <a:pPr marL="349250" lvl="0" indent="-285750">
              <a:spcBef>
                <a:spcPts val="8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600" b="0" dirty="0"/>
              <a:t>Baseline  - single-AP (SU or MU-MIMO) + </a:t>
            </a:r>
            <a:r>
              <a:rPr lang="en-US" sz="1600" b="0" dirty="0" smtClean="0"/>
              <a:t>TDMA (implicitly assumes AP are not too far)</a:t>
            </a:r>
            <a:endParaRPr lang="en-US" sz="1400" dirty="0"/>
          </a:p>
          <a:p>
            <a:pPr marL="374650" lvl="0" indent="-285750">
              <a:spcBef>
                <a:spcPts val="8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/>
              <a:t>C-SR – both AP transmit at the same time with same power as in </a:t>
            </a:r>
            <a:r>
              <a:rPr lang="en-US" sz="1600" b="0" dirty="0" smtClean="0"/>
              <a:t>baseline (see Appendix A for discussion on maximizing sum capacity by maximizing </a:t>
            </a:r>
            <a:r>
              <a:rPr lang="en-US" sz="1600" b="0" dirty="0" err="1" smtClean="0"/>
              <a:t>Tx</a:t>
            </a:r>
            <a:r>
              <a:rPr lang="en-US" sz="1600" b="0" dirty="0" smtClean="0"/>
              <a:t> power). </a:t>
            </a:r>
            <a:endParaRPr lang="en-US" sz="1600" b="0" dirty="0"/>
          </a:p>
          <a:p>
            <a:pPr marL="374650" indent="-285750">
              <a:spcBef>
                <a:spcPts val="8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/>
              <a:t>C-BF:  as with C-SR with additional spatial nulling to reduce OBSS </a:t>
            </a:r>
            <a:r>
              <a:rPr lang="en-US" sz="1600" b="0" dirty="0" smtClean="0"/>
              <a:t>interference</a:t>
            </a:r>
          </a:p>
          <a:p>
            <a:pPr marL="374650" indent="-285750">
              <a:spcBef>
                <a:spcPts val="8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/>
              <a:t>STA </a:t>
            </a:r>
            <a:r>
              <a:rPr lang="en-US" sz="1600" b="0" dirty="0" smtClean="0"/>
              <a:t>payload processing </a:t>
            </a:r>
            <a:r>
              <a:rPr lang="en-US" sz="1600" b="0" dirty="0"/>
              <a:t>– assumes knowledge of </a:t>
            </a:r>
            <a:r>
              <a:rPr lang="en-US" sz="1600" b="0" dirty="0" smtClean="0"/>
              <a:t>the per-tone interference </a:t>
            </a:r>
            <a:r>
              <a:rPr lang="en-US" sz="1600" b="0" dirty="0"/>
              <a:t>for C-BF and C-SR with MMSE receiver (interference estimation during LTF of coordinated PPDU</a:t>
            </a:r>
            <a:r>
              <a:rPr lang="en-US" sz="1600" b="0" dirty="0" smtClean="0"/>
              <a:t>)</a:t>
            </a:r>
          </a:p>
          <a:p>
            <a:pPr marL="374650" indent="-285750">
              <a:spcBef>
                <a:spcPts val="8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rgbClr val="000000"/>
                </a:solidFill>
                <a:ea typeface="Calibri" panose="020F0502020204030204" pitchFamily="34" charset="0"/>
              </a:rPr>
              <a:t>“</a:t>
            </a:r>
            <a:r>
              <a:rPr lang="en-US" sz="1600" b="0" dirty="0">
                <a:solidFill>
                  <a:srgbClr val="000000"/>
                </a:solidFill>
                <a:ea typeface="Calibri" panose="020F0502020204030204" pitchFamily="34" charset="0"/>
              </a:rPr>
              <a:t>Genie” MCS prediction: assuming full CSI, </a:t>
            </a:r>
            <a:r>
              <a:rPr lang="en-US" sz="1600" b="0" dirty="0" err="1">
                <a:solidFill>
                  <a:srgbClr val="000000"/>
                </a:solidFill>
                <a:ea typeface="Calibri" panose="020F0502020204030204" pitchFamily="34" charset="0"/>
              </a:rPr>
              <a:t>precoder</a:t>
            </a:r>
            <a:r>
              <a:rPr lang="en-US" sz="1600" b="0" dirty="0">
                <a:solidFill>
                  <a:srgbClr val="000000"/>
                </a:solidFill>
                <a:ea typeface="Calibri" panose="020F0502020204030204" pitchFamily="34" charset="0"/>
              </a:rPr>
              <a:t> knowledge and MMSE Rx, for both CBF and CSR (CBF: similar to DL MUMIMO, CSR: beyond just RSSI/path-loss info)</a:t>
            </a:r>
            <a:endParaRPr lang="en-US" sz="1200" b="0" dirty="0">
              <a:ea typeface="Calibri" panose="020F0502020204030204" pitchFamily="34" charset="0"/>
            </a:endParaRPr>
          </a:p>
          <a:p>
            <a:pPr marL="374650" indent="-285750">
              <a:spcBef>
                <a:spcPts val="8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 smtClean="0"/>
              <a:t>Generic </a:t>
            </a:r>
            <a:r>
              <a:rPr lang="en-US" sz="1600" b="0" dirty="0"/>
              <a:t>impairments: as in our JT sims in </a:t>
            </a:r>
            <a:r>
              <a:rPr lang="en-US" sz="1600" b="0" dirty="0" smtClean="0"/>
              <a:t>22/2188, e.g.</a:t>
            </a:r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400" dirty="0"/>
              <a:t>Channel aging (-30dBc)</a:t>
            </a:r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400" dirty="0" smtClean="0"/>
              <a:t>NDP </a:t>
            </a:r>
            <a:r>
              <a:rPr lang="en-US" sz="1400" dirty="0"/>
              <a:t>channel estimation error (no smoothing</a:t>
            </a:r>
            <a:r>
              <a:rPr lang="en-US" sz="1400" dirty="0" smtClean="0"/>
              <a:t>).</a:t>
            </a:r>
            <a:endParaRPr lang="en-US" sz="1400" dirty="0"/>
          </a:p>
          <a:p>
            <a:pPr marL="209550" indent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en-US" sz="1600" dirty="0"/>
          </a:p>
          <a:p>
            <a:pPr marL="209550" indent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 sz="1600" dirty="0"/>
              <a:t>Simulation output: </a:t>
            </a:r>
            <a:r>
              <a:rPr lang="en-US" sz="1400" b="0" dirty="0"/>
              <a:t>Throughput ratio (C-BF/baseline, C-SR/baseline) shown in a 2-D table: f(SNR, X). E</a:t>
            </a:r>
            <a:r>
              <a:rPr lang="en-US" sz="1400" b="0" dirty="0" smtClean="0"/>
              <a:t>ach </a:t>
            </a:r>
            <a:r>
              <a:rPr lang="en-US" sz="1400" b="0" dirty="0"/>
              <a:t>cell </a:t>
            </a:r>
            <a:r>
              <a:rPr lang="en-US" sz="1400" b="0" dirty="0" smtClean="0"/>
              <a:t>has C-BF </a:t>
            </a:r>
            <a:r>
              <a:rPr lang="en-US" sz="1400" b="0" dirty="0"/>
              <a:t>results </a:t>
            </a:r>
            <a:r>
              <a:rPr lang="en-US" sz="1400" b="0" dirty="0" smtClean="0"/>
              <a:t>(on top), C-SR (bottom) and gains </a:t>
            </a:r>
            <a:r>
              <a:rPr lang="en-US" sz="1400" b="0" dirty="0"/>
              <a:t>for different total </a:t>
            </a:r>
            <a:r>
              <a:rPr lang="en-US" sz="1400" b="0" dirty="0" err="1"/>
              <a:t>Nss</a:t>
            </a:r>
            <a:r>
              <a:rPr lang="en-US" sz="1400" b="0" dirty="0"/>
              <a:t> </a:t>
            </a:r>
            <a:r>
              <a:rPr lang="en-US" sz="1400" b="0" dirty="0" smtClean="0"/>
              <a:t>values.</a:t>
            </a:r>
            <a:endParaRPr lang="en-US" sz="1400" b="0" dirty="0"/>
          </a:p>
          <a:p>
            <a:pPr marL="209550" indent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en-US" sz="1600" b="0" u="sng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37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82839"/>
          </a:xfrm>
        </p:spPr>
        <p:txBody>
          <a:bodyPr/>
          <a:lstStyle/>
          <a:p>
            <a:r>
              <a:rPr lang="en-US" sz="2800" dirty="0"/>
              <a:t>Notes on Nulling in </a:t>
            </a:r>
            <a:r>
              <a:rPr lang="en-US" sz="2800" dirty="0" smtClean="0"/>
              <a:t>C-BF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8639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With </a:t>
            </a:r>
            <a:r>
              <a:rPr lang="en-US" sz="1800" b="0" dirty="0"/>
              <a:t>2x2 STA we can fully null a signal towards the STA’s two antennas or partially null in </a:t>
            </a:r>
            <a:r>
              <a:rPr lang="en-US" sz="1800" b="0" dirty="0" smtClean="0"/>
              <a:t>one </a:t>
            </a:r>
            <a:r>
              <a:rPr lang="en-US" sz="1800" b="0" dirty="0"/>
              <a:t>certain direction </a:t>
            </a:r>
          </a:p>
          <a:p>
            <a:endParaRPr lang="en-US" sz="1800" b="0" dirty="0" smtClean="0"/>
          </a:p>
          <a:p>
            <a:endParaRPr lang="en-US" sz="180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dirty="0"/>
          </a:p>
          <a:p>
            <a:endParaRPr lang="en-US" sz="1800" b="0" dirty="0" smtClean="0"/>
          </a:p>
          <a:p>
            <a:r>
              <a:rPr lang="en-US" sz="1800" b="0" dirty="0" smtClean="0"/>
              <a:t>With </a:t>
            </a:r>
            <a:r>
              <a:rPr lang="en-US" sz="1800" b="0" dirty="0"/>
              <a:t>4x4 AP full nulling is quite limited (e.g. null towards one OBSS STA and transmit towards one BSS STA) </a:t>
            </a:r>
            <a:r>
              <a:rPr lang="en-US" sz="1800" b="0" dirty="0">
                <a:sym typeface="Wingdings" panose="05000000000000000000" pitchFamily="2" charset="2"/>
              </a:rPr>
              <a:t> partial nulling provides a lot more options to use C-BF and higher gains as shown in the simulation results</a:t>
            </a:r>
          </a:p>
          <a:p>
            <a:r>
              <a:rPr lang="en-US" sz="1800" b="0" dirty="0" smtClean="0">
                <a:sym typeface="Wingdings" panose="05000000000000000000" pitchFamily="2" charset="2"/>
              </a:rPr>
              <a:t>For partial nulling used joint sounding for accurate </a:t>
            </a:r>
            <a:r>
              <a:rPr lang="en-US" sz="1800" b="0" dirty="0" err="1" smtClean="0">
                <a:sym typeface="Wingdings" panose="05000000000000000000" pitchFamily="2" charset="2"/>
              </a:rPr>
              <a:t>precoder</a:t>
            </a:r>
            <a:r>
              <a:rPr lang="en-US" sz="1800" b="0" dirty="0" smtClean="0">
                <a:sym typeface="Wingdings" panose="05000000000000000000" pitchFamily="2" charset="2"/>
              </a:rPr>
              <a:t> calculation (see Appendix B)</a:t>
            </a:r>
          </a:p>
          <a:p>
            <a:r>
              <a:rPr lang="en-US" sz="1800" b="0" dirty="0" smtClean="0">
                <a:sym typeface="Wingdings" panose="05000000000000000000" pitchFamily="2" charset="2"/>
              </a:rPr>
              <a:t>Simulations </a:t>
            </a:r>
            <a:r>
              <a:rPr lang="en-US" sz="1800" b="0" dirty="0">
                <a:sym typeface="Wingdings" panose="05000000000000000000" pitchFamily="2" charset="2"/>
              </a:rPr>
              <a:t>used an MMSE precoder  more suitable than ZF </a:t>
            </a:r>
            <a:r>
              <a:rPr lang="en-US" sz="1800" b="0" dirty="0" smtClean="0">
                <a:sym typeface="Wingdings" panose="05000000000000000000" pitchFamily="2" charset="2"/>
              </a:rPr>
              <a:t>since MMSE de-weights the </a:t>
            </a:r>
            <a:r>
              <a:rPr lang="en-US" sz="1800" b="0" dirty="0">
                <a:sym typeface="Wingdings" panose="05000000000000000000" pitchFamily="2" charset="2"/>
              </a:rPr>
              <a:t>nulling based on </a:t>
            </a:r>
            <a:r>
              <a:rPr lang="en-US" sz="1800" b="0" dirty="0" smtClean="0">
                <a:sym typeface="Wingdings" panose="05000000000000000000" pitchFamily="2" charset="2"/>
              </a:rPr>
              <a:t>I+N and enables higher BF gain. </a:t>
            </a: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pic>
        <p:nvPicPr>
          <p:cNvPr id="1026" name="Picture 2" descr="partial_rank_nulli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057400"/>
            <a:ext cx="4673600" cy="2392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848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Scenario 1 -  </a:t>
            </a:r>
            <a:r>
              <a:rPr lang="en-US" sz="2800" dirty="0" smtClean="0"/>
              <a:t>Two AP, One </a:t>
            </a:r>
            <a:r>
              <a:rPr lang="en-US" sz="2800" dirty="0"/>
              <a:t>STA per 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pPr marL="457200" lvl="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Baseline </a:t>
            </a:r>
            <a:r>
              <a:rPr lang="en-US" sz="1800" b="0" dirty="0" err="1"/>
              <a:t>Nss</a:t>
            </a:r>
            <a:r>
              <a:rPr lang="en-US" sz="1800" b="0" dirty="0"/>
              <a:t> = [1], [2]</a:t>
            </a:r>
          </a:p>
          <a:p>
            <a:pPr marL="857250" lvl="1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600" dirty="0" err="1"/>
              <a:t>Nss</a:t>
            </a:r>
            <a:r>
              <a:rPr lang="en-US" sz="1600" dirty="0"/>
              <a:t> = 2 best for SNR &gt;= 20dB, </a:t>
            </a:r>
            <a:r>
              <a:rPr lang="en-US" sz="1600" dirty="0" err="1"/>
              <a:t>Nss</a:t>
            </a:r>
            <a:r>
              <a:rPr lang="en-US" sz="1600" dirty="0"/>
              <a:t> = 1 best for SNR &lt;= 15dB</a:t>
            </a:r>
          </a:p>
          <a:p>
            <a:pPr marL="476250" lvl="1" indent="0">
              <a:spcBef>
                <a:spcPts val="1200"/>
              </a:spcBef>
              <a:spcAft>
                <a:spcPts val="0"/>
              </a:spcAft>
              <a:buSzPts val="2400"/>
              <a:buNone/>
            </a:pPr>
            <a:endParaRPr lang="en-US" sz="1400" b="0" dirty="0"/>
          </a:p>
          <a:p>
            <a: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endParaRPr lang="en-US" sz="1800" b="0" dirty="0"/>
          </a:p>
          <a:p>
            <a: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CBF/CSR </a:t>
            </a:r>
            <a:r>
              <a:rPr lang="en-US" sz="1800" b="0" dirty="0" err="1"/>
              <a:t>Nss</a:t>
            </a:r>
            <a:r>
              <a:rPr lang="en-US" sz="1800" b="0" dirty="0"/>
              <a:t> = [1; 1], [2; 2]</a:t>
            </a:r>
          </a:p>
          <a:p>
            <a:pPr marL="857250" lvl="1" indent="-381000">
              <a:spcBef>
                <a:spcPts val="600"/>
              </a:spcBef>
              <a:spcAft>
                <a:spcPts val="0"/>
              </a:spcAft>
              <a:buSzPts val="2400"/>
              <a:buChar char="-"/>
            </a:pPr>
            <a:r>
              <a:rPr lang="en-US" sz="1600" dirty="0"/>
              <a:t>A total of 2ss or 4ss across AP</a:t>
            </a:r>
            <a:endParaRPr lang="en-US" sz="16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36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000" dirty="0" smtClean="0"/>
              <a:t>Scenario 1 - </a:t>
            </a:r>
            <a:r>
              <a:rPr lang="en-US" sz="2000" dirty="0" err="1" smtClean="0"/>
              <a:t>Tput</a:t>
            </a:r>
            <a:r>
              <a:rPr lang="en-US" sz="2000" dirty="0" smtClean="0"/>
              <a:t> </a:t>
            </a:r>
            <a:r>
              <a:rPr lang="en-US" sz="2000" dirty="0"/>
              <a:t>Ratios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148625" cy="484602"/>
          </a:xfrm>
        </p:spPr>
        <p:txBody>
          <a:bodyPr/>
          <a:lstStyle/>
          <a:p>
            <a:pPr marL="88900" lvl="0" indent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</a:pPr>
            <a:r>
              <a:rPr lang="en-US" sz="1400" b="0" dirty="0"/>
              <a:t>Throughput ratio for </a:t>
            </a:r>
            <a:r>
              <a:rPr lang="en-US" sz="1400" b="0" dirty="0">
                <a:solidFill>
                  <a:schemeClr val="accent2">
                    <a:lumMod val="75000"/>
                  </a:schemeClr>
                </a:solidFill>
                <a:highlight>
                  <a:srgbClr val="00FFFF"/>
                </a:highlight>
              </a:rPr>
              <a:t>C-BF</a:t>
            </a:r>
            <a:r>
              <a:rPr lang="en-US" sz="1400" b="0" dirty="0"/>
              <a:t> and C-SR with a total of [2ss, 4ss] (higher number in </a:t>
            </a:r>
            <a:r>
              <a:rPr lang="en-US" sz="1400" dirty="0"/>
              <a:t>bold</a:t>
            </a:r>
            <a:r>
              <a:rPr lang="en-US" sz="1400" b="0" dirty="0"/>
              <a:t>), (</a:t>
            </a:r>
            <a:r>
              <a:rPr lang="en-US" sz="1400" b="0" dirty="0">
                <a:solidFill>
                  <a:srgbClr val="C00000"/>
                </a:solidFill>
              </a:rPr>
              <a:t>red</a:t>
            </a:r>
            <a:r>
              <a:rPr lang="en-US" sz="1400" b="0" dirty="0"/>
              <a:t> </a:t>
            </a:r>
            <a:r>
              <a:rPr lang="en-US" sz="1400" b="0" dirty="0" smtClean="0"/>
              <a:t>C-BF&gt;</a:t>
            </a:r>
            <a:r>
              <a:rPr lang="en-US" sz="1400" b="0" dirty="0" smtClean="0">
                <a:solidFill>
                  <a:srgbClr val="C00000"/>
                </a:solidFill>
              </a:rPr>
              <a:t>1.1x</a:t>
            </a:r>
            <a:r>
              <a:rPr lang="en-US" sz="1400" b="0" dirty="0" smtClean="0"/>
              <a:t>C-SR</a:t>
            </a:r>
            <a:r>
              <a:rPr lang="en-US" sz="1400" b="0" dirty="0"/>
              <a:t>) 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graphicFrame>
        <p:nvGraphicFramePr>
          <p:cNvPr id="13" name="Google Shape;1051;p23"/>
          <p:cNvGraphicFramePr/>
          <p:nvPr>
            <p:extLst>
              <p:ext uri="{D42A27DB-BD31-4B8C-83A1-F6EECF244321}">
                <p14:modId xmlns:p14="http://schemas.microsoft.com/office/powerpoint/2010/main" val="3312462110"/>
              </p:ext>
            </p:extLst>
          </p:nvPr>
        </p:nvGraphicFramePr>
        <p:xfrm>
          <a:off x="435049" y="2106198"/>
          <a:ext cx="8273902" cy="429460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9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9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7675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600" b="1" baseline="0" dirty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</a:rPr>
                        <a:t> (dB)</a:t>
                      </a: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56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35</a:t>
                      </a:r>
                      <a:endParaRPr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84">
                <a:tc rowSpan="1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X</a:t>
                      </a:r>
                      <a:r>
                        <a:rPr lang="en-US" dirty="0"/>
                        <a:t> (</a:t>
                      </a:r>
                      <a:r>
                        <a:rPr lang="en-US" dirty="0" smtClean="0"/>
                        <a:t>dB)</a:t>
                      </a:r>
                      <a:endParaRPr dirty="0"/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1.17, </a:t>
                      </a:r>
                      <a:r>
                        <a:rPr lang="en-US" sz="1200" b="1" dirty="0"/>
                        <a:t>1.19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1.18</a:t>
                      </a:r>
                      <a:r>
                        <a:rPr lang="en-US" sz="1200" dirty="0"/>
                        <a:t>, 1.12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1.33</a:t>
                      </a:r>
                      <a:r>
                        <a:rPr lang="en-US" sz="1200" dirty="0"/>
                        <a:t>, 0.99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1.35</a:t>
                      </a:r>
                      <a:r>
                        <a:rPr lang="en-US" sz="1200" dirty="0"/>
                        <a:t>, 0.85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1.80</a:t>
                      </a:r>
                      <a:r>
                        <a:rPr lang="en-US" sz="1200" dirty="0"/>
                        <a:t>, 0.79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1.63</a:t>
                      </a:r>
                      <a:r>
                        <a:rPr lang="en-US" sz="1200" dirty="0"/>
                        <a:t>, 0.42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1.13</a:t>
                      </a:r>
                      <a:r>
                        <a:rPr lang="en-US" sz="1200" dirty="0"/>
                        <a:t>, 0.09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1.10</a:t>
                      </a:r>
                      <a:r>
                        <a:rPr lang="en-US" sz="1200" dirty="0"/>
                        <a:t>, 0.10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1.19</a:t>
                      </a:r>
                      <a:r>
                        <a:rPr lang="en-US" sz="1200" dirty="0"/>
                        <a:t>, 0.11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1.25</a:t>
                      </a:r>
                      <a:r>
                        <a:rPr lang="en-US" sz="1200" dirty="0"/>
                        <a:t>, 0.13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1.45</a:t>
                      </a:r>
                      <a:r>
                        <a:rPr lang="en-US" sz="1200" dirty="0"/>
                        <a:t>, 0.13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1.33</a:t>
                      </a:r>
                      <a:r>
                        <a:rPr lang="en-US" sz="1200" dirty="0"/>
                        <a:t>, 0.03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15728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1.18,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1.34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1.21,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1.26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1.33</a:t>
                      </a:r>
                      <a:r>
                        <a:rPr lang="en-US" sz="1200" dirty="0"/>
                        <a:t>, 1.10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1.35</a:t>
                      </a:r>
                      <a:r>
                        <a:rPr lang="en-US" sz="1200" dirty="0"/>
                        <a:t>, 0.95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1.80</a:t>
                      </a:r>
                      <a:r>
                        <a:rPr lang="en-US" sz="1200" dirty="0"/>
                        <a:t>, 0.99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1.68</a:t>
                      </a:r>
                      <a:r>
                        <a:rPr lang="en-US" sz="1200" dirty="0"/>
                        <a:t>, 0.72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1.14</a:t>
                      </a:r>
                      <a:r>
                        <a:rPr lang="en-US" sz="1200" dirty="0"/>
                        <a:t>, 0.27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1.11</a:t>
                      </a:r>
                      <a:r>
                        <a:rPr lang="en-US" sz="1200" dirty="0"/>
                        <a:t>, 0.30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1.20</a:t>
                      </a:r>
                      <a:r>
                        <a:rPr lang="en-US" sz="1200" dirty="0"/>
                        <a:t>, 0.38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1.27</a:t>
                      </a:r>
                      <a:r>
                        <a:rPr lang="en-US" sz="1200" dirty="0"/>
                        <a:t>, 0.47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1.53</a:t>
                      </a:r>
                      <a:r>
                        <a:rPr lang="en-US" sz="1200" dirty="0"/>
                        <a:t>, 0.59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1.50</a:t>
                      </a:r>
                      <a:r>
                        <a:rPr lang="en-US" sz="1200" dirty="0"/>
                        <a:t>, 0.46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37465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10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1.19,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1.41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1.23,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1.36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1.35</a:t>
                      </a:r>
                      <a:r>
                        <a:rPr lang="en-US" sz="1200" dirty="0"/>
                        <a:t>, 1.25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1.35</a:t>
                      </a:r>
                      <a:r>
                        <a:rPr lang="en-US" sz="1200" dirty="0"/>
                        <a:t>, 1.10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1.81</a:t>
                      </a:r>
                      <a:r>
                        <a:rPr lang="en-US" sz="1200" dirty="0"/>
                        <a:t>, 1.20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1.84</a:t>
                      </a:r>
                      <a:r>
                        <a:rPr lang="en-US" sz="1200" dirty="0"/>
                        <a:t>, 1.01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1.15</a:t>
                      </a:r>
                      <a:r>
                        <a:rPr lang="en-US" sz="1200" dirty="0"/>
                        <a:t>, 0.47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1.13</a:t>
                      </a:r>
                      <a:r>
                        <a:rPr lang="en-US" sz="1200" dirty="0"/>
                        <a:t>, 0.53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1.22</a:t>
                      </a:r>
                      <a:r>
                        <a:rPr lang="en-US" sz="1200" dirty="0"/>
                        <a:t>, 0.64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1.30</a:t>
                      </a:r>
                      <a:r>
                        <a:rPr lang="en-US" sz="1200"/>
                        <a:t>, 0.78</a:t>
                      </a:r>
                      <a:endParaRPr sz="12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1.68</a:t>
                      </a:r>
                      <a:r>
                        <a:rPr lang="en-US" sz="1200"/>
                        <a:t>, 1.02</a:t>
                      </a:r>
                      <a:endParaRPr sz="12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1.73</a:t>
                      </a:r>
                      <a:r>
                        <a:rPr lang="en-US" sz="1200" dirty="0"/>
                        <a:t>, 0.96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7445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15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1.19,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1.47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1.24,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1.47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1.35,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1.48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1.35</a:t>
                      </a:r>
                      <a:r>
                        <a:rPr lang="en-US" sz="1200" dirty="0"/>
                        <a:t>, 1.32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1.86</a:t>
                      </a:r>
                      <a:r>
                        <a:rPr lang="en-US" sz="1200" dirty="0"/>
                        <a:t>, 1.41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1.98</a:t>
                      </a:r>
                      <a:r>
                        <a:rPr lang="en-US" sz="1200" dirty="0"/>
                        <a:t>, 1.26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1.15</a:t>
                      </a:r>
                      <a:r>
                        <a:rPr lang="en-US" sz="1200" dirty="0"/>
                        <a:t>, 0.82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1.14</a:t>
                      </a:r>
                      <a:r>
                        <a:rPr lang="en-US" sz="1200" dirty="0"/>
                        <a:t>, 0.90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1.26</a:t>
                      </a:r>
                      <a:r>
                        <a:rPr lang="en-US" sz="1200" dirty="0"/>
                        <a:t>, 1.02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1.34</a:t>
                      </a:r>
                      <a:r>
                        <a:rPr lang="en-US" sz="1200" dirty="0"/>
                        <a:t>, 1.12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1.82</a:t>
                      </a:r>
                      <a:r>
                        <a:rPr lang="en-US" sz="1200" dirty="0"/>
                        <a:t>, 1.36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1.96</a:t>
                      </a:r>
                      <a:r>
                        <a:rPr lang="en-US" sz="1200" dirty="0"/>
                        <a:t>, 1.24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240370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20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1.19,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1.58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1.24,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1.55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1.35,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1.66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1.39, </a:t>
                      </a:r>
                      <a:r>
                        <a:rPr lang="en-US" sz="1200" b="1" dirty="0"/>
                        <a:t>1.58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1.91</a:t>
                      </a:r>
                      <a:r>
                        <a:rPr lang="en-US" sz="1200" dirty="0"/>
                        <a:t>, 1.54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/>
                        <a:t>1.17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1.24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1.16, </a:t>
                      </a:r>
                      <a:r>
                        <a:rPr lang="en-US" sz="1200" b="1" dirty="0"/>
                        <a:t>1.33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1.31, </a:t>
                      </a:r>
                      <a:r>
                        <a:rPr lang="en-US" sz="1200" b="1" dirty="0"/>
                        <a:t>1.52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1.38, </a:t>
                      </a:r>
                      <a:r>
                        <a:rPr lang="en-US" sz="1200" b="1" dirty="0"/>
                        <a:t>1.53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1.91</a:t>
                      </a:r>
                      <a:r>
                        <a:rPr lang="en-US" sz="1200" dirty="0"/>
                        <a:t>, 1.53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5312261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25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1.19,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1.72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1.25, </a:t>
                      </a:r>
                      <a:r>
                        <a:rPr lang="en-US" sz="1200" b="1" dirty="0"/>
                        <a:t>1.63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1.35, </a:t>
                      </a:r>
                      <a:r>
                        <a:rPr lang="en-US" sz="1200" b="1" dirty="0"/>
                        <a:t>1.86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1.47, </a:t>
                      </a:r>
                      <a:r>
                        <a:rPr lang="en-US" sz="1200" b="1" dirty="0"/>
                        <a:t>1.82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/>
                        <a:t>1.18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1.46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1.21, </a:t>
                      </a:r>
                      <a:r>
                        <a:rPr lang="en-US" sz="1200" b="1" dirty="0"/>
                        <a:t>1.57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1.35, </a:t>
                      </a:r>
                      <a:r>
                        <a:rPr lang="en-US" sz="1200" b="1" dirty="0"/>
                        <a:t>1.83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1.46, </a:t>
                      </a:r>
                      <a:r>
                        <a:rPr lang="en-US" sz="1200" b="1" dirty="0"/>
                        <a:t>1.81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3295887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30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1.19, </a:t>
                      </a:r>
                      <a:r>
                        <a:rPr lang="en-US" sz="1200" b="1" dirty="0"/>
                        <a:t>1.85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1.29, </a:t>
                      </a:r>
                      <a:r>
                        <a:rPr lang="en-US" sz="1200" b="1" dirty="0"/>
                        <a:t>1.76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/>
                        <a:t>1.19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1.76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1.27, </a:t>
                      </a:r>
                      <a:r>
                        <a:rPr lang="en-US" sz="1200" b="1" dirty="0"/>
                        <a:t>1.73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414554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V="1">
            <a:off x="2205024" y="3505200"/>
            <a:ext cx="6338901" cy="2581013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 bwMode="auto">
          <a:xfrm>
            <a:off x="5181600" y="4876800"/>
            <a:ext cx="762000" cy="144780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867400" y="5943600"/>
            <a:ext cx="261295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solidFill>
                  <a:schemeClr val="accent1">
                    <a:lumMod val="75000"/>
                  </a:schemeClr>
                </a:solidFill>
              </a:rPr>
              <a:t>Large difference of AP-STA              paths loss relative to SNR</a:t>
            </a:r>
            <a:endParaRPr lang="en-US" sz="13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78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Observations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C-SR </a:t>
            </a:r>
            <a:r>
              <a:rPr lang="en-US" sz="1800" b="0" dirty="0"/>
              <a:t>works well when X&gt;=SNR (or SNR-5 in some cases)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sz="1600" dirty="0">
                <a:sym typeface="Wingdings" panose="05000000000000000000" pitchFamily="2" charset="2"/>
              </a:rPr>
              <a:t>not exactly a function of </a:t>
            </a:r>
            <a:r>
              <a:rPr lang="en-US" sz="1600" dirty="0"/>
              <a:t>AP-AP separation</a:t>
            </a:r>
          </a:p>
          <a:p>
            <a:pPr lvl="1">
              <a:buFont typeface="Wingdings" panose="05000000000000000000" pitchFamily="2" charset="2"/>
              <a:buChar char="à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à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à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à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à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à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à"/>
            </a:pPr>
            <a:r>
              <a:rPr lang="en-US" sz="1600" dirty="0" smtClean="0"/>
              <a:t>Logic </a:t>
            </a:r>
            <a:r>
              <a:rPr lang="en-US" sz="1600" dirty="0"/>
              <a:t>– when the interference from AP2 is at the noise </a:t>
            </a:r>
            <a:r>
              <a:rPr lang="en-US" sz="1600" dirty="0" smtClean="0"/>
              <a:t>level or below</a:t>
            </a:r>
            <a:endParaRPr lang="en-US" sz="1600" dirty="0"/>
          </a:p>
          <a:p>
            <a:endParaRPr lang="en-US" sz="1800" b="0" dirty="0"/>
          </a:p>
          <a:p>
            <a:r>
              <a:rPr lang="en-US" sz="1800" b="0" dirty="0"/>
              <a:t>In the particular case of C-SR with </a:t>
            </a:r>
            <a:r>
              <a:rPr lang="en-US" sz="1800" b="0" dirty="0" err="1"/>
              <a:t>Nss</a:t>
            </a:r>
            <a:r>
              <a:rPr lang="en-US" sz="1800" b="0" dirty="0"/>
              <a:t>=[1; 1] the STA is able to cancel the rank-1 </a:t>
            </a:r>
            <a:r>
              <a:rPr lang="en-US" sz="1800" b="0" dirty="0" smtClean="0"/>
              <a:t>interference (note the stable gain at any X and SNR)</a:t>
            </a:r>
            <a:endParaRPr lang="en-US" sz="1800" b="0" dirty="0"/>
          </a:p>
          <a:p>
            <a:pPr marL="457200" lvl="1" indent="0">
              <a:buNone/>
            </a:pPr>
            <a:r>
              <a:rPr lang="en-US" sz="1600" dirty="0" smtClean="0">
                <a:sym typeface="Wingdings" panose="05000000000000000000" pitchFamily="2" charset="2"/>
              </a:rPr>
              <a:t> </a:t>
            </a:r>
            <a:r>
              <a:rPr lang="en-US" sz="1600" dirty="0">
                <a:sym typeface="Wingdings" panose="05000000000000000000" pitchFamily="2" charset="2"/>
              </a:rPr>
              <a:t>T</a:t>
            </a:r>
            <a:r>
              <a:rPr lang="en-US" sz="1600" dirty="0" smtClean="0"/>
              <a:t>hat </a:t>
            </a:r>
            <a:r>
              <a:rPr lang="en-US" sz="1600" dirty="0"/>
              <a:t>is </a:t>
            </a:r>
            <a:r>
              <a:rPr lang="en-US" sz="1600" dirty="0" smtClean="0"/>
              <a:t>one </a:t>
            </a:r>
            <a:r>
              <a:rPr lang="en-US" sz="1600" dirty="0"/>
              <a:t>benefit of synchronization when compared to 11ax style opportunistic </a:t>
            </a:r>
            <a:r>
              <a:rPr lang="en-US" sz="1600" dirty="0" smtClean="0"/>
              <a:t>SR</a:t>
            </a:r>
            <a:endParaRPr lang="en-US" sz="1600" dirty="0"/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2971800" y="2590800"/>
            <a:ext cx="838200" cy="533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AP1</a:t>
            </a:r>
            <a:endParaRPr kumimoji="0" lang="en-US" sz="1400" i="0" u="none" strike="noStrike" normalizeH="0" baseline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871564" y="2590800"/>
            <a:ext cx="834036" cy="533400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249488" y="3631962"/>
            <a:ext cx="722312" cy="381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</a:t>
            </a:r>
          </a:p>
        </p:txBody>
      </p:sp>
      <p:cxnSp>
        <p:nvCxnSpPr>
          <p:cNvPr id="11" name="Straight Arrow Connector 10"/>
          <p:cNvCxnSpPr>
            <a:stCxn id="8" idx="4"/>
            <a:endCxn id="10" idx="7"/>
          </p:cNvCxnSpPr>
          <p:nvPr/>
        </p:nvCxnSpPr>
        <p:spPr bwMode="auto">
          <a:xfrm flipH="1">
            <a:off x="2866020" y="3124200"/>
            <a:ext cx="524880" cy="5635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/>
          <p:cNvCxnSpPr>
            <a:stCxn id="9" idx="3"/>
            <a:endCxn id="10" idx="6"/>
          </p:cNvCxnSpPr>
          <p:nvPr/>
        </p:nvCxnSpPr>
        <p:spPr bwMode="auto">
          <a:xfrm flipH="1">
            <a:off x="2971800" y="3046085"/>
            <a:ext cx="3021906" cy="7763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582067" y="323958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SNR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91000" y="3512395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SNR-X </a:t>
            </a:r>
            <a:r>
              <a:rPr lang="en-US" dirty="0">
                <a:sym typeface="Wingdings" panose="05000000000000000000" pitchFamily="2" charset="2"/>
              </a:rPr>
              <a:t> SNR from AP2&lt;=0dB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53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Observations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 smtClean="0"/>
          </a:p>
          <a:p>
            <a:r>
              <a:rPr lang="en-US" sz="1800" b="0" dirty="0" smtClean="0"/>
              <a:t>C-BF shows particular strong gain for SNR&lt;=15dB because the baseline only supported </a:t>
            </a:r>
            <a:r>
              <a:rPr lang="en-US" sz="1800" b="0" dirty="0" err="1" smtClean="0"/>
              <a:t>Nss</a:t>
            </a:r>
            <a:r>
              <a:rPr lang="en-US" sz="1800" b="0" dirty="0" smtClean="0"/>
              <a:t>=1 so potential for doubling with C-BF</a:t>
            </a:r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 smtClean="0"/>
              <a:t>C-BF </a:t>
            </a:r>
            <a:r>
              <a:rPr lang="en-US" sz="1800" b="0" dirty="0"/>
              <a:t>provides significantly higher rates than C-SR for X&lt;=SNR-10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US" sz="1400" dirty="0" smtClean="0">
                <a:sym typeface="Wingdings" panose="05000000000000000000" pitchFamily="2" charset="2"/>
              </a:rPr>
              <a:t>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smtClean="0"/>
              <a:t>Logic </a:t>
            </a:r>
            <a:r>
              <a:rPr lang="en-US" sz="1600" dirty="0"/>
              <a:t>– when the interference from AP2 is strong enough for nulling to provide benefit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2895600" y="3733800"/>
            <a:ext cx="838200" cy="533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AP1</a:t>
            </a:r>
            <a:endParaRPr kumimoji="0" lang="en-US" sz="1400" i="0" u="none" strike="noStrike" normalizeH="0" baseline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795364" y="3733800"/>
            <a:ext cx="834036" cy="533400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002088" y="4419600"/>
            <a:ext cx="722312" cy="381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</a:t>
            </a:r>
          </a:p>
        </p:txBody>
      </p:sp>
      <p:cxnSp>
        <p:nvCxnSpPr>
          <p:cNvPr id="11" name="Straight Arrow Connector 10"/>
          <p:cNvCxnSpPr>
            <a:stCxn id="8" idx="5"/>
            <a:endCxn id="10" idx="1"/>
          </p:cNvCxnSpPr>
          <p:nvPr/>
        </p:nvCxnSpPr>
        <p:spPr bwMode="auto">
          <a:xfrm>
            <a:off x="3611048" y="4189085"/>
            <a:ext cx="496820" cy="2863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/>
          <p:cNvCxnSpPr>
            <a:stCxn id="9" idx="3"/>
            <a:endCxn id="10" idx="7"/>
          </p:cNvCxnSpPr>
          <p:nvPr/>
        </p:nvCxnSpPr>
        <p:spPr bwMode="auto">
          <a:xfrm flipH="1">
            <a:off x="4618620" y="4189085"/>
            <a:ext cx="1298886" cy="2863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430588" y="42672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SNR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29200" y="43389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SNR-X </a:t>
            </a:r>
            <a:r>
              <a:rPr lang="en-US" dirty="0">
                <a:sym typeface="Wingdings" panose="05000000000000000000" pitchFamily="2" charset="2"/>
              </a:rPr>
              <a:t> SNR from AP2 &gt; =10dB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05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Scenario 2 - Two AP, Two STA per 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pPr marL="457200" lvl="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Baseline </a:t>
            </a:r>
            <a:r>
              <a:rPr lang="en-US" sz="1800" b="0" dirty="0" err="1"/>
              <a:t>Nss</a:t>
            </a:r>
            <a:r>
              <a:rPr lang="en-US" sz="1800" b="0" dirty="0"/>
              <a:t> = [1], [2], [1 1], [2 1]</a:t>
            </a:r>
          </a:p>
          <a:p>
            <a:pPr marL="857250" lvl="1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600" dirty="0" err="1"/>
              <a:t>Nss</a:t>
            </a:r>
            <a:r>
              <a:rPr lang="en-US" sz="1600" dirty="0"/>
              <a:t> = [2 1] best for SNR &gt;= 25dB, </a:t>
            </a:r>
            <a:r>
              <a:rPr lang="en-US" sz="1600" dirty="0" err="1"/>
              <a:t>Nss</a:t>
            </a:r>
            <a:r>
              <a:rPr lang="en-US" sz="1600" dirty="0"/>
              <a:t> = [1 1] best for SNR &lt;= 20dB</a:t>
            </a:r>
          </a:p>
          <a:p>
            <a:pPr marL="857250" lvl="1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endParaRPr lang="en-US" sz="1600" b="0" dirty="0"/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C-SR </a:t>
            </a:r>
            <a:r>
              <a:rPr lang="en-US" sz="1800" b="0" dirty="0" err="1"/>
              <a:t>Nss</a:t>
            </a:r>
            <a:r>
              <a:rPr lang="en-US" sz="1800" b="0" dirty="0"/>
              <a:t> = [1; 1], [1 1; 1 1], [2 1; 2 1]</a:t>
            </a:r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endParaRPr lang="en-US" sz="1800" b="0" dirty="0"/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C-BF: </a:t>
            </a:r>
            <a:r>
              <a:rPr lang="en-US" sz="1800" b="0" dirty="0" err="1"/>
              <a:t>Nss</a:t>
            </a:r>
            <a:r>
              <a:rPr lang="en-US" sz="1800" b="0" dirty="0"/>
              <a:t> = [1; 1], [1 1; 1 1] (with C-BF limited to a total of </a:t>
            </a:r>
            <a:r>
              <a:rPr lang="en-US" sz="1800" b="0" dirty="0" err="1"/>
              <a:t>Nss</a:t>
            </a:r>
            <a:r>
              <a:rPr lang="en-US" sz="1800" b="0" dirty="0"/>
              <a:t>=4)</a:t>
            </a:r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51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424706</TotalTime>
  <Words>3774</Words>
  <Application>Microsoft Office PowerPoint</Application>
  <PresentationFormat>On-screen Show (4:3)</PresentationFormat>
  <Paragraphs>819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CiscoSans ExtraLight</vt:lpstr>
      <vt:lpstr>CiscoSans Thin</vt:lpstr>
      <vt:lpstr>Times New Roman</vt:lpstr>
      <vt:lpstr>Wingdings</vt:lpstr>
      <vt:lpstr>802-11-Submission</vt:lpstr>
      <vt:lpstr>Performance of C-BF and C-SR</vt:lpstr>
      <vt:lpstr>Introduction</vt:lpstr>
      <vt:lpstr>Simulation Assumptions </vt:lpstr>
      <vt:lpstr>Notes on Nulling in C-BF</vt:lpstr>
      <vt:lpstr>Scenario 1 -  Two AP, One STA per AP</vt:lpstr>
      <vt:lpstr>Scenario 1 - Tput Ratios</vt:lpstr>
      <vt:lpstr>Observations (1)</vt:lpstr>
      <vt:lpstr>Observations (2)</vt:lpstr>
      <vt:lpstr>Scenario 2 - Two AP, Two STA per AP</vt:lpstr>
      <vt:lpstr>Scenario 2 - Tput Ratios</vt:lpstr>
      <vt:lpstr>Observations</vt:lpstr>
      <vt:lpstr>Scenario 3 -  Four AP, one STA per AP</vt:lpstr>
      <vt:lpstr>Scenario 3 - Tput Ratios</vt:lpstr>
      <vt:lpstr>Observations</vt:lpstr>
      <vt:lpstr>Summary </vt:lpstr>
      <vt:lpstr>Appendix A – Sum Capacity of 2AP C-SR</vt:lpstr>
      <vt:lpstr>Appendix B – CBF with Joint vs. Sequential Sounding</vt:lpstr>
      <vt:lpstr>Appendix C - CBF gains with 2 vs 4 STAs </vt:lpstr>
      <vt:lpstr>Appendix D -  Three STA per AP</vt:lpstr>
      <vt:lpstr>Tput Ratios</vt:lpstr>
      <vt:lpstr>Observations</vt:lpstr>
    </vt:vector>
  </TitlesOfParts>
  <Manager>ron.porat@broadcom.com</Manager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Cumulative impact of multiple impairments on JT performance</dc:title>
  <dc:creator>ron.porat@broadcom.com</dc:creator>
  <cp:keywords>September 2017</cp:keywords>
  <cp:lastModifiedBy>Ron Porat</cp:lastModifiedBy>
  <cp:revision>2809</cp:revision>
  <cp:lastPrinted>1998-02-10T13:28:06Z</cp:lastPrinted>
  <dcterms:created xsi:type="dcterms:W3CDTF">2007-05-21T21:00:37Z</dcterms:created>
  <dcterms:modified xsi:type="dcterms:W3CDTF">2023-06-21T23:46:24Z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