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3" r:id="rId2"/>
    <p:sldId id="1136" r:id="rId3"/>
    <p:sldId id="1226" r:id="rId4"/>
    <p:sldId id="1231" r:id="rId5"/>
    <p:sldId id="1219" r:id="rId6"/>
    <p:sldId id="1221" r:id="rId7"/>
    <p:sldId id="1233" r:id="rId8"/>
    <p:sldId id="1232" r:id="rId9"/>
    <p:sldId id="1224" r:id="rId10"/>
    <p:sldId id="1180" r:id="rId11"/>
    <p:sldId id="1135" r:id="rId1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CC"/>
    <a:srgbClr val="0000FF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54" autoAdjust="0"/>
    <p:restoredTop sz="95383" autoAdjust="0"/>
  </p:normalViewPr>
  <p:slideViewPr>
    <p:cSldViewPr>
      <p:cViewPr varScale="1">
        <p:scale>
          <a:sx n="89" d="100"/>
          <a:sy n="89" d="100"/>
        </p:scale>
        <p:origin x="1493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9" d="100"/>
          <a:sy n="119" d="100"/>
        </p:scale>
        <p:origin x="1982" y="8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14024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60092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2125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SunHee Baek,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SunHee Baek,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SunHee Baek,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802.11-23/0771r0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93862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June 2023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SunHee Baek, LG Electronics</a:t>
            </a:r>
            <a:endParaRPr lang="en-US" altLang="ko-KR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Coordinated R-TWT Protection in Multi-BSS</a:t>
            </a:r>
            <a:endParaRPr lang="en-US" altLang="ko-KR" dirty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2023-06-11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06896" y="2169207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315273"/>
              </p:ext>
            </p:extLst>
          </p:nvPr>
        </p:nvGraphicFramePr>
        <p:xfrm>
          <a:off x="685800" y="2626406"/>
          <a:ext cx="7620000" cy="3505202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32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 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Yangjae-daero 11gil, Seocho-gu,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268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4148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Yelin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Geonhwan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 Park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 Lim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 Chun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Summary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2000" dirty="0" smtClean="0"/>
              <a:t>In UHR, the R-TWT is needed to cover to protect both R-TWT SP and OBSS R-TWT SP in Multi-BSS.</a:t>
            </a:r>
          </a:p>
          <a:p>
            <a:endParaRPr lang="en-US" altLang="ko-KR" sz="1200" dirty="0" smtClean="0"/>
          </a:p>
          <a:p>
            <a:r>
              <a:rPr lang="en-US" altLang="ko-KR" sz="2000" dirty="0" smtClean="0"/>
              <a:t>In </a:t>
            </a:r>
            <a:r>
              <a:rPr lang="en-US" altLang="ko-KR" sz="2000" dirty="0"/>
              <a:t>this contribution, </a:t>
            </a:r>
            <a:r>
              <a:rPr lang="en-US" altLang="ko-KR" sz="2000" dirty="0" smtClean="0"/>
              <a:t>we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shared the considerations about protection methods for OBSS R-TWT SP.</a:t>
            </a:r>
          </a:p>
          <a:p>
            <a:pPr lvl="1"/>
            <a:r>
              <a:rPr lang="en-US" altLang="ko-KR" sz="1600" dirty="0" smtClean="0"/>
              <a:t>Basic rules for protecting OBSS R-TWT SP per STA types.</a:t>
            </a:r>
          </a:p>
          <a:p>
            <a:pPr lvl="1"/>
            <a:r>
              <a:rPr lang="en-US" altLang="ko-KR" sz="1600" dirty="0" smtClean="0"/>
              <a:t>Exceptional rules to protect both BSS’s SP and OBSS R-TWT SP 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SunHee Baek,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613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marL="0" lvl="1" indent="0">
              <a:buNone/>
            </a:pPr>
            <a:r>
              <a:rPr lang="en-US" altLang="ko-KR" b="1" dirty="0" smtClean="0">
                <a:ea typeface="+mn-ea"/>
                <a:cs typeface="+mn-cs"/>
              </a:rPr>
              <a:t>[</a:t>
            </a:r>
            <a:r>
              <a:rPr lang="en-US" altLang="ko-KR" b="1" dirty="0">
                <a:ea typeface="+mn-ea"/>
                <a:cs typeface="+mn-cs"/>
              </a:rPr>
              <a:t>1</a:t>
            </a:r>
            <a:r>
              <a:rPr lang="en-US" altLang="ko-KR" b="1" dirty="0" smtClean="0">
                <a:ea typeface="+mn-ea"/>
                <a:cs typeface="+mn-cs"/>
              </a:rPr>
              <a:t>] </a:t>
            </a:r>
            <a:r>
              <a:rPr lang="en-US" altLang="ko-KR" b="1" dirty="0">
                <a:ea typeface="+mn-ea"/>
                <a:cs typeface="+mn-cs"/>
              </a:rPr>
              <a:t>23/226 Coordination of R-TWT for Multi-AP </a:t>
            </a:r>
            <a:r>
              <a:rPr lang="en-US" altLang="ko-KR" b="1" dirty="0" smtClean="0">
                <a:ea typeface="+mn-ea"/>
                <a:cs typeface="+mn-cs"/>
              </a:rPr>
              <a:t>Deployment </a:t>
            </a:r>
          </a:p>
          <a:p>
            <a:pPr marL="0" lvl="1" indent="0">
              <a:buNone/>
            </a:pPr>
            <a:r>
              <a:rPr lang="en-US" altLang="ko-KR" b="1" dirty="0" smtClean="0">
                <a:ea typeface="+mn-ea"/>
                <a:cs typeface="+mn-cs"/>
              </a:rPr>
              <a:t>[</a:t>
            </a:r>
            <a:r>
              <a:rPr lang="en-US" altLang="ko-KR" b="1" dirty="0">
                <a:ea typeface="+mn-ea"/>
                <a:cs typeface="+mn-cs"/>
              </a:rPr>
              <a:t>2</a:t>
            </a:r>
            <a:r>
              <a:rPr lang="en-US" altLang="ko-KR" b="1" dirty="0" smtClean="0">
                <a:ea typeface="+mn-ea"/>
                <a:cs typeface="+mn-cs"/>
              </a:rPr>
              <a:t>] </a:t>
            </a:r>
            <a:r>
              <a:rPr lang="en-US" altLang="ko-KR" b="1" dirty="0">
                <a:ea typeface="+mn-ea"/>
                <a:cs typeface="+mn-cs"/>
              </a:rPr>
              <a:t>23/250 AP coordination with </a:t>
            </a:r>
            <a:r>
              <a:rPr lang="en-US" altLang="ko-KR" b="1" dirty="0" smtClean="0">
                <a:ea typeface="+mn-ea"/>
                <a:cs typeface="+mn-cs"/>
              </a:rPr>
              <a:t>R-TWT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 smtClean="0"/>
              <a:t>[3] </a:t>
            </a:r>
            <a:r>
              <a:rPr lang="en-US" altLang="ko-KR" sz="2000" dirty="0"/>
              <a:t>23/297 </a:t>
            </a:r>
            <a:r>
              <a:rPr lang="en-US" altLang="ko-KR" sz="2000" dirty="0" err="1"/>
              <a:t>rTWT</a:t>
            </a:r>
            <a:r>
              <a:rPr lang="en-US" altLang="ko-KR" sz="2000" dirty="0"/>
              <a:t> for </a:t>
            </a:r>
            <a:r>
              <a:rPr lang="en-US" altLang="ko-KR" sz="2000" dirty="0" smtClean="0"/>
              <a:t>Multi-AP</a:t>
            </a:r>
          </a:p>
          <a:p>
            <a:pPr marL="0" indent="0"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[4] 23/291 R-TWT Multi-AP Coordination</a:t>
            </a:r>
          </a:p>
          <a:p>
            <a:pPr marL="0" indent="0"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[5] 23/293 Follow-up on TWT-based Multi-AP Coordination</a:t>
            </a:r>
            <a:r>
              <a:rPr lang="en-US" altLang="ko-KR" sz="1800" dirty="0">
                <a:ea typeface="굴림" panose="020B0600000101010101" pitchFamily="50" charset="-127"/>
              </a:rPr>
              <a:t>	</a:t>
            </a: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SunHee Baek,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5723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Introduction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In 11be, the R-TWT is defined in perspective of transmission of latency sensitive traffic in a single BSS. 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It may be a problem when STAs exchange the latency sensitive traffic in an actual use environment (e.g. several adjacent BSSs are overlapping).</a:t>
            </a:r>
          </a:p>
          <a:p>
            <a:pPr lvl="1"/>
            <a:r>
              <a:rPr lang="en-US" altLang="ko-KR" sz="1600" dirty="0" smtClean="0"/>
              <a:t>If OBSS service period occupies channel in the single BSS, STA fails to take its TXOP because the channel is busy during the service period.</a:t>
            </a:r>
          </a:p>
          <a:p>
            <a:pPr lvl="1"/>
            <a:r>
              <a:rPr lang="en-US" altLang="ko-KR" sz="1600" dirty="0"/>
              <a:t>However, </a:t>
            </a:r>
            <a:r>
              <a:rPr lang="en-US" altLang="ko-KR" sz="1600" dirty="0" smtClean="0"/>
              <a:t>R-TWT in the Multi-BSS is </a:t>
            </a:r>
            <a:r>
              <a:rPr lang="en-US" altLang="ko-KR" sz="1600" dirty="0"/>
              <a:t>excluded because of the plenty of the considerations for R-TWT scenarios and defer of Multi-AP in 11be spec.</a:t>
            </a:r>
          </a:p>
          <a:p>
            <a:pPr marL="0" indent="0">
              <a:buNone/>
            </a:pPr>
            <a:endParaRPr lang="en-US" altLang="ko-KR" sz="2000" dirty="0" smtClean="0"/>
          </a:p>
          <a:p>
            <a:r>
              <a:rPr lang="en-US" altLang="ko-KR" sz="2000" dirty="0" smtClean="0"/>
              <a:t>In this contribution, we share</a:t>
            </a:r>
            <a:r>
              <a:rPr lang="en-US" altLang="ko-KR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ko-KR" sz="2000" dirty="0" smtClean="0"/>
              <a:t>considerations of protection for R-TWT service periods in Multi-BSS.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SunHee Baek,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088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Re-cap: R-TWT in 11be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572000"/>
          </a:xfrm>
        </p:spPr>
        <p:txBody>
          <a:bodyPr/>
          <a:lstStyle/>
          <a:p>
            <a:r>
              <a:rPr lang="en-US" altLang="ko-KR" sz="2000" dirty="0"/>
              <a:t>In EHT, R-TWT service period(SP) is scheduled to deliver </a:t>
            </a:r>
            <a:r>
              <a:rPr lang="en-US" altLang="ko-KR" sz="2000" dirty="0" smtClean="0"/>
              <a:t>latency sensitive traffic. </a:t>
            </a:r>
            <a:endParaRPr lang="en-US" altLang="ko-KR" sz="2000" dirty="0"/>
          </a:p>
          <a:p>
            <a:pPr lvl="1"/>
            <a:r>
              <a:rPr lang="en-US" altLang="ko-KR" sz="1600" dirty="0"/>
              <a:t>The </a:t>
            </a:r>
            <a:r>
              <a:rPr lang="en-US" altLang="ko-KR" sz="1600" dirty="0" smtClean="0"/>
              <a:t>schedule </a:t>
            </a:r>
            <a:r>
              <a:rPr lang="en-US" altLang="ko-KR" sz="1600" dirty="0"/>
              <a:t>information of R-TWT </a:t>
            </a:r>
            <a:r>
              <a:rPr lang="en-US" altLang="ko-KR" sz="1600" dirty="0" smtClean="0"/>
              <a:t>SPs assigned </a:t>
            </a:r>
            <a:r>
              <a:rPr lang="en-US" altLang="ko-KR" sz="1600" dirty="0"/>
              <a:t>by only associated AP is announced through Beacon </a:t>
            </a:r>
            <a:r>
              <a:rPr lang="en-US" altLang="ko-KR" sz="1600" dirty="0" smtClean="0"/>
              <a:t>frame.</a:t>
            </a:r>
          </a:p>
          <a:p>
            <a:r>
              <a:rPr lang="en-US" altLang="ko-KR" sz="2000" dirty="0" smtClean="0"/>
              <a:t>The important points of R-TWT in 11be are</a:t>
            </a:r>
          </a:p>
          <a:p>
            <a:pPr lvl="1"/>
            <a:r>
              <a:rPr lang="en-US" altLang="ko-KR" sz="1600" dirty="0" smtClean="0"/>
              <a:t>R-TWT SP Protection Methods </a:t>
            </a:r>
          </a:p>
          <a:p>
            <a:pPr lvl="2"/>
            <a:r>
              <a:rPr lang="en-US" altLang="ko-KR" sz="1400" dirty="0" smtClean="0"/>
              <a:t>For EHT STA supporting R-TWT, a TXOP holder ends its TXOP before the start time of R-TWT SPs that are advertised by its associated AP </a:t>
            </a:r>
          </a:p>
          <a:p>
            <a:pPr lvl="2"/>
            <a:r>
              <a:rPr lang="en-US" altLang="ko-KR" sz="1400" dirty="0" smtClean="0"/>
              <a:t>For Pre-EHT or EHT STA not supporting R-TWT, the overlapping </a:t>
            </a:r>
            <a:r>
              <a:rPr lang="en-US" altLang="ko-KR" sz="1400" dirty="0"/>
              <a:t>q</a:t>
            </a:r>
            <a:r>
              <a:rPr lang="en-US" altLang="ko-KR" sz="1400" dirty="0" smtClean="0"/>
              <a:t>uiet interval is scheduled by its associated AP at the same time as the R-TWT SP.</a:t>
            </a:r>
          </a:p>
          <a:p>
            <a:pPr lvl="1"/>
            <a:r>
              <a:rPr lang="en-US" altLang="ko-KR" sz="1600" dirty="0" smtClean="0"/>
              <a:t>R-TWT Traffic Indication Method</a:t>
            </a:r>
          </a:p>
          <a:p>
            <a:pPr lvl="2"/>
            <a:r>
              <a:rPr lang="en-US" altLang="ko-KR" sz="1400" dirty="0" smtClean="0"/>
              <a:t>R-TWT TIDs identify the TIDs that carry latency sensitive traffic for R-TWT membership being set up in the Restricted TWT Traffic Info field of TWT element.</a:t>
            </a:r>
          </a:p>
          <a:p>
            <a:pPr lvl="2"/>
            <a:endParaRPr lang="en-US" altLang="ko-KR" sz="14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SunHee Baek,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6087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R-TWT in Multi-BSS(OBSS)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</a:t>
            </a:r>
            <a:r>
              <a:rPr lang="en-US" altLang="ko-KR" sz="2000" dirty="0" smtClean="0"/>
              <a:t>Multi-BSS </a:t>
            </a:r>
            <a:r>
              <a:rPr lang="en-US" altLang="ko-KR" sz="2000" dirty="0" smtClean="0"/>
              <a:t>environment, STAs in a BSS </a:t>
            </a:r>
            <a:r>
              <a:rPr lang="en-US" altLang="ko-KR" sz="2000" dirty="0"/>
              <a:t>can get </a:t>
            </a:r>
            <a:r>
              <a:rPr lang="en-US" altLang="ko-KR" sz="2000" dirty="0" smtClean="0"/>
              <a:t>affected by the other neighboring BSSs.</a:t>
            </a:r>
          </a:p>
          <a:p>
            <a:endParaRPr lang="en-US" altLang="ko-KR" sz="1100" dirty="0" smtClean="0"/>
          </a:p>
          <a:p>
            <a:r>
              <a:rPr lang="en-US" altLang="ko-KR" sz="2000" dirty="0" smtClean="0"/>
              <a:t>There is no way to coordinate R-TWT SPs of each BSS in Multi-BSS.</a:t>
            </a:r>
          </a:p>
          <a:p>
            <a:pPr lvl="1"/>
            <a:r>
              <a:rPr lang="en-US" altLang="ko-KR" sz="1600" dirty="0" smtClean="0"/>
              <a:t>The current 11be spec focuses on protecting R-TWT SPs in the single BSS.</a:t>
            </a:r>
          </a:p>
          <a:p>
            <a:endParaRPr lang="en-US" altLang="ko-KR" sz="1100" dirty="0" smtClean="0"/>
          </a:p>
          <a:p>
            <a:r>
              <a:rPr lang="en-US" altLang="ko-KR" sz="2000" dirty="0" smtClean="0"/>
              <a:t>EHT STAs(APs) cannot handle the schedule information of R-TWT in Multi-BSS.</a:t>
            </a:r>
          </a:p>
          <a:p>
            <a:pPr lvl="1"/>
            <a:r>
              <a:rPr lang="en-US" altLang="ko-KR" sz="1600" dirty="0" smtClean="0"/>
              <a:t>To </a:t>
            </a:r>
            <a:r>
              <a:rPr lang="en-US" altLang="ko-KR" sz="1600" dirty="0"/>
              <a:t>distinguish between R-TWT SP scheduled by </a:t>
            </a:r>
            <a:r>
              <a:rPr lang="en-US" altLang="ko-KR" sz="1600" dirty="0" smtClean="0"/>
              <a:t>the associated </a:t>
            </a:r>
            <a:r>
              <a:rPr lang="en-US" altLang="ko-KR" sz="1600" dirty="0"/>
              <a:t>AP and R-TWT </a:t>
            </a:r>
            <a:r>
              <a:rPr lang="en-US" altLang="ko-KR" sz="1600" dirty="0" smtClean="0"/>
              <a:t>SP by the neighboring APs, </a:t>
            </a:r>
            <a:r>
              <a:rPr lang="en-US" altLang="ko-KR" sz="1600" dirty="0"/>
              <a:t>the latter R-TWT SP </a:t>
            </a:r>
            <a:r>
              <a:rPr lang="en-US" altLang="ko-KR" sz="1600" dirty="0" smtClean="0"/>
              <a:t>named </a:t>
            </a:r>
            <a:r>
              <a:rPr lang="en-US" altLang="ko-KR" sz="1600" u="sng" dirty="0" smtClean="0"/>
              <a:t>OBSS </a:t>
            </a:r>
            <a:r>
              <a:rPr lang="en-US" altLang="ko-KR" sz="1600" u="sng" dirty="0"/>
              <a:t>R-TWT SP </a:t>
            </a:r>
            <a:r>
              <a:rPr lang="en-US" altLang="ko-KR" sz="1600" dirty="0"/>
              <a:t>in this contribution</a:t>
            </a:r>
            <a:r>
              <a:rPr lang="en-US" altLang="ko-KR" sz="1600" dirty="0" smtClean="0"/>
              <a:t>.</a:t>
            </a:r>
          </a:p>
          <a:p>
            <a:pPr lvl="1"/>
            <a:r>
              <a:rPr lang="en-US" altLang="ko-KR" sz="1600" dirty="0"/>
              <a:t>Some </a:t>
            </a:r>
            <a:r>
              <a:rPr lang="en-US" altLang="ko-KR" sz="1600" dirty="0" smtClean="0"/>
              <a:t>contributions</a:t>
            </a:r>
            <a:r>
              <a:rPr lang="en-US" altLang="ko-KR" sz="1600" dirty="0"/>
              <a:t>, [1] ~ [5], </a:t>
            </a:r>
            <a:r>
              <a:rPr lang="en-US" altLang="ko-KR" sz="1600" dirty="0" smtClean="0"/>
              <a:t>were presented about </a:t>
            </a:r>
            <a:r>
              <a:rPr lang="en-US" altLang="ko-KR" sz="1600" dirty="0"/>
              <a:t>that UHR requires to consider OBSS R-TWT </a:t>
            </a:r>
            <a:r>
              <a:rPr lang="en-US" altLang="ko-KR" sz="1600" dirty="0" smtClean="0"/>
              <a:t>SPs.</a:t>
            </a:r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9286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How to receive OBSS R-TWT </a:t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schedule information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8179750" cy="4233268"/>
          </a:xfrm>
        </p:spPr>
        <p:txBody>
          <a:bodyPr/>
          <a:lstStyle/>
          <a:p>
            <a:r>
              <a:rPr lang="en-US" altLang="ko-KR" sz="2000" dirty="0" smtClean="0"/>
              <a:t>An AP can announce its </a:t>
            </a:r>
            <a:r>
              <a:rPr lang="en-US" altLang="ko-KR" sz="2000" dirty="0" smtClean="0"/>
              <a:t>R-TWT schedule </a:t>
            </a:r>
            <a:r>
              <a:rPr lang="en-US" altLang="ko-KR" sz="2000" dirty="0" smtClean="0"/>
              <a:t>information of the neighboring APs depending on the cases below;</a:t>
            </a:r>
          </a:p>
          <a:p>
            <a:pPr lvl="1"/>
            <a:r>
              <a:rPr lang="en-US" altLang="ko-KR" sz="1600" dirty="0" smtClean="0"/>
              <a:t>We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can assume the AP can obtain the information through a management entity.</a:t>
            </a:r>
          </a:p>
          <a:p>
            <a:pPr lvl="2"/>
            <a:r>
              <a:rPr lang="en-US" altLang="ko-KR" sz="1400" dirty="0" smtClean="0"/>
              <a:t>The management entity means an entity to manage between APs</a:t>
            </a:r>
            <a:r>
              <a:rPr lang="en-US" altLang="ko-KR" sz="1400" dirty="0"/>
              <a:t>. </a:t>
            </a:r>
            <a:endParaRPr lang="en-US" altLang="ko-KR" sz="1400" dirty="0" smtClean="0"/>
          </a:p>
          <a:p>
            <a:pPr lvl="1"/>
            <a:r>
              <a:rPr lang="en-US" altLang="ko-KR" sz="1600" dirty="0" smtClean="0"/>
              <a:t>Otherwise, the APs can obtain the information through negotiation between APs. </a:t>
            </a:r>
          </a:p>
          <a:p>
            <a:pPr lvl="2"/>
            <a:r>
              <a:rPr lang="en-US" altLang="ko-KR" sz="1400" dirty="0" smtClean="0"/>
              <a:t>It is assumed that the negotiation between APs is possible.</a:t>
            </a:r>
            <a:endParaRPr lang="en-US" altLang="ko-KR" sz="1400" dirty="0"/>
          </a:p>
          <a:p>
            <a:pPr lvl="2"/>
            <a:endParaRPr lang="en-US" altLang="ko-KR" sz="1400" dirty="0"/>
          </a:p>
          <a:p>
            <a:r>
              <a:rPr lang="en-US" altLang="ko-KR" sz="2000" dirty="0" smtClean="0"/>
              <a:t>An AP can obtain the neighboring APs’ schedule information of R-TWT through the associated STAs.</a:t>
            </a:r>
          </a:p>
          <a:p>
            <a:pPr lvl="1"/>
            <a:r>
              <a:rPr lang="en-US" altLang="ko-KR" sz="1600" dirty="0" smtClean="0"/>
              <a:t>The associated STAs located in the range of OBSS can check the R-TWT schedule information in the overhearing Beacon frame of the neighboring AP.</a:t>
            </a:r>
            <a:endParaRPr lang="en-US" altLang="ko-KR" sz="1600" dirty="0"/>
          </a:p>
          <a:p>
            <a:pPr lvl="1"/>
            <a:r>
              <a:rPr lang="en-US" altLang="ko-KR" sz="1600" dirty="0"/>
              <a:t>T</a:t>
            </a:r>
            <a:r>
              <a:rPr lang="en-US" altLang="ko-KR" sz="1600" dirty="0" smtClean="0"/>
              <a:t>hen, the STAs can announce the information to the associated AP.</a:t>
            </a:r>
          </a:p>
          <a:p>
            <a:pPr marL="0" indent="0">
              <a:buNone/>
            </a:pPr>
            <a:endParaRPr lang="en-US" altLang="ko-KR" sz="2000" dirty="0" smtClean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SunHee Baek,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7613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OBSS R-TWT SP protection </a:t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- STA Types -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04850" y="2050989"/>
            <a:ext cx="7772400" cy="4045011"/>
          </a:xfrm>
        </p:spPr>
        <p:txBody>
          <a:bodyPr/>
          <a:lstStyle/>
          <a:p>
            <a:r>
              <a:rPr lang="en-US" altLang="ko-KR" dirty="0" smtClean="0"/>
              <a:t>Based on whether STA supports (OBSS) R-TWT, the STAs can classify like below;</a:t>
            </a:r>
          </a:p>
          <a:p>
            <a:pPr lvl="1"/>
            <a:r>
              <a:rPr lang="en-US" altLang="ko-KR" sz="1800" dirty="0" smtClean="0"/>
              <a:t>Pre-EHT STA or EHT STA not supporting R-TWT</a:t>
            </a:r>
          </a:p>
          <a:p>
            <a:pPr lvl="1"/>
            <a:r>
              <a:rPr lang="en-US" altLang="ko-KR" sz="1800" dirty="0" smtClean="0"/>
              <a:t>EHT STA supporting R-TWT</a:t>
            </a:r>
            <a:endParaRPr lang="en-US" altLang="ko-KR" sz="18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 altLang="ko-KR" sz="1800" dirty="0" smtClean="0"/>
              <a:t>UHR STA not supporting R-TWT </a:t>
            </a:r>
          </a:p>
          <a:p>
            <a:pPr lvl="2"/>
            <a:r>
              <a:rPr lang="en-US" altLang="ko-KR" sz="1600" dirty="0"/>
              <a:t>Although this STA type is one </a:t>
            </a:r>
            <a:r>
              <a:rPr lang="en-US" altLang="ko-KR" sz="1600" dirty="0" smtClean="0"/>
              <a:t>of the </a:t>
            </a:r>
            <a:r>
              <a:rPr lang="en-US" altLang="ko-KR" sz="1600" dirty="0"/>
              <a:t>possible cases, the UHR STA is recommended to support mandatory R-TWT.</a:t>
            </a:r>
          </a:p>
          <a:p>
            <a:pPr lvl="1"/>
            <a:r>
              <a:rPr lang="en-US" altLang="ko-KR" sz="1800" dirty="0" smtClean="0"/>
              <a:t>UHR STA supporting R-TWT</a:t>
            </a:r>
            <a:endParaRPr lang="en-US" altLang="ko-KR" sz="18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 altLang="ko-KR" sz="1800" dirty="0" smtClean="0"/>
              <a:t>UHR STA supporting enhanced R-TWT</a:t>
            </a:r>
          </a:p>
          <a:p>
            <a:pPr lvl="2"/>
            <a:r>
              <a:rPr lang="en-US" altLang="ko-KR" sz="1600" dirty="0" smtClean="0"/>
              <a:t>Enhanced R-TWT means additional features defined in UHR, including OBSS R-TWT SP Protection.</a:t>
            </a:r>
          </a:p>
          <a:p>
            <a:pPr marL="0" indent="0">
              <a:buNone/>
            </a:pPr>
            <a:endParaRPr lang="en-US" altLang="ko-KR" sz="12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SunHee Baek,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7" name="오른쪽 중괄호 6"/>
          <p:cNvSpPr/>
          <p:nvPr/>
        </p:nvSpPr>
        <p:spPr bwMode="auto">
          <a:xfrm>
            <a:off x="6310078" y="2896251"/>
            <a:ext cx="381000" cy="608950"/>
          </a:xfrm>
          <a:prstGeom prst="righ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91078" y="3046837"/>
            <a:ext cx="1700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Defined in 11be spec</a:t>
            </a:r>
            <a:endParaRPr lang="ko-KR" altLang="en-US" sz="1400"/>
          </a:p>
        </p:txBody>
      </p:sp>
      <p:sp>
        <p:nvSpPr>
          <p:cNvPr id="12" name="오른쪽 중괄호 11"/>
          <p:cNvSpPr/>
          <p:nvPr/>
        </p:nvSpPr>
        <p:spPr bwMode="auto">
          <a:xfrm>
            <a:off x="7517775" y="3581399"/>
            <a:ext cx="340407" cy="1441965"/>
          </a:xfrm>
          <a:prstGeom prst="righ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76360" y="3911839"/>
            <a:ext cx="12327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Need to consider</a:t>
            </a:r>
          </a:p>
          <a:p>
            <a:r>
              <a:rPr lang="en-US" altLang="ko-KR" sz="1400" dirty="0"/>
              <a:t>p</a:t>
            </a:r>
            <a:r>
              <a:rPr lang="en-US" altLang="ko-KR" sz="1400" dirty="0" smtClean="0"/>
              <a:t>ossible cases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221988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353" y="762000"/>
            <a:ext cx="7772400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OBSS R-TWT SP protection </a:t>
            </a:r>
            <a:r>
              <a:rPr lang="en-US" altLang="ko-KR" dirty="0" smtClean="0">
                <a:solidFill>
                  <a:schemeClr val="tx1"/>
                </a:solidFill>
              </a:rPr>
              <a:t/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- Protection Rules -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2353" y="1905000"/>
            <a:ext cx="8077200" cy="4456906"/>
          </a:xfrm>
        </p:spPr>
        <p:txBody>
          <a:bodyPr/>
          <a:lstStyle/>
          <a:p>
            <a:r>
              <a:rPr lang="en-US" altLang="ko-KR" sz="2000" dirty="0" smtClean="0"/>
              <a:t>The OBSS R-TWT SP can be protected depending on the type of STAs as follows;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u="sng" dirty="0" smtClean="0"/>
              <a:t>Pre-EHT STA, EHT </a:t>
            </a:r>
            <a:r>
              <a:rPr lang="en-US" altLang="ko-KR" sz="1600" u="sng" dirty="0"/>
              <a:t>STA </a:t>
            </a:r>
            <a:r>
              <a:rPr lang="en-US" altLang="ko-KR" sz="1600" u="sng" dirty="0" smtClean="0"/>
              <a:t>or UHR STA not </a:t>
            </a:r>
            <a:r>
              <a:rPr lang="en-US" altLang="ko-KR" sz="1600" u="sng" dirty="0"/>
              <a:t>supporting </a:t>
            </a:r>
            <a:r>
              <a:rPr lang="en-US" altLang="ko-KR" sz="1600" u="sng" dirty="0" smtClean="0"/>
              <a:t>R-TWT,</a:t>
            </a:r>
            <a:r>
              <a:rPr lang="en-US" altLang="ko-KR" sz="1600" dirty="0" smtClean="0"/>
              <a:t> the overlapping quiet interval may be used to protect OBSS R-TWT SP as defined in 11be.</a:t>
            </a:r>
          </a:p>
          <a:p>
            <a:pPr lvl="2"/>
            <a:r>
              <a:rPr lang="en-US" altLang="ko-KR" sz="1400" dirty="0" smtClean="0"/>
              <a:t>However, it is expected that this can result in some issues, e.g., complex quiet IE, unnecessary protection in the case where the STA is not affected by the frame exchanges in the OBSS R-TWT SP.</a:t>
            </a:r>
          </a:p>
          <a:p>
            <a:pPr lvl="2"/>
            <a:r>
              <a:rPr lang="en-US" altLang="ko-KR" sz="1400" dirty="0" smtClean="0"/>
              <a:t>We may not handle them with the assumption where the STAs barely exist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u="sng" dirty="0"/>
              <a:t>EHT STA </a:t>
            </a:r>
            <a:r>
              <a:rPr lang="en-US" altLang="ko-KR" sz="1600" u="sng" dirty="0" smtClean="0"/>
              <a:t>or UHR STA supporting R-TWT (not supporting enhanced R-TWT)</a:t>
            </a:r>
            <a:r>
              <a:rPr lang="en-US" altLang="ko-KR" sz="1600" dirty="0" smtClean="0"/>
              <a:t>, we may design a method where the STAs can recognize OBSS R-TWT SP as R-TWT SP in </a:t>
            </a:r>
            <a:r>
              <a:rPr lang="en-US" altLang="ko-KR" sz="1600" dirty="0"/>
              <a:t>11be to protect OBSS R-TWT </a:t>
            </a:r>
            <a:r>
              <a:rPr lang="en-US" altLang="ko-KR" sz="1600" dirty="0" smtClean="0"/>
              <a:t>SP</a:t>
            </a:r>
          </a:p>
          <a:p>
            <a:pPr lvl="2"/>
            <a:r>
              <a:rPr lang="en-US" altLang="ko-KR" sz="1400" dirty="0" smtClean="0"/>
              <a:t>It is expected that the STAs can ensure their </a:t>
            </a:r>
            <a:r>
              <a:rPr lang="en-US" altLang="ko-KR" sz="1400" dirty="0"/>
              <a:t>TXOP ends before the start time of </a:t>
            </a:r>
            <a:r>
              <a:rPr lang="en-US" altLang="ko-KR" sz="1400" dirty="0" smtClean="0"/>
              <a:t>(OBSS) R-TWT SPs</a:t>
            </a:r>
          </a:p>
          <a:p>
            <a:pPr lvl="2"/>
            <a:endParaRPr lang="en-US" altLang="ko-KR" sz="1400" dirty="0"/>
          </a:p>
          <a:p>
            <a:pPr lvl="1"/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4968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OBSS R-TWT SP protection </a:t>
            </a:r>
            <a:r>
              <a:rPr lang="en-US" altLang="ko-KR" dirty="0" smtClean="0">
                <a:solidFill>
                  <a:schemeClr val="tx1"/>
                </a:solidFill>
              </a:rPr>
              <a:t/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- Protection Rules -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2353" y="1713706"/>
            <a:ext cx="8077200" cy="4648200"/>
          </a:xfrm>
        </p:spPr>
        <p:txBody>
          <a:bodyPr/>
          <a:lstStyle/>
          <a:p>
            <a:pPr lvl="1"/>
            <a:r>
              <a:rPr lang="en-US" altLang="ko-KR" sz="1600" dirty="0" smtClean="0"/>
              <a:t>For </a:t>
            </a:r>
            <a:r>
              <a:rPr lang="en-US" altLang="ko-KR" sz="1600" u="sng" dirty="0" smtClean="0"/>
              <a:t>UHR STA supporting enhanced R-TWT</a:t>
            </a:r>
            <a:r>
              <a:rPr lang="en-US" altLang="ko-KR" sz="1600" dirty="0" smtClean="0"/>
              <a:t>, its TXOP is stopped before the start time of OBSS R-TWT SP.</a:t>
            </a:r>
          </a:p>
          <a:p>
            <a:pPr lvl="2"/>
            <a:r>
              <a:rPr lang="en-US" altLang="ko-KR" sz="1400" dirty="0" smtClean="0"/>
              <a:t>Based on this rule, exceptional rules can be defined to schedule between BSS’s SP and OBSS R-TWT SP.</a:t>
            </a:r>
          </a:p>
          <a:p>
            <a:pPr lvl="1"/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grpSp>
        <p:nvGrpSpPr>
          <p:cNvPr id="6" name="그룹 5"/>
          <p:cNvGrpSpPr/>
          <p:nvPr/>
        </p:nvGrpSpPr>
        <p:grpSpPr>
          <a:xfrm>
            <a:off x="970292" y="2819400"/>
            <a:ext cx="7482923" cy="3264817"/>
            <a:chOff x="862564" y="2962966"/>
            <a:chExt cx="7482923" cy="3264817"/>
          </a:xfrm>
        </p:grpSpPr>
        <p:cxnSp>
          <p:nvCxnSpPr>
            <p:cNvPr id="28" name="직선 연결선 27"/>
            <p:cNvCxnSpPr/>
            <p:nvPr/>
          </p:nvCxnSpPr>
          <p:spPr bwMode="auto">
            <a:xfrm>
              <a:off x="2246312" y="3572893"/>
              <a:ext cx="6019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" name="직선 연결선 29"/>
            <p:cNvCxnSpPr/>
            <p:nvPr/>
          </p:nvCxnSpPr>
          <p:spPr bwMode="auto">
            <a:xfrm>
              <a:off x="2246312" y="4258693"/>
              <a:ext cx="6019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2" name="직선 연결선 31"/>
            <p:cNvCxnSpPr/>
            <p:nvPr/>
          </p:nvCxnSpPr>
          <p:spPr bwMode="auto">
            <a:xfrm>
              <a:off x="2246312" y="5020692"/>
              <a:ext cx="6019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직선 연결선 32"/>
            <p:cNvCxnSpPr/>
            <p:nvPr/>
          </p:nvCxnSpPr>
          <p:spPr bwMode="auto">
            <a:xfrm>
              <a:off x="2209800" y="5791200"/>
              <a:ext cx="6019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1560512" y="3434393"/>
              <a:ext cx="4899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AP 1</a:t>
              </a:r>
              <a:endParaRPr lang="ko-KR" alt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547065" y="4120193"/>
              <a:ext cx="4899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AP 2</a:t>
              </a:r>
              <a:endParaRPr lang="ko-KR" alt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520757" y="4882192"/>
              <a:ext cx="5694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STA 1</a:t>
              </a:r>
              <a:endParaRPr lang="ko-KR" alt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547065" y="5644191"/>
              <a:ext cx="5694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STA 2</a:t>
              </a:r>
              <a:endParaRPr lang="ko-KR" alt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902319" y="5059125"/>
              <a:ext cx="131638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>
                  <a:solidFill>
                    <a:srgbClr val="00B050"/>
                  </a:solidFill>
                </a:rPr>
                <a:t>a</a:t>
              </a:r>
              <a:r>
                <a:rPr lang="en-US" altLang="ko-KR" sz="1050" dirty="0" smtClean="0">
                  <a:solidFill>
                    <a:srgbClr val="00B050"/>
                  </a:solidFill>
                </a:rPr>
                <a:t>ssociated with AP 1</a:t>
              </a:r>
              <a:endParaRPr lang="ko-KR" altLang="en-US" sz="1050">
                <a:solidFill>
                  <a:srgbClr val="00B050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862564" y="5850986"/>
              <a:ext cx="131638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>
                  <a:solidFill>
                    <a:srgbClr val="00B050"/>
                  </a:solidFill>
                </a:rPr>
                <a:t>a</a:t>
              </a:r>
              <a:r>
                <a:rPr lang="en-US" altLang="ko-KR" sz="1050" dirty="0" smtClean="0">
                  <a:solidFill>
                    <a:srgbClr val="00B050"/>
                  </a:solidFill>
                </a:rPr>
                <a:t>ssociated with AP 2</a:t>
              </a:r>
              <a:endParaRPr lang="ko-KR" altLang="en-US" sz="1050">
                <a:solidFill>
                  <a:srgbClr val="00B050"/>
                </a:solidFill>
              </a:endParaRPr>
            </a:p>
          </p:txBody>
        </p:sp>
        <p:sp>
          <p:nvSpPr>
            <p:cNvPr id="40" name="직사각형 39"/>
            <p:cNvSpPr/>
            <p:nvPr/>
          </p:nvSpPr>
          <p:spPr bwMode="auto">
            <a:xfrm>
              <a:off x="2325687" y="3965860"/>
              <a:ext cx="685800" cy="29629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Beacon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145556" y="4308669"/>
              <a:ext cx="1180131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rgbClr val="00B050"/>
                  </a:solidFill>
                </a:rPr>
                <a:t>= Neighboring AP</a:t>
              </a:r>
              <a:endParaRPr lang="ko-KR" altLang="en-US" sz="1050">
                <a:solidFill>
                  <a:srgbClr val="00B05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400580" y="4250185"/>
              <a:ext cx="1800822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50" dirty="0">
                  <a:solidFill>
                    <a:srgbClr val="00B050"/>
                  </a:solidFill>
                </a:rPr>
                <a:t>Announces R-TWT </a:t>
              </a:r>
              <a:r>
                <a:rPr lang="en-US" altLang="ko-KR" sz="1050" dirty="0" smtClean="0">
                  <a:solidFill>
                    <a:srgbClr val="00B050"/>
                  </a:solidFill>
                </a:rPr>
                <a:t>SPs </a:t>
              </a:r>
              <a:r>
                <a:rPr lang="en-US" altLang="ko-KR" sz="1050" dirty="0">
                  <a:solidFill>
                    <a:srgbClr val="00B050"/>
                  </a:solidFill>
                </a:rPr>
                <a:t>in its own BSS and AP </a:t>
              </a:r>
              <a:r>
                <a:rPr lang="en-US" altLang="ko-KR" sz="1050" dirty="0" smtClean="0">
                  <a:solidFill>
                    <a:srgbClr val="00B050"/>
                  </a:solidFill>
                </a:rPr>
                <a:t>1’s </a:t>
              </a:r>
              <a:r>
                <a:rPr lang="en-US" altLang="ko-KR" sz="1050" dirty="0">
                  <a:solidFill>
                    <a:srgbClr val="00B050"/>
                  </a:solidFill>
                </a:rPr>
                <a:t>BSS </a:t>
              </a:r>
              <a:endParaRPr lang="ko-KR" altLang="en-US" sz="1050">
                <a:solidFill>
                  <a:srgbClr val="00B050"/>
                </a:solidFill>
              </a:endParaRPr>
            </a:p>
          </p:txBody>
        </p:sp>
        <p:sp>
          <p:nvSpPr>
            <p:cNvPr id="43" name="직사각형 42"/>
            <p:cNvSpPr/>
            <p:nvPr/>
          </p:nvSpPr>
          <p:spPr bwMode="auto">
            <a:xfrm>
              <a:off x="3691345" y="3273143"/>
              <a:ext cx="685800" cy="29629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Beacon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776584" y="3544976"/>
              <a:ext cx="1855269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50" dirty="0" smtClean="0">
                  <a:solidFill>
                    <a:srgbClr val="00B050"/>
                  </a:solidFill>
                </a:rPr>
                <a:t>Announces R-TWT SPs in its own BSS and AP 2’s BSS </a:t>
              </a:r>
              <a:endParaRPr lang="ko-KR" altLang="en-US" sz="1050">
                <a:solidFill>
                  <a:srgbClr val="00B050"/>
                </a:solidFill>
              </a:endParaRPr>
            </a:p>
          </p:txBody>
        </p:sp>
        <p:cxnSp>
          <p:nvCxnSpPr>
            <p:cNvPr id="45" name="직선 연결선 44"/>
            <p:cNvCxnSpPr/>
            <p:nvPr/>
          </p:nvCxnSpPr>
          <p:spPr bwMode="auto">
            <a:xfrm>
              <a:off x="6592887" y="3103583"/>
              <a:ext cx="0" cy="3124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6" name="오른쪽 화살표 45"/>
            <p:cNvSpPr/>
            <p:nvPr/>
          </p:nvSpPr>
          <p:spPr bwMode="auto">
            <a:xfrm>
              <a:off x="6629400" y="3256582"/>
              <a:ext cx="533400" cy="161250"/>
            </a:xfrm>
            <a:prstGeom prst="right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592887" y="2962966"/>
              <a:ext cx="137409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rgbClr val="00B050"/>
                  </a:solidFill>
                </a:rPr>
                <a:t>R-TWT SP for STA2 </a:t>
              </a:r>
              <a:endParaRPr lang="ko-KR" altLang="en-US" sz="1050">
                <a:solidFill>
                  <a:srgbClr val="00B050"/>
                </a:solidFill>
              </a:endParaRPr>
            </a:p>
          </p:txBody>
        </p:sp>
        <p:sp>
          <p:nvSpPr>
            <p:cNvPr id="48" name="왼쪽/오른쪽 화살표 47"/>
            <p:cNvSpPr/>
            <p:nvPr/>
          </p:nvSpPr>
          <p:spPr bwMode="auto">
            <a:xfrm>
              <a:off x="4663167" y="4701658"/>
              <a:ext cx="1903412" cy="216509"/>
            </a:xfrm>
            <a:prstGeom prst="leftRightArrow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058392" y="4410765"/>
              <a:ext cx="107273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rgbClr val="00B050"/>
                  </a:solidFill>
                </a:rPr>
                <a:t>TXOP of STA 1</a:t>
              </a:r>
              <a:endParaRPr lang="ko-KR" altLang="en-US" sz="1050">
                <a:solidFill>
                  <a:srgbClr val="00B050"/>
                </a:solidFill>
              </a:endParaRPr>
            </a:p>
          </p:txBody>
        </p:sp>
        <p:sp>
          <p:nvSpPr>
            <p:cNvPr id="50" name="직사각형 49"/>
            <p:cNvSpPr/>
            <p:nvPr/>
          </p:nvSpPr>
          <p:spPr bwMode="auto">
            <a:xfrm>
              <a:off x="6802058" y="3977489"/>
              <a:ext cx="685800" cy="28971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Trigger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직사각형 50"/>
            <p:cNvSpPr/>
            <p:nvPr/>
          </p:nvSpPr>
          <p:spPr bwMode="auto">
            <a:xfrm>
              <a:off x="7812087" y="5486400"/>
              <a:ext cx="5334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622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OBSS R-TWT SP protection </a:t>
            </a:r>
            <a:br>
              <a:rPr lang="en-US" altLang="ko-KR" dirty="0">
                <a:solidFill>
                  <a:schemeClr val="tx1"/>
                </a:solidFill>
              </a:rPr>
            </a:br>
            <a:r>
              <a:rPr lang="en-US" altLang="ko-KR" dirty="0">
                <a:solidFill>
                  <a:schemeClr val="tx1"/>
                </a:solidFill>
              </a:rPr>
              <a:t>- </a:t>
            </a:r>
            <a:r>
              <a:rPr lang="en-US" altLang="ko-KR" dirty="0" smtClean="0">
                <a:solidFill>
                  <a:schemeClr val="tx1"/>
                </a:solidFill>
              </a:rPr>
              <a:t>Further Consideration of Protection Rule </a:t>
            </a:r>
            <a:r>
              <a:rPr lang="en-US" altLang="ko-KR" dirty="0">
                <a:solidFill>
                  <a:schemeClr val="tx1"/>
                </a:solidFill>
              </a:rPr>
              <a:t>-</a:t>
            </a:r>
            <a:endParaRPr lang="ko-KR" altLang="en-US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1" y="1752600"/>
            <a:ext cx="8391154" cy="4343400"/>
          </a:xfrm>
        </p:spPr>
        <p:txBody>
          <a:bodyPr/>
          <a:lstStyle/>
          <a:p>
            <a:r>
              <a:rPr lang="en-US" altLang="ko-KR" sz="2000" dirty="0" smtClean="0"/>
              <a:t>The exceptional rules are needed to protect both associated STA’s SP and OBSS R-TWT SP.</a:t>
            </a:r>
          </a:p>
          <a:p>
            <a:pPr lvl="1"/>
            <a:r>
              <a:rPr lang="en-US" altLang="ko-KR" sz="1600" dirty="0" smtClean="0"/>
              <a:t>If STAs(STA1-1, STA1-3) are not located in the range of OBSS, they don’t follow the protection rules of OBSS R-TWT SP.</a:t>
            </a:r>
          </a:p>
          <a:p>
            <a:pPr lvl="2"/>
            <a:r>
              <a:rPr lang="en-US" altLang="ko-KR" sz="1400" dirty="0" smtClean="0"/>
              <a:t>The STA unsolicitedly announces that </a:t>
            </a:r>
            <a:r>
              <a:rPr lang="en-US" altLang="ko-KR" sz="1400" dirty="0"/>
              <a:t>it isn’t located in </a:t>
            </a:r>
            <a:r>
              <a:rPr lang="en-US" altLang="ko-KR" sz="1400" dirty="0" smtClean="0"/>
              <a:t>the range of OBSS to the associated AP.</a:t>
            </a:r>
          </a:p>
          <a:p>
            <a:pPr lvl="3"/>
            <a:r>
              <a:rPr lang="en-US" altLang="ko-KR" sz="1400" dirty="0" smtClean="0"/>
              <a:t>For example, STA1-1 announces to AP1 that it has not received any data/traffic or</a:t>
            </a:r>
            <a:r>
              <a:rPr lang="ko-KR" altLang="en-US" sz="1400" smtClean="0"/>
              <a:t> </a:t>
            </a:r>
            <a:r>
              <a:rPr lang="en-US" altLang="ko-KR" sz="1400" dirty="0" smtClean="0"/>
              <a:t>received it with some threshold level(that is, doesn’t affect AP1’s BSS) having a different BSS color from AP1 for a certain period of time.</a:t>
            </a:r>
          </a:p>
          <a:p>
            <a:pPr lvl="2"/>
            <a:r>
              <a:rPr lang="en-US" altLang="ko-KR" sz="1400" dirty="0" smtClean="0"/>
              <a:t> </a:t>
            </a:r>
          </a:p>
          <a:p>
            <a:pPr lvl="1"/>
            <a:endParaRPr lang="en-US" altLang="ko-KR" sz="1600" dirty="0" smtClean="0"/>
          </a:p>
          <a:p>
            <a:pPr marL="457200" lvl="1" indent="0">
              <a:buNone/>
            </a:pPr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SunHee Baek,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grpSp>
        <p:nvGrpSpPr>
          <p:cNvPr id="9" name="그룹 8"/>
          <p:cNvGrpSpPr/>
          <p:nvPr/>
        </p:nvGrpSpPr>
        <p:grpSpPr>
          <a:xfrm>
            <a:off x="4320063" y="3810000"/>
            <a:ext cx="4731166" cy="2573881"/>
            <a:chOff x="4102398" y="3711825"/>
            <a:chExt cx="4731166" cy="2573881"/>
          </a:xfrm>
        </p:grpSpPr>
        <p:sp>
          <p:nvSpPr>
            <p:cNvPr id="10" name="타원 9"/>
            <p:cNvSpPr/>
            <p:nvPr/>
          </p:nvSpPr>
          <p:spPr bwMode="auto">
            <a:xfrm>
              <a:off x="4102398" y="3711825"/>
              <a:ext cx="2667000" cy="2514600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타원 10"/>
            <p:cNvSpPr/>
            <p:nvPr/>
          </p:nvSpPr>
          <p:spPr bwMode="auto">
            <a:xfrm>
              <a:off x="6018407" y="3733006"/>
              <a:ext cx="2665412" cy="2552700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이등변 삼각형 11"/>
            <p:cNvSpPr/>
            <p:nvPr/>
          </p:nvSpPr>
          <p:spPr bwMode="auto">
            <a:xfrm>
              <a:off x="5220993" y="4524966"/>
              <a:ext cx="381000" cy="357989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이등변 삼각형 12"/>
            <p:cNvSpPr/>
            <p:nvPr/>
          </p:nvSpPr>
          <p:spPr bwMode="auto">
            <a:xfrm>
              <a:off x="7250572" y="4677387"/>
              <a:ext cx="381000" cy="357989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타원 13"/>
            <p:cNvSpPr/>
            <p:nvPr/>
          </p:nvSpPr>
          <p:spPr bwMode="auto">
            <a:xfrm>
              <a:off x="4788252" y="5347988"/>
              <a:ext cx="334140" cy="301971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타원 14"/>
            <p:cNvSpPr/>
            <p:nvPr/>
          </p:nvSpPr>
          <p:spPr bwMode="auto">
            <a:xfrm>
              <a:off x="6226509" y="4352556"/>
              <a:ext cx="334140" cy="301971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타원 15"/>
            <p:cNvSpPr/>
            <p:nvPr/>
          </p:nvSpPr>
          <p:spPr bwMode="auto">
            <a:xfrm>
              <a:off x="7621126" y="5263160"/>
              <a:ext cx="334140" cy="301971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타원 16"/>
            <p:cNvSpPr/>
            <p:nvPr/>
          </p:nvSpPr>
          <p:spPr bwMode="auto">
            <a:xfrm>
              <a:off x="7371146" y="3949338"/>
              <a:ext cx="334140" cy="301971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타원 17"/>
            <p:cNvSpPr/>
            <p:nvPr/>
          </p:nvSpPr>
          <p:spPr bwMode="auto">
            <a:xfrm>
              <a:off x="6264001" y="5306710"/>
              <a:ext cx="334140" cy="301971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9" name="직선 연결선 18"/>
            <p:cNvCxnSpPr>
              <a:stCxn id="12" idx="5"/>
              <a:endCxn id="15" idx="2"/>
            </p:cNvCxnSpPr>
            <p:nvPr/>
          </p:nvCxnSpPr>
          <p:spPr bwMode="auto">
            <a:xfrm flipV="1">
              <a:off x="5506743" y="4503542"/>
              <a:ext cx="719766" cy="20041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0" name="직선 연결선 19"/>
            <p:cNvCxnSpPr>
              <a:stCxn id="12" idx="3"/>
              <a:endCxn id="14" idx="0"/>
            </p:cNvCxnSpPr>
            <p:nvPr/>
          </p:nvCxnSpPr>
          <p:spPr bwMode="auto">
            <a:xfrm flipH="1">
              <a:off x="4955322" y="4882955"/>
              <a:ext cx="456171" cy="46503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" name="직선 연결선 20"/>
            <p:cNvCxnSpPr>
              <a:stCxn id="17" idx="5"/>
              <a:endCxn id="13" idx="0"/>
            </p:cNvCxnSpPr>
            <p:nvPr/>
          </p:nvCxnSpPr>
          <p:spPr bwMode="auto">
            <a:xfrm flipH="1">
              <a:off x="7441072" y="4207086"/>
              <a:ext cx="215280" cy="4703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직선 연결선 21"/>
            <p:cNvCxnSpPr>
              <a:stCxn id="18" idx="7"/>
              <a:endCxn id="13" idx="2"/>
            </p:cNvCxnSpPr>
            <p:nvPr/>
          </p:nvCxnSpPr>
          <p:spPr bwMode="auto">
            <a:xfrm flipV="1">
              <a:off x="6549207" y="5035376"/>
              <a:ext cx="701365" cy="31555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직선 연결선 22"/>
            <p:cNvCxnSpPr>
              <a:stCxn id="13" idx="3"/>
              <a:endCxn id="16" idx="0"/>
            </p:cNvCxnSpPr>
            <p:nvPr/>
          </p:nvCxnSpPr>
          <p:spPr bwMode="auto">
            <a:xfrm>
              <a:off x="7441072" y="5035376"/>
              <a:ext cx="347124" cy="2277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직선 화살표 연결선 23"/>
            <p:cNvCxnSpPr>
              <a:stCxn id="13" idx="1"/>
              <a:endCxn id="15" idx="6"/>
            </p:cNvCxnSpPr>
            <p:nvPr/>
          </p:nvCxnSpPr>
          <p:spPr bwMode="auto">
            <a:xfrm flipH="1" flipV="1">
              <a:off x="6560649" y="4503542"/>
              <a:ext cx="785173" cy="35284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lgDash"/>
              <a:round/>
              <a:headEnd type="none" w="sm" len="sm"/>
              <a:tailEnd type="triangle"/>
            </a:ln>
            <a:effectLst/>
          </p:spPr>
        </p:cxnSp>
        <p:sp>
          <p:nvSpPr>
            <p:cNvPr id="25" name="타원 24"/>
            <p:cNvSpPr/>
            <p:nvPr/>
          </p:nvSpPr>
          <p:spPr bwMode="auto">
            <a:xfrm>
              <a:off x="4559193" y="4191854"/>
              <a:ext cx="334140" cy="301971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6" name="직선 연결선 25"/>
            <p:cNvCxnSpPr>
              <a:stCxn id="25" idx="5"/>
              <a:endCxn id="12" idx="1"/>
            </p:cNvCxnSpPr>
            <p:nvPr/>
          </p:nvCxnSpPr>
          <p:spPr bwMode="auto">
            <a:xfrm>
              <a:off x="4844399" y="4449602"/>
              <a:ext cx="471844" cy="25435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직선 화살표 연결선 26"/>
            <p:cNvCxnSpPr>
              <a:stCxn id="12" idx="4"/>
              <a:endCxn id="18" idx="2"/>
            </p:cNvCxnSpPr>
            <p:nvPr/>
          </p:nvCxnSpPr>
          <p:spPr bwMode="auto">
            <a:xfrm>
              <a:off x="5601993" y="4882955"/>
              <a:ext cx="662008" cy="57474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lgDash"/>
              <a:round/>
              <a:headEnd type="none" w="sm" len="sm"/>
              <a:tailEnd type="triangle"/>
            </a:ln>
            <a:effectLst/>
          </p:spPr>
        </p:cxnSp>
        <p:sp>
          <p:nvSpPr>
            <p:cNvPr id="28" name="타원 27"/>
            <p:cNvSpPr/>
            <p:nvPr/>
          </p:nvSpPr>
          <p:spPr bwMode="auto">
            <a:xfrm>
              <a:off x="8177513" y="4527314"/>
              <a:ext cx="334140" cy="301971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9" name="직선 연결선 28"/>
            <p:cNvCxnSpPr>
              <a:stCxn id="13" idx="5"/>
              <a:endCxn id="28" idx="2"/>
            </p:cNvCxnSpPr>
            <p:nvPr/>
          </p:nvCxnSpPr>
          <p:spPr bwMode="auto">
            <a:xfrm flipV="1">
              <a:off x="7536322" y="4678300"/>
              <a:ext cx="641191" cy="17808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30" name="그룹 29"/>
            <p:cNvGrpSpPr/>
            <p:nvPr/>
          </p:nvGrpSpPr>
          <p:grpSpPr>
            <a:xfrm>
              <a:off x="6924262" y="5744457"/>
              <a:ext cx="1909302" cy="530779"/>
              <a:chOff x="1126602" y="5802494"/>
              <a:chExt cx="1909302" cy="530779"/>
            </a:xfrm>
          </p:grpSpPr>
          <p:sp>
            <p:nvSpPr>
              <p:cNvPr id="41" name="직사각형 40"/>
              <p:cNvSpPr/>
              <p:nvPr/>
            </p:nvSpPr>
            <p:spPr bwMode="auto">
              <a:xfrm>
                <a:off x="1126602" y="5802494"/>
                <a:ext cx="1909302" cy="523709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2085155" y="6056274"/>
                <a:ext cx="9220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dirty="0" smtClean="0"/>
                  <a:t>overhearing</a:t>
                </a:r>
                <a:endParaRPr lang="ko-KR" altLang="en-US"/>
              </a:p>
            </p:txBody>
          </p:sp>
          <p:cxnSp>
            <p:nvCxnSpPr>
              <p:cNvPr id="43" name="직선 화살표 연결선 42"/>
              <p:cNvCxnSpPr/>
              <p:nvPr/>
            </p:nvCxnSpPr>
            <p:spPr bwMode="auto">
              <a:xfrm>
                <a:off x="1356985" y="6194774"/>
                <a:ext cx="671674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lgDash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44" name="TextBox 43"/>
              <p:cNvSpPr txBox="1"/>
              <p:nvPr/>
            </p:nvSpPr>
            <p:spPr>
              <a:xfrm>
                <a:off x="2065767" y="5809564"/>
                <a:ext cx="8707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dirty="0" smtClean="0"/>
                  <a:t>association</a:t>
                </a:r>
                <a:endParaRPr lang="ko-KR" altLang="en-US"/>
              </a:p>
            </p:txBody>
          </p:sp>
          <p:cxnSp>
            <p:nvCxnSpPr>
              <p:cNvPr id="45" name="직선 연결선 44"/>
              <p:cNvCxnSpPr/>
              <p:nvPr/>
            </p:nvCxnSpPr>
            <p:spPr bwMode="auto">
              <a:xfrm flipV="1">
                <a:off x="1339065" y="5953524"/>
                <a:ext cx="612298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31" name="TextBox 30"/>
            <p:cNvSpPr txBox="1"/>
            <p:nvPr/>
          </p:nvSpPr>
          <p:spPr>
            <a:xfrm>
              <a:off x="5170415" y="4666928"/>
              <a:ext cx="4899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AP 1</a:t>
              </a:r>
              <a:endParaRPr lang="ko-KR" alt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197903" y="4835990"/>
              <a:ext cx="4899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AP 2</a:t>
              </a:r>
              <a:endParaRPr lang="ko-KR" alt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440458" y="3971185"/>
              <a:ext cx="66768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STA1-1</a:t>
              </a:r>
              <a:endParaRPr lang="ko-KR" alt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60700" y="4107439"/>
              <a:ext cx="66768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STA1-2</a:t>
              </a:r>
              <a:endParaRPr lang="ko-KR" alt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697045" y="5637473"/>
              <a:ext cx="66768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STA1-3</a:t>
              </a:r>
              <a:endParaRPr lang="ko-KR" alt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086690" y="3714092"/>
              <a:ext cx="66768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STA2-1</a:t>
              </a:r>
              <a:endParaRPr lang="ko-KR" alt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867850" y="4293961"/>
              <a:ext cx="66768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STA2-2</a:t>
              </a:r>
              <a:endParaRPr lang="ko-KR" alt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441072" y="5498974"/>
              <a:ext cx="66768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STA2-3</a:t>
              </a:r>
              <a:endParaRPr lang="ko-KR" alt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168152" y="5561489"/>
              <a:ext cx="66768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STA2-4</a:t>
              </a:r>
              <a:endParaRPr lang="ko-KR" altLang="en-US"/>
            </a:p>
          </p:txBody>
        </p:sp>
      </p:grpSp>
      <p:sp>
        <p:nvSpPr>
          <p:cNvPr id="6" name="직사각형 5"/>
          <p:cNvSpPr/>
          <p:nvPr/>
        </p:nvSpPr>
        <p:spPr>
          <a:xfrm>
            <a:off x="1547453" y="3895108"/>
            <a:ext cx="263829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 smtClean="0"/>
              <a:t>When an AP schedules SPs to associated STAs based on OBSS R-TWT schedule information, it doesn’t make </a:t>
            </a:r>
            <a:r>
              <a:rPr lang="en-US" altLang="ko-KR" sz="1400" dirty="0"/>
              <a:t>the </a:t>
            </a:r>
            <a:r>
              <a:rPr lang="en-US" altLang="ko-KR" sz="1400" dirty="0" smtClean="0"/>
              <a:t>SPs overlap </a:t>
            </a:r>
            <a:r>
              <a:rPr lang="en-US" altLang="ko-KR" sz="1400" u="sng" dirty="0" smtClean="0"/>
              <a:t>if the neighboring AP’s SP </a:t>
            </a:r>
            <a:r>
              <a:rPr lang="en-US" altLang="ko-KR" sz="1400" u="sng" dirty="0"/>
              <a:t>a</a:t>
            </a:r>
            <a:r>
              <a:rPr lang="en-US" altLang="ko-KR" sz="1400" u="sng" dirty="0" smtClean="0"/>
              <a:t>ffects the STAs(STA1-2)</a:t>
            </a:r>
            <a:r>
              <a:rPr lang="en-US" altLang="ko-KR" sz="1400" dirty="0" smtClean="0"/>
              <a:t> or </a:t>
            </a:r>
            <a:r>
              <a:rPr lang="en-US" altLang="ko-KR" sz="1400" u="sng" dirty="0" smtClean="0"/>
              <a:t>if the BSS’s SP affects the STAs(STA2-4) associated with the neighboring AP</a:t>
            </a:r>
            <a:r>
              <a:rPr lang="en-US" altLang="ko-KR" sz="1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408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296207</TotalTime>
  <Words>1309</Words>
  <Application>Microsoft Office PowerPoint</Application>
  <PresentationFormat>화면 슬라이드 쇼(4:3)</PresentationFormat>
  <Paragraphs>178</Paragraphs>
  <Slides>11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8" baseType="lpstr">
      <vt:lpstr>Gulim</vt:lpstr>
      <vt:lpstr>Gulim</vt:lpstr>
      <vt:lpstr>Malgun Gothic</vt:lpstr>
      <vt:lpstr>Malgun Gothic</vt:lpstr>
      <vt:lpstr>Arial</vt:lpstr>
      <vt:lpstr>Times New Roman</vt:lpstr>
      <vt:lpstr>802-11-Submission</vt:lpstr>
      <vt:lpstr>Coordinated R-TWT Protection in Multi-BSS</vt:lpstr>
      <vt:lpstr>Introduction</vt:lpstr>
      <vt:lpstr>Re-cap: R-TWT in 11be</vt:lpstr>
      <vt:lpstr>R-TWT in Multi-BSS(OBSS)</vt:lpstr>
      <vt:lpstr>How to receive OBSS R-TWT  schedule information</vt:lpstr>
      <vt:lpstr>OBSS R-TWT SP protection  - STA Types -</vt:lpstr>
      <vt:lpstr>OBSS R-TWT SP protection  - Protection Rules -</vt:lpstr>
      <vt:lpstr>OBSS R-TWT SP protection  - Protection Rules -</vt:lpstr>
      <vt:lpstr>OBSS R-TWT SP protection  - Further Consideration of Protection Rule -</vt:lpstr>
      <vt:lpstr>Summary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백선희/선임연구원/미래기술센터 C&amp;M표준(연)IoT커넥티비티표준Task(sunhee.baek@lge.com)</cp:lastModifiedBy>
  <cp:revision>16102</cp:revision>
  <cp:lastPrinted>2018-10-31T23:27:01Z</cp:lastPrinted>
  <dcterms:created xsi:type="dcterms:W3CDTF">2007-05-21T21:00:37Z</dcterms:created>
  <dcterms:modified xsi:type="dcterms:W3CDTF">2023-06-11T12:20:56Z</dcterms:modified>
</cp:coreProperties>
</file>