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36" r:id="rId3"/>
    <p:sldId id="1226" r:id="rId4"/>
    <p:sldId id="1231" r:id="rId5"/>
    <p:sldId id="1219" r:id="rId6"/>
    <p:sldId id="1221" r:id="rId7"/>
    <p:sldId id="1233" r:id="rId8"/>
    <p:sldId id="1232" r:id="rId9"/>
    <p:sldId id="1224" r:id="rId10"/>
    <p:sldId id="1180" r:id="rId11"/>
    <p:sldId id="113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CC"/>
    <a:srgbClr val="0000FF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4" autoAdjust="0"/>
    <p:restoredTop sz="95383" autoAdjust="0"/>
  </p:normalViewPr>
  <p:slideViewPr>
    <p:cSldViewPr>
      <p:cViewPr varScale="1">
        <p:scale>
          <a:sx n="89" d="100"/>
          <a:sy n="89" d="100"/>
        </p:scale>
        <p:origin x="149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009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802.11-23/0771r0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93862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June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Coordinated R-TWT Protection in Multi-BSS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2023-06-11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06896" y="216920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15273"/>
              </p:ext>
            </p:extLst>
          </p:nvPr>
        </p:nvGraphicFramePr>
        <p:xfrm>
          <a:off x="685800" y="2626406"/>
          <a:ext cx="7620000" cy="350520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In UHR, the R-TWT is needed to cover to protect both R-TWT SP and OBSS R-TWT SP in Multi-BSS.</a:t>
            </a:r>
          </a:p>
          <a:p>
            <a:endParaRPr lang="en-US" altLang="ko-KR" sz="12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shared the considerations about protection methods for OBSS R-TWT SP.</a:t>
            </a:r>
          </a:p>
          <a:p>
            <a:pPr lvl="1"/>
            <a:r>
              <a:rPr lang="en-US" altLang="ko-KR" sz="1600" dirty="0" smtClean="0"/>
              <a:t>Basic rules for protecting OBSS R-TWT SP per STA types.</a:t>
            </a:r>
          </a:p>
          <a:p>
            <a:pPr lvl="1"/>
            <a:r>
              <a:rPr lang="en-US" altLang="ko-KR" sz="1600" dirty="0" smtClean="0"/>
              <a:t>Exceptional rules to protect both BSS’s SP and OBSS R-TWT SP 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lvl="1" indent="0">
              <a:buNone/>
            </a:pPr>
            <a:r>
              <a:rPr lang="en-US" altLang="ko-KR" b="1" dirty="0" smtClean="0">
                <a:ea typeface="+mn-ea"/>
                <a:cs typeface="+mn-cs"/>
              </a:rPr>
              <a:t>[</a:t>
            </a:r>
            <a:r>
              <a:rPr lang="en-US" altLang="ko-KR" b="1" dirty="0">
                <a:ea typeface="+mn-ea"/>
                <a:cs typeface="+mn-cs"/>
              </a:rPr>
              <a:t>1</a:t>
            </a:r>
            <a:r>
              <a:rPr lang="en-US" altLang="ko-KR" b="1" dirty="0" smtClean="0">
                <a:ea typeface="+mn-ea"/>
                <a:cs typeface="+mn-cs"/>
              </a:rPr>
              <a:t>] </a:t>
            </a:r>
            <a:r>
              <a:rPr lang="en-US" altLang="ko-KR" b="1" dirty="0">
                <a:ea typeface="+mn-ea"/>
                <a:cs typeface="+mn-cs"/>
              </a:rPr>
              <a:t>23/226 Coordination of R-TWT for Multi-AP </a:t>
            </a:r>
            <a:r>
              <a:rPr lang="en-US" altLang="ko-KR" b="1" dirty="0" smtClean="0">
                <a:ea typeface="+mn-ea"/>
                <a:cs typeface="+mn-cs"/>
              </a:rPr>
              <a:t>Deployment </a:t>
            </a:r>
          </a:p>
          <a:p>
            <a:pPr marL="0" lvl="1" indent="0">
              <a:buNone/>
            </a:pPr>
            <a:r>
              <a:rPr lang="en-US" altLang="ko-KR" b="1" dirty="0" smtClean="0">
                <a:ea typeface="+mn-ea"/>
                <a:cs typeface="+mn-cs"/>
              </a:rPr>
              <a:t>[</a:t>
            </a:r>
            <a:r>
              <a:rPr lang="en-US" altLang="ko-KR" b="1" dirty="0">
                <a:ea typeface="+mn-ea"/>
                <a:cs typeface="+mn-cs"/>
              </a:rPr>
              <a:t>2</a:t>
            </a:r>
            <a:r>
              <a:rPr lang="en-US" altLang="ko-KR" b="1" dirty="0" smtClean="0">
                <a:ea typeface="+mn-ea"/>
                <a:cs typeface="+mn-cs"/>
              </a:rPr>
              <a:t>] </a:t>
            </a:r>
            <a:r>
              <a:rPr lang="en-US" altLang="ko-KR" b="1" dirty="0">
                <a:ea typeface="+mn-ea"/>
                <a:cs typeface="+mn-cs"/>
              </a:rPr>
              <a:t>23/250 AP coordination with </a:t>
            </a:r>
            <a:r>
              <a:rPr lang="en-US" altLang="ko-KR" b="1" dirty="0" smtClean="0">
                <a:ea typeface="+mn-ea"/>
                <a:cs typeface="+mn-cs"/>
              </a:rPr>
              <a:t>R-TWT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23/297 </a:t>
            </a:r>
            <a:r>
              <a:rPr lang="en-US" altLang="ko-KR" sz="2000" dirty="0" err="1"/>
              <a:t>rTWT</a:t>
            </a:r>
            <a:r>
              <a:rPr lang="en-US" altLang="ko-KR" sz="2000" dirty="0"/>
              <a:t> for </a:t>
            </a:r>
            <a:r>
              <a:rPr lang="en-US" altLang="ko-KR" sz="2000" dirty="0" smtClean="0"/>
              <a:t>Multi-AP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[4] 23/291 R-TWT Multi-AP Coordination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[5] 23/293 Follow-up on TWT-based Multi-AP Coordination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11be, the R-TWT is defined in perspective of transmission of latency sensitive traffic in a single BSS. 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It may be a problem when STAs exchange the latency sensitive traffic in an actual use environment (e.g. several adjacent BSSs are overlapping).</a:t>
            </a:r>
          </a:p>
          <a:p>
            <a:pPr lvl="1"/>
            <a:r>
              <a:rPr lang="en-US" altLang="ko-KR" sz="1600" dirty="0" smtClean="0"/>
              <a:t>If OBSS service period occupies channel in the single BSS, STA fails to take its TXOP because the channel is busy during the service period.</a:t>
            </a:r>
          </a:p>
          <a:p>
            <a:pPr lvl="1"/>
            <a:r>
              <a:rPr lang="en-US" altLang="ko-KR" sz="1600" dirty="0"/>
              <a:t>However, </a:t>
            </a:r>
            <a:r>
              <a:rPr lang="en-US" altLang="ko-KR" sz="1600" dirty="0" smtClean="0"/>
              <a:t>R-TWT in the Multi-BSS is </a:t>
            </a:r>
            <a:r>
              <a:rPr lang="en-US" altLang="ko-KR" sz="1600" dirty="0"/>
              <a:t>excluded because of the plenty of the considerations for R-TWT scenarios and defer of Multi-AP in 11be spec.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In this contribution, we share</a:t>
            </a:r>
            <a:r>
              <a:rPr lang="en-US" altLang="ko-K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2000" dirty="0" smtClean="0"/>
              <a:t>considerations of protection for R-TWT service periods in Multi-BSS.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Re-cap: R-TWT in 11be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572000"/>
          </a:xfrm>
        </p:spPr>
        <p:txBody>
          <a:bodyPr/>
          <a:lstStyle/>
          <a:p>
            <a:r>
              <a:rPr lang="en-US" altLang="ko-KR" sz="2000" dirty="0"/>
              <a:t>In EHT, R-TWT service period(SP) is scheduled to deliver </a:t>
            </a:r>
            <a:r>
              <a:rPr lang="en-US" altLang="ko-KR" sz="2000" dirty="0" smtClean="0"/>
              <a:t>latency sensitive traffic. </a:t>
            </a:r>
            <a:endParaRPr lang="en-US" altLang="ko-KR" sz="2000" dirty="0"/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smtClean="0"/>
              <a:t>schedule </a:t>
            </a:r>
            <a:r>
              <a:rPr lang="en-US" altLang="ko-KR" sz="1600" dirty="0"/>
              <a:t>information of R-TWT </a:t>
            </a:r>
            <a:r>
              <a:rPr lang="en-US" altLang="ko-KR" sz="1600" dirty="0" smtClean="0"/>
              <a:t>SPs assigned </a:t>
            </a:r>
            <a:r>
              <a:rPr lang="en-US" altLang="ko-KR" sz="1600" dirty="0"/>
              <a:t>by only associated AP is announced through Beacon </a:t>
            </a:r>
            <a:r>
              <a:rPr lang="en-US" altLang="ko-KR" sz="1600" dirty="0" smtClean="0"/>
              <a:t>frame.</a:t>
            </a:r>
          </a:p>
          <a:p>
            <a:r>
              <a:rPr lang="en-US" altLang="ko-KR" sz="2000" dirty="0" smtClean="0"/>
              <a:t>The important points of R-TWT in 11be are</a:t>
            </a:r>
          </a:p>
          <a:p>
            <a:pPr lvl="1"/>
            <a:r>
              <a:rPr lang="en-US" altLang="ko-KR" sz="1600" dirty="0" smtClean="0"/>
              <a:t>R-TWT SP Protection Methods </a:t>
            </a:r>
          </a:p>
          <a:p>
            <a:pPr lvl="2"/>
            <a:r>
              <a:rPr lang="en-US" altLang="ko-KR" sz="1400" dirty="0" smtClean="0"/>
              <a:t>For EHT STA supporting R-TWT, a TXOP holder ends its TXOP before the start time of R-TWT SPs that are advertised by its associated AP </a:t>
            </a:r>
          </a:p>
          <a:p>
            <a:pPr lvl="2"/>
            <a:r>
              <a:rPr lang="en-US" altLang="ko-KR" sz="1400" dirty="0" smtClean="0"/>
              <a:t>For Pre-EHT or EHT STA not supporting R-TWT, the overlapping </a:t>
            </a:r>
            <a:r>
              <a:rPr lang="en-US" altLang="ko-KR" sz="1400" dirty="0"/>
              <a:t>q</a:t>
            </a:r>
            <a:r>
              <a:rPr lang="en-US" altLang="ko-KR" sz="1400" dirty="0" smtClean="0"/>
              <a:t>uiet interval is scheduled by its associated AP at the same time as the R-TWT SP.</a:t>
            </a:r>
          </a:p>
          <a:p>
            <a:pPr lvl="1"/>
            <a:r>
              <a:rPr lang="en-US" altLang="ko-KR" sz="1600" dirty="0" smtClean="0"/>
              <a:t>R-TWT Traffic Indication Method</a:t>
            </a:r>
          </a:p>
          <a:p>
            <a:pPr lvl="2"/>
            <a:r>
              <a:rPr lang="en-US" altLang="ko-KR" sz="1400" dirty="0" smtClean="0"/>
              <a:t>R-TWT TIDs identify the TIDs that carry latency sensitive traffic for R-TWT membership being set up in the Restricted TWT Traffic Info field of TWT element.</a:t>
            </a:r>
          </a:p>
          <a:p>
            <a:pPr lvl="2"/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R-TWT in Multi-BSS(OBSS)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</a:t>
            </a:r>
            <a:r>
              <a:rPr lang="en-US" altLang="ko-KR" sz="2000" dirty="0" smtClean="0"/>
              <a:t>Multi-BSS </a:t>
            </a:r>
            <a:r>
              <a:rPr lang="en-US" altLang="ko-KR" sz="2000" dirty="0" smtClean="0"/>
              <a:t>environment, STAs in a BSS </a:t>
            </a:r>
            <a:r>
              <a:rPr lang="en-US" altLang="ko-KR" sz="2000" dirty="0"/>
              <a:t>can get </a:t>
            </a:r>
            <a:r>
              <a:rPr lang="en-US" altLang="ko-KR" sz="2000" dirty="0" smtClean="0"/>
              <a:t>affected by the other neighboring BSSs.</a:t>
            </a:r>
          </a:p>
          <a:p>
            <a:endParaRPr lang="en-US" altLang="ko-KR" sz="1100" dirty="0" smtClean="0"/>
          </a:p>
          <a:p>
            <a:r>
              <a:rPr lang="en-US" altLang="ko-KR" sz="2000" dirty="0" smtClean="0"/>
              <a:t>There is no way to coordinate R-TWT SPs of each BSS in Multi-BSS.</a:t>
            </a:r>
          </a:p>
          <a:p>
            <a:pPr lvl="1"/>
            <a:r>
              <a:rPr lang="en-US" altLang="ko-KR" sz="1600" dirty="0" smtClean="0"/>
              <a:t>The current 11be spec focuses on protecting R-TWT SPs in the single BSS.</a:t>
            </a:r>
          </a:p>
          <a:p>
            <a:endParaRPr lang="en-US" altLang="ko-KR" sz="1100" dirty="0" smtClean="0"/>
          </a:p>
          <a:p>
            <a:r>
              <a:rPr lang="en-US" altLang="ko-KR" sz="2000" dirty="0" smtClean="0"/>
              <a:t>EHT STAs(APs) cannot handle the schedule information of R-TWT in Multi-BSS.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distinguish between R-TWT SP scheduled by </a:t>
            </a:r>
            <a:r>
              <a:rPr lang="en-US" altLang="ko-KR" sz="1600" dirty="0" smtClean="0"/>
              <a:t>the associated </a:t>
            </a:r>
            <a:r>
              <a:rPr lang="en-US" altLang="ko-KR" sz="1600" dirty="0"/>
              <a:t>AP and R-TWT </a:t>
            </a:r>
            <a:r>
              <a:rPr lang="en-US" altLang="ko-KR" sz="1600" dirty="0" smtClean="0"/>
              <a:t>SP by the neighboring APs, </a:t>
            </a:r>
            <a:r>
              <a:rPr lang="en-US" altLang="ko-KR" sz="1600" dirty="0"/>
              <a:t>the latter R-TWT SP </a:t>
            </a:r>
            <a:r>
              <a:rPr lang="en-US" altLang="ko-KR" sz="1600" dirty="0" smtClean="0"/>
              <a:t>named </a:t>
            </a:r>
            <a:r>
              <a:rPr lang="en-US" altLang="ko-KR" sz="1600" u="sng" dirty="0" smtClean="0"/>
              <a:t>OBSS </a:t>
            </a:r>
            <a:r>
              <a:rPr lang="en-US" altLang="ko-KR" sz="1600" u="sng" dirty="0"/>
              <a:t>R-TWT SP </a:t>
            </a:r>
            <a:r>
              <a:rPr lang="en-US" altLang="ko-KR" sz="1600" dirty="0"/>
              <a:t>in this contribution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/>
              <a:t>Some </a:t>
            </a:r>
            <a:r>
              <a:rPr lang="en-US" altLang="ko-KR" sz="1600" dirty="0" smtClean="0"/>
              <a:t>contributions</a:t>
            </a:r>
            <a:r>
              <a:rPr lang="en-US" altLang="ko-KR" sz="1600" dirty="0"/>
              <a:t>, [1] ~ [5], </a:t>
            </a:r>
            <a:r>
              <a:rPr lang="en-US" altLang="ko-KR" sz="1600" dirty="0" smtClean="0"/>
              <a:t>were presented about </a:t>
            </a:r>
            <a:r>
              <a:rPr lang="en-US" altLang="ko-KR" sz="1600" dirty="0"/>
              <a:t>that UHR requires to consider OBSS R-TWT </a:t>
            </a:r>
            <a:r>
              <a:rPr lang="en-US" altLang="ko-KR" sz="1600" dirty="0" smtClean="0"/>
              <a:t>SPs.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28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How to receive OBSS R-TWT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schedule information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179750" cy="4233268"/>
          </a:xfrm>
        </p:spPr>
        <p:txBody>
          <a:bodyPr/>
          <a:lstStyle/>
          <a:p>
            <a:r>
              <a:rPr lang="en-US" altLang="ko-KR" sz="2000" dirty="0" smtClean="0"/>
              <a:t>An AP can announce its </a:t>
            </a:r>
            <a:r>
              <a:rPr lang="en-US" altLang="ko-KR" sz="2000" dirty="0" smtClean="0"/>
              <a:t>R-TWT schedule </a:t>
            </a:r>
            <a:r>
              <a:rPr lang="en-US" altLang="ko-KR" sz="2000" dirty="0" smtClean="0"/>
              <a:t>information of the neighboring APs depending on the cases below;</a:t>
            </a:r>
          </a:p>
          <a:p>
            <a:pPr lvl="1"/>
            <a:r>
              <a:rPr lang="en-US" altLang="ko-KR" sz="1600" dirty="0" smtClean="0"/>
              <a:t>We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can assume the AP can obtain the information through a management entity.</a:t>
            </a:r>
          </a:p>
          <a:p>
            <a:pPr lvl="2"/>
            <a:r>
              <a:rPr lang="en-US" altLang="ko-KR" sz="1400" dirty="0" smtClean="0"/>
              <a:t>The management entity means an entity to manage between APs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Otherwise, the APs can obtain the information through negotiation between APs. </a:t>
            </a:r>
          </a:p>
          <a:p>
            <a:pPr lvl="2"/>
            <a:r>
              <a:rPr lang="en-US" altLang="ko-KR" sz="1400" dirty="0" smtClean="0"/>
              <a:t>It is assumed that the negotiation between APs is possible.</a:t>
            </a:r>
            <a:endParaRPr lang="en-US" altLang="ko-KR" sz="1400" dirty="0"/>
          </a:p>
          <a:p>
            <a:pPr lvl="2"/>
            <a:endParaRPr lang="en-US" altLang="ko-KR" sz="1400" dirty="0"/>
          </a:p>
          <a:p>
            <a:r>
              <a:rPr lang="en-US" altLang="ko-KR" sz="2000" dirty="0" smtClean="0"/>
              <a:t>An AP can obtain the neighboring APs’ schedule information of R-TWT through the associated STAs.</a:t>
            </a:r>
          </a:p>
          <a:p>
            <a:pPr lvl="1"/>
            <a:r>
              <a:rPr lang="en-US" altLang="ko-KR" sz="1600" dirty="0" smtClean="0"/>
              <a:t>The associated STAs located in the range of OBSS can check the R-TWT schedule information in the overhearing Beacon frame of the neighboring AP.</a:t>
            </a:r>
            <a:endParaRPr lang="en-US" altLang="ko-KR" sz="1600" dirty="0"/>
          </a:p>
          <a:p>
            <a:pPr lvl="1"/>
            <a:r>
              <a:rPr lang="en-US" altLang="ko-KR" sz="1600" dirty="0"/>
              <a:t>T</a:t>
            </a:r>
            <a:r>
              <a:rPr lang="en-US" altLang="ko-KR" sz="1600" dirty="0" smtClean="0"/>
              <a:t>hen, the STAs can announce the information to the associated AP.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61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OBSS R-TWT SP protection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- STA Types -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4850" y="2050989"/>
            <a:ext cx="7772400" cy="4045011"/>
          </a:xfrm>
        </p:spPr>
        <p:txBody>
          <a:bodyPr/>
          <a:lstStyle/>
          <a:p>
            <a:r>
              <a:rPr lang="en-US" altLang="ko-KR" dirty="0" smtClean="0"/>
              <a:t>Based on whether STA supports (OBSS) R-TWT, the STAs can classify like below;</a:t>
            </a:r>
          </a:p>
          <a:p>
            <a:pPr lvl="1"/>
            <a:r>
              <a:rPr lang="en-US" altLang="ko-KR" sz="1800" dirty="0" smtClean="0"/>
              <a:t>Pre-EHT STA or EHT STA not supporting R-TWT</a:t>
            </a:r>
          </a:p>
          <a:p>
            <a:pPr lvl="1"/>
            <a:r>
              <a:rPr lang="en-US" altLang="ko-KR" sz="1800" dirty="0" smtClean="0"/>
              <a:t>EHT STA supporting R-TWT</a:t>
            </a:r>
            <a:endParaRPr lang="en-US" altLang="ko-KR" sz="1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ko-KR" sz="1800" dirty="0" smtClean="0"/>
              <a:t>UHR STA not supporting R-TWT </a:t>
            </a:r>
          </a:p>
          <a:p>
            <a:pPr lvl="2"/>
            <a:r>
              <a:rPr lang="en-US" altLang="ko-KR" sz="1600" dirty="0"/>
              <a:t>Although this STA type is one </a:t>
            </a:r>
            <a:r>
              <a:rPr lang="en-US" altLang="ko-KR" sz="1600" dirty="0" smtClean="0"/>
              <a:t>of the </a:t>
            </a:r>
            <a:r>
              <a:rPr lang="en-US" altLang="ko-KR" sz="1600" dirty="0"/>
              <a:t>possible cases, the UHR STA is recommended to support mandatory R-TWT.</a:t>
            </a:r>
          </a:p>
          <a:p>
            <a:pPr lvl="1"/>
            <a:r>
              <a:rPr lang="en-US" altLang="ko-KR" sz="1800" dirty="0" smtClean="0"/>
              <a:t>UHR STA supporting R-TWT</a:t>
            </a:r>
            <a:endParaRPr lang="en-US" altLang="ko-KR" sz="1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ko-KR" sz="1800" dirty="0" smtClean="0"/>
              <a:t>UHR STA supporting enhanced R-TWT</a:t>
            </a:r>
          </a:p>
          <a:p>
            <a:pPr lvl="2"/>
            <a:r>
              <a:rPr lang="en-US" altLang="ko-KR" sz="1600" dirty="0" smtClean="0"/>
              <a:t>Enhanced R-TWT means additional features defined in UHR, including OBSS R-TWT SP Protection.</a:t>
            </a:r>
          </a:p>
          <a:p>
            <a:pPr marL="0" indent="0">
              <a:buNone/>
            </a:pPr>
            <a:endParaRPr lang="en-US" altLang="ko-KR" sz="12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오른쪽 중괄호 6"/>
          <p:cNvSpPr/>
          <p:nvPr/>
        </p:nvSpPr>
        <p:spPr bwMode="auto">
          <a:xfrm>
            <a:off x="6310078" y="2896251"/>
            <a:ext cx="381000" cy="60895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1078" y="3046837"/>
            <a:ext cx="1700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Defined in 11be spec</a:t>
            </a:r>
            <a:endParaRPr lang="ko-KR" altLang="en-US" sz="1400"/>
          </a:p>
        </p:txBody>
      </p:sp>
      <p:sp>
        <p:nvSpPr>
          <p:cNvPr id="12" name="오른쪽 중괄호 11"/>
          <p:cNvSpPr/>
          <p:nvPr/>
        </p:nvSpPr>
        <p:spPr bwMode="auto">
          <a:xfrm>
            <a:off x="7517775" y="3581399"/>
            <a:ext cx="340407" cy="1441965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76360" y="3911839"/>
            <a:ext cx="12327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Need to consider</a:t>
            </a:r>
          </a:p>
          <a:p>
            <a:r>
              <a:rPr lang="en-US" altLang="ko-KR" sz="1400" dirty="0"/>
              <a:t>p</a:t>
            </a:r>
            <a:r>
              <a:rPr lang="en-US" altLang="ko-KR" sz="1400" dirty="0" smtClean="0"/>
              <a:t>ossible cases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2198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353" y="762000"/>
            <a:ext cx="77724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OBSS R-TWT SP protection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- Protection Rules -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2353" y="1905000"/>
            <a:ext cx="8077200" cy="4456906"/>
          </a:xfrm>
        </p:spPr>
        <p:txBody>
          <a:bodyPr/>
          <a:lstStyle/>
          <a:p>
            <a:r>
              <a:rPr lang="en-US" altLang="ko-KR" sz="2000" dirty="0" smtClean="0"/>
              <a:t>The OBSS R-TWT SP can be protected depending on the type of STAs as follows;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u="sng" dirty="0" smtClean="0"/>
              <a:t>Pre-EHT STA, EHT </a:t>
            </a:r>
            <a:r>
              <a:rPr lang="en-US" altLang="ko-KR" sz="1600" u="sng" dirty="0"/>
              <a:t>STA </a:t>
            </a:r>
            <a:r>
              <a:rPr lang="en-US" altLang="ko-KR" sz="1600" u="sng" dirty="0" smtClean="0"/>
              <a:t>or UHR STA not </a:t>
            </a:r>
            <a:r>
              <a:rPr lang="en-US" altLang="ko-KR" sz="1600" u="sng" dirty="0"/>
              <a:t>supporting </a:t>
            </a:r>
            <a:r>
              <a:rPr lang="en-US" altLang="ko-KR" sz="1600" u="sng" dirty="0" smtClean="0"/>
              <a:t>R-TWT,</a:t>
            </a:r>
            <a:r>
              <a:rPr lang="en-US" altLang="ko-KR" sz="1600" dirty="0" smtClean="0"/>
              <a:t> the overlapping quiet interval may be used to protect OBSS R-TWT SP as defined in 11be.</a:t>
            </a:r>
          </a:p>
          <a:p>
            <a:pPr lvl="2"/>
            <a:r>
              <a:rPr lang="en-US" altLang="ko-KR" sz="1400" dirty="0" smtClean="0"/>
              <a:t>However, it is expected that this can result in some issues, e.g., complex quiet IE, unnecessary protection in the case where the STA is not affected by the frame exchanges in the OBSS R-TWT SP.</a:t>
            </a:r>
          </a:p>
          <a:p>
            <a:pPr lvl="2"/>
            <a:r>
              <a:rPr lang="en-US" altLang="ko-KR" sz="1400" dirty="0" smtClean="0"/>
              <a:t>We may not handle them with the assumption where the STAs barely exist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u="sng" dirty="0"/>
              <a:t>EHT STA </a:t>
            </a:r>
            <a:r>
              <a:rPr lang="en-US" altLang="ko-KR" sz="1600" u="sng" dirty="0" smtClean="0"/>
              <a:t>or UHR STA supporting R-TWT (not supporting enhanced R-TWT)</a:t>
            </a:r>
            <a:r>
              <a:rPr lang="en-US" altLang="ko-KR" sz="1600" dirty="0" smtClean="0"/>
              <a:t>, we may design a method where the STAs can recognize OBSS R-TWT SP as R-TWT SP in </a:t>
            </a:r>
            <a:r>
              <a:rPr lang="en-US" altLang="ko-KR" sz="1600" dirty="0"/>
              <a:t>11be to protect OBSS R-TWT </a:t>
            </a:r>
            <a:r>
              <a:rPr lang="en-US" altLang="ko-KR" sz="1600" dirty="0" smtClean="0"/>
              <a:t>SP</a:t>
            </a:r>
          </a:p>
          <a:p>
            <a:pPr lvl="2"/>
            <a:r>
              <a:rPr lang="en-US" altLang="ko-KR" sz="1400" dirty="0" smtClean="0"/>
              <a:t>It is expected that the STAs can ensure their </a:t>
            </a:r>
            <a:r>
              <a:rPr lang="en-US" altLang="ko-KR" sz="1400" dirty="0"/>
              <a:t>TXOP ends before the start time of </a:t>
            </a:r>
            <a:r>
              <a:rPr lang="en-US" altLang="ko-KR" sz="1400" dirty="0" smtClean="0"/>
              <a:t>(OBSS) R-TWT SPs</a:t>
            </a:r>
          </a:p>
          <a:p>
            <a:pPr lvl="2"/>
            <a:endParaRPr lang="en-US" altLang="ko-KR" sz="1400" dirty="0"/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96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OBSS R-TWT SP protection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- Protection Rules -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2353" y="1713706"/>
            <a:ext cx="8077200" cy="4648200"/>
          </a:xfrm>
        </p:spPr>
        <p:txBody>
          <a:bodyPr/>
          <a:lstStyle/>
          <a:p>
            <a:pPr lvl="1"/>
            <a:r>
              <a:rPr lang="en-US" altLang="ko-KR" sz="1600" dirty="0" smtClean="0"/>
              <a:t>For </a:t>
            </a:r>
            <a:r>
              <a:rPr lang="en-US" altLang="ko-KR" sz="1600" u="sng" dirty="0" smtClean="0"/>
              <a:t>UHR STA supporting enhanced R-TWT</a:t>
            </a:r>
            <a:r>
              <a:rPr lang="en-US" altLang="ko-KR" sz="1600" dirty="0" smtClean="0"/>
              <a:t>, its TXOP is stopped before the start time of OBSS R-TWT SP.</a:t>
            </a:r>
          </a:p>
          <a:p>
            <a:pPr lvl="2"/>
            <a:r>
              <a:rPr lang="en-US" altLang="ko-KR" sz="1400" dirty="0" smtClean="0"/>
              <a:t>Based on this rule, exceptional rules can be defined to schedule between BSS’s SP and OBSS R-TWT SP.</a:t>
            </a:r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6" name="그룹 5"/>
          <p:cNvGrpSpPr/>
          <p:nvPr/>
        </p:nvGrpSpPr>
        <p:grpSpPr>
          <a:xfrm>
            <a:off x="970292" y="2819400"/>
            <a:ext cx="7482923" cy="3264817"/>
            <a:chOff x="862564" y="2962966"/>
            <a:chExt cx="7482923" cy="3264817"/>
          </a:xfrm>
        </p:grpSpPr>
        <p:cxnSp>
          <p:nvCxnSpPr>
            <p:cNvPr id="28" name="직선 연결선 27"/>
            <p:cNvCxnSpPr/>
            <p:nvPr/>
          </p:nvCxnSpPr>
          <p:spPr bwMode="auto">
            <a:xfrm>
              <a:off x="2246312" y="3572893"/>
              <a:ext cx="6019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직선 연결선 29"/>
            <p:cNvCxnSpPr/>
            <p:nvPr/>
          </p:nvCxnSpPr>
          <p:spPr bwMode="auto">
            <a:xfrm>
              <a:off x="2246312" y="4258693"/>
              <a:ext cx="6019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직선 연결선 31"/>
            <p:cNvCxnSpPr/>
            <p:nvPr/>
          </p:nvCxnSpPr>
          <p:spPr bwMode="auto">
            <a:xfrm>
              <a:off x="2246312" y="5020692"/>
              <a:ext cx="6019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>
              <a:off x="2209800" y="5791200"/>
              <a:ext cx="6019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560512" y="3434393"/>
              <a:ext cx="4899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 1</a:t>
              </a:r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47065" y="4120193"/>
              <a:ext cx="4899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 2</a:t>
              </a:r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20757" y="488219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 1</a:t>
              </a:r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47065" y="5644191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 2</a:t>
              </a:r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02319" y="5059125"/>
              <a:ext cx="131638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solidFill>
                    <a:srgbClr val="00B050"/>
                  </a:solidFill>
                </a:rPr>
                <a:t>a</a:t>
              </a:r>
              <a:r>
                <a:rPr lang="en-US" altLang="ko-KR" sz="1050" dirty="0" smtClean="0">
                  <a:solidFill>
                    <a:srgbClr val="00B050"/>
                  </a:solidFill>
                </a:rPr>
                <a:t>ssociated with AP 1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62564" y="5850986"/>
              <a:ext cx="131638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solidFill>
                    <a:srgbClr val="00B050"/>
                  </a:solidFill>
                </a:rPr>
                <a:t>a</a:t>
              </a:r>
              <a:r>
                <a:rPr lang="en-US" altLang="ko-KR" sz="1050" dirty="0" smtClean="0">
                  <a:solidFill>
                    <a:srgbClr val="00B050"/>
                  </a:solidFill>
                </a:rPr>
                <a:t>ssociated with AP 2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2325687" y="3965860"/>
              <a:ext cx="685800" cy="29629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45556" y="4308669"/>
              <a:ext cx="118013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solidFill>
                    <a:srgbClr val="00B050"/>
                  </a:solidFill>
                </a:rPr>
                <a:t>= Neighboring AP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00580" y="4250185"/>
              <a:ext cx="180082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>
                  <a:solidFill>
                    <a:srgbClr val="00B050"/>
                  </a:solidFill>
                </a:rPr>
                <a:t>Announces R-TWT </a:t>
              </a:r>
              <a:r>
                <a:rPr lang="en-US" altLang="ko-KR" sz="1050" dirty="0" smtClean="0">
                  <a:solidFill>
                    <a:srgbClr val="00B050"/>
                  </a:solidFill>
                </a:rPr>
                <a:t>SPs </a:t>
              </a:r>
              <a:r>
                <a:rPr lang="en-US" altLang="ko-KR" sz="1050" dirty="0">
                  <a:solidFill>
                    <a:srgbClr val="00B050"/>
                  </a:solidFill>
                </a:rPr>
                <a:t>in its own BSS and AP </a:t>
              </a:r>
              <a:r>
                <a:rPr lang="en-US" altLang="ko-KR" sz="1050" dirty="0" smtClean="0">
                  <a:solidFill>
                    <a:srgbClr val="00B050"/>
                  </a:solidFill>
                </a:rPr>
                <a:t>1’s </a:t>
              </a:r>
              <a:r>
                <a:rPr lang="en-US" altLang="ko-KR" sz="1050" dirty="0">
                  <a:solidFill>
                    <a:srgbClr val="00B050"/>
                  </a:solidFill>
                </a:rPr>
                <a:t>BSS 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3691345" y="3273143"/>
              <a:ext cx="685800" cy="29629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6584" y="3544976"/>
              <a:ext cx="185526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>
                  <a:solidFill>
                    <a:srgbClr val="00B050"/>
                  </a:solidFill>
                </a:rPr>
                <a:t>Announces R-TWT SPs in its own BSS and AP 2’s BSS 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>
              <a:off x="6592887" y="3103583"/>
              <a:ext cx="0" cy="3124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6" name="오른쪽 화살표 45"/>
            <p:cNvSpPr/>
            <p:nvPr/>
          </p:nvSpPr>
          <p:spPr bwMode="auto">
            <a:xfrm>
              <a:off x="6629400" y="3256582"/>
              <a:ext cx="533400" cy="161250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92887" y="2962966"/>
              <a:ext cx="13740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solidFill>
                    <a:srgbClr val="00B050"/>
                  </a:solidFill>
                </a:rPr>
                <a:t>R-TWT SP for STA2 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sp>
          <p:nvSpPr>
            <p:cNvPr id="48" name="왼쪽/오른쪽 화살표 47"/>
            <p:cNvSpPr/>
            <p:nvPr/>
          </p:nvSpPr>
          <p:spPr bwMode="auto">
            <a:xfrm>
              <a:off x="4663167" y="4701658"/>
              <a:ext cx="1903412" cy="216509"/>
            </a:xfrm>
            <a:prstGeom prst="left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58392" y="4410765"/>
              <a:ext cx="10727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solidFill>
                    <a:srgbClr val="00B050"/>
                  </a:solidFill>
                </a:rPr>
                <a:t>TXOP of STA 1</a:t>
              </a:r>
              <a:endParaRPr lang="ko-KR" altLang="en-US" sz="1050">
                <a:solidFill>
                  <a:srgbClr val="00B050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 bwMode="auto">
            <a:xfrm>
              <a:off x="6802058" y="3977489"/>
              <a:ext cx="685800" cy="28971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직사각형 50"/>
            <p:cNvSpPr/>
            <p:nvPr/>
          </p:nvSpPr>
          <p:spPr bwMode="auto">
            <a:xfrm>
              <a:off x="7812087" y="5486400"/>
              <a:ext cx="533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62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OBSS R-TWT SP protection 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en-US" altLang="ko-KR" dirty="0" smtClean="0">
                <a:solidFill>
                  <a:schemeClr val="tx1"/>
                </a:solidFill>
              </a:rPr>
              <a:t>Further Consideration of Protection Rule 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endParaRPr lang="ko-KR" alt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1" y="1752600"/>
            <a:ext cx="8391154" cy="4343400"/>
          </a:xfrm>
        </p:spPr>
        <p:txBody>
          <a:bodyPr/>
          <a:lstStyle/>
          <a:p>
            <a:r>
              <a:rPr lang="en-US" altLang="ko-KR" sz="2000" dirty="0" smtClean="0"/>
              <a:t>The exceptional rules are needed to protect both associated STA’s SP and OBSS R-TWT SP.</a:t>
            </a:r>
          </a:p>
          <a:p>
            <a:pPr lvl="1"/>
            <a:r>
              <a:rPr lang="en-US" altLang="ko-KR" sz="1600" dirty="0" smtClean="0"/>
              <a:t>If STAs(STA1-1, STA1-3) are not located in the range of OBSS, they don’t follow the protection rules of OBSS R-TWT SP.</a:t>
            </a:r>
          </a:p>
          <a:p>
            <a:pPr lvl="2"/>
            <a:r>
              <a:rPr lang="en-US" altLang="ko-KR" sz="1400" dirty="0" smtClean="0"/>
              <a:t>The STA unsolicitedly announces that </a:t>
            </a:r>
            <a:r>
              <a:rPr lang="en-US" altLang="ko-KR" sz="1400" dirty="0"/>
              <a:t>it isn’t located in </a:t>
            </a:r>
            <a:r>
              <a:rPr lang="en-US" altLang="ko-KR" sz="1400" dirty="0" smtClean="0"/>
              <a:t>the range of OBSS to the associated AP.</a:t>
            </a:r>
          </a:p>
          <a:p>
            <a:pPr lvl="3"/>
            <a:r>
              <a:rPr lang="en-US" altLang="ko-KR" sz="1400" dirty="0" smtClean="0"/>
              <a:t>For example, STA1-1 announces to AP1 that it has not received any data/traffic or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received it with some threshold level(that is, doesn’t affect AP1’s BSS) having a different BSS color from AP1 for a certain period of time.</a:t>
            </a:r>
          </a:p>
          <a:p>
            <a:pPr lvl="2"/>
            <a:r>
              <a:rPr lang="en-US" altLang="ko-KR" sz="1400" dirty="0" smtClean="0"/>
              <a:t> </a:t>
            </a:r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9" name="그룹 8"/>
          <p:cNvGrpSpPr/>
          <p:nvPr/>
        </p:nvGrpSpPr>
        <p:grpSpPr>
          <a:xfrm>
            <a:off x="4320063" y="3810000"/>
            <a:ext cx="4731166" cy="2573881"/>
            <a:chOff x="4102398" y="3711825"/>
            <a:chExt cx="4731166" cy="2573881"/>
          </a:xfrm>
        </p:grpSpPr>
        <p:sp>
          <p:nvSpPr>
            <p:cNvPr id="10" name="타원 9"/>
            <p:cNvSpPr/>
            <p:nvPr/>
          </p:nvSpPr>
          <p:spPr bwMode="auto">
            <a:xfrm>
              <a:off x="4102398" y="3711825"/>
              <a:ext cx="2667000" cy="25146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타원 10"/>
            <p:cNvSpPr/>
            <p:nvPr/>
          </p:nvSpPr>
          <p:spPr bwMode="auto">
            <a:xfrm>
              <a:off x="6018407" y="3733006"/>
              <a:ext cx="2665412" cy="25527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이등변 삼각형 11"/>
            <p:cNvSpPr/>
            <p:nvPr/>
          </p:nvSpPr>
          <p:spPr bwMode="auto">
            <a:xfrm>
              <a:off x="5220993" y="4524966"/>
              <a:ext cx="381000" cy="357989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이등변 삼각형 12"/>
            <p:cNvSpPr/>
            <p:nvPr/>
          </p:nvSpPr>
          <p:spPr bwMode="auto">
            <a:xfrm>
              <a:off x="7250572" y="4677387"/>
              <a:ext cx="381000" cy="357989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타원 13"/>
            <p:cNvSpPr/>
            <p:nvPr/>
          </p:nvSpPr>
          <p:spPr bwMode="auto">
            <a:xfrm>
              <a:off x="4788252" y="5347988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타원 14"/>
            <p:cNvSpPr/>
            <p:nvPr/>
          </p:nvSpPr>
          <p:spPr bwMode="auto">
            <a:xfrm>
              <a:off x="6226509" y="4352556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타원 15"/>
            <p:cNvSpPr/>
            <p:nvPr/>
          </p:nvSpPr>
          <p:spPr bwMode="auto">
            <a:xfrm>
              <a:off x="7621126" y="5263160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타원 16"/>
            <p:cNvSpPr/>
            <p:nvPr/>
          </p:nvSpPr>
          <p:spPr bwMode="auto">
            <a:xfrm>
              <a:off x="7371146" y="3949338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타원 17"/>
            <p:cNvSpPr/>
            <p:nvPr/>
          </p:nvSpPr>
          <p:spPr bwMode="auto">
            <a:xfrm>
              <a:off x="6264001" y="5306710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직선 연결선 18"/>
            <p:cNvCxnSpPr>
              <a:stCxn id="12" idx="5"/>
              <a:endCxn id="15" idx="2"/>
            </p:cNvCxnSpPr>
            <p:nvPr/>
          </p:nvCxnSpPr>
          <p:spPr bwMode="auto">
            <a:xfrm flipV="1">
              <a:off x="5506743" y="4503542"/>
              <a:ext cx="719766" cy="2004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직선 연결선 19"/>
            <p:cNvCxnSpPr>
              <a:stCxn id="12" idx="3"/>
              <a:endCxn id="14" idx="0"/>
            </p:cNvCxnSpPr>
            <p:nvPr/>
          </p:nvCxnSpPr>
          <p:spPr bwMode="auto">
            <a:xfrm flipH="1">
              <a:off x="4955322" y="4882955"/>
              <a:ext cx="456171" cy="4650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직선 연결선 20"/>
            <p:cNvCxnSpPr>
              <a:stCxn id="17" idx="5"/>
              <a:endCxn id="13" idx="0"/>
            </p:cNvCxnSpPr>
            <p:nvPr/>
          </p:nvCxnSpPr>
          <p:spPr bwMode="auto">
            <a:xfrm flipH="1">
              <a:off x="7441072" y="4207086"/>
              <a:ext cx="215280" cy="4703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직선 연결선 21"/>
            <p:cNvCxnSpPr>
              <a:stCxn id="18" idx="7"/>
              <a:endCxn id="13" idx="2"/>
            </p:cNvCxnSpPr>
            <p:nvPr/>
          </p:nvCxnSpPr>
          <p:spPr bwMode="auto">
            <a:xfrm flipV="1">
              <a:off x="6549207" y="5035376"/>
              <a:ext cx="701365" cy="3155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직선 연결선 22"/>
            <p:cNvCxnSpPr>
              <a:stCxn id="13" idx="3"/>
              <a:endCxn id="16" idx="0"/>
            </p:cNvCxnSpPr>
            <p:nvPr/>
          </p:nvCxnSpPr>
          <p:spPr bwMode="auto">
            <a:xfrm>
              <a:off x="7441072" y="5035376"/>
              <a:ext cx="347124" cy="2277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직선 화살표 연결선 23"/>
            <p:cNvCxnSpPr>
              <a:stCxn id="13" idx="1"/>
              <a:endCxn id="15" idx="6"/>
            </p:cNvCxnSpPr>
            <p:nvPr/>
          </p:nvCxnSpPr>
          <p:spPr bwMode="auto">
            <a:xfrm flipH="1" flipV="1">
              <a:off x="6560649" y="4503542"/>
              <a:ext cx="785173" cy="3528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none" w="sm" len="sm"/>
              <a:tailEnd type="triangle"/>
            </a:ln>
            <a:effectLst/>
          </p:spPr>
        </p:cxnSp>
        <p:sp>
          <p:nvSpPr>
            <p:cNvPr id="25" name="타원 24"/>
            <p:cNvSpPr/>
            <p:nvPr/>
          </p:nvSpPr>
          <p:spPr bwMode="auto">
            <a:xfrm>
              <a:off x="4559193" y="4191854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6" name="직선 연결선 25"/>
            <p:cNvCxnSpPr>
              <a:stCxn id="25" idx="5"/>
              <a:endCxn id="12" idx="1"/>
            </p:cNvCxnSpPr>
            <p:nvPr/>
          </p:nvCxnSpPr>
          <p:spPr bwMode="auto">
            <a:xfrm>
              <a:off x="4844399" y="4449602"/>
              <a:ext cx="471844" cy="25435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직선 화살표 연결선 26"/>
            <p:cNvCxnSpPr>
              <a:stCxn id="12" idx="4"/>
              <a:endCxn id="18" idx="2"/>
            </p:cNvCxnSpPr>
            <p:nvPr/>
          </p:nvCxnSpPr>
          <p:spPr bwMode="auto">
            <a:xfrm>
              <a:off x="5601993" y="4882955"/>
              <a:ext cx="662008" cy="57474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none" w="sm" len="sm"/>
              <a:tailEnd type="triangle"/>
            </a:ln>
            <a:effectLst/>
          </p:spPr>
        </p:cxnSp>
        <p:sp>
          <p:nvSpPr>
            <p:cNvPr id="28" name="타원 27"/>
            <p:cNvSpPr/>
            <p:nvPr/>
          </p:nvSpPr>
          <p:spPr bwMode="auto">
            <a:xfrm>
              <a:off x="8177513" y="4527314"/>
              <a:ext cx="334140" cy="3019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직선 연결선 28"/>
            <p:cNvCxnSpPr>
              <a:stCxn id="13" idx="5"/>
              <a:endCxn id="28" idx="2"/>
            </p:cNvCxnSpPr>
            <p:nvPr/>
          </p:nvCxnSpPr>
          <p:spPr bwMode="auto">
            <a:xfrm flipV="1">
              <a:off x="7536322" y="4678300"/>
              <a:ext cx="641191" cy="1780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0" name="그룹 29"/>
            <p:cNvGrpSpPr/>
            <p:nvPr/>
          </p:nvGrpSpPr>
          <p:grpSpPr>
            <a:xfrm>
              <a:off x="6924262" y="5744457"/>
              <a:ext cx="1909302" cy="530779"/>
              <a:chOff x="1126602" y="5802494"/>
              <a:chExt cx="1909302" cy="530779"/>
            </a:xfrm>
          </p:grpSpPr>
          <p:sp>
            <p:nvSpPr>
              <p:cNvPr id="41" name="직사각형 40"/>
              <p:cNvSpPr/>
              <p:nvPr/>
            </p:nvSpPr>
            <p:spPr bwMode="auto">
              <a:xfrm>
                <a:off x="1126602" y="5802494"/>
                <a:ext cx="1909302" cy="52370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85155" y="6056274"/>
                <a:ext cx="9220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overhearing</a:t>
                </a:r>
                <a:endParaRPr lang="ko-KR" altLang="en-US"/>
              </a:p>
            </p:txBody>
          </p:sp>
          <p:cxnSp>
            <p:nvCxnSpPr>
              <p:cNvPr id="43" name="직선 화살표 연결선 42"/>
              <p:cNvCxnSpPr/>
              <p:nvPr/>
            </p:nvCxnSpPr>
            <p:spPr bwMode="auto">
              <a:xfrm>
                <a:off x="1356985" y="6194774"/>
                <a:ext cx="671674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lgDash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44" name="TextBox 43"/>
              <p:cNvSpPr txBox="1"/>
              <p:nvPr/>
            </p:nvSpPr>
            <p:spPr>
              <a:xfrm>
                <a:off x="2065767" y="5809564"/>
                <a:ext cx="8707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association</a:t>
                </a:r>
                <a:endParaRPr lang="ko-KR" altLang="en-US"/>
              </a:p>
            </p:txBody>
          </p:sp>
          <p:cxnSp>
            <p:nvCxnSpPr>
              <p:cNvPr id="45" name="직선 연결선 44"/>
              <p:cNvCxnSpPr/>
              <p:nvPr/>
            </p:nvCxnSpPr>
            <p:spPr bwMode="auto">
              <a:xfrm flipV="1">
                <a:off x="1339065" y="5953524"/>
                <a:ext cx="61229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5170415" y="4666928"/>
              <a:ext cx="4899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 1</a:t>
              </a:r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97903" y="4835990"/>
              <a:ext cx="4899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 2</a:t>
              </a:r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40458" y="3971185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STA1-1</a:t>
              </a:r>
              <a:endParaRPr lang="ko-KR" alt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60700" y="4107439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STA1-2</a:t>
              </a:r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97045" y="5637473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STA1-3</a:t>
              </a:r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86690" y="3714092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STA2-1</a:t>
              </a:r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67850" y="4293961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STA2-2</a:t>
              </a:r>
              <a:endParaRPr lang="ko-KR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41072" y="5498974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STA2-3</a:t>
              </a:r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68152" y="5561489"/>
              <a:ext cx="667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STA2-4</a:t>
              </a:r>
              <a:endParaRPr lang="ko-KR" altLang="en-US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1547453" y="3895108"/>
            <a:ext cx="26382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When an AP schedules SPs to associated STAs based on OBSS R-TWT schedule information, it doesn’t make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SPs overlap </a:t>
            </a:r>
            <a:r>
              <a:rPr lang="en-US" altLang="ko-KR" sz="1400" u="sng" dirty="0" smtClean="0"/>
              <a:t>if the neighboring AP’s SP </a:t>
            </a:r>
            <a:r>
              <a:rPr lang="en-US" altLang="ko-KR" sz="1400" u="sng" dirty="0"/>
              <a:t>a</a:t>
            </a:r>
            <a:r>
              <a:rPr lang="en-US" altLang="ko-KR" sz="1400" u="sng" dirty="0" smtClean="0"/>
              <a:t>ffects the STAs(STA1-2)</a:t>
            </a:r>
            <a:r>
              <a:rPr lang="en-US" altLang="ko-KR" sz="1400" dirty="0" smtClean="0"/>
              <a:t> or </a:t>
            </a:r>
            <a:r>
              <a:rPr lang="en-US" altLang="ko-KR" sz="1400" u="sng" dirty="0" smtClean="0"/>
              <a:t>if the BSS’s SP affects the STAs(STA2-4) associated with the neighboring AP</a:t>
            </a:r>
            <a:r>
              <a:rPr lang="en-US" altLang="ko-KR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0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296207</TotalTime>
  <Words>1309</Words>
  <Application>Microsoft Office PowerPoint</Application>
  <PresentationFormat>화면 슬라이드 쇼(4:3)</PresentationFormat>
  <Paragraphs>178</Paragraphs>
  <Slides>11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Gulim</vt:lpstr>
      <vt:lpstr>Gulim</vt:lpstr>
      <vt:lpstr>Malgun Gothic</vt:lpstr>
      <vt:lpstr>Malgun Gothic</vt:lpstr>
      <vt:lpstr>Arial</vt:lpstr>
      <vt:lpstr>Times New Roman</vt:lpstr>
      <vt:lpstr>802-11-Submission</vt:lpstr>
      <vt:lpstr>Coordinated R-TWT Protection in Multi-BSS</vt:lpstr>
      <vt:lpstr>Introduction</vt:lpstr>
      <vt:lpstr>Re-cap: R-TWT in 11be</vt:lpstr>
      <vt:lpstr>R-TWT in Multi-BSS(OBSS)</vt:lpstr>
      <vt:lpstr>How to receive OBSS R-TWT  schedule information</vt:lpstr>
      <vt:lpstr>OBSS R-TWT SP protection  - STA Types -</vt:lpstr>
      <vt:lpstr>OBSS R-TWT SP protection  - Protection Rules -</vt:lpstr>
      <vt:lpstr>OBSS R-TWT SP protection  - Protection Rules -</vt:lpstr>
      <vt:lpstr>OBSS R-TWT SP protection  - Further Consideration of Protection Rule -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백선희/선임연구원/미래기술센터 C&amp;M표준(연)IoT커넥티비티표준Task(sunhee.baek@lge.com)</cp:lastModifiedBy>
  <cp:revision>16102</cp:revision>
  <cp:lastPrinted>2018-10-31T23:27:01Z</cp:lastPrinted>
  <dcterms:created xsi:type="dcterms:W3CDTF">2007-05-21T21:00:37Z</dcterms:created>
  <dcterms:modified xsi:type="dcterms:W3CDTF">2023-06-11T12:20:56Z</dcterms:modified>
</cp:coreProperties>
</file>