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763" r:id="rId2"/>
    <p:sldId id="780" r:id="rId3"/>
    <p:sldId id="802" r:id="rId4"/>
    <p:sldId id="803" r:id="rId5"/>
    <p:sldId id="783" r:id="rId6"/>
    <p:sldId id="801" r:id="rId7"/>
    <p:sldId id="797" r:id="rId8"/>
    <p:sldId id="799" r:id="rId9"/>
    <p:sldId id="798" r:id="rId10"/>
    <p:sldId id="800" r:id="rId11"/>
    <p:sldId id="790" r:id="rId12"/>
    <p:sldId id="782" r:id="rId13"/>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ICT기술센터 C&amp;M표준(연)IoT커넥티비티표준Task(jiny.chun@lge.com)" initials="천C" lastIdx="2"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3399FF"/>
    <a:srgbClr val="3366FF"/>
    <a:srgbClr val="66CC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12" autoAdjust="0"/>
    <p:restoredTop sz="89158" autoAdjust="0"/>
  </p:normalViewPr>
  <p:slideViewPr>
    <p:cSldViewPr>
      <p:cViewPr varScale="1">
        <p:scale>
          <a:sx n="136" d="100"/>
          <a:sy n="136" d="100"/>
        </p:scale>
        <p:origin x="1709" y="8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
        <p:nvSpPr>
          <p:cNvPr id="7"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May 2023</a:t>
            </a:r>
            <a:endParaRPr lang="en-US" dirty="0"/>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
        <p:nvSpPr>
          <p:cNvPr id="7"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May 2023</a:t>
            </a:r>
            <a:endParaRPr lang="en-US" dirty="0"/>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May 2023</a:t>
            </a:r>
            <a:endParaRPr lang="en-US" dirty="0"/>
          </a:p>
        </p:txBody>
      </p:sp>
      <p:sp>
        <p:nvSpPr>
          <p:cNvPr id="1029"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802.11-23/0768r0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dirty="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solidFill>
                  <a:schemeClr val="tx1"/>
                </a:solidFill>
              </a:rPr>
              <a:t> Discussion on C-OFDMA</a:t>
            </a:r>
            <a:endParaRPr lang="zh-CN" altLang="en-US" dirty="0">
              <a:solidFill>
                <a:schemeClr val="tx1"/>
              </a:solidFill>
            </a:endParaRPr>
          </a:p>
        </p:txBody>
      </p:sp>
      <p:sp>
        <p:nvSpPr>
          <p:cNvPr id="4"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
        <p:nvSpPr>
          <p:cNvPr id="5" name="页脚占位符 4"/>
          <p:cNvSpPr>
            <a:spLocks noGrp="1"/>
          </p:cNvSpPr>
          <p:nvPr>
            <p:ph type="ftr" sz="quarter" idx="3"/>
          </p:nvPr>
        </p:nvSpPr>
        <p:spPr>
          <a:xfrm>
            <a:off x="6213159" y="6475413"/>
            <a:ext cx="2330766" cy="184666"/>
          </a:xfrm>
        </p:spPr>
        <p:txBody>
          <a:bodyPr/>
          <a:lstStyle/>
          <a:p>
            <a:pPr>
              <a:defRPr/>
            </a:pPr>
            <a:r>
              <a:rPr lang="en-US" altLang="ko-KR" dirty="0" err="1" smtClean="0"/>
              <a:t>Jinyoung</a:t>
            </a:r>
            <a:r>
              <a:rPr lang="en-US" altLang="ko-KR" dirty="0" smtClean="0"/>
              <a:t> Chun, et. al, LG Electronics</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smtClean="0">
                <a:ea typeface="Gulim" panose="020B0600000101010101" pitchFamily="34" charset="-127"/>
              </a:rPr>
              <a:t>Date:</a:t>
            </a:r>
            <a:r>
              <a:rPr kumimoji="0" lang="en-US" altLang="ko-KR" sz="2000" b="0" kern="0" dirty="0" smtClean="0">
                <a:ea typeface="Gulim" panose="020B0600000101010101" pitchFamily="34" charset="-127"/>
              </a:rPr>
              <a:t> 2023-05-15</a:t>
            </a:r>
            <a:endParaRPr kumimoji="0" lang="en-US" altLang="ko-KR" sz="2000" b="0" kern="0" dirty="0">
              <a:ea typeface="Gulim" panose="020B0600000101010101" pitchFamily="34" charset="-127"/>
            </a:endParaRP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표 8"/>
          <p:cNvGraphicFramePr>
            <a:graphicFrameLocks noGrp="1"/>
          </p:cNvGraphicFramePr>
          <p:nvPr>
            <p:extLst>
              <p:ext uri="{D42A27DB-BD31-4B8C-83A1-F6EECF244321}">
                <p14:modId xmlns:p14="http://schemas.microsoft.com/office/powerpoint/2010/main" val="948988519"/>
              </p:ext>
            </p:extLst>
          </p:nvPr>
        </p:nvGraphicFramePr>
        <p:xfrm>
          <a:off x="685800" y="2819398"/>
          <a:ext cx="7620000" cy="3505202"/>
        </p:xfrm>
        <a:graphic>
          <a:graphicData uri="http://schemas.openxmlformats.org/drawingml/2006/table">
            <a:tbl>
              <a:tblPr/>
              <a:tblGrid>
                <a:gridCol w="1524000"/>
                <a:gridCol w="1203325"/>
                <a:gridCol w="1684338"/>
                <a:gridCol w="1363662"/>
                <a:gridCol w="1844675"/>
              </a:tblGrid>
              <a:tr h="37320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Yangjae-daero 11gil, Seocho-gu,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2685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esung.park@lge.com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9">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41486">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sunhee.baek@lge.com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Geonhwan</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smtClean="0"/>
                        <a:t>yl.yoon@lge.com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687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82470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20 </a:t>
            </a:r>
            <a:r>
              <a:rPr lang="en-US" altLang="ko-KR" dirty="0"/>
              <a:t>MHz Resource Unit </a:t>
            </a:r>
            <a:r>
              <a:rPr lang="en-US" altLang="ko-KR" dirty="0" smtClean="0"/>
              <a:t>(2/2)</a:t>
            </a:r>
            <a:endParaRPr lang="ko-KR" altLang="en-US" baseline="30000"/>
          </a:p>
        </p:txBody>
      </p:sp>
      <p:sp>
        <p:nvSpPr>
          <p:cNvPr id="3" name="내용 개체 틀 2"/>
          <p:cNvSpPr>
            <a:spLocks noGrp="1"/>
          </p:cNvSpPr>
          <p:nvPr>
            <p:ph idx="1"/>
          </p:nvPr>
        </p:nvSpPr>
        <p:spPr>
          <a:xfrm>
            <a:off x="685800" y="1752600"/>
            <a:ext cx="7772400" cy="4572000"/>
          </a:xfrm>
        </p:spPr>
        <p:txBody>
          <a:bodyPr/>
          <a:lstStyle/>
          <a:p>
            <a:pPr lvl="3" fontAlgn="ctr"/>
            <a:r>
              <a:rPr lang="en-US" altLang="ko-KR" sz="1100" dirty="0" smtClean="0"/>
              <a:t>For </a:t>
            </a:r>
            <a:r>
              <a:rPr lang="en-US" altLang="ko-KR" sz="1100" dirty="0"/>
              <a:t>the STAs to decode the EHT-SIG, Each ID info and the allocated 20 MHz </a:t>
            </a:r>
            <a:r>
              <a:rPr lang="en-US" altLang="ko-KR" sz="1100" dirty="0" smtClean="0"/>
              <a:t>unit(s) </a:t>
            </a:r>
            <a:r>
              <a:rPr lang="en-US" altLang="ko-KR" sz="1100" dirty="0"/>
              <a:t>of each Shared AP may be signaled </a:t>
            </a:r>
            <a:r>
              <a:rPr lang="en-US" altLang="ko-KR" sz="1100" dirty="0" smtClean="0"/>
              <a:t>before. </a:t>
            </a:r>
          </a:p>
          <a:p>
            <a:pPr lvl="4" fontAlgn="ctr"/>
            <a:r>
              <a:rPr lang="en-US" altLang="ko-KR" sz="1100" dirty="0" smtClean="0"/>
              <a:t>For example, it can be done by </a:t>
            </a:r>
            <a:r>
              <a:rPr lang="en-US" altLang="ko-KR" sz="1100" dirty="0"/>
              <a:t>making a new SIG or by adding the info in </a:t>
            </a:r>
            <a:r>
              <a:rPr lang="en-US" altLang="ko-KR" sz="1100" dirty="0" smtClean="0"/>
              <a:t>disregards/validates bits of U-SIG </a:t>
            </a:r>
            <a:r>
              <a:rPr lang="en-US" altLang="ko-KR" sz="1100" dirty="0"/>
              <a:t>or EHT-SIG, etc</a:t>
            </a:r>
            <a:r>
              <a:rPr lang="en-US" altLang="ko-KR" sz="1100" dirty="0" smtClean="0"/>
              <a:t>.</a:t>
            </a:r>
            <a:endParaRPr lang="en-US" altLang="ko-KR" sz="1100" dirty="0"/>
          </a:p>
          <a:p>
            <a:pPr lvl="4" fontAlgn="ctr"/>
            <a:r>
              <a:rPr lang="en-US" altLang="ko-KR" sz="1100" dirty="0"/>
              <a:t>The signaling may not be needed if the Shared </a:t>
            </a:r>
            <a:r>
              <a:rPr lang="en-GB" altLang="ko-KR" sz="1100" dirty="0"/>
              <a:t>APs has the different primary 20 MHz channel within the whole BW and sharing AP allocates frequency resource including own primary channel to each AP.</a:t>
            </a:r>
            <a:endParaRPr lang="en-US" altLang="ko-KR" sz="1100" dirty="0"/>
          </a:p>
          <a:p>
            <a:pPr lvl="3" fontAlgn="ctr"/>
            <a:r>
              <a:rPr lang="en-US" altLang="ko-KR" sz="1100" dirty="0"/>
              <a:t>DL C-OFDMA PPDUs among shared APs shall be aligned.</a:t>
            </a:r>
          </a:p>
          <a:p>
            <a:pPr lvl="3" fontAlgn="ctr"/>
            <a:r>
              <a:rPr lang="en-US" altLang="ko-KR" sz="1100" dirty="0"/>
              <a:t>STA can decode the U-SIG and EHT-SIG as 11be STA does</a:t>
            </a:r>
            <a:r>
              <a:rPr lang="en-US" altLang="ko-KR" sz="1100" dirty="0" smtClean="0"/>
              <a:t>.</a:t>
            </a:r>
          </a:p>
          <a:p>
            <a:pPr lvl="3" fontAlgn="ctr"/>
            <a:endParaRPr lang="en-US" altLang="ko-KR" sz="1100" dirty="0"/>
          </a:p>
          <a:p>
            <a:pPr marL="857250" lvl="2" indent="0" fontAlgn="ctr">
              <a:buNone/>
            </a:pPr>
            <a:r>
              <a:rPr lang="en-US" altLang="ko-KR" sz="1100" b="1" dirty="0" smtClean="0"/>
              <a:t>Option2</a:t>
            </a:r>
            <a:r>
              <a:rPr lang="en-US" altLang="ko-KR" sz="1100" b="1" dirty="0"/>
              <a:t>. AP-specific U-SIG</a:t>
            </a:r>
            <a:endParaRPr lang="en-US" altLang="ko-KR" sz="1100" dirty="0"/>
          </a:p>
          <a:p>
            <a:pPr lvl="3" fontAlgn="ctr"/>
            <a:r>
              <a:rPr lang="en-US" altLang="ko-KR" sz="1100" dirty="0" smtClean="0"/>
              <a:t>Each </a:t>
            </a:r>
            <a:r>
              <a:rPr lang="en-US" altLang="ko-KR" sz="1100" dirty="0"/>
              <a:t>AP transmits own U-SIG with own BSS color and own BSS information in the allocated </a:t>
            </a:r>
            <a:r>
              <a:rPr lang="en-US" altLang="ko-KR" sz="1100" dirty="0" smtClean="0"/>
              <a:t>20 MHz unit(s).</a:t>
            </a:r>
          </a:p>
          <a:p>
            <a:pPr lvl="3" fontAlgn="ctr"/>
            <a:r>
              <a:rPr lang="en-US" altLang="ko-KR" sz="1100" dirty="0" smtClean="0"/>
              <a:t>STA </a:t>
            </a:r>
            <a:r>
              <a:rPr lang="en-US" altLang="ko-KR" sz="1100" dirty="0"/>
              <a:t>can receive the C-OFDMA PPDU from own BSS AP by</a:t>
            </a:r>
          </a:p>
          <a:p>
            <a:pPr lvl="4" fontAlgn="ctr">
              <a:buFont typeface="Arial" panose="020B0604020202020204" pitchFamily="34" charset="0"/>
              <a:buChar char="•"/>
            </a:pPr>
            <a:r>
              <a:rPr lang="en-US" altLang="ko-KR" sz="1100" dirty="0"/>
              <a:t>decoding all U-SIGs on every 20 MHz channels. It causes STA’s decoding burden. </a:t>
            </a:r>
          </a:p>
          <a:p>
            <a:pPr lvl="4" fontAlgn="ctr">
              <a:buFont typeface="Arial" panose="020B0604020202020204" pitchFamily="34" charset="0"/>
              <a:buChar char="•"/>
            </a:pPr>
            <a:r>
              <a:rPr lang="en-US" altLang="ko-KR" sz="1100" dirty="0"/>
              <a:t>decoding U-SIG on own primary channel. It requires that</a:t>
            </a:r>
            <a:r>
              <a:rPr lang="en-GB" altLang="ko-KR" sz="1100" dirty="0"/>
              <a:t> all participating APs has the different primary 20 MHz channel within the whole BW and sharing AP allocates frequency resource including own primary channel to each </a:t>
            </a:r>
            <a:r>
              <a:rPr lang="en-GB" altLang="ko-KR" sz="1100" dirty="0" smtClean="0"/>
              <a:t>AP.</a:t>
            </a:r>
            <a:endParaRPr lang="en-GB" altLang="ko-KR" sz="1100" dirty="0"/>
          </a:p>
          <a:p>
            <a:pPr lvl="4" fontAlgn="ctr">
              <a:buFont typeface="Arial" panose="020B0604020202020204" pitchFamily="34" charset="0"/>
              <a:buChar char="•"/>
            </a:pPr>
            <a:r>
              <a:rPr lang="en-GB" altLang="ko-KR" sz="1100" dirty="0"/>
              <a:t>decoding U-SIG on </a:t>
            </a:r>
            <a:r>
              <a:rPr lang="en-GB" altLang="ko-KR" sz="1100" dirty="0" smtClean="0"/>
              <a:t>BSS AP’s allocated unit(s). </a:t>
            </a:r>
            <a:r>
              <a:rPr lang="en-GB" altLang="ko-KR" sz="1100" dirty="0"/>
              <a:t>It requires that the STA has to know the </a:t>
            </a:r>
            <a:r>
              <a:rPr lang="en-GB" altLang="ko-KR" sz="1100" dirty="0" smtClean="0"/>
              <a:t>resource unit(s) </a:t>
            </a:r>
            <a:r>
              <a:rPr lang="en-GB" altLang="ko-KR" sz="1100" dirty="0"/>
              <a:t>in advance by BSS AP’s signalling.</a:t>
            </a:r>
          </a:p>
          <a:p>
            <a:pPr lvl="3" fontAlgn="ctr">
              <a:buFont typeface="Arial" panose="020B0604020202020204" pitchFamily="34" charset="0"/>
              <a:buChar char="–"/>
            </a:pPr>
            <a:r>
              <a:rPr lang="en-US" altLang="ko-KR" sz="1100" dirty="0"/>
              <a:t>PPDUs among shared APs may not need to be </a:t>
            </a:r>
            <a:r>
              <a:rPr lang="en-US" altLang="ko-KR" sz="1100" dirty="0" smtClean="0"/>
              <a:t>aligned.</a:t>
            </a:r>
          </a:p>
          <a:p>
            <a:pPr lvl="3" fontAlgn="ctr">
              <a:buFont typeface="Arial" panose="020B0604020202020204" pitchFamily="34" charset="0"/>
              <a:buChar char="–"/>
            </a:pPr>
            <a:endParaRPr lang="en-US" altLang="ko-KR" sz="1000" dirty="0" smtClean="0"/>
          </a:p>
          <a:p>
            <a:pPr lvl="1" fontAlgn="ctr">
              <a:buFont typeface="Arial" panose="020B0604020202020204" pitchFamily="34" charset="0"/>
              <a:buChar char="–"/>
            </a:pPr>
            <a:r>
              <a:rPr lang="en-GB" altLang="ko-KR" sz="1400" dirty="0" smtClean="0"/>
              <a:t>Scheduling method</a:t>
            </a:r>
          </a:p>
          <a:p>
            <a:pPr lvl="2" fontAlgn="ctr">
              <a:buFont typeface="Arial" panose="020B0604020202020204" pitchFamily="34" charset="0"/>
              <a:buChar char="•"/>
            </a:pPr>
            <a:r>
              <a:rPr lang="en-GB" altLang="ko-KR" sz="1100" dirty="0" smtClean="0"/>
              <a:t>We can apply both of static and dynamic scheduling in the previous slide.</a:t>
            </a:r>
          </a:p>
          <a:p>
            <a:pPr lvl="2" fontAlgn="ctr">
              <a:buFont typeface="Arial" panose="020B0604020202020204" pitchFamily="34" charset="0"/>
              <a:buChar char="•"/>
            </a:pPr>
            <a:r>
              <a:rPr lang="en-US" altLang="ko-KR" sz="1100" dirty="0"/>
              <a:t>The </a:t>
            </a:r>
            <a:r>
              <a:rPr lang="en-US" altLang="ko-KR" sz="1100" dirty="0" smtClean="0"/>
              <a:t>dynamic scheduling may be more useful </a:t>
            </a:r>
            <a:r>
              <a:rPr lang="en-US" altLang="ko-KR" sz="1100" dirty="0"/>
              <a:t>in </a:t>
            </a:r>
            <a:r>
              <a:rPr lang="en-US" altLang="ko-KR" sz="1100" dirty="0" smtClean="0"/>
              <a:t>20 </a:t>
            </a:r>
            <a:r>
              <a:rPr lang="en-US" altLang="ko-KR" sz="1100" dirty="0"/>
              <a:t>MHz unit.</a:t>
            </a:r>
          </a:p>
          <a:p>
            <a:pPr lvl="3" fontAlgn="ctr">
              <a:buFont typeface="Arial" panose="020B0604020202020204" pitchFamily="34" charset="0"/>
              <a:buChar char="•"/>
            </a:pPr>
            <a:endParaRPr lang="en-US" altLang="ko-KR" sz="10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
        <p:nvSpPr>
          <p:cNvPr id="6" name="바닥글 개체 틀 5"/>
          <p:cNvSpPr>
            <a:spLocks noGrp="1"/>
          </p:cNvSpPr>
          <p:nvPr>
            <p:ph type="ftr" sz="quarter" idx="3"/>
          </p:nvPr>
        </p:nvSpPr>
        <p:spPr/>
        <p:txBody>
          <a:bodyPr/>
          <a:lstStyle/>
          <a:p>
            <a:pPr>
              <a:defRPr/>
            </a:pPr>
            <a:r>
              <a:rPr lang="en-US" altLang="ko-KR" dirty="0" err="1" smtClean="0"/>
              <a:t>Jinyoung</a:t>
            </a:r>
            <a:r>
              <a:rPr lang="en-US" altLang="ko-KR" dirty="0" smtClean="0"/>
              <a:t> Chun, et. al, LG Electronics</a:t>
            </a:r>
            <a:endParaRPr lang="en-US" altLang="ko-KR" dirty="0"/>
          </a:p>
        </p:txBody>
      </p:sp>
      <p:sp>
        <p:nvSpPr>
          <p:cNvPr id="7"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pic>
        <p:nvPicPr>
          <p:cNvPr id="8" name="그림 7"/>
          <p:cNvPicPr>
            <a:picLocks noChangeAspect="1"/>
          </p:cNvPicPr>
          <p:nvPr/>
        </p:nvPicPr>
        <p:blipFill>
          <a:blip r:embed="rId2"/>
          <a:stretch>
            <a:fillRect/>
          </a:stretch>
        </p:blipFill>
        <p:spPr>
          <a:xfrm>
            <a:off x="5791200" y="2905870"/>
            <a:ext cx="2438400" cy="859938"/>
          </a:xfrm>
          <a:prstGeom prst="rect">
            <a:avLst/>
          </a:prstGeom>
        </p:spPr>
      </p:pic>
      <p:pic>
        <p:nvPicPr>
          <p:cNvPr id="9" name="그림 8"/>
          <p:cNvPicPr>
            <a:picLocks noChangeAspect="1"/>
          </p:cNvPicPr>
          <p:nvPr/>
        </p:nvPicPr>
        <p:blipFill>
          <a:blip r:embed="rId3"/>
          <a:stretch>
            <a:fillRect/>
          </a:stretch>
        </p:blipFill>
        <p:spPr>
          <a:xfrm>
            <a:off x="5867400" y="5181600"/>
            <a:ext cx="2133600" cy="827486"/>
          </a:xfrm>
          <a:prstGeom prst="rect">
            <a:avLst/>
          </a:prstGeom>
        </p:spPr>
      </p:pic>
    </p:spTree>
    <p:extLst>
      <p:ext uri="{BB962C8B-B14F-4D97-AF65-F5344CB8AC3E}">
        <p14:creationId xmlns:p14="http://schemas.microsoft.com/office/powerpoint/2010/main" val="1330503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pPr fontAlgn="ctr"/>
            <a:r>
              <a:rPr lang="en-US" altLang="ko-KR" sz="1800" dirty="0" smtClean="0"/>
              <a:t>The </a:t>
            </a:r>
            <a:r>
              <a:rPr lang="en-US" altLang="ko-KR" sz="1800" dirty="0"/>
              <a:t>C-OFDMA operation is an useful </a:t>
            </a:r>
            <a:r>
              <a:rPr lang="en-US" altLang="ko-KR" sz="1800" dirty="0" smtClean="0"/>
              <a:t>scheme but still has some problems to be solved. Here, we addressed the issue by the minimum frequency unit per AP.</a:t>
            </a:r>
          </a:p>
          <a:p>
            <a:pPr lvl="1" fontAlgn="ctr"/>
            <a:r>
              <a:rPr lang="en-US" altLang="ko-KR" sz="1600" dirty="0" smtClean="0"/>
              <a:t>If the unit is 80 MHz, we </a:t>
            </a:r>
            <a:r>
              <a:rPr lang="en-US" altLang="ko-KR" sz="1600" dirty="0"/>
              <a:t>may not get scheduling gain </a:t>
            </a:r>
            <a:r>
              <a:rPr lang="en-US" altLang="ko-KR" sz="1600" dirty="0" smtClean="0"/>
              <a:t>enough. But </a:t>
            </a:r>
            <a:r>
              <a:rPr lang="en-US" altLang="ko-KR" sz="1600" dirty="0"/>
              <a:t>we don’t need any PHY change and may use the static </a:t>
            </a:r>
            <a:r>
              <a:rPr lang="en-US" altLang="ko-KR" sz="1600" dirty="0" smtClean="0"/>
              <a:t>scheduling.</a:t>
            </a:r>
          </a:p>
          <a:p>
            <a:pPr lvl="1" fontAlgn="ctr"/>
            <a:r>
              <a:rPr lang="en-US" altLang="ko-KR" sz="1600" dirty="0" smtClean="0"/>
              <a:t>If the unit is 20 MHz, </a:t>
            </a:r>
            <a:r>
              <a:rPr lang="en-US" altLang="ko-KR" sz="1600" dirty="0"/>
              <a:t>We can get scheduling </a:t>
            </a:r>
            <a:r>
              <a:rPr lang="en-US" altLang="ko-KR" sz="1600" dirty="0" smtClean="0"/>
              <a:t>gain and </a:t>
            </a:r>
            <a:r>
              <a:rPr lang="en-US" altLang="ko-KR" sz="1600" dirty="0"/>
              <a:t>both of dynamic and static scheduling can be </a:t>
            </a:r>
            <a:r>
              <a:rPr lang="en-US" altLang="ko-KR" sz="1600" dirty="0" smtClean="0"/>
              <a:t>applied. But </a:t>
            </a:r>
            <a:r>
              <a:rPr lang="en-US" altLang="ko-KR" sz="1600" dirty="0"/>
              <a:t>it may need </a:t>
            </a:r>
            <a:r>
              <a:rPr lang="en-US" altLang="ko-KR" sz="1600" dirty="0" smtClean="0"/>
              <a:t>PPDU format change for DL </a:t>
            </a:r>
            <a:r>
              <a:rPr lang="en-US" altLang="ko-KR" sz="1600" dirty="0"/>
              <a:t>C-OFDMA PPDU</a:t>
            </a:r>
            <a:r>
              <a:rPr lang="en-US" altLang="ko-KR" sz="1600" dirty="0" smtClean="0"/>
              <a:t>.</a:t>
            </a:r>
            <a:endParaRPr lang="en-US" altLang="ko-KR" dirty="0"/>
          </a:p>
          <a:p>
            <a:pPr lvl="2" fontAlgn="ctr"/>
            <a:endParaRPr lang="en-US" altLang="ko-KR" sz="1400" dirty="0" smtClean="0"/>
          </a:p>
          <a:p>
            <a:pPr fontAlgn="ctr"/>
            <a:r>
              <a:rPr lang="en-US" altLang="ko-KR" sz="1800" dirty="0" smtClean="0"/>
              <a:t>There’s some trade-</a:t>
            </a:r>
            <a:r>
              <a:rPr lang="en-US" altLang="ko-KR" sz="1800" dirty="0" smtClean="0"/>
              <a:t>off between scheduling gain and PPDU configuration</a:t>
            </a:r>
            <a:r>
              <a:rPr lang="en-US" altLang="ko-KR" sz="1800" dirty="0" smtClean="0"/>
              <a:t>. Therefore some discussion is needed in </a:t>
            </a:r>
            <a:r>
              <a:rPr lang="en-US" altLang="ko-KR" sz="1800" smtClean="0"/>
              <a:t>UHR group.</a:t>
            </a:r>
            <a:endParaRPr lang="en-US" altLang="ko-KR" sz="1800" dirty="0"/>
          </a:p>
          <a:p>
            <a:pPr lvl="1" fontAlgn="ctr"/>
            <a:endParaRPr lang="en-US" altLang="ko-KR" sz="1400" dirty="0" smtClean="0"/>
          </a:p>
          <a:p>
            <a:pPr lvl="1" fontAlgn="ctr"/>
            <a:endParaRPr lang="en-US" altLang="ko-KR" sz="1600" dirty="0" smtClean="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2482226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pPr marL="269875" indent="-269875">
              <a:buNone/>
            </a:pPr>
            <a:r>
              <a:rPr lang="en-US" altLang="zh-CN" sz="1400" dirty="0"/>
              <a:t>[1] </a:t>
            </a:r>
            <a:r>
              <a:rPr lang="en-US" altLang="zh-CN" sz="1400" dirty="0" smtClean="0"/>
              <a:t>11-23/0480r0, “UHR Proposed PAR”</a:t>
            </a:r>
          </a:p>
          <a:p>
            <a:pPr marL="269875" indent="-269875">
              <a:buNone/>
            </a:pPr>
            <a:r>
              <a:rPr lang="en-US" altLang="zh-CN" sz="1400" dirty="0"/>
              <a:t>[</a:t>
            </a:r>
            <a:r>
              <a:rPr lang="en-US" altLang="zh-CN" sz="1400" dirty="0" smtClean="0"/>
              <a:t>2] 22/1567r0</a:t>
            </a:r>
            <a:r>
              <a:rPr lang="en-US" altLang="zh-CN" sz="1400" dirty="0"/>
              <a:t>, “C-OFDMA throughput analysis in various mesh backhaul scenarios” </a:t>
            </a:r>
          </a:p>
          <a:p>
            <a:pPr marL="269875" indent="-269875">
              <a:buNone/>
            </a:pPr>
            <a:r>
              <a:rPr lang="en-US" altLang="zh-CN" sz="1400" dirty="0" smtClean="0"/>
              <a:t>[3] 11-23/0058r0, “Spatial Reuse in Coordinated M-AP for UHR”, Rui Yang</a:t>
            </a:r>
          </a:p>
          <a:p>
            <a:pPr marL="269875" indent="-269875">
              <a:buNone/>
            </a:pPr>
            <a:r>
              <a:rPr lang="en-US" altLang="zh-CN" sz="1400" dirty="0" smtClean="0"/>
              <a:t>[</a:t>
            </a:r>
            <a:r>
              <a:rPr lang="en-US" altLang="zh-CN" sz="1400" dirty="0"/>
              <a:t>4</a:t>
            </a:r>
            <a:r>
              <a:rPr lang="en-US" altLang="zh-CN" sz="1400" dirty="0" smtClean="0"/>
              <a:t>] 11-23/0297r0, “r-TWT for Multi-AP”, Laurent Cariou</a:t>
            </a:r>
          </a:p>
          <a:p>
            <a:pPr marL="269875" indent="-269875">
              <a:buNone/>
            </a:pPr>
            <a:r>
              <a:rPr lang="en-US" altLang="zh-CN" sz="1400" dirty="0" smtClean="0"/>
              <a:t>[5] 11-23/0250r0, “AP coordination for R-TWT</a:t>
            </a:r>
            <a:r>
              <a:rPr lang="en-US" altLang="zh-CN" sz="1400" dirty="0"/>
              <a:t>”, </a:t>
            </a:r>
            <a:r>
              <a:rPr lang="en-US" altLang="zh-CN" sz="1400" dirty="0" smtClean="0"/>
              <a:t>Liwen Chu</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2660539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In March Meeting, UHR PAR was finalized with the below scopes in scenarios of an isolated BSS or of overlapping BSSs [1].</a:t>
            </a:r>
          </a:p>
          <a:p>
            <a:pPr marL="800100" lvl="1" indent="-342900">
              <a:buFont typeface="+mj-lt"/>
              <a:buAutoNum type="arabicPeriod"/>
            </a:pPr>
            <a:r>
              <a:rPr lang="en-US" altLang="ko-KR" sz="1600" dirty="0" smtClean="0"/>
              <a:t>increasing throughput at different SINR level</a:t>
            </a:r>
          </a:p>
          <a:p>
            <a:pPr marL="800100" lvl="1" indent="-342900">
              <a:buFont typeface="+mj-lt"/>
              <a:buAutoNum type="arabicPeriod"/>
            </a:pPr>
            <a:r>
              <a:rPr lang="en-US" altLang="ko-KR" sz="1600" dirty="0"/>
              <a:t>i</a:t>
            </a:r>
            <a:r>
              <a:rPr lang="en-US" altLang="ko-KR" sz="1600" dirty="0" smtClean="0"/>
              <a:t>mproving the tail of the latency distribution and jitter with mobility between BSSs</a:t>
            </a:r>
          </a:p>
          <a:p>
            <a:pPr marL="800100" lvl="1" indent="-342900">
              <a:buFont typeface="+mj-lt"/>
              <a:buAutoNum type="arabicPeriod"/>
            </a:pPr>
            <a:r>
              <a:rPr lang="en-US" altLang="ko-KR" sz="1600" dirty="0" smtClean="0"/>
              <a:t>and improving efficient use of medium in scenario of overlapping BSSs.</a:t>
            </a:r>
          </a:p>
          <a:p>
            <a:pPr marL="800100" lvl="1" indent="-342900">
              <a:buFont typeface="+mj-lt"/>
              <a:buAutoNum type="arabicPeriod"/>
            </a:pPr>
            <a:endParaRPr lang="en-US" altLang="ko-KR" sz="1600" dirty="0" smtClean="0"/>
          </a:p>
          <a:p>
            <a:r>
              <a:rPr lang="en-US" altLang="ko-KR" sz="2000" dirty="0" smtClean="0"/>
              <a:t>C-OFDMA </a:t>
            </a:r>
            <a:r>
              <a:rPr lang="en-US" altLang="ko-KR" sz="2000" dirty="0"/>
              <a:t>is the scheme that Multiple APs </a:t>
            </a:r>
            <a:r>
              <a:rPr lang="en-US" altLang="ko-KR" sz="2000" dirty="0" smtClean="0"/>
              <a:t>transmits/receives data in the allocated frequency resource of the whole bandwidth. </a:t>
            </a:r>
          </a:p>
          <a:p>
            <a:pPr lvl="1"/>
            <a:r>
              <a:rPr lang="en-US" altLang="ko-KR" sz="1600" dirty="0" smtClean="0"/>
              <a:t>It </a:t>
            </a:r>
            <a:r>
              <a:rPr lang="en-US" altLang="ko-KR" sz="1600" dirty="0"/>
              <a:t>can increase </a:t>
            </a:r>
            <a:r>
              <a:rPr lang="en-US" altLang="ko-KR" sz="1600" dirty="0" smtClean="0"/>
              <a:t>SINR gain (1</a:t>
            </a:r>
            <a:r>
              <a:rPr lang="en-US" altLang="ko-KR" sz="1600" baseline="30000" dirty="0" smtClean="0"/>
              <a:t>st</a:t>
            </a:r>
            <a:r>
              <a:rPr lang="en-US" altLang="ko-KR" sz="1600" dirty="0" smtClean="0"/>
              <a:t> scope) because the </a:t>
            </a:r>
            <a:r>
              <a:rPr lang="en-US" altLang="ko-KR" sz="1600" dirty="0"/>
              <a:t>OBSS AP doesn’t use the frequency </a:t>
            </a:r>
            <a:r>
              <a:rPr lang="en-US" altLang="ko-KR" sz="1600" dirty="0" smtClean="0"/>
              <a:t>resource that BSS AP uses. Moreover, the efficient use of medium can be improved (3</a:t>
            </a:r>
            <a:r>
              <a:rPr lang="en-US" altLang="ko-KR" sz="1600" baseline="30000" dirty="0" smtClean="0"/>
              <a:t>rd</a:t>
            </a:r>
            <a:r>
              <a:rPr lang="en-US" altLang="ko-KR" sz="1600" dirty="0" smtClean="0"/>
              <a:t> scope) with C-SR scheme, for OBSS AP by reusing the frequency resource.</a:t>
            </a:r>
          </a:p>
          <a:p>
            <a:pPr lvl="1"/>
            <a:endParaRPr lang="en-US" altLang="ko-KR" sz="1600" dirty="0" smtClean="0"/>
          </a:p>
          <a:p>
            <a:r>
              <a:rPr lang="en-US" altLang="ko-KR" sz="2000" dirty="0" smtClean="0"/>
              <a:t>Here </a:t>
            </a:r>
            <a:r>
              <a:rPr lang="en-US" altLang="ko-KR" sz="2000" dirty="0"/>
              <a:t>we’d like to </a:t>
            </a:r>
            <a:r>
              <a:rPr lang="en-US" altLang="ko-KR" sz="2000" dirty="0" smtClean="0"/>
              <a:t>discuss some issues of C-OFDMA operation, especially about the size of the allocated frequency resource</a:t>
            </a:r>
            <a:r>
              <a:rPr lang="en-US" altLang="ko-KR" sz="1600" dirty="0" smtClean="0"/>
              <a:t>.</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2</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1111642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C-OFDMA</a:t>
            </a:r>
            <a:endParaRPr lang="ko-KR" altLang="en-US"/>
          </a:p>
        </p:txBody>
      </p:sp>
      <p:sp>
        <p:nvSpPr>
          <p:cNvPr id="3" name="내용 개체 틀 2"/>
          <p:cNvSpPr>
            <a:spLocks noGrp="1"/>
          </p:cNvSpPr>
          <p:nvPr>
            <p:ph idx="1"/>
          </p:nvPr>
        </p:nvSpPr>
        <p:spPr/>
        <p:txBody>
          <a:bodyPr/>
          <a:lstStyle/>
          <a:p>
            <a:r>
              <a:rPr lang="en-US" altLang="ko-KR" sz="2000" dirty="0" smtClean="0"/>
              <a:t>C-OFDMA scheme has some benefits</a:t>
            </a:r>
          </a:p>
          <a:p>
            <a:pPr lvl="1"/>
            <a:r>
              <a:rPr lang="en-US" altLang="ko-KR" sz="1600" dirty="0" smtClean="0"/>
              <a:t>It has some throughput gain than SU, especially with wired backhaul [2].</a:t>
            </a:r>
          </a:p>
          <a:p>
            <a:pPr lvl="1"/>
            <a:r>
              <a:rPr lang="en-US" altLang="ko-KR" sz="1600" dirty="0"/>
              <a:t>Combining </a:t>
            </a:r>
            <a:r>
              <a:rPr lang="en-US" altLang="ko-KR" sz="1600" dirty="0" smtClean="0"/>
              <a:t>C-SR </a:t>
            </a:r>
            <a:r>
              <a:rPr lang="en-US" altLang="ko-KR" sz="1600" dirty="0"/>
              <a:t>and C-OFDMA can achieve even better system performance </a:t>
            </a:r>
            <a:r>
              <a:rPr lang="en-US" altLang="ko-KR" sz="1600" dirty="0" smtClean="0"/>
              <a:t>[3].</a:t>
            </a:r>
          </a:p>
          <a:p>
            <a:pPr lvl="1"/>
            <a:r>
              <a:rPr lang="en-US" altLang="ko-KR" sz="1600" dirty="0" smtClean="0"/>
              <a:t>We can get some latency improvement by transmitting latency-sensitive traffic in time.</a:t>
            </a:r>
            <a:endParaRPr lang="en-US" altLang="ko-KR" sz="1800" dirty="0" smtClean="0"/>
          </a:p>
          <a:p>
            <a:r>
              <a:rPr lang="en-US" altLang="ko-KR" sz="2000" dirty="0" smtClean="0"/>
              <a:t>Despite of the benefits, it still has some issues</a:t>
            </a:r>
          </a:p>
          <a:p>
            <a:pPr lvl="1"/>
            <a:r>
              <a:rPr lang="en-US" altLang="ko-KR" sz="1600" dirty="0" smtClean="0"/>
              <a:t>Sharing AP has to schedule and allocate the medium to Shared APs. It brings Sharing AP’s burden and backhaul burden.</a:t>
            </a:r>
          </a:p>
          <a:p>
            <a:pPr lvl="1"/>
            <a:r>
              <a:rPr lang="en-US" altLang="ko-KR" sz="1600" dirty="0" smtClean="0"/>
              <a:t>For that, some information such as channel status or buffer status of Shared APs is prepared and shared.</a:t>
            </a:r>
          </a:p>
          <a:p>
            <a:pPr lvl="1"/>
            <a:r>
              <a:rPr lang="en-US" altLang="ko-KR" sz="1600" dirty="0" smtClean="0"/>
              <a:t>PPDU for C-OFDMA may be newly needed. It’s related to the minimum frequency unit per AP.</a:t>
            </a:r>
            <a:endParaRPr lang="en-US" altLang="ko-KR" sz="1600" dirty="0"/>
          </a:p>
          <a:p>
            <a:r>
              <a:rPr lang="en-US" altLang="ko-KR" sz="2000" dirty="0" smtClean="0"/>
              <a:t>Here, we discuss more about the 3</a:t>
            </a:r>
            <a:r>
              <a:rPr lang="en-US" altLang="ko-KR" sz="2000" baseline="30000" dirty="0" smtClean="0"/>
              <a:t>rd</a:t>
            </a:r>
            <a:r>
              <a:rPr lang="en-US" altLang="ko-KR" sz="2000" dirty="0" smtClean="0"/>
              <a:t> issue in view of scheduling and PPDU format</a:t>
            </a:r>
            <a:r>
              <a:rPr lang="en-US" altLang="ko-KR" sz="1600" dirty="0" smtClean="0"/>
              <a:t>.</a:t>
            </a:r>
            <a:endParaRPr lang="en-US" altLang="ko-KR" sz="2000" dirty="0" smtClean="0"/>
          </a:p>
          <a:p>
            <a:endParaRPr lang="ko-KR" altLang="en-US" sz="2000" dirty="0"/>
          </a:p>
        </p:txBody>
      </p:sp>
      <p:sp>
        <p:nvSpPr>
          <p:cNvPr id="4" name="슬라이드 번호 개체 틀 3"/>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6" name="날짜 개체 틀 5"/>
          <p:cNvSpPr>
            <a:spLocks noGrp="1"/>
          </p:cNvSpPr>
          <p:nvPr>
            <p:ph type="dt" sz="half" idx="2"/>
          </p:nvPr>
        </p:nvSpPr>
        <p:spPr/>
        <p:txBody>
          <a:bodyPr/>
          <a:lstStyle/>
          <a:p>
            <a:pPr>
              <a:defRPr/>
            </a:pPr>
            <a:r>
              <a:rPr lang="en-US" altLang="zh-CN" smtClean="0"/>
              <a:t>May 2023</a:t>
            </a:r>
            <a:endParaRPr lang="en-US" dirty="0"/>
          </a:p>
        </p:txBody>
      </p:sp>
    </p:spTree>
    <p:extLst>
      <p:ext uri="{BB962C8B-B14F-4D97-AF65-F5344CB8AC3E}">
        <p14:creationId xmlns:p14="http://schemas.microsoft.com/office/powerpoint/2010/main" val="3213617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Basic Procedure of C-OFDMA (1/2)</a:t>
            </a:r>
            <a:endParaRPr lang="ko-KR" altLang="en-US" baseline="30000"/>
          </a:p>
        </p:txBody>
      </p:sp>
      <p:sp>
        <p:nvSpPr>
          <p:cNvPr id="3" name="내용 개체 틀 2"/>
          <p:cNvSpPr>
            <a:spLocks noGrp="1"/>
          </p:cNvSpPr>
          <p:nvPr>
            <p:ph idx="1"/>
          </p:nvPr>
        </p:nvSpPr>
        <p:spPr>
          <a:xfrm>
            <a:off x="685800" y="1752600"/>
            <a:ext cx="7772400" cy="4572000"/>
          </a:xfrm>
        </p:spPr>
        <p:txBody>
          <a:bodyPr/>
          <a:lstStyle/>
          <a:p>
            <a:r>
              <a:rPr lang="en-GB" altLang="ko-KR" sz="1800" dirty="0"/>
              <a:t>For the discussion, the basic Definition &amp; Assumptions are as below.</a:t>
            </a:r>
          </a:p>
          <a:p>
            <a:pPr lvl="1"/>
            <a:r>
              <a:rPr lang="en-GB" altLang="ko-KR" sz="1400" dirty="0"/>
              <a:t>An UHR AP which obtains a TXOP and initiates the multi-AP coordination is the sharing AP.</a:t>
            </a:r>
          </a:p>
          <a:p>
            <a:pPr lvl="1"/>
            <a:r>
              <a:rPr lang="en-GB" altLang="ko-KR" sz="1400" dirty="0"/>
              <a:t>An UHR AP which is coordinated for the multi-AP transmission by the sharing AP is the shared AP.</a:t>
            </a:r>
          </a:p>
          <a:p>
            <a:pPr lvl="1"/>
            <a:r>
              <a:rPr lang="en-GB" altLang="ko-KR" sz="1400" dirty="0"/>
              <a:t>Sharing AP can be one of shared APs and can be changed.</a:t>
            </a:r>
          </a:p>
          <a:p>
            <a:pPr lvl="1"/>
            <a:r>
              <a:rPr lang="en-GB" altLang="ko-KR" sz="1400" dirty="0"/>
              <a:t>Some or all associated STAs can’t be hear the signal from Sharing AP and/or other Shared APs</a:t>
            </a:r>
            <a:r>
              <a:rPr lang="en-GB" altLang="ko-KR" sz="1400" dirty="0" smtClean="0"/>
              <a:t>.</a:t>
            </a:r>
          </a:p>
          <a:p>
            <a:pPr lvl="1"/>
            <a:endParaRPr lang="en-GB" altLang="ko-KR" sz="1400" dirty="0"/>
          </a:p>
          <a:p>
            <a:pPr marL="342900" lvl="1" indent="-342900">
              <a:buFontTx/>
              <a:buChar char="•"/>
            </a:pPr>
            <a:r>
              <a:rPr lang="en-GB" altLang="ko-KR" sz="1800" b="1" dirty="0" smtClean="0"/>
              <a:t>The basic procedure of C-OFDMA is as below. </a:t>
            </a:r>
          </a:p>
          <a:p>
            <a:pPr lvl="1"/>
            <a:r>
              <a:rPr lang="en-GB" altLang="ko-KR" sz="1400" dirty="0" smtClean="0"/>
              <a:t>The </a:t>
            </a:r>
            <a:r>
              <a:rPr lang="en-GB" altLang="ko-KR" sz="1400" dirty="0"/>
              <a:t>procedure can be changed (omitted or added some information or signalling) by several issues. (See the next slide.)</a:t>
            </a:r>
          </a:p>
          <a:p>
            <a:pPr marL="857250" lvl="2" indent="0">
              <a:buNone/>
            </a:pPr>
            <a:endParaRPr lang="en-GB" altLang="ko-KR" sz="14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6" name="바닥글 개체 틀 5"/>
          <p:cNvSpPr>
            <a:spLocks noGrp="1"/>
          </p:cNvSpPr>
          <p:nvPr>
            <p:ph type="ftr" sz="quarter" idx="3"/>
          </p:nvPr>
        </p:nvSpPr>
        <p:spPr/>
        <p:txBody>
          <a:bodyPr/>
          <a:lstStyle/>
          <a:p>
            <a:pPr>
              <a:defRPr/>
            </a:pPr>
            <a:r>
              <a:rPr lang="en-US" altLang="ko-KR" dirty="0" err="1" smtClean="0"/>
              <a:t>Jinyoung</a:t>
            </a:r>
            <a:r>
              <a:rPr lang="en-US" altLang="ko-KR" dirty="0" smtClean="0"/>
              <a:t> Chun, et. al, LG Electronics</a:t>
            </a:r>
            <a:endParaRPr lang="en-US" altLang="ko-KR" dirty="0"/>
          </a:p>
        </p:txBody>
      </p:sp>
      <p:sp>
        <p:nvSpPr>
          <p:cNvPr id="8"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pic>
        <p:nvPicPr>
          <p:cNvPr id="7" name="그림 6"/>
          <p:cNvPicPr>
            <a:picLocks noChangeAspect="1"/>
          </p:cNvPicPr>
          <p:nvPr/>
        </p:nvPicPr>
        <p:blipFill>
          <a:blip r:embed="rId2"/>
          <a:stretch>
            <a:fillRect/>
          </a:stretch>
        </p:blipFill>
        <p:spPr>
          <a:xfrm>
            <a:off x="1981200" y="4572000"/>
            <a:ext cx="5170325" cy="1752600"/>
          </a:xfrm>
          <a:prstGeom prst="rect">
            <a:avLst/>
          </a:prstGeom>
        </p:spPr>
      </p:pic>
    </p:spTree>
    <p:extLst>
      <p:ext uri="{BB962C8B-B14F-4D97-AF65-F5344CB8AC3E}">
        <p14:creationId xmlns:p14="http://schemas.microsoft.com/office/powerpoint/2010/main" val="312932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Basic Procedure of C-OFDMA (2/2)</a:t>
            </a:r>
            <a:endParaRPr lang="ko-KR" altLang="en-US" baseline="30000"/>
          </a:p>
        </p:txBody>
      </p:sp>
      <p:sp>
        <p:nvSpPr>
          <p:cNvPr id="3" name="내용 개체 틀 2"/>
          <p:cNvSpPr>
            <a:spLocks noGrp="1"/>
          </p:cNvSpPr>
          <p:nvPr>
            <p:ph idx="1"/>
          </p:nvPr>
        </p:nvSpPr>
        <p:spPr>
          <a:xfrm>
            <a:off x="685800" y="1752600"/>
            <a:ext cx="7772400" cy="4572000"/>
          </a:xfrm>
        </p:spPr>
        <p:txBody>
          <a:bodyPr/>
          <a:lstStyle/>
          <a:p>
            <a:pPr>
              <a:buFont typeface="+mj-lt"/>
              <a:buAutoNum type="arabicPeriod"/>
            </a:pPr>
            <a:r>
              <a:rPr lang="en-GB" altLang="ko-KR" sz="1600" b="1" dirty="0" smtClean="0"/>
              <a:t>Preparation</a:t>
            </a:r>
            <a:r>
              <a:rPr lang="en-GB" altLang="ko-KR" sz="1600" dirty="0"/>
              <a:t>:</a:t>
            </a:r>
            <a:r>
              <a:rPr lang="en-GB" altLang="ko-KR" sz="1600" dirty="0" smtClean="0"/>
              <a:t> Need some information sharing/negotiation </a:t>
            </a:r>
            <a:r>
              <a:rPr lang="en-GB" altLang="ko-KR" sz="1600" dirty="0"/>
              <a:t>before C-OFDMA operation</a:t>
            </a:r>
          </a:p>
          <a:p>
            <a:pPr lvl="1"/>
            <a:r>
              <a:rPr lang="en-GB" altLang="ko-KR" sz="1200" dirty="0" smtClean="0"/>
              <a:t>between Sharing AP &amp; Shared AP(s): e.g. request/report the channel status, request/announce/confirm the allocated frequency resource or service period of C-OFDMA operation, etc.</a:t>
            </a:r>
          </a:p>
          <a:p>
            <a:pPr lvl="1"/>
            <a:r>
              <a:rPr lang="en-GB" altLang="ko-KR" sz="1200" dirty="0" smtClean="0"/>
              <a:t>and between Shared AP &amp; the associated </a:t>
            </a:r>
            <a:r>
              <a:rPr lang="en-GB" altLang="ko-KR" sz="1200" dirty="0"/>
              <a:t>STA(s): e.g. </a:t>
            </a:r>
            <a:r>
              <a:rPr lang="en-GB" altLang="ko-KR" sz="1200" dirty="0" smtClean="0"/>
              <a:t>request/report </a:t>
            </a:r>
            <a:r>
              <a:rPr lang="en-GB" altLang="ko-KR" sz="1200" dirty="0"/>
              <a:t>the channel status </a:t>
            </a:r>
            <a:r>
              <a:rPr lang="en-GB" altLang="ko-KR" sz="1200" dirty="0" smtClean="0"/>
              <a:t>information, request/announce/confirm the operating frequency resource of Shared AP</a:t>
            </a:r>
            <a:r>
              <a:rPr lang="en-GB" altLang="ko-KR" sz="1200" dirty="0"/>
              <a:t> or service period of C-OFDMA operation</a:t>
            </a:r>
            <a:r>
              <a:rPr lang="en-GB" altLang="ko-KR" sz="1200" dirty="0" smtClean="0"/>
              <a:t>, etc.</a:t>
            </a:r>
            <a:endParaRPr lang="en-GB" altLang="ko-KR" sz="1200" dirty="0"/>
          </a:p>
          <a:p>
            <a:pPr>
              <a:buFont typeface="+mj-lt"/>
              <a:buAutoNum type="arabicPeriod"/>
            </a:pPr>
            <a:r>
              <a:rPr lang="en-GB" altLang="ko-KR" sz="1600" b="1" dirty="0" smtClean="0"/>
              <a:t>Set TXOP sharing: </a:t>
            </a:r>
            <a:r>
              <a:rPr lang="en-GB" altLang="ko-KR" sz="1600" dirty="0" smtClean="0"/>
              <a:t>May set the TXOP sharing SP if C-OFDMA transmission is permitted in a certain service period</a:t>
            </a:r>
          </a:p>
          <a:p>
            <a:pPr lvl="1"/>
            <a:r>
              <a:rPr lang="en-GB" altLang="ko-KR" sz="1200" dirty="0" smtClean="0"/>
              <a:t>There are several contributions to extend TWT for Multi-AP operation [3-4].</a:t>
            </a:r>
          </a:p>
          <a:p>
            <a:pPr>
              <a:buFont typeface="+mj-lt"/>
              <a:buAutoNum type="arabicPeriod"/>
            </a:pPr>
            <a:r>
              <a:rPr lang="en-GB" altLang="ko-KR" sz="1600" b="1" dirty="0" smtClean="0"/>
              <a:t>DL Trigger frame: </a:t>
            </a:r>
            <a:r>
              <a:rPr lang="en-GB" altLang="ko-KR" sz="1600" dirty="0" smtClean="0"/>
              <a:t>Sharing AP triggers for the Shared APs to transmit their signals at the same time </a:t>
            </a:r>
          </a:p>
          <a:p>
            <a:pPr lvl="1"/>
            <a:r>
              <a:rPr lang="en-GB" altLang="ko-KR" sz="1200" dirty="0" smtClean="0"/>
              <a:t>It’s new type of Trigger frame to trigger DL PPDU. And the existence depends on the scheduling method. (See the next slides.)</a:t>
            </a:r>
          </a:p>
          <a:p>
            <a:pPr>
              <a:buFont typeface="+mj-lt"/>
              <a:buAutoNum type="arabicPeriod"/>
            </a:pPr>
            <a:r>
              <a:rPr lang="en-GB" altLang="ko-KR" sz="1600" b="1" dirty="0" smtClean="0"/>
              <a:t>DL C-OFDMA PPDU</a:t>
            </a:r>
            <a:r>
              <a:rPr lang="en-GB" altLang="ko-KR" sz="1600" dirty="0" smtClean="0"/>
              <a:t>: Shared AP transmits own signals in the allocated frequency resource in advance</a:t>
            </a:r>
          </a:p>
          <a:p>
            <a:pPr lvl="1"/>
            <a:r>
              <a:rPr lang="en-GB" altLang="ko-KR" sz="1200" dirty="0" smtClean="0"/>
              <a:t>The format depends on the minimum allocated frequency resource per AP. See the next slide.</a:t>
            </a:r>
          </a:p>
          <a:p>
            <a:pPr>
              <a:buFont typeface="+mj-lt"/>
              <a:buAutoNum type="arabicPeriod"/>
            </a:pPr>
            <a:r>
              <a:rPr lang="en-GB" altLang="ko-KR" sz="1600" b="1" dirty="0" smtClean="0"/>
              <a:t>UL C-OFDMA PPDU</a:t>
            </a:r>
            <a:r>
              <a:rPr lang="en-GB" altLang="ko-KR" sz="1600" dirty="0" smtClean="0"/>
              <a:t>: STA </a:t>
            </a:r>
            <a:r>
              <a:rPr lang="en-US" altLang="ko-KR" sz="1600" dirty="0" smtClean="0"/>
              <a:t>may</a:t>
            </a:r>
            <a:r>
              <a:rPr lang="ko-KR" altLang="en-US" sz="1600" smtClean="0"/>
              <a:t> </a:t>
            </a:r>
            <a:r>
              <a:rPr lang="en-GB" altLang="ko-KR" sz="1600" dirty="0" smtClean="0"/>
              <a:t>transmit own signals in response of DL C-OFDMA PPDU</a:t>
            </a:r>
          </a:p>
          <a:p>
            <a:pPr lvl="1"/>
            <a:r>
              <a:rPr lang="en-US" altLang="ko-KR" sz="1200" dirty="0" smtClean="0"/>
              <a:t>The format is similar to TB PPDU.</a:t>
            </a:r>
            <a:endParaRPr lang="en-GB" altLang="ko-KR" sz="1200" dirty="0" smtClean="0"/>
          </a:p>
          <a:p>
            <a:pPr marL="857250" lvl="2" indent="0">
              <a:buNone/>
            </a:pPr>
            <a:endParaRPr lang="en-GB" altLang="ko-KR" sz="11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6" name="바닥글 개체 틀 5"/>
          <p:cNvSpPr>
            <a:spLocks noGrp="1"/>
          </p:cNvSpPr>
          <p:nvPr>
            <p:ph type="ftr" sz="quarter" idx="3"/>
          </p:nvPr>
        </p:nvSpPr>
        <p:spPr/>
        <p:txBody>
          <a:bodyPr/>
          <a:lstStyle/>
          <a:p>
            <a:pPr>
              <a:defRPr/>
            </a:pPr>
            <a:r>
              <a:rPr lang="en-US" altLang="ko-KR" dirty="0" err="1" smtClean="0"/>
              <a:t>Jinyoung</a:t>
            </a:r>
            <a:r>
              <a:rPr lang="en-US" altLang="ko-KR" dirty="0" smtClean="0"/>
              <a:t> Chun, et. al, LG Electronics</a:t>
            </a:r>
            <a:endParaRPr lang="en-US" altLang="ko-KR" dirty="0"/>
          </a:p>
        </p:txBody>
      </p:sp>
      <p:sp>
        <p:nvSpPr>
          <p:cNvPr id="8"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2505888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Minimum Frequency Unit per AP</a:t>
            </a:r>
            <a:endParaRPr lang="ko-KR" altLang="en-US" baseline="30000"/>
          </a:p>
        </p:txBody>
      </p:sp>
      <p:sp>
        <p:nvSpPr>
          <p:cNvPr id="3" name="내용 개체 틀 2"/>
          <p:cNvSpPr>
            <a:spLocks noGrp="1"/>
          </p:cNvSpPr>
          <p:nvPr>
            <p:ph idx="1"/>
          </p:nvPr>
        </p:nvSpPr>
        <p:spPr>
          <a:xfrm>
            <a:off x="685800" y="1828800"/>
            <a:ext cx="7772400" cy="4495800"/>
          </a:xfrm>
        </p:spPr>
        <p:txBody>
          <a:bodyPr/>
          <a:lstStyle/>
          <a:p>
            <a:r>
              <a:rPr lang="en-GB" altLang="ko-KR" sz="1800" dirty="0" smtClean="0"/>
              <a:t>The C-OFDMA procedure can be applied differently by the minimum resource unit for C-OFDMA, which means the minimum frequency resource allocated to each Shared AP.  </a:t>
            </a:r>
          </a:p>
          <a:p>
            <a:r>
              <a:rPr lang="en-GB" altLang="ko-KR" sz="1800" dirty="0" smtClean="0"/>
              <a:t>The resource unit has an effect on the DL C-OFDMA PPDU format (e.g. the SIG design), PPDU alignment, Scheduling method, and so on.</a:t>
            </a:r>
          </a:p>
          <a:p>
            <a:r>
              <a:rPr lang="en-GB" altLang="ko-KR" sz="1800" dirty="0" smtClean="0"/>
              <a:t>So we’ll analyse the scheduling method or PPDU format, </a:t>
            </a:r>
            <a:r>
              <a:rPr lang="en-GB" altLang="ko-KR" sz="1800" dirty="0" err="1" smtClean="0"/>
              <a:t>etc</a:t>
            </a:r>
            <a:r>
              <a:rPr lang="en-GB" altLang="ko-KR" sz="1800" dirty="0" smtClean="0"/>
              <a:t> in case that the resource unit is 80 MHz and 20 MHz, respectively. </a:t>
            </a:r>
          </a:p>
          <a:p>
            <a:pPr lvl="1"/>
            <a:r>
              <a:rPr lang="en-GB" altLang="ko-KR" sz="1600" dirty="0" smtClean="0"/>
              <a:t>The case of under 20 MHz is not considered because </a:t>
            </a:r>
          </a:p>
          <a:p>
            <a:pPr lvl="2"/>
            <a:r>
              <a:rPr lang="en-GB" altLang="ko-KR" sz="1400" dirty="0" smtClean="0"/>
              <a:t>it’s very hard that Sharing AP schedules the proper Small RU(s) to Shared APs every C-OFDMA operation</a:t>
            </a:r>
          </a:p>
          <a:p>
            <a:pPr lvl="2"/>
            <a:r>
              <a:rPr lang="en-GB" altLang="ko-KR" sz="1400" dirty="0" smtClean="0"/>
              <a:t>and it may need to make new U-SIG and EHT-SIG of C-OFDMA PPDU to transmit the PPDU from several Shared APs in the same 20 MHz channel.</a:t>
            </a:r>
          </a:p>
          <a:p>
            <a:pPr lvl="1"/>
            <a:r>
              <a:rPr lang="en-GB" altLang="ko-KR" sz="1600" dirty="0" smtClean="0"/>
              <a:t>Case 1: 80MHz unit</a:t>
            </a:r>
          </a:p>
          <a:p>
            <a:pPr lvl="1"/>
            <a:r>
              <a:rPr lang="en-GB" altLang="ko-KR" sz="1600" dirty="0" smtClean="0"/>
              <a:t>Case 2: 20MHz unit</a:t>
            </a:r>
            <a:endParaRPr lang="en-GB" altLang="ko-KR" sz="16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6" name="바닥글 개체 틀 5"/>
          <p:cNvSpPr>
            <a:spLocks noGrp="1"/>
          </p:cNvSpPr>
          <p:nvPr>
            <p:ph type="ftr" sz="quarter" idx="3"/>
          </p:nvPr>
        </p:nvSpPr>
        <p:spPr/>
        <p:txBody>
          <a:bodyPr/>
          <a:lstStyle/>
          <a:p>
            <a:pPr>
              <a:defRPr/>
            </a:pPr>
            <a:r>
              <a:rPr lang="en-US" altLang="ko-KR" dirty="0" err="1" smtClean="0"/>
              <a:t>Jinyoung</a:t>
            </a:r>
            <a:r>
              <a:rPr lang="en-US" altLang="ko-KR" dirty="0" smtClean="0"/>
              <a:t> Chun, et. al, LG Electronics</a:t>
            </a:r>
            <a:endParaRPr lang="en-US" altLang="ko-KR" dirty="0"/>
          </a:p>
        </p:txBody>
      </p:sp>
      <p:sp>
        <p:nvSpPr>
          <p:cNvPr id="9"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1998423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 MHz Resource Unit (1/2)</a:t>
            </a:r>
            <a:endParaRPr lang="ko-KR" altLang="en-US" baseline="30000"/>
          </a:p>
        </p:txBody>
      </p:sp>
      <p:sp>
        <p:nvSpPr>
          <p:cNvPr id="3" name="내용 개체 틀 2"/>
          <p:cNvSpPr>
            <a:spLocks noGrp="1"/>
          </p:cNvSpPr>
          <p:nvPr>
            <p:ph idx="1"/>
          </p:nvPr>
        </p:nvSpPr>
        <p:spPr>
          <a:xfrm>
            <a:off x="685800" y="1752600"/>
            <a:ext cx="7772400" cy="4572000"/>
          </a:xfrm>
        </p:spPr>
        <p:txBody>
          <a:bodyPr/>
          <a:lstStyle/>
          <a:p>
            <a:r>
              <a:rPr lang="en-GB" altLang="ko-KR" sz="1600" dirty="0" smtClean="0"/>
              <a:t>Case 1: 80 MHz unit</a:t>
            </a:r>
          </a:p>
          <a:p>
            <a:pPr lvl="1"/>
            <a:r>
              <a:rPr lang="en-US" altLang="ko-KR" sz="1400" dirty="0" smtClean="0"/>
              <a:t>The signals from Shared APs are not mixed in 80 MHz channel. Sharing AP allocates the resource in unit of 80 MHz to each Shared APs, and the Shared APs communicates with the associated STAs within the unit(s).</a:t>
            </a:r>
          </a:p>
          <a:p>
            <a:pPr lvl="1"/>
            <a:r>
              <a:rPr lang="en-US" altLang="ko-KR" sz="1400" dirty="0" smtClean="0"/>
              <a:t>We </a:t>
            </a:r>
            <a:r>
              <a:rPr lang="en-US" altLang="ko-KR" sz="1400" dirty="0"/>
              <a:t>can’t get the scheduling gain enough </a:t>
            </a:r>
            <a:r>
              <a:rPr lang="en-US" altLang="ko-KR" sz="1400" dirty="0" smtClean="0"/>
              <a:t>due to a few candidate units.</a:t>
            </a:r>
          </a:p>
          <a:p>
            <a:pPr lvl="2"/>
            <a:r>
              <a:rPr lang="en-US" altLang="ko-KR" sz="1100" dirty="0" smtClean="0"/>
              <a:t>Only 2 Shared APs can be operated if </a:t>
            </a:r>
            <a:r>
              <a:rPr lang="en-US" altLang="ko-KR" sz="1100" dirty="0"/>
              <a:t>the operating BW is </a:t>
            </a:r>
            <a:r>
              <a:rPr lang="en-US" altLang="ko-KR" sz="1100" dirty="0" smtClean="0"/>
              <a:t>160MHz.</a:t>
            </a:r>
          </a:p>
          <a:p>
            <a:pPr lvl="2"/>
            <a:r>
              <a:rPr lang="en-US" altLang="ko-KR" sz="1100" dirty="0" smtClean="0"/>
              <a:t>Shared </a:t>
            </a:r>
            <a:r>
              <a:rPr lang="en-US" altLang="ko-KR" sz="1100" dirty="0"/>
              <a:t>AP </a:t>
            </a:r>
            <a:r>
              <a:rPr lang="en-US" altLang="ko-KR" sz="1100" dirty="0" smtClean="0"/>
              <a:t>supporting </a:t>
            </a:r>
            <a:r>
              <a:rPr lang="en-US" altLang="ko-KR" sz="1100" dirty="0"/>
              <a:t>equal or larger 160 MHz operating </a:t>
            </a:r>
            <a:r>
              <a:rPr lang="en-US" altLang="ko-KR" sz="1100" dirty="0" smtClean="0"/>
              <a:t>BW</a:t>
            </a:r>
            <a:r>
              <a:rPr lang="en-US" altLang="ko-KR" sz="1100" dirty="0"/>
              <a:t> can join the procedure</a:t>
            </a:r>
            <a:r>
              <a:rPr lang="en-GB" altLang="ko-KR" sz="1100" dirty="0" smtClean="0"/>
              <a:t>. </a:t>
            </a:r>
          </a:p>
          <a:p>
            <a:pPr lvl="1"/>
            <a:r>
              <a:rPr lang="en-US" altLang="ko-KR" sz="1400" dirty="0" smtClean="0"/>
              <a:t>DL C-OFDMA PPDU</a:t>
            </a:r>
          </a:p>
          <a:p>
            <a:pPr lvl="2"/>
            <a:r>
              <a:rPr lang="en-US" altLang="ko-KR" sz="1100" dirty="0" smtClean="0"/>
              <a:t>We can use DL MU PPDU format. It means, we </a:t>
            </a:r>
            <a:r>
              <a:rPr lang="en-US" altLang="ko-KR" sz="1100" dirty="0"/>
              <a:t>may use </a:t>
            </a:r>
            <a:r>
              <a:rPr lang="en-US" altLang="ko-KR" sz="1100" dirty="0" smtClean="0"/>
              <a:t>U-SIG </a:t>
            </a:r>
            <a:r>
              <a:rPr lang="en-US" altLang="ko-KR" sz="1100" dirty="0"/>
              <a:t>design of 11be as it is.</a:t>
            </a:r>
          </a:p>
          <a:p>
            <a:pPr lvl="3"/>
            <a:r>
              <a:rPr lang="en-US" altLang="ko-KR" sz="1100" dirty="0" smtClean="0"/>
              <a:t>In 11be spec says “For EHT MU PPDU, the U-SIG field content shall be identical in all </a:t>
            </a:r>
            <a:r>
              <a:rPr lang="en-US" altLang="ko-KR" sz="1100" dirty="0" err="1" smtClean="0"/>
              <a:t>nonpunctured</a:t>
            </a:r>
            <a:r>
              <a:rPr lang="en-US" altLang="ko-KR" sz="1100" dirty="0" smtClean="0"/>
              <a:t> 20 MHz </a:t>
            </a:r>
            <a:r>
              <a:rPr lang="en-US" altLang="ko-KR" sz="1100" dirty="0" err="1" smtClean="0"/>
              <a:t>subchannels</a:t>
            </a:r>
            <a:r>
              <a:rPr lang="en-US" altLang="ko-KR" sz="1100" dirty="0" smtClean="0"/>
              <a:t> within each 80 MHz frequency </a:t>
            </a:r>
            <a:r>
              <a:rPr lang="en-US" altLang="ko-KR" sz="1100" dirty="0" err="1" smtClean="0"/>
              <a:t>subblock</a:t>
            </a:r>
            <a:r>
              <a:rPr lang="en-US" altLang="ko-KR" sz="1100" dirty="0" smtClean="0"/>
              <a:t>, and the U-SIG field content in different 80 MHz frequency </a:t>
            </a:r>
            <a:r>
              <a:rPr lang="en-US" altLang="ko-KR" sz="1100" dirty="0" err="1" smtClean="0"/>
              <a:t>subblocks</a:t>
            </a:r>
            <a:r>
              <a:rPr lang="en-US" altLang="ko-KR" sz="1100" dirty="0" smtClean="0"/>
              <a:t> may be different.”</a:t>
            </a:r>
          </a:p>
          <a:p>
            <a:pPr lvl="2"/>
            <a:r>
              <a:rPr lang="en-US" altLang="ko-KR" sz="1100" dirty="0" smtClean="0"/>
              <a:t>So each AP transmits AP-specific U-SIG with own BSS color and own contents in the allocated 80 MHz units.</a:t>
            </a:r>
          </a:p>
          <a:p>
            <a:pPr lvl="1"/>
            <a:r>
              <a:rPr lang="en-GB" altLang="ko-KR" sz="1400" dirty="0"/>
              <a:t>STA’s operation</a:t>
            </a:r>
          </a:p>
          <a:p>
            <a:pPr lvl="2" fontAlgn="ctr"/>
            <a:r>
              <a:rPr lang="en-US" altLang="ko-KR" sz="1100" dirty="0"/>
              <a:t>STA can receive the C-OFDMA PPDU from own BSS AP (Shared AP) by</a:t>
            </a:r>
          </a:p>
          <a:p>
            <a:pPr lvl="3" fontAlgn="ctr">
              <a:buFont typeface="+mj-ea"/>
              <a:buAutoNum type="circleNumDbPlain"/>
            </a:pPr>
            <a:r>
              <a:rPr lang="en-US" altLang="ko-KR" sz="1100" dirty="0"/>
              <a:t>decoding U-SIG every 80 MHz channels and finding own BSS color.</a:t>
            </a:r>
          </a:p>
          <a:p>
            <a:pPr lvl="3" fontAlgn="ctr">
              <a:buFont typeface="+mj-ea"/>
              <a:buAutoNum type="circleNumDbPlain"/>
            </a:pPr>
            <a:r>
              <a:rPr lang="en-US" altLang="ko-KR" sz="1100" dirty="0"/>
              <a:t>, </a:t>
            </a:r>
            <a:r>
              <a:rPr lang="en-GB" altLang="ko-KR" sz="1100" dirty="0"/>
              <a:t>decoding U-SIG in the indicated frequency resource from Shared AP during preparation such as SST operation.</a:t>
            </a:r>
          </a:p>
          <a:p>
            <a:pPr lvl="3" fontAlgn="ctr">
              <a:buFont typeface="+mj-ea"/>
              <a:buAutoNum type="circleNumDbPlain"/>
            </a:pPr>
            <a:r>
              <a:rPr lang="en-GB" altLang="ko-KR" sz="1100" dirty="0"/>
              <a:t>or decoding U-SIG in the primary 20 MHz if Shared APs has the different primary 20 MHz channel each other and the Sharing AP allocates the 80 MHz unit(s) including each Shared AP’s primary channel to Shared APs. (For that, primary channel switching can be considered</a:t>
            </a:r>
            <a:r>
              <a:rPr lang="en-GB" altLang="ko-KR" sz="1100" dirty="0" smtClean="0"/>
              <a:t>.)</a:t>
            </a:r>
            <a:endParaRPr lang="en-GB" altLang="ko-KR" sz="11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바닥글 개체 틀 5"/>
          <p:cNvSpPr>
            <a:spLocks noGrp="1"/>
          </p:cNvSpPr>
          <p:nvPr>
            <p:ph type="ftr" sz="quarter" idx="3"/>
          </p:nvPr>
        </p:nvSpPr>
        <p:spPr/>
        <p:txBody>
          <a:bodyPr/>
          <a:lstStyle/>
          <a:p>
            <a:pPr>
              <a:defRPr/>
            </a:pPr>
            <a:r>
              <a:rPr lang="en-US" altLang="ko-KR" dirty="0" err="1" smtClean="0"/>
              <a:t>Jinyoung</a:t>
            </a:r>
            <a:r>
              <a:rPr lang="en-US" altLang="ko-KR" dirty="0" smtClean="0"/>
              <a:t> Chun, et. al, LG Electronics</a:t>
            </a:r>
            <a:endParaRPr lang="en-US" altLang="ko-KR" dirty="0"/>
          </a:p>
        </p:txBody>
      </p:sp>
      <p:pic>
        <p:nvPicPr>
          <p:cNvPr id="8" name="그림 7"/>
          <p:cNvPicPr>
            <a:picLocks noChangeAspect="1"/>
          </p:cNvPicPr>
          <p:nvPr/>
        </p:nvPicPr>
        <p:blipFill>
          <a:blip r:embed="rId2"/>
          <a:stretch>
            <a:fillRect/>
          </a:stretch>
        </p:blipFill>
        <p:spPr>
          <a:xfrm>
            <a:off x="6781800" y="2863745"/>
            <a:ext cx="2240281" cy="762000"/>
          </a:xfrm>
          <a:prstGeom prst="rect">
            <a:avLst/>
          </a:prstGeom>
        </p:spPr>
      </p:pic>
      <p:sp>
        <p:nvSpPr>
          <p:cNvPr id="9"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1229270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80 MHz Resource Unit </a:t>
            </a:r>
            <a:r>
              <a:rPr lang="en-US" altLang="ko-KR" dirty="0" smtClean="0"/>
              <a:t>(2/2</a:t>
            </a:r>
            <a:r>
              <a:rPr lang="en-US" altLang="ko-KR" dirty="0"/>
              <a:t>)</a:t>
            </a:r>
            <a:endParaRPr lang="ko-KR" altLang="en-US" baseline="30000"/>
          </a:p>
        </p:txBody>
      </p:sp>
      <p:sp>
        <p:nvSpPr>
          <p:cNvPr id="3" name="내용 개체 틀 2"/>
          <p:cNvSpPr>
            <a:spLocks noGrp="1"/>
          </p:cNvSpPr>
          <p:nvPr>
            <p:ph idx="1"/>
          </p:nvPr>
        </p:nvSpPr>
        <p:spPr>
          <a:xfrm>
            <a:off x="685800" y="1752600"/>
            <a:ext cx="7772400" cy="4572000"/>
          </a:xfrm>
        </p:spPr>
        <p:txBody>
          <a:bodyPr/>
          <a:lstStyle/>
          <a:p>
            <a:pPr lvl="1"/>
            <a:r>
              <a:rPr lang="en-GB" altLang="ko-KR" sz="1400" dirty="0" smtClean="0"/>
              <a:t>Scheduling method</a:t>
            </a:r>
          </a:p>
          <a:p>
            <a:pPr lvl="2"/>
            <a:r>
              <a:rPr lang="en-US" altLang="ko-KR" sz="1200" dirty="0" smtClean="0">
                <a:latin typeface="+mj-lt"/>
              </a:rPr>
              <a:t>Static scheduling</a:t>
            </a:r>
          </a:p>
          <a:p>
            <a:pPr lvl="3"/>
            <a:r>
              <a:rPr lang="en-US" altLang="ko-KR" sz="1100" dirty="0" smtClean="0">
                <a:latin typeface="+mj-lt"/>
              </a:rPr>
              <a:t>Shared AP can know its allocated unit(s) and C-OFDMA SP during the preparation by TWT operation. </a:t>
            </a:r>
          </a:p>
          <a:p>
            <a:pPr lvl="4"/>
            <a:r>
              <a:rPr lang="en-US" altLang="ko-KR" sz="1100" dirty="0">
                <a:latin typeface="+mj-lt"/>
              </a:rPr>
              <a:t>For example, Sharing AP and Shared AP may set up SST operation </a:t>
            </a:r>
            <a:r>
              <a:rPr lang="en-US" altLang="ko-KR" sz="1100" dirty="0" smtClean="0">
                <a:latin typeface="+mj-lt"/>
              </a:rPr>
              <a:t>by negotiating </a:t>
            </a:r>
            <a:r>
              <a:rPr lang="en-US" altLang="ko-KR" sz="1100" dirty="0">
                <a:latin typeface="+mj-lt"/>
              </a:rPr>
              <a:t>a </a:t>
            </a:r>
            <a:r>
              <a:rPr lang="en-US" altLang="ko-KR" sz="1100" dirty="0" smtClean="0">
                <a:latin typeface="+mj-lt"/>
              </a:rPr>
              <a:t>trigger-enabled TWT.</a:t>
            </a:r>
            <a:endParaRPr lang="en-US" altLang="ko-KR" sz="1100" dirty="0">
              <a:latin typeface="+mj-lt"/>
            </a:endParaRPr>
          </a:p>
          <a:p>
            <a:pPr lvl="5"/>
            <a:r>
              <a:rPr lang="en-US" altLang="ko-KR" sz="1100" dirty="0" smtClean="0">
                <a:latin typeface="+mj-lt"/>
              </a:rPr>
              <a:t>The </a:t>
            </a:r>
            <a:r>
              <a:rPr lang="en-US" altLang="ko-KR" sz="1100" dirty="0">
                <a:latin typeface="+mj-lt"/>
              </a:rPr>
              <a:t>current SST is </a:t>
            </a:r>
            <a:r>
              <a:rPr lang="en-US" altLang="ko-KR" sz="1100" dirty="0" smtClean="0">
                <a:latin typeface="+mj-lt"/>
              </a:rPr>
              <a:t>for AP and STA. But we can extend it for Sharing AP and Shared AP. (it needs FFS.)</a:t>
            </a:r>
          </a:p>
          <a:p>
            <a:pPr lvl="4"/>
            <a:r>
              <a:rPr lang="en-US" altLang="ko-KR" sz="1100" dirty="0" smtClean="0">
                <a:latin typeface="+mj-lt"/>
              </a:rPr>
              <a:t>For example, Sharing AP can announce r-TWT SPs with the frequency unit to Shared APs.</a:t>
            </a:r>
          </a:p>
          <a:p>
            <a:pPr lvl="5"/>
            <a:r>
              <a:rPr lang="en-US" altLang="ko-KR" sz="1100" dirty="0" smtClean="0">
                <a:latin typeface="+mj-lt"/>
              </a:rPr>
              <a:t>The current r-TWT is for AP and STA. But we also can extend it for Sharing AP and Shared AP. There are several contributions to apply it for Multi-AP operation</a:t>
            </a:r>
            <a:r>
              <a:rPr lang="en-US" altLang="ko-KR" sz="1100" dirty="0">
                <a:latin typeface="+mj-lt"/>
              </a:rPr>
              <a:t> </a:t>
            </a:r>
            <a:r>
              <a:rPr lang="en-US" altLang="ko-KR" sz="1100" dirty="0" smtClean="0">
                <a:latin typeface="+mj-lt"/>
              </a:rPr>
              <a:t>[4-5].</a:t>
            </a:r>
          </a:p>
          <a:p>
            <a:pPr lvl="3"/>
            <a:r>
              <a:rPr lang="en-US" altLang="ko-KR" sz="1100" dirty="0" smtClean="0">
                <a:latin typeface="+mj-lt"/>
              </a:rPr>
              <a:t>DL C-OFDMA PPDUs </a:t>
            </a:r>
            <a:r>
              <a:rPr lang="en-US" altLang="ko-KR" sz="1100" dirty="0">
                <a:latin typeface="+mj-lt"/>
              </a:rPr>
              <a:t>among shared APs may not need to be </a:t>
            </a:r>
            <a:r>
              <a:rPr lang="en-US" altLang="ko-KR" sz="1100" dirty="0" smtClean="0">
                <a:latin typeface="+mj-lt"/>
              </a:rPr>
              <a:t>aligned if Shared AP communicates with the associated STAs freely without any control of Sharing AP during SP. (Strictly</a:t>
            </a:r>
            <a:r>
              <a:rPr lang="en-US" altLang="ko-KR" sz="1100" dirty="0">
                <a:latin typeface="+mj-lt"/>
              </a:rPr>
              <a:t> </a:t>
            </a:r>
            <a:r>
              <a:rPr lang="en-US" altLang="ko-KR" sz="1100" dirty="0" smtClean="0">
                <a:latin typeface="+mj-lt"/>
              </a:rPr>
              <a:t>speaking, it’s C-FDMA, not C-OFDMA.)</a:t>
            </a:r>
          </a:p>
          <a:p>
            <a:pPr lvl="3"/>
            <a:r>
              <a:rPr lang="en-US" altLang="ko-KR" sz="1100" dirty="0" smtClean="0">
                <a:latin typeface="+mj-lt"/>
              </a:rPr>
              <a:t>Some way needs for the associated STAs to know the allocated units in advance and camp to the units in SP. (refer the previous STA’s operation.)</a:t>
            </a:r>
            <a:endParaRPr lang="en-US" altLang="ko-KR" sz="1100" dirty="0">
              <a:latin typeface="+mj-lt"/>
            </a:endParaRPr>
          </a:p>
          <a:p>
            <a:pPr lvl="2"/>
            <a:r>
              <a:rPr lang="en-US" altLang="ko-KR" sz="1200" dirty="0" smtClean="0">
                <a:latin typeface="+mj-lt"/>
              </a:rPr>
              <a:t>Dynamic scheduling</a:t>
            </a:r>
          </a:p>
          <a:p>
            <a:pPr lvl="3"/>
            <a:r>
              <a:rPr lang="en-US" altLang="ko-KR" sz="1100" dirty="0">
                <a:latin typeface="+mj-lt"/>
              </a:rPr>
              <a:t>Shared AP can </a:t>
            </a:r>
            <a:r>
              <a:rPr lang="en-US" altLang="ko-KR" sz="1100" dirty="0" smtClean="0">
                <a:latin typeface="+mj-lt"/>
              </a:rPr>
              <a:t>be scheduled by RU allocation field in DL </a:t>
            </a:r>
            <a:r>
              <a:rPr lang="en-US" altLang="ko-KR" sz="1100" dirty="0">
                <a:latin typeface="+mj-lt"/>
              </a:rPr>
              <a:t>Trigger </a:t>
            </a:r>
            <a:r>
              <a:rPr lang="en-US" altLang="ko-KR" sz="1100" dirty="0" smtClean="0">
                <a:latin typeface="+mj-lt"/>
              </a:rPr>
              <a:t>frame from Sharing AP.</a:t>
            </a:r>
          </a:p>
          <a:p>
            <a:pPr lvl="3"/>
            <a:r>
              <a:rPr lang="en-US" altLang="ko-KR" sz="1100" dirty="0" smtClean="0">
                <a:latin typeface="+mj-lt"/>
              </a:rPr>
              <a:t>We need to define new DL Trigger frame to trigger DL PPDUs of Shared AP, which has to be aligned with OFDMA manner.</a:t>
            </a:r>
          </a:p>
          <a:p>
            <a:pPr lvl="3"/>
            <a:r>
              <a:rPr lang="en-US" altLang="ko-KR" sz="1100" dirty="0" smtClean="0">
                <a:latin typeface="+mj-lt"/>
              </a:rPr>
              <a:t>It may be difficult that the associated STAs which can’t receive the DL Trigger frame,</a:t>
            </a:r>
            <a:r>
              <a:rPr lang="en-US" altLang="ko-KR" sz="1100" dirty="0">
                <a:latin typeface="+mj-lt"/>
              </a:rPr>
              <a:t> </a:t>
            </a:r>
            <a:r>
              <a:rPr lang="en-US" altLang="ko-KR" sz="1100" dirty="0" smtClean="0">
                <a:latin typeface="+mj-lt"/>
              </a:rPr>
              <a:t>know the unit(s) before every DL Trigger frame (the </a:t>
            </a:r>
            <a:r>
              <a:rPr lang="en-US" altLang="ko-KR" sz="1100" dirty="0" smtClean="0">
                <a:latin typeface="+mj-lt"/>
                <a:ea typeface="맑은 고딕" panose="020B0503020000020004" pitchFamily="50" charset="-127"/>
              </a:rPr>
              <a:t>② </a:t>
            </a:r>
            <a:r>
              <a:rPr lang="en-US" altLang="ko-KR" sz="1100" dirty="0">
                <a:latin typeface="+mj-lt"/>
              </a:rPr>
              <a:t>method </a:t>
            </a:r>
            <a:r>
              <a:rPr lang="en-US" altLang="ko-KR" sz="1100" dirty="0" smtClean="0">
                <a:latin typeface="+mj-lt"/>
              </a:rPr>
              <a:t>in the precious STA’s operation).</a:t>
            </a:r>
          </a:p>
          <a:p>
            <a:pPr lvl="3"/>
            <a:r>
              <a:rPr lang="en-US" altLang="ko-KR" sz="1100" dirty="0" smtClean="0">
                <a:latin typeface="+mj-lt"/>
              </a:rPr>
              <a:t>The dynamic scheduling may not be useful in 80 MHz unit.</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6" name="바닥글 개체 틀 5"/>
          <p:cNvSpPr>
            <a:spLocks noGrp="1"/>
          </p:cNvSpPr>
          <p:nvPr>
            <p:ph type="ftr" sz="quarter" idx="3"/>
          </p:nvPr>
        </p:nvSpPr>
        <p:spPr/>
        <p:txBody>
          <a:bodyPr/>
          <a:lstStyle/>
          <a:p>
            <a:pPr>
              <a:defRPr/>
            </a:pPr>
            <a:r>
              <a:rPr lang="en-US" altLang="ko-KR" dirty="0" err="1" smtClean="0"/>
              <a:t>Jinyoung</a:t>
            </a:r>
            <a:r>
              <a:rPr lang="en-US" altLang="ko-KR" dirty="0" smtClean="0"/>
              <a:t> Chun, et. al, LG Electronics</a:t>
            </a:r>
            <a:endParaRPr lang="en-US" altLang="ko-KR" dirty="0"/>
          </a:p>
        </p:txBody>
      </p:sp>
      <p:sp>
        <p:nvSpPr>
          <p:cNvPr id="7"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3375254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20 </a:t>
            </a:r>
            <a:r>
              <a:rPr lang="en-US" altLang="ko-KR" dirty="0"/>
              <a:t>MHz Resource Unit (1/2)</a:t>
            </a:r>
            <a:endParaRPr lang="ko-KR" altLang="en-US" baseline="30000"/>
          </a:p>
        </p:txBody>
      </p:sp>
      <p:sp>
        <p:nvSpPr>
          <p:cNvPr id="3" name="내용 개체 틀 2"/>
          <p:cNvSpPr>
            <a:spLocks noGrp="1"/>
          </p:cNvSpPr>
          <p:nvPr>
            <p:ph idx="1"/>
          </p:nvPr>
        </p:nvSpPr>
        <p:spPr>
          <a:xfrm>
            <a:off x="685800" y="1752600"/>
            <a:ext cx="7772400" cy="4572000"/>
          </a:xfrm>
        </p:spPr>
        <p:txBody>
          <a:bodyPr/>
          <a:lstStyle/>
          <a:p>
            <a:r>
              <a:rPr lang="en-GB" altLang="ko-KR" sz="1600" dirty="0"/>
              <a:t>Case </a:t>
            </a:r>
            <a:r>
              <a:rPr lang="en-GB" altLang="ko-KR" sz="1600" dirty="0" smtClean="0"/>
              <a:t>2: 20 MHz unit</a:t>
            </a:r>
            <a:endParaRPr lang="en-GB" altLang="ko-KR" sz="1600" dirty="0"/>
          </a:p>
          <a:p>
            <a:pPr lvl="1"/>
            <a:r>
              <a:rPr lang="en-US" altLang="ko-KR" sz="1400" dirty="0"/>
              <a:t>The signals from Shared APs are not mixed in </a:t>
            </a:r>
            <a:r>
              <a:rPr lang="en-US" altLang="ko-KR" sz="1400" dirty="0" smtClean="0"/>
              <a:t>20 </a:t>
            </a:r>
            <a:r>
              <a:rPr lang="en-US" altLang="ko-KR" sz="1400" dirty="0"/>
              <a:t>MHz channel. Sharing AP allocates the resource in unit of </a:t>
            </a:r>
            <a:r>
              <a:rPr lang="en-US" altLang="ko-KR" sz="1400" dirty="0" smtClean="0"/>
              <a:t>20 </a:t>
            </a:r>
            <a:r>
              <a:rPr lang="en-US" altLang="ko-KR" sz="1400" dirty="0"/>
              <a:t>MHz to each Shared APs, and the Sharing APs communicates with the associated STAs within the unit(s).</a:t>
            </a:r>
          </a:p>
          <a:p>
            <a:pPr lvl="1"/>
            <a:r>
              <a:rPr lang="en-US" altLang="ko-KR" sz="1400" dirty="0" smtClean="0"/>
              <a:t>We can </a:t>
            </a:r>
            <a:r>
              <a:rPr lang="en-US" altLang="ko-KR" sz="1400" dirty="0"/>
              <a:t>get the scheduling gain </a:t>
            </a:r>
            <a:r>
              <a:rPr lang="en-US" altLang="ko-KR" sz="1400" dirty="0" smtClean="0"/>
              <a:t>than 80 MHz unit.</a:t>
            </a:r>
          </a:p>
          <a:p>
            <a:pPr lvl="2"/>
            <a:r>
              <a:rPr lang="en-US" altLang="ko-KR" sz="1100" dirty="0" smtClean="0"/>
              <a:t>The maximum 8 Shared APs can operated </a:t>
            </a:r>
            <a:r>
              <a:rPr lang="en-US" altLang="ko-KR" sz="1100" dirty="0"/>
              <a:t>together i</a:t>
            </a:r>
            <a:r>
              <a:rPr lang="en-US" altLang="ko-KR" sz="1100" dirty="0" smtClean="0"/>
              <a:t>f </a:t>
            </a:r>
            <a:r>
              <a:rPr lang="en-US" altLang="ko-KR" sz="1100" dirty="0"/>
              <a:t>the </a:t>
            </a:r>
            <a:r>
              <a:rPr lang="en-US" altLang="ko-KR" sz="1100" dirty="0" smtClean="0"/>
              <a:t>operating BW </a:t>
            </a:r>
            <a:r>
              <a:rPr lang="en-US" altLang="ko-KR" sz="1100" dirty="0"/>
              <a:t>is </a:t>
            </a:r>
            <a:r>
              <a:rPr lang="en-US" altLang="ko-KR" sz="1100" dirty="0" smtClean="0"/>
              <a:t>160MHz.</a:t>
            </a:r>
            <a:endParaRPr lang="en-US" altLang="ko-KR" sz="1100" dirty="0"/>
          </a:p>
          <a:p>
            <a:pPr lvl="2"/>
            <a:r>
              <a:rPr lang="en-US" altLang="ko-KR" sz="1100" dirty="0" smtClean="0"/>
              <a:t>The channel information in unit of 20 MHz between Shared AP and the associated STA has to be shared to Sharing AP</a:t>
            </a:r>
            <a:r>
              <a:rPr lang="en-GB" altLang="ko-KR" sz="1100" dirty="0" smtClean="0"/>
              <a:t>.</a:t>
            </a:r>
            <a:endParaRPr lang="en-GB" altLang="ko-KR" sz="1100" dirty="0"/>
          </a:p>
          <a:p>
            <a:pPr lvl="1"/>
            <a:r>
              <a:rPr lang="en-US" altLang="ko-KR" sz="1400" dirty="0"/>
              <a:t>DL C-OFDMA </a:t>
            </a:r>
            <a:r>
              <a:rPr lang="en-US" altLang="ko-KR" sz="1400" dirty="0" smtClean="0"/>
              <a:t>PPDU</a:t>
            </a:r>
          </a:p>
          <a:p>
            <a:pPr lvl="2"/>
            <a:r>
              <a:rPr lang="en-US" altLang="ko-KR" sz="1100" dirty="0" smtClean="0"/>
              <a:t>Shared APs </a:t>
            </a:r>
            <a:r>
              <a:rPr lang="en-US" altLang="ko-KR" sz="1100" dirty="0"/>
              <a:t>transmit </a:t>
            </a:r>
            <a:r>
              <a:rPr lang="en-US" altLang="ko-KR" sz="1100" dirty="0" smtClean="0"/>
              <a:t>own C-OFDMA </a:t>
            </a:r>
            <a:r>
              <a:rPr lang="en-US" altLang="ko-KR" sz="1100" dirty="0"/>
              <a:t>PPDUs in the </a:t>
            </a:r>
            <a:r>
              <a:rPr lang="en-US" altLang="ko-KR" sz="1100" dirty="0" smtClean="0"/>
              <a:t>allocated 20 </a:t>
            </a:r>
            <a:r>
              <a:rPr lang="en-US" altLang="ko-KR" sz="1100" dirty="0"/>
              <a:t>MHz </a:t>
            </a:r>
            <a:r>
              <a:rPr lang="en-US" altLang="ko-KR" sz="1100" dirty="0" smtClean="0"/>
              <a:t>unit(s) </a:t>
            </a:r>
            <a:r>
              <a:rPr lang="en-US" altLang="ko-KR" sz="1100" dirty="0"/>
              <a:t>by Sharing </a:t>
            </a:r>
            <a:r>
              <a:rPr lang="en-US" altLang="ko-KR" sz="1100" dirty="0" smtClean="0"/>
              <a:t>AP.</a:t>
            </a:r>
          </a:p>
          <a:p>
            <a:pPr lvl="2"/>
            <a:r>
              <a:rPr lang="en-US" altLang="ko-KR" sz="1100" dirty="0" smtClean="0"/>
              <a:t>If we follows the current U-SIG design with duplication, we can make a </a:t>
            </a:r>
            <a:r>
              <a:rPr lang="en-US" altLang="ko-KR" sz="1100" b="1" dirty="0" smtClean="0"/>
              <a:t>united U-SIG</a:t>
            </a:r>
            <a:r>
              <a:rPr lang="en-US" altLang="ko-KR" sz="1100" dirty="0" smtClean="0"/>
              <a:t>. Or we can make </a:t>
            </a:r>
            <a:r>
              <a:rPr lang="en-US" altLang="ko-KR" sz="1100" b="1" dirty="0" smtClean="0"/>
              <a:t>AP-specific U-SIG</a:t>
            </a:r>
            <a:r>
              <a:rPr lang="en-US" altLang="ko-KR" sz="1100" dirty="0" smtClean="0"/>
              <a:t>.</a:t>
            </a:r>
          </a:p>
          <a:p>
            <a:pPr marL="857250" lvl="2" indent="0" fontAlgn="ctr">
              <a:buNone/>
            </a:pPr>
            <a:r>
              <a:rPr lang="en-US" altLang="ko-KR" sz="1400" b="1" dirty="0"/>
              <a:t> </a:t>
            </a:r>
            <a:r>
              <a:rPr lang="en-US" altLang="ko-KR" sz="1400" b="1" dirty="0" smtClean="0"/>
              <a:t>     </a:t>
            </a:r>
            <a:r>
              <a:rPr lang="en-US" altLang="ko-KR" sz="1100" b="1" dirty="0" smtClean="0"/>
              <a:t>Option1. United U-SIG</a:t>
            </a:r>
            <a:endParaRPr lang="en-US" altLang="ko-KR" sz="1100" dirty="0"/>
          </a:p>
          <a:p>
            <a:pPr lvl="3" fontAlgn="ctr"/>
            <a:r>
              <a:rPr lang="en-US" altLang="ko-KR" sz="1100" dirty="0" smtClean="0"/>
              <a:t>U-SIG is duplicated on every 20 MHz and includes the united information of Shared APs such as</a:t>
            </a:r>
          </a:p>
          <a:p>
            <a:pPr lvl="4" fontAlgn="ctr"/>
            <a:r>
              <a:rPr lang="en-US" altLang="ko-KR" sz="1100" dirty="0" smtClean="0"/>
              <a:t>a BSS color for the C-OFDMA transmission (e.g. set to Sharing AP’s BSS color, or set to pre-defined value for the C-OFDMA operation or the C-OFDMA group)</a:t>
            </a:r>
          </a:p>
          <a:p>
            <a:pPr lvl="4" fontAlgn="ctr"/>
            <a:r>
              <a:rPr lang="en-US" altLang="ko-KR" sz="1100" dirty="0" smtClean="0"/>
              <a:t>A max. bandwidth among Shared APs or a bandwidth of Sharing AP</a:t>
            </a:r>
          </a:p>
          <a:p>
            <a:pPr lvl="4" fontAlgn="ctr"/>
            <a:r>
              <a:rPr lang="en-US" altLang="ko-KR" sz="1100" dirty="0" smtClean="0"/>
              <a:t>A united punctured </a:t>
            </a:r>
            <a:r>
              <a:rPr lang="en-US" altLang="ko-KR" sz="1100" dirty="0"/>
              <a:t>channel information </a:t>
            </a:r>
            <a:r>
              <a:rPr lang="en-US" altLang="ko-KR" sz="1100" dirty="0" smtClean="0"/>
              <a:t>among Shared APs. (e.g. channel information that all Shared APs puncture)</a:t>
            </a:r>
            <a:endParaRPr lang="en-US" altLang="ko-KR" sz="1100" dirty="0"/>
          </a:p>
          <a:p>
            <a:pPr lvl="3" fontAlgn="ctr"/>
            <a:r>
              <a:rPr lang="en-US" altLang="ko-KR" sz="1100" dirty="0" smtClean="0"/>
              <a:t>Each </a:t>
            </a:r>
            <a:r>
              <a:rPr lang="en-US" altLang="ko-KR" sz="1100" dirty="0"/>
              <a:t>Shared AP transmits own </a:t>
            </a:r>
            <a:r>
              <a:rPr lang="en-US" altLang="ko-KR" sz="1100" dirty="0" smtClean="0"/>
              <a:t>EHT-SIG with </a:t>
            </a:r>
            <a:r>
              <a:rPr lang="en-US" altLang="ko-KR" sz="1100" dirty="0"/>
              <a:t>the information </a:t>
            </a:r>
            <a:r>
              <a:rPr lang="en-US" altLang="ko-KR" sz="1100" dirty="0" smtClean="0"/>
              <a:t>for </a:t>
            </a:r>
            <a:r>
              <a:rPr lang="en-US" altLang="ko-KR" sz="1100" dirty="0"/>
              <a:t>the associated </a:t>
            </a:r>
            <a:r>
              <a:rPr lang="en-US" altLang="ko-KR" sz="1100" dirty="0" smtClean="0"/>
              <a:t>STAs in the allocated resource unit.</a:t>
            </a:r>
          </a:p>
          <a:p>
            <a:pPr lvl="4" fontAlgn="ctr"/>
            <a:r>
              <a:rPr lang="en-US" altLang="ko-KR" sz="1100" dirty="0" smtClean="0"/>
              <a:t>It’s not good to make a united EHT-SIG because AID can’t be shared among Shared APs.</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6" name="바닥글 개체 틀 5"/>
          <p:cNvSpPr>
            <a:spLocks noGrp="1"/>
          </p:cNvSpPr>
          <p:nvPr>
            <p:ph type="ftr" sz="quarter" idx="3"/>
          </p:nvPr>
        </p:nvSpPr>
        <p:spPr/>
        <p:txBody>
          <a:bodyPr/>
          <a:lstStyle/>
          <a:p>
            <a:pPr>
              <a:defRPr/>
            </a:pPr>
            <a:r>
              <a:rPr lang="en-US" altLang="ko-KR" dirty="0" err="1" smtClean="0"/>
              <a:t>Jinyoung</a:t>
            </a:r>
            <a:r>
              <a:rPr lang="en-US" altLang="ko-KR" dirty="0" smtClean="0"/>
              <a:t> Chun, et. al, LG Electronics</a:t>
            </a:r>
            <a:endParaRPr lang="en-US" altLang="ko-KR" dirty="0"/>
          </a:p>
        </p:txBody>
      </p:sp>
      <p:sp>
        <p:nvSpPr>
          <p:cNvPr id="7" name="日期占位符 3"/>
          <p:cNvSpPr>
            <a:spLocks noGrp="1"/>
          </p:cNvSpPr>
          <p:nvPr>
            <p:ph type="dt" sz="half" idx="2"/>
          </p:nvPr>
        </p:nvSpPr>
        <p:spPr>
          <a:xfrm>
            <a:off x="696913" y="332601"/>
            <a:ext cx="968214" cy="276999"/>
          </a:xfrm>
        </p:spPr>
        <p:txBody>
          <a:bodyPr/>
          <a:lstStyle/>
          <a:p>
            <a:pPr>
              <a:defRPr/>
            </a:pPr>
            <a:r>
              <a:rPr lang="en-US" altLang="zh-CN" dirty="0" smtClean="0"/>
              <a:t>May 2023</a:t>
            </a:r>
            <a:endParaRPr lang="en-US" altLang="zh-CN" dirty="0"/>
          </a:p>
        </p:txBody>
      </p:sp>
    </p:spTree>
    <p:extLst>
      <p:ext uri="{BB962C8B-B14F-4D97-AF65-F5344CB8AC3E}">
        <p14:creationId xmlns:p14="http://schemas.microsoft.com/office/powerpoint/2010/main" val="1987680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196136</TotalTime>
  <Words>2160</Words>
  <Application>Microsoft Office PowerPoint</Application>
  <PresentationFormat>화면 슬라이드 쇼(4:3)</PresentationFormat>
  <Paragraphs>196</Paragraphs>
  <Slides>12</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12</vt:i4>
      </vt:variant>
    </vt:vector>
  </HeadingPairs>
  <TitlesOfParts>
    <vt:vector size="21" baseType="lpstr">
      <vt:lpstr>Arial Unicode MS</vt:lpstr>
      <vt:lpstr>MS Gothic</vt:lpstr>
      <vt:lpstr>Gulim</vt:lpstr>
      <vt:lpstr>Gulim</vt:lpstr>
      <vt:lpstr>Malgun Gothic</vt:lpstr>
      <vt:lpstr>Malgun Gothic</vt:lpstr>
      <vt:lpstr>Arial</vt:lpstr>
      <vt:lpstr>Times New Roman</vt:lpstr>
      <vt:lpstr>802-11-Submission</vt:lpstr>
      <vt:lpstr> Discussion on C-OFDMA</vt:lpstr>
      <vt:lpstr>Introduction</vt:lpstr>
      <vt:lpstr>Issues of C-OFDMA</vt:lpstr>
      <vt:lpstr>Basic Procedure of C-OFDMA (1/2)</vt:lpstr>
      <vt:lpstr>Basic Procedure of C-OFDMA (2/2)</vt:lpstr>
      <vt:lpstr>The Minimum Frequency Unit per AP</vt:lpstr>
      <vt:lpstr>80 MHz Resource Unit (1/2)</vt:lpstr>
      <vt:lpstr>80 MHz Resource Unit (2/2)</vt:lpstr>
      <vt:lpstr>20 MHz Resource Unit (1/2)</vt:lpstr>
      <vt:lpstr>20 MHz Resource Unit (2/2)</vt:lpstr>
      <vt:lpstr>Summary</vt:lpstr>
      <vt:lpstr>Reference</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Jinyoung Chun</dc:creator>
  <cp:lastModifiedBy>천진영/책임연구원/ICT기술센터 C&amp;M표준(연)IoT커넥티비티표준Task(jiny.chun@lge.com)</cp:lastModifiedBy>
  <cp:revision>4333</cp:revision>
  <cp:lastPrinted>2016-07-18T07:45:05Z</cp:lastPrinted>
  <dcterms:created xsi:type="dcterms:W3CDTF">2007-05-21T21:00:37Z</dcterms:created>
  <dcterms:modified xsi:type="dcterms:W3CDTF">2023-06-15T06:37:06Z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(3)GS3T6KcCrYPdh6+sQNrCVp1z7kyF87XoS4K0NDK33YxSrnZB3sabya3+IlM0YgWTiAe3M6h2
S8Pv01MzO9MP4I6LAqBMfFpyax9/Nt1Xp8MDTTbWSUbbSQ0MRIBJDOep/XOaEnVeM2aoxdxC
ZZHdd3GuNLQSmNc+SnyFgWfqA1MsiQel78F3KxqUKXrtdFG7gHINcD4jHkJNHhS3VmimFQ0G
nW5yLyWXzNz2/xzvFO</vt:lpwstr>
  </property>
  <property fmtid="{D5CDD505-2E9C-101B-9397-08002B2CF9AE}" pid="3" name="_2015_ms_pID_7253431">
    <vt:lpwstr>f4fYuZPn1ojjoYh2xllba0N02rXjOKzH1R6vwOElmPDo+RubdhPj1V
qRsPC3Dh1Zzm7KJJ/ATAwxMGWWQuB7ZQycZmlv2OkswYMRd1Iq4r0lIn5DRuB5tHm6L5Dw0S
84R3yO3Mz8maK82ngoaShfrRmimaFEHeBEhYw0uNctXzb/copKZzpklIVztWsAewmm5xSFyg
ezKkZokQvGP9QAHAss2sT0kUFb0Zx9RO4WuN</vt:lpwstr>
  </property>
  <property fmtid="{D5CDD505-2E9C-101B-9397-08002B2CF9AE}" pid="4" name="_2015_ms_pID_7253432">
    <vt:lpwstr>qQ==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