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9" r:id="rId2"/>
    <p:sldId id="257" r:id="rId3"/>
    <p:sldId id="276" r:id="rId4"/>
    <p:sldId id="318" r:id="rId5"/>
    <p:sldId id="319" r:id="rId6"/>
    <p:sldId id="317" r:id="rId7"/>
    <p:sldId id="320" r:id="rId8"/>
    <p:sldId id="316" r:id="rId9"/>
    <p:sldId id="275"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 id="2" name="Arik Klein" initials="AK" lastIdx="8" clrIdx="1">
    <p:extLst>
      <p:ext uri="{19B8F6BF-5375-455C-9EA6-DF929625EA0E}">
        <p15:presenceInfo xmlns:p15="http://schemas.microsoft.com/office/powerpoint/2012/main" userId="Arik Klein" providerId="None"/>
      </p:ext>
    </p:extLst>
  </p:cmAuthor>
  <p:cmAuthor id="3" name="Genadiy Tsodik(TRC)" initials="GT" lastIdx="3" clrIdx="2">
    <p:extLst>
      <p:ext uri="{19B8F6BF-5375-455C-9EA6-DF929625EA0E}">
        <p15:presenceInfo xmlns:p15="http://schemas.microsoft.com/office/powerpoint/2012/main" userId="S-1-5-21-147214757-305610072-1517763936-4623304" providerId="AD"/>
      </p:ext>
    </p:extLst>
  </p:cmAuthor>
  <p:cmAuthor id="4" name="Shimi Shilo (TRC)" initials="SS(" lastIdx="2" clrIdx="3">
    <p:extLst>
      <p:ext uri="{19B8F6BF-5375-455C-9EA6-DF929625EA0E}">
        <p15:presenceInfo xmlns:p15="http://schemas.microsoft.com/office/powerpoint/2012/main" userId="S-1-5-21-147214757-305610072-1517763936-46237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09" autoAdjust="0"/>
    <p:restoredTop sz="94660"/>
  </p:normalViewPr>
  <p:slideViewPr>
    <p:cSldViewPr>
      <p:cViewPr varScale="1">
        <p:scale>
          <a:sx n="68" d="100"/>
          <a:sy n="68" d="100"/>
        </p:scale>
        <p:origin x="1472"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932763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838200" y="1048189"/>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4" y="6475412"/>
            <a:ext cx="2218815" cy="306388"/>
          </a:xfrm>
          <a:prstGeom prst="rect">
            <a:avLst/>
          </a:prstGeom>
        </p:spPr>
        <p:txBody>
          <a:bodyPr/>
          <a:lstStyle>
            <a:lvl1pPr>
              <a:defRPr/>
            </a:lvl1pPr>
          </a:lstStyle>
          <a:p>
            <a:r>
              <a:rPr lang="nl-NL"/>
              <a:t>Arik Klein et al.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303B08C7-0CD1-8846-8502-BF7BB64F440C}"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96913" y="332601"/>
            <a:ext cx="968214" cy="276999"/>
          </a:xfrm>
          <a:prstGeom prst="rect">
            <a:avLst/>
          </a:prstGeom>
        </p:spPr>
        <p:txBody>
          <a:bodyPr/>
          <a:lstStyle>
            <a:lvl1pPr>
              <a:defRPr/>
            </a:lvl1pPr>
          </a:lstStyle>
          <a:p>
            <a:endParaRPr lang="en-US" dirty="0"/>
          </a:p>
        </p:txBody>
      </p:sp>
      <p:sp>
        <p:nvSpPr>
          <p:cNvPr id="8" name="Footer Placeholder 7"/>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96913" y="332601"/>
            <a:ext cx="968214" cy="276999"/>
          </a:xfrm>
          <a:prstGeom prst="rect">
            <a:avLst/>
          </a:prstGeom>
        </p:spPr>
        <p:txBody>
          <a:bodyPr/>
          <a:lstStyle>
            <a:lvl1pPr>
              <a:defRPr/>
            </a:lvl1pPr>
          </a:lstStyle>
          <a:p>
            <a:endParaRPr lang="en-US" dirty="0"/>
          </a:p>
        </p:txBody>
      </p:sp>
      <p:sp>
        <p:nvSpPr>
          <p:cNvPr id="4" name="Footer Placeholder 3"/>
          <p:cNvSpPr>
            <a:spLocks noGrp="1"/>
          </p:cNvSpPr>
          <p:nvPr>
            <p:ph type="ftr" sz="quarter" idx="11"/>
          </p:nvPr>
        </p:nvSpPr>
        <p:spPr>
          <a:xfrm>
            <a:off x="7207725" y="6475413"/>
            <a:ext cx="1336200" cy="184666"/>
          </a:xfrm>
          <a:prstGeom prst="rect">
            <a:avLst/>
          </a:prstGeom>
        </p:spPr>
        <p:txBody>
          <a:bodyPr/>
          <a:lstStyle>
            <a:lvl1pPr>
              <a:defRPr/>
            </a:lvl1pPr>
          </a:lstStyle>
          <a:p>
            <a:r>
              <a:rPr lang="nl-NL"/>
              <a:t>Arik Klein et al.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3" name="Footer Placeholder 2"/>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userDrawn="1"/>
        </p:nvSpPr>
        <p:spPr bwMode="auto">
          <a:xfrm>
            <a:off x="5277902" y="332601"/>
            <a:ext cx="3167598"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802.11-23/767r0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 name="Footer Placeholder 4"/>
          <p:cNvSpPr>
            <a:spLocks noGrp="1"/>
          </p:cNvSpPr>
          <p:nvPr>
            <p:ph type="ftr" sz="quarter" idx="3"/>
          </p:nvPr>
        </p:nvSpPr>
        <p:spPr>
          <a:xfrm>
            <a:off x="5486400" y="4267200"/>
            <a:ext cx="2295525" cy="306387"/>
          </a:xfrm>
          <a:prstGeom prst="rect">
            <a:avLst/>
          </a:prstGeom>
        </p:spPr>
        <p:txBody>
          <a:bodyPr/>
          <a:lstStyle/>
          <a:p>
            <a:r>
              <a:rPr lang="nl-NL"/>
              <a:t>Arik Klein et al.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rik.klein@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oded.redlich@huawei.com" TargetMode="External"/><Relationship Id="rId5" Type="http://schemas.openxmlformats.org/officeDocument/2006/relationships/hyperlink" Target="mailto:Shimi.Shilo@huawei.com" TargetMode="External"/><Relationship Id="rId4" Type="http://schemas.openxmlformats.org/officeDocument/2006/relationships/hyperlink" Target="mailto:genadiy.tsodik@huawei.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04800" y="723508"/>
            <a:ext cx="8763000" cy="762000"/>
          </a:xfrm>
          <a:noFill/>
          <a:ln/>
        </p:spPr>
        <p:txBody>
          <a:bodyPr/>
          <a:lstStyle/>
          <a:p>
            <a:pPr eaLnBrk="1" hangingPunct="1">
              <a:lnSpc>
                <a:spcPct val="120000"/>
              </a:lnSpc>
            </a:pPr>
            <a:r>
              <a:rPr lang="en-US" dirty="0">
                <a:solidFill>
                  <a:schemeClr val="tx1"/>
                </a:solidFill>
              </a:rPr>
              <a:t>M-AP Coordination Agreement </a:t>
            </a: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a:t> 05-01-2023</a:t>
            </a:r>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2335593261"/>
              </p:ext>
            </p:extLst>
          </p:nvPr>
        </p:nvGraphicFramePr>
        <p:xfrm>
          <a:off x="762000" y="2895599"/>
          <a:ext cx="7620000" cy="2617767"/>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57794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796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Arik Klein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 Technologies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3"/>
                        </a:rPr>
                        <a:t>arik.klein@huawei.com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Genadiy Tsodik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4"/>
                        </a:rPr>
                        <a:t>genadiy.tsodik@huawei.com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Shimi Shilo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5"/>
                        </a:rPr>
                        <a:t>Shimi.Shilo@huawei.com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Oded Redlich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6"/>
                        </a:rPr>
                        <a:t>oded.redlich@huawei.com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7964">
                <a:tc>
                  <a:txBody>
                    <a:bodyPr/>
                    <a:lstStyle/>
                    <a:p>
                      <a:endParaRPr lang="en-US" sz="12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dirty="0"/>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Footer Placeholder 1"/>
          <p:cNvSpPr>
            <a:spLocks noGrp="1"/>
          </p:cNvSpPr>
          <p:nvPr>
            <p:ph type="ftr" sz="quarter" idx="11"/>
          </p:nvPr>
        </p:nvSpPr>
        <p:spPr/>
        <p:txBody>
          <a:bodyPr/>
          <a:lstStyle/>
          <a:p>
            <a:r>
              <a:rPr lang="en-US" dirty="0"/>
              <a:t>Arik Klein et al. (Huawei)</a:t>
            </a:r>
          </a:p>
        </p:txBody>
      </p:sp>
      <p:sp>
        <p:nvSpPr>
          <p:cNvPr id="3" name="Slide Number Placeholder 2">
            <a:extLst>
              <a:ext uri="{FF2B5EF4-FFF2-40B4-BE49-F238E27FC236}">
                <a16:creationId xmlns:a16="http://schemas.microsoft.com/office/drawing/2014/main" id="{6F0A2041-2DDF-4BC6-9F0B-10DF9C68FB5C}"/>
              </a:ext>
            </a:extLst>
          </p:cNvPr>
          <p:cNvSpPr>
            <a:spLocks noGrp="1"/>
          </p:cNvSpPr>
          <p:nvPr>
            <p:ph type="sldNum" sz="quarter" idx="12"/>
          </p:nvPr>
        </p:nvSpPr>
        <p:spPr/>
        <p:txBody>
          <a:bodyPr/>
          <a:lstStyle/>
          <a:p>
            <a:r>
              <a:rPr lang="en-US"/>
              <a:t>Slide </a:t>
            </a:r>
            <a:fld id="{303B08C7-0CD1-8846-8502-BF7BB64F440C}"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Introduction</a:t>
            </a:r>
            <a:endParaRPr lang="en-US" dirty="0">
              <a:solidFill>
                <a:schemeClr val="tx1"/>
              </a:solidFill>
            </a:endParaRPr>
          </a:p>
        </p:txBody>
      </p:sp>
      <p:sp>
        <p:nvSpPr>
          <p:cNvPr id="5123" name="Rectangle 3"/>
          <p:cNvSpPr>
            <a:spLocks noGrp="1" noChangeArrowheads="1"/>
          </p:cNvSpPr>
          <p:nvPr>
            <p:ph type="body" idx="1"/>
          </p:nvPr>
        </p:nvSpPr>
        <p:spPr>
          <a:xfrm>
            <a:off x="381000" y="1371600"/>
            <a:ext cx="8458200" cy="5029200"/>
          </a:xfrm>
          <a:noFill/>
          <a:ln/>
        </p:spPr>
        <p:txBody>
          <a:bodyPr>
            <a:normAutofit/>
          </a:bodyPr>
          <a:lstStyle/>
          <a:p>
            <a:pPr>
              <a:lnSpc>
                <a:spcPct val="110000"/>
              </a:lnSpc>
              <a:spcBef>
                <a:spcPts val="600"/>
              </a:spcBef>
              <a:spcAft>
                <a:spcPts val="600"/>
              </a:spcAft>
            </a:pPr>
            <a:r>
              <a:rPr lang="en-US" sz="2000" b="0" dirty="0"/>
              <a:t>802.11be discussed Multi-AP coordination as a set of features that will yield additional efficiency gain and increased throughput when multiple OBSS share resources for a coordinated transmission</a:t>
            </a:r>
          </a:p>
          <a:p>
            <a:pPr>
              <a:lnSpc>
                <a:spcPct val="110000"/>
              </a:lnSpc>
              <a:spcBef>
                <a:spcPts val="600"/>
              </a:spcBef>
              <a:spcAft>
                <a:spcPts val="600"/>
              </a:spcAft>
            </a:pPr>
            <a:r>
              <a:rPr lang="en-US" sz="2000" b="0" dirty="0"/>
              <a:t>There were several high-level discussions and analyses of various M-AP coordination schemes; however, the main development phase was not carried out within the scope of 802.11be</a:t>
            </a:r>
          </a:p>
          <a:p>
            <a:pPr>
              <a:lnSpc>
                <a:spcPct val="110000"/>
              </a:lnSpc>
              <a:spcBef>
                <a:spcPts val="600"/>
              </a:spcBef>
              <a:spcAft>
                <a:spcPts val="600"/>
              </a:spcAft>
            </a:pPr>
            <a:r>
              <a:rPr lang="en-US" sz="2000" b="0" dirty="0"/>
              <a:t>Preliminary discussions in the UHR SG show high interest in this topic </a:t>
            </a:r>
          </a:p>
          <a:p>
            <a:pPr>
              <a:lnSpc>
                <a:spcPct val="110000"/>
              </a:lnSpc>
              <a:spcBef>
                <a:spcPts val="600"/>
              </a:spcBef>
              <a:spcAft>
                <a:spcPts val="600"/>
              </a:spcAft>
            </a:pPr>
            <a:r>
              <a:rPr lang="en-US" sz="2000" b="0" dirty="0"/>
              <a:t>In this contribution we want to share our thoughts on the benefits that M-AP coordination should provide (regardless of the coordination scheme) and the principles that lead to an efficient coordinated M-AP transmission in UHR and beyond</a:t>
            </a:r>
          </a:p>
        </p:txBody>
      </p:sp>
      <p:sp>
        <p:nvSpPr>
          <p:cNvPr id="2" name="Footer Placeholder 1"/>
          <p:cNvSpPr>
            <a:spLocks noGrp="1"/>
          </p:cNvSpPr>
          <p:nvPr>
            <p:ph type="ftr" sz="quarter" idx="11"/>
          </p:nvPr>
        </p:nvSpPr>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DC890FD-CEA5-4F51-9286-1D29CE492A79}"/>
              </a:ext>
            </a:extLst>
          </p:cNvPr>
          <p:cNvSpPr>
            <a:spLocks noGrp="1"/>
          </p:cNvSpPr>
          <p:nvPr>
            <p:ph type="sldNum" sz="quarter" idx="12"/>
          </p:nvPr>
        </p:nvSpPr>
        <p:spPr/>
        <p:txBody>
          <a:bodyPr/>
          <a:lstStyle/>
          <a:p>
            <a:r>
              <a:rPr lang="en-US"/>
              <a:t>Slide </a:t>
            </a:r>
            <a:fld id="{303B08C7-0CD1-8846-8502-BF7BB64F440C}"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626249"/>
            <a:ext cx="7772400" cy="821551"/>
          </a:xfrm>
        </p:spPr>
        <p:txBody>
          <a:bodyPr/>
          <a:lstStyle/>
          <a:p>
            <a:r>
              <a:rPr lang="en-US" dirty="0"/>
              <a:t>Short Recap</a:t>
            </a:r>
          </a:p>
        </p:txBody>
      </p:sp>
      <p:sp>
        <p:nvSpPr>
          <p:cNvPr id="26" name="Rectangle 3"/>
          <p:cNvSpPr txBox="1">
            <a:spLocks noChangeArrowheads="1"/>
          </p:cNvSpPr>
          <p:nvPr/>
        </p:nvSpPr>
        <p:spPr>
          <a:xfrm>
            <a:off x="381000" y="1371600"/>
            <a:ext cx="8458200" cy="4571999"/>
          </a:xfrm>
          <a:prstGeom prst="rect">
            <a:avLst/>
          </a:prstGeom>
          <a:noFill/>
          <a:ln/>
        </p:spPr>
        <p:txBody>
          <a:bodyPr>
            <a:normAutofit fontScale="850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In [1] and [2] </a:t>
            </a:r>
            <a:r>
              <a:rPr lang="en-US" sz="2100" b="0" kern="0" dirty="0" err="1"/>
              <a:t>TGbe</a:t>
            </a:r>
            <a:r>
              <a:rPr lang="en-US" sz="2100" b="0" kern="0" dirty="0"/>
              <a:t> agreed on the following two main roles for APs that participate in a coordination [3]:</a:t>
            </a:r>
          </a:p>
          <a:p>
            <a:pPr lvl="1">
              <a:lnSpc>
                <a:spcPct val="110000"/>
              </a:lnSpc>
              <a:spcBef>
                <a:spcPts val="600"/>
              </a:spcBef>
              <a:spcAft>
                <a:spcPts val="600"/>
              </a:spcAft>
            </a:pPr>
            <a:r>
              <a:rPr lang="en-US" sz="1800" kern="0" dirty="0"/>
              <a:t>Sharing AP – the TXOP holder that shares its resources with other APs</a:t>
            </a:r>
          </a:p>
          <a:p>
            <a:pPr lvl="1">
              <a:lnSpc>
                <a:spcPct val="110000"/>
              </a:lnSpc>
              <a:spcBef>
                <a:spcPts val="600"/>
              </a:spcBef>
              <a:spcAft>
                <a:spcPts val="600"/>
              </a:spcAft>
            </a:pPr>
            <a:r>
              <a:rPr lang="en-US" sz="1800" kern="0" dirty="0"/>
              <a:t>Shared APs – all the APs allocated with resources for coordinated transmission by the Sharing AP</a:t>
            </a:r>
          </a:p>
          <a:p>
            <a:pPr>
              <a:lnSpc>
                <a:spcPct val="110000"/>
              </a:lnSpc>
              <a:spcBef>
                <a:spcPts val="600"/>
              </a:spcBef>
              <a:spcAft>
                <a:spcPts val="600"/>
              </a:spcAft>
            </a:pPr>
            <a:r>
              <a:rPr lang="en-US" sz="2000" b="0" kern="0" dirty="0"/>
              <a:t>The roles above are </a:t>
            </a:r>
            <a:r>
              <a:rPr lang="en-US" sz="2000" b="0" u="sng" kern="0" dirty="0"/>
              <a:t>dynamic</a:t>
            </a:r>
            <a:r>
              <a:rPr lang="en-US" sz="2000" b="0" kern="0" dirty="0"/>
              <a:t>: A single AP is designated as a Sharing AP in a TXOP it obtains and can be designated as a Shared AP in a TXOP obtained by other APs</a:t>
            </a:r>
          </a:p>
          <a:p>
            <a:pPr>
              <a:lnSpc>
                <a:spcPct val="110000"/>
              </a:lnSpc>
              <a:spcBef>
                <a:spcPts val="600"/>
              </a:spcBef>
              <a:spcAft>
                <a:spcPts val="600"/>
              </a:spcAft>
            </a:pPr>
            <a:r>
              <a:rPr lang="en-US" sz="2000" b="0" kern="0" dirty="0"/>
              <a:t>There are several coordination schemes discussed and considered as candidate schemes: Co-TDMA ,Co-OFDMA, Co-SR, Co-BF, JT and Co-UL MU-MIMO [4], [7] – [9]</a:t>
            </a:r>
          </a:p>
          <a:p>
            <a:pPr>
              <a:lnSpc>
                <a:spcPct val="110000"/>
              </a:lnSpc>
              <a:spcBef>
                <a:spcPts val="600"/>
              </a:spcBef>
              <a:spcAft>
                <a:spcPts val="600"/>
              </a:spcAft>
            </a:pPr>
            <a:r>
              <a:rPr lang="en-US" sz="2000" b="0" kern="0" dirty="0"/>
              <a:t>In most of the discussions it was assumed that all the coordinated transmissions are triggered by the Sharing AP</a:t>
            </a:r>
          </a:p>
          <a:p>
            <a:pPr>
              <a:lnSpc>
                <a:spcPct val="110000"/>
              </a:lnSpc>
              <a:spcBef>
                <a:spcPts val="600"/>
              </a:spcBef>
              <a:spcAft>
                <a:spcPts val="600"/>
              </a:spcAft>
            </a:pPr>
            <a:r>
              <a:rPr lang="en-US" sz="2000" b="0" kern="0" dirty="0"/>
              <a:t>Some contributions also </a:t>
            </a:r>
            <a:r>
              <a:rPr lang="en-US" sz="2100" b="0" kern="0" dirty="0"/>
              <a:t>discussed</a:t>
            </a:r>
            <a:r>
              <a:rPr lang="en-US" sz="2000" b="0" kern="0" dirty="0"/>
              <a:t> the overhead required to manage the coordinated transmissions</a:t>
            </a:r>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67991EEC-6686-423B-95DA-96A40A207C83}"/>
              </a:ext>
            </a:extLst>
          </p:cNvPr>
          <p:cNvSpPr>
            <a:spLocks noGrp="1"/>
          </p:cNvSpPr>
          <p:nvPr>
            <p:ph type="sldNum" sz="quarter" idx="12"/>
          </p:nvPr>
        </p:nvSpPr>
        <p:spPr/>
        <p:txBody>
          <a:bodyPr/>
          <a:lstStyle/>
          <a:p>
            <a:r>
              <a:rPr lang="en-US"/>
              <a:t>Slide </a:t>
            </a:r>
            <a:fld id="{A5ED327D-21C3-674C-981C-8A8BC9E6D25C}" type="slidenum">
              <a:rPr lang="en-US" smtClean="0"/>
              <a:pPr/>
              <a:t>3</a:t>
            </a:fld>
            <a:endParaRPr lang="en-US"/>
          </a:p>
        </p:txBody>
      </p:sp>
    </p:spTree>
    <p:extLst>
      <p:ext uri="{BB962C8B-B14F-4D97-AF65-F5344CB8AC3E}">
        <p14:creationId xmlns:p14="http://schemas.microsoft.com/office/powerpoint/2010/main" val="3430517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57200"/>
            <a:ext cx="9067800" cy="1066800"/>
          </a:xfrm>
        </p:spPr>
        <p:txBody>
          <a:bodyPr anchor="ctr"/>
          <a:lstStyle/>
          <a:p>
            <a:r>
              <a:rPr lang="en-US" dirty="0"/>
              <a:t>Benefits of M-AP Coordination</a:t>
            </a:r>
          </a:p>
        </p:txBody>
      </p:sp>
      <p:sp>
        <p:nvSpPr>
          <p:cNvPr id="10" name="Rectangle 3"/>
          <p:cNvSpPr txBox="1">
            <a:spLocks noChangeArrowheads="1"/>
          </p:cNvSpPr>
          <p:nvPr/>
        </p:nvSpPr>
        <p:spPr>
          <a:xfrm>
            <a:off x="381000" y="127782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1200"/>
              </a:spcBef>
              <a:spcAft>
                <a:spcPts val="0"/>
              </a:spcAft>
            </a:pPr>
            <a:r>
              <a:rPr lang="en-US" sz="2000" b="0" kern="0" dirty="0"/>
              <a:t>The following benefits are expected as a result of Multi-AP coordination:</a:t>
            </a:r>
          </a:p>
          <a:p>
            <a:pPr lvl="1">
              <a:lnSpc>
                <a:spcPct val="110000"/>
              </a:lnSpc>
              <a:spcBef>
                <a:spcPts val="1200"/>
              </a:spcBef>
              <a:spcAft>
                <a:spcPts val="0"/>
              </a:spcAft>
            </a:pPr>
            <a:r>
              <a:rPr lang="en-US" sz="1800" b="1" kern="0" dirty="0"/>
              <a:t>More efficient use of resources – </a:t>
            </a:r>
            <a:r>
              <a:rPr lang="en-US" sz="1800" kern="0" dirty="0"/>
              <a:t>when the AP obtains the TXOP, it proposes to share its resources with other (OBSS) APs that have not obtained the TXOP; this yields more opportunities for every AP to transmit or trigger a transmission within its BSS.</a:t>
            </a:r>
          </a:p>
          <a:p>
            <a:pPr lvl="1">
              <a:lnSpc>
                <a:spcPct val="110000"/>
              </a:lnSpc>
              <a:spcBef>
                <a:spcPts val="1200"/>
              </a:spcBef>
              <a:spcAft>
                <a:spcPts val="0"/>
              </a:spcAft>
            </a:pPr>
            <a:r>
              <a:rPr lang="en-US" sz="1800" b="1" kern="0" dirty="0"/>
              <a:t>Lower OBSS Interference </a:t>
            </a:r>
            <a:r>
              <a:rPr lang="en-US" sz="1800" kern="0" dirty="0"/>
              <a:t>– coordinating the resources (e.g. time, frequency, spatial) between APs leads to reduced interference in each of the involved OBSSs and therefore improves the reliability</a:t>
            </a:r>
            <a:endParaRPr lang="en-US" sz="1800" kern="0" dirty="0">
              <a:solidFill>
                <a:srgbClr val="FF0000"/>
              </a:solidFill>
            </a:endParaRPr>
          </a:p>
          <a:p>
            <a:pPr lvl="1">
              <a:lnSpc>
                <a:spcPct val="110000"/>
              </a:lnSpc>
              <a:spcBef>
                <a:spcPts val="1200"/>
              </a:spcBef>
              <a:spcAft>
                <a:spcPts val="0"/>
              </a:spcAft>
            </a:pPr>
            <a:r>
              <a:rPr lang="en-US" sz="1800" b="1" kern="0" dirty="0"/>
              <a:t>Handling latency-bounded traffic </a:t>
            </a:r>
            <a:r>
              <a:rPr lang="en-US" sz="1800" kern="0" dirty="0"/>
              <a:t>– since each BSS gains access to the WM more often, we can address dynamic latency-bounded traffic patterns.</a:t>
            </a:r>
          </a:p>
          <a:p>
            <a:pPr>
              <a:lnSpc>
                <a:spcPct val="110000"/>
              </a:lnSpc>
              <a:spcBef>
                <a:spcPts val="1200"/>
              </a:spcBef>
              <a:spcAft>
                <a:spcPts val="0"/>
              </a:spcAft>
            </a:pPr>
            <a:r>
              <a:rPr lang="en-US" sz="2200" kern="0" dirty="0"/>
              <a:t>From the perspective of an individual AP, there is motivation to coordinate with OBSS APs in order to achieve the benefits listed above</a:t>
            </a:r>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55E09CD4-8582-4079-95C7-5F2866FA7A50}"/>
              </a:ext>
            </a:extLst>
          </p:cNvPr>
          <p:cNvSpPr>
            <a:spLocks noGrp="1"/>
          </p:cNvSpPr>
          <p:nvPr>
            <p:ph type="sldNum" sz="quarter" idx="12"/>
          </p:nvPr>
        </p:nvSpPr>
        <p:spPr/>
        <p:txBody>
          <a:bodyPr/>
          <a:lstStyle/>
          <a:p>
            <a:r>
              <a:rPr lang="en-US" dirty="0"/>
              <a:t>Slide </a:t>
            </a:r>
            <a:fld id="{A5ED327D-21C3-674C-981C-8A8BC9E6D25C}" type="slidenum">
              <a:rPr lang="en-US" smtClean="0"/>
              <a:pPr/>
              <a:t>4</a:t>
            </a:fld>
            <a:endParaRPr lang="en-US" dirty="0"/>
          </a:p>
        </p:txBody>
      </p:sp>
    </p:spTree>
    <p:extLst>
      <p:ext uri="{BB962C8B-B14F-4D97-AF65-F5344CB8AC3E}">
        <p14:creationId xmlns:p14="http://schemas.microsoft.com/office/powerpoint/2010/main" val="3957588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57200"/>
            <a:ext cx="9067800" cy="1066800"/>
          </a:xfrm>
        </p:spPr>
        <p:txBody>
          <a:bodyPr anchor="ctr"/>
          <a:lstStyle/>
          <a:p>
            <a:r>
              <a:rPr lang="en-US" dirty="0"/>
              <a:t>Schematics for M-AP coordinated transmissions</a:t>
            </a:r>
          </a:p>
        </p:txBody>
      </p:sp>
      <p:sp>
        <p:nvSpPr>
          <p:cNvPr id="10" name="Rectangle 3"/>
          <p:cNvSpPr txBox="1">
            <a:spLocks noChangeArrowheads="1"/>
          </p:cNvSpPr>
          <p:nvPr/>
        </p:nvSpPr>
        <p:spPr>
          <a:xfrm>
            <a:off x="381000" y="1277820"/>
            <a:ext cx="8458200" cy="5275380"/>
          </a:xfrm>
          <a:prstGeom prst="rect">
            <a:avLst/>
          </a:prstGeom>
          <a:noFill/>
          <a:ln/>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1200"/>
              </a:spcBef>
              <a:spcAft>
                <a:spcPts val="0"/>
              </a:spcAft>
            </a:pPr>
            <a:r>
              <a:rPr lang="en-US" sz="2000" b="0" kern="0" dirty="0"/>
              <a:t>No Coordinated transmissions</a:t>
            </a:r>
          </a:p>
          <a:p>
            <a:pPr>
              <a:lnSpc>
                <a:spcPct val="110000"/>
              </a:lnSpc>
              <a:spcBef>
                <a:spcPts val="1200"/>
              </a:spcBef>
              <a:spcAft>
                <a:spcPts val="0"/>
              </a:spcAft>
            </a:pPr>
            <a:endParaRPr lang="en-US" sz="2000" b="0" kern="0" dirty="0"/>
          </a:p>
          <a:p>
            <a:pPr>
              <a:lnSpc>
                <a:spcPct val="110000"/>
              </a:lnSpc>
              <a:spcBef>
                <a:spcPts val="1200"/>
              </a:spcBef>
              <a:spcAft>
                <a:spcPts val="0"/>
              </a:spcAft>
            </a:pPr>
            <a:endParaRPr lang="en-US" sz="2200" kern="0" dirty="0"/>
          </a:p>
          <a:p>
            <a:pPr>
              <a:lnSpc>
                <a:spcPct val="110000"/>
              </a:lnSpc>
              <a:spcBef>
                <a:spcPts val="1200"/>
              </a:spcBef>
              <a:spcAft>
                <a:spcPts val="0"/>
              </a:spcAft>
            </a:pPr>
            <a:r>
              <a:rPr lang="en-US" sz="2200" b="0" kern="0" dirty="0"/>
              <a:t>Co-TDMA </a:t>
            </a:r>
          </a:p>
          <a:p>
            <a:pPr>
              <a:lnSpc>
                <a:spcPct val="110000"/>
              </a:lnSpc>
              <a:spcBef>
                <a:spcPts val="1200"/>
              </a:spcBef>
              <a:spcAft>
                <a:spcPts val="0"/>
              </a:spcAft>
            </a:pPr>
            <a:endParaRPr lang="en-US" sz="2200" kern="0" dirty="0"/>
          </a:p>
          <a:p>
            <a:pPr>
              <a:lnSpc>
                <a:spcPct val="110000"/>
              </a:lnSpc>
              <a:spcBef>
                <a:spcPts val="1200"/>
              </a:spcBef>
              <a:spcAft>
                <a:spcPts val="0"/>
              </a:spcAft>
            </a:pPr>
            <a:endParaRPr lang="en-US" sz="2200" kern="0" dirty="0"/>
          </a:p>
          <a:p>
            <a:pPr>
              <a:lnSpc>
                <a:spcPct val="110000"/>
              </a:lnSpc>
              <a:spcBef>
                <a:spcPts val="1200"/>
              </a:spcBef>
              <a:spcAft>
                <a:spcPts val="0"/>
              </a:spcAft>
            </a:pPr>
            <a:r>
              <a:rPr lang="en-US" sz="2200" b="0" kern="0" dirty="0"/>
              <a:t>Co-SR</a:t>
            </a:r>
          </a:p>
          <a:p>
            <a:pPr>
              <a:lnSpc>
                <a:spcPct val="110000"/>
              </a:lnSpc>
              <a:spcBef>
                <a:spcPts val="1200"/>
              </a:spcBef>
              <a:spcAft>
                <a:spcPts val="0"/>
              </a:spcAft>
            </a:pPr>
            <a:endParaRPr lang="en-US" sz="2200" kern="0" dirty="0"/>
          </a:p>
          <a:p>
            <a:pPr>
              <a:lnSpc>
                <a:spcPct val="110000"/>
              </a:lnSpc>
              <a:spcBef>
                <a:spcPts val="1200"/>
              </a:spcBef>
              <a:spcAft>
                <a:spcPts val="0"/>
              </a:spcAft>
            </a:pPr>
            <a:endParaRPr lang="en-US" sz="2200" b="0" kern="0" dirty="0"/>
          </a:p>
          <a:p>
            <a:pPr>
              <a:lnSpc>
                <a:spcPct val="110000"/>
              </a:lnSpc>
              <a:spcBef>
                <a:spcPts val="1200"/>
              </a:spcBef>
              <a:spcAft>
                <a:spcPts val="0"/>
              </a:spcAft>
            </a:pPr>
            <a:endParaRPr lang="en-US" sz="2200" b="0" kern="0" dirty="0"/>
          </a:p>
          <a:p>
            <a:pPr>
              <a:lnSpc>
                <a:spcPct val="110000"/>
              </a:lnSpc>
              <a:spcBef>
                <a:spcPts val="1200"/>
              </a:spcBef>
              <a:spcAft>
                <a:spcPts val="0"/>
              </a:spcAft>
            </a:pPr>
            <a:r>
              <a:rPr lang="en-US" sz="2200" b="0" kern="0" dirty="0"/>
              <a:t>Notes: </a:t>
            </a:r>
          </a:p>
          <a:p>
            <a:pPr lvl="1">
              <a:lnSpc>
                <a:spcPct val="110000"/>
              </a:lnSpc>
              <a:spcBef>
                <a:spcPts val="1200"/>
              </a:spcBef>
              <a:spcAft>
                <a:spcPts val="0"/>
              </a:spcAft>
            </a:pPr>
            <a:r>
              <a:rPr lang="en-US" sz="1800" b="0" kern="0" dirty="0"/>
              <a:t>AP5 and AP6 are not taking part in the coordination</a:t>
            </a:r>
          </a:p>
          <a:p>
            <a:pPr lvl="1">
              <a:lnSpc>
                <a:spcPct val="110000"/>
              </a:lnSpc>
              <a:spcBef>
                <a:spcPts val="1200"/>
              </a:spcBef>
              <a:spcAft>
                <a:spcPts val="0"/>
              </a:spcAft>
            </a:pPr>
            <a:r>
              <a:rPr lang="en-US" sz="1800" b="0" kern="0" dirty="0"/>
              <a:t>We can see that it is in the best interest of an AP to cooperate</a:t>
            </a:r>
          </a:p>
          <a:p>
            <a:pPr lvl="1">
              <a:lnSpc>
                <a:spcPct val="110000"/>
              </a:lnSpc>
              <a:spcBef>
                <a:spcPts val="1200"/>
              </a:spcBef>
              <a:spcAft>
                <a:spcPts val="0"/>
              </a:spcAft>
            </a:pPr>
            <a:r>
              <a:rPr lang="en-US" sz="1800" b="0" kern="0" dirty="0"/>
              <a:t>For simplicity, the duration of TXOP holder remains unchanged in all diagrams.</a:t>
            </a:r>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55E09CD4-8582-4079-95C7-5F2866FA7A50}"/>
              </a:ext>
            </a:extLst>
          </p:cNvPr>
          <p:cNvSpPr>
            <a:spLocks noGrp="1"/>
          </p:cNvSpPr>
          <p:nvPr>
            <p:ph type="sldNum" sz="quarter" idx="12"/>
          </p:nvPr>
        </p:nvSpPr>
        <p:spPr/>
        <p:txBody>
          <a:bodyPr/>
          <a:lstStyle/>
          <a:p>
            <a:r>
              <a:rPr lang="en-US" dirty="0"/>
              <a:t>Slide </a:t>
            </a:r>
            <a:fld id="{A5ED327D-21C3-674C-981C-8A8BC9E6D25C}" type="slidenum">
              <a:rPr lang="en-US" smtClean="0"/>
              <a:pPr/>
              <a:t>5</a:t>
            </a:fld>
            <a:endParaRPr lang="en-US" dirty="0"/>
          </a:p>
        </p:txBody>
      </p:sp>
      <p:pic>
        <p:nvPicPr>
          <p:cNvPr id="7" name="Picture 6">
            <a:extLst>
              <a:ext uri="{FF2B5EF4-FFF2-40B4-BE49-F238E27FC236}">
                <a16:creationId xmlns:a16="http://schemas.microsoft.com/office/drawing/2014/main" id="{8E3EF7EC-15D8-45E1-9E0B-F547256FD3B8}"/>
              </a:ext>
            </a:extLst>
          </p:cNvPr>
          <p:cNvPicPr>
            <a:picLocks noChangeAspect="1"/>
          </p:cNvPicPr>
          <p:nvPr/>
        </p:nvPicPr>
        <p:blipFill rotWithShape="1">
          <a:blip r:embed="rId2">
            <a:clrChange>
              <a:clrFrom>
                <a:srgbClr val="FFFFFF"/>
              </a:clrFrom>
              <a:clrTo>
                <a:srgbClr val="FFFFFF">
                  <a:alpha val="0"/>
                </a:srgbClr>
              </a:clrTo>
            </a:clrChange>
          </a:blip>
          <a:srcRect b="53596"/>
          <a:stretch/>
        </p:blipFill>
        <p:spPr>
          <a:xfrm>
            <a:off x="228600" y="1692392"/>
            <a:ext cx="8932682" cy="763840"/>
          </a:xfrm>
          <a:prstGeom prst="rect">
            <a:avLst/>
          </a:prstGeom>
        </p:spPr>
      </p:pic>
      <p:pic>
        <p:nvPicPr>
          <p:cNvPr id="4" name="Picture 3">
            <a:extLst>
              <a:ext uri="{FF2B5EF4-FFF2-40B4-BE49-F238E27FC236}">
                <a16:creationId xmlns:a16="http://schemas.microsoft.com/office/drawing/2014/main" id="{64F84E42-A1FF-46B0-9A74-964720768859}"/>
              </a:ext>
            </a:extLst>
          </p:cNvPr>
          <p:cNvPicPr>
            <a:picLocks noChangeAspect="1"/>
          </p:cNvPicPr>
          <p:nvPr/>
        </p:nvPicPr>
        <p:blipFill>
          <a:blip r:embed="rId3"/>
          <a:stretch>
            <a:fillRect/>
          </a:stretch>
        </p:blipFill>
        <p:spPr>
          <a:xfrm>
            <a:off x="0" y="2819400"/>
            <a:ext cx="9144000" cy="506506"/>
          </a:xfrm>
          <a:prstGeom prst="rect">
            <a:avLst/>
          </a:prstGeom>
        </p:spPr>
      </p:pic>
      <p:pic>
        <p:nvPicPr>
          <p:cNvPr id="5" name="Picture 4">
            <a:extLst>
              <a:ext uri="{FF2B5EF4-FFF2-40B4-BE49-F238E27FC236}">
                <a16:creationId xmlns:a16="http://schemas.microsoft.com/office/drawing/2014/main" id="{AB64512C-8D03-44BA-A1C4-803321CC21B3}"/>
              </a:ext>
            </a:extLst>
          </p:cNvPr>
          <p:cNvPicPr>
            <a:picLocks noChangeAspect="1"/>
          </p:cNvPicPr>
          <p:nvPr/>
        </p:nvPicPr>
        <p:blipFill>
          <a:blip r:embed="rId4"/>
          <a:stretch>
            <a:fillRect/>
          </a:stretch>
        </p:blipFill>
        <p:spPr>
          <a:xfrm>
            <a:off x="0" y="3948953"/>
            <a:ext cx="9144000" cy="1080247"/>
          </a:xfrm>
          <a:prstGeom prst="rect">
            <a:avLst/>
          </a:prstGeom>
        </p:spPr>
      </p:pic>
    </p:spTree>
    <p:extLst>
      <p:ext uri="{BB962C8B-B14F-4D97-AF65-F5344CB8AC3E}">
        <p14:creationId xmlns:p14="http://schemas.microsoft.com/office/powerpoint/2010/main" val="2247291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626249"/>
            <a:ext cx="7772400" cy="821551"/>
          </a:xfrm>
        </p:spPr>
        <p:txBody>
          <a:bodyPr/>
          <a:lstStyle/>
          <a:p>
            <a:r>
              <a:rPr lang="en-US" dirty="0"/>
              <a:t>(Reciprocal) Resource Sharing Guarantee</a:t>
            </a:r>
          </a:p>
        </p:txBody>
      </p:sp>
      <p:sp>
        <p:nvSpPr>
          <p:cNvPr id="26" name="Rectangle 3"/>
          <p:cNvSpPr txBox="1">
            <a:spLocks noChangeArrowheads="1"/>
          </p:cNvSpPr>
          <p:nvPr/>
        </p:nvSpPr>
        <p:spPr>
          <a:xfrm>
            <a:off x="381000" y="1371600"/>
            <a:ext cx="8458200" cy="4800600"/>
          </a:xfrm>
          <a:prstGeom prst="rect">
            <a:avLst/>
          </a:prstGeom>
          <a:noFill/>
          <a:ln/>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In the context of a single TXOP, the M-AP coordination gains are realized  by the shared APs when they use the resources shared with them by the sharing AP (in practice, the sharing AP is “giving up” some of its resources)</a:t>
            </a:r>
          </a:p>
          <a:p>
            <a:pPr>
              <a:lnSpc>
                <a:spcPct val="110000"/>
              </a:lnSpc>
              <a:spcBef>
                <a:spcPts val="600"/>
              </a:spcBef>
              <a:spcAft>
                <a:spcPts val="600"/>
              </a:spcAft>
            </a:pPr>
            <a:r>
              <a:rPr lang="en-US" sz="2000" b="0" kern="0" dirty="0"/>
              <a:t>An AP would agree to become a sharing AP and “give up” part of the resources in the TXOP it obtains only if there is a guarantee </a:t>
            </a:r>
            <a:r>
              <a:rPr lang="en-IL" sz="2000" b="0" kern="0" dirty="0"/>
              <a:t>–</a:t>
            </a:r>
            <a:r>
              <a:rPr lang="en-US" sz="2000" b="0" kern="0" dirty="0"/>
              <a:t> by other APs - that they will share some of their resources with it when they will obtain a TXOP</a:t>
            </a:r>
          </a:p>
          <a:p>
            <a:pPr>
              <a:lnSpc>
                <a:spcPct val="110000"/>
              </a:lnSpc>
              <a:spcBef>
                <a:spcPts val="600"/>
              </a:spcBef>
              <a:spcAft>
                <a:spcPts val="600"/>
              </a:spcAft>
            </a:pPr>
            <a:r>
              <a:rPr lang="en-US" sz="2000" b="0" kern="0" dirty="0"/>
              <a:t>A key factor here is that an AP knows that if it shares its resources (acts as a Sharing AP) with other APs, then these APs will share resources with it later on (so it will become a Shared AP)</a:t>
            </a:r>
          </a:p>
          <a:p>
            <a:pPr>
              <a:lnSpc>
                <a:spcPct val="110000"/>
              </a:lnSpc>
              <a:spcBef>
                <a:spcPts val="600"/>
              </a:spcBef>
              <a:spcAft>
                <a:spcPts val="600"/>
              </a:spcAft>
            </a:pPr>
            <a:r>
              <a:rPr lang="en-US" sz="2000" b="0" kern="0" dirty="0"/>
              <a:t>This key factor might be achieved if some kind of mutual agreement between APs is implemented – if you get some resources now, you will also share your resources in the future</a:t>
            </a:r>
            <a:endParaRPr lang="en-US" sz="16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6</a:t>
            </a:fld>
            <a:endParaRPr lang="en-US"/>
          </a:p>
        </p:txBody>
      </p:sp>
    </p:spTree>
    <p:extLst>
      <p:ext uri="{BB962C8B-B14F-4D97-AF65-F5344CB8AC3E}">
        <p14:creationId xmlns:p14="http://schemas.microsoft.com/office/powerpoint/2010/main" val="587905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626249"/>
            <a:ext cx="7772400" cy="821551"/>
          </a:xfrm>
        </p:spPr>
        <p:txBody>
          <a:bodyPr/>
          <a:lstStyle/>
          <a:p>
            <a:r>
              <a:rPr lang="en-US" dirty="0"/>
              <a:t>M-AP Coordination Agreement</a:t>
            </a:r>
          </a:p>
        </p:txBody>
      </p:sp>
      <p:sp>
        <p:nvSpPr>
          <p:cNvPr id="26" name="Rectangle 3"/>
          <p:cNvSpPr txBox="1">
            <a:spLocks noChangeArrowheads="1"/>
          </p:cNvSpPr>
          <p:nvPr/>
        </p:nvSpPr>
        <p:spPr>
          <a:xfrm>
            <a:off x="381000" y="1371600"/>
            <a:ext cx="8305800" cy="49530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A M-AP coordination agreement is established between all the APs that will participate in</a:t>
            </a:r>
            <a:r>
              <a:rPr lang="en-US" sz="2000" kern="0" dirty="0"/>
              <a:t> </a:t>
            </a:r>
            <a:r>
              <a:rPr lang="en-US" sz="2000" b="0" kern="0" dirty="0"/>
              <a:t>the coordinated transmission.</a:t>
            </a:r>
          </a:p>
          <a:p>
            <a:pPr lvl="1">
              <a:lnSpc>
                <a:spcPct val="110000"/>
              </a:lnSpc>
              <a:spcBef>
                <a:spcPts val="600"/>
              </a:spcBef>
              <a:spcAft>
                <a:spcPts val="600"/>
              </a:spcAft>
            </a:pPr>
            <a:r>
              <a:rPr lang="en-US" sz="1600" kern="0" dirty="0"/>
              <a:t>A</a:t>
            </a:r>
            <a:r>
              <a:rPr lang="en-US" sz="1600" b="0" kern="0" dirty="0"/>
              <a:t>n AP enters into an agreement with an intent to take part in the coordinated transmission.</a:t>
            </a:r>
          </a:p>
          <a:p>
            <a:pPr>
              <a:lnSpc>
                <a:spcPct val="110000"/>
              </a:lnSpc>
              <a:spcBef>
                <a:spcPts val="600"/>
              </a:spcBef>
              <a:spcAft>
                <a:spcPts val="600"/>
              </a:spcAft>
            </a:pPr>
            <a:r>
              <a:rPr lang="en-US" sz="2000" b="0" kern="0" dirty="0"/>
              <a:t>Once the agreement is established, each AP guarantees to share its resources with other APs that are part of the agreement - when it obtains the TXOP (i.e. when it becomes the sharing AP)</a:t>
            </a:r>
          </a:p>
          <a:p>
            <a:pPr>
              <a:lnSpc>
                <a:spcPct val="110000"/>
              </a:lnSpc>
              <a:spcBef>
                <a:spcPts val="600"/>
              </a:spcBef>
              <a:spcAft>
                <a:spcPts val="600"/>
              </a:spcAft>
            </a:pPr>
            <a:r>
              <a:rPr lang="en-US" sz="2000" b="0" kern="0" dirty="0"/>
              <a:t>This way, each AP that is a member of a M-AP coordination agreement is guaranteed that resources will be shared with it in TXOPs obtained by OBSS APs (that are members of this agreement).</a:t>
            </a:r>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7</a:t>
            </a:fld>
            <a:endParaRPr lang="en-US"/>
          </a:p>
        </p:txBody>
      </p:sp>
    </p:spTree>
    <p:extLst>
      <p:ext uri="{BB962C8B-B14F-4D97-AF65-F5344CB8AC3E}">
        <p14:creationId xmlns:p14="http://schemas.microsoft.com/office/powerpoint/2010/main" val="206041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Summary</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a:t>This contribution presents the benefits of M-AP coordinated transmission</a:t>
            </a:r>
          </a:p>
          <a:p>
            <a:pPr>
              <a:lnSpc>
                <a:spcPct val="110000"/>
              </a:lnSpc>
              <a:spcBef>
                <a:spcPts val="600"/>
              </a:spcBef>
              <a:spcAft>
                <a:spcPts val="600"/>
              </a:spcAft>
            </a:pPr>
            <a:r>
              <a:rPr lang="en-US" sz="2000" b="0" kern="0" dirty="0"/>
              <a:t>The guarantee that an AP can be a Shared AP during TXOPs obtained by an OBSS AP is a key motivation for the AP to share its resources when it obtains the TXOP (act as a Sharing AP)</a:t>
            </a:r>
          </a:p>
          <a:p>
            <a:pPr>
              <a:lnSpc>
                <a:spcPct val="110000"/>
              </a:lnSpc>
              <a:spcBef>
                <a:spcPts val="600"/>
              </a:spcBef>
              <a:spcAft>
                <a:spcPts val="600"/>
              </a:spcAft>
            </a:pPr>
            <a:r>
              <a:rPr lang="en-US" sz="2000" b="0" kern="0" dirty="0"/>
              <a:t>We present a M-AP coordination </a:t>
            </a:r>
            <a:r>
              <a:rPr lang="en-US" sz="2000" b="0" kern="0"/>
              <a:t>agreement as </a:t>
            </a:r>
            <a:r>
              <a:rPr lang="en-US" sz="2000" b="0" kern="0" dirty="0"/>
              <a:t>a pre-requisite for a M-AP coordinated transmission</a:t>
            </a:r>
            <a:endParaRPr lang="en-US" sz="1600" b="0" kern="0" dirty="0"/>
          </a:p>
          <a:p>
            <a:pPr>
              <a:lnSpc>
                <a:spcPct val="110000"/>
              </a:lnSpc>
              <a:spcBef>
                <a:spcPts val="600"/>
              </a:spcBef>
              <a:spcAft>
                <a:spcPts val="600"/>
              </a:spcAft>
            </a:pPr>
            <a:endParaRPr lang="en-US" sz="2000" b="0" kern="0" dirty="0"/>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4426CA1-DEF3-4792-BFA4-5DA28CEA6FEF}"/>
              </a:ext>
            </a:extLst>
          </p:cNvPr>
          <p:cNvSpPr>
            <a:spLocks noGrp="1"/>
          </p:cNvSpPr>
          <p:nvPr>
            <p:ph type="sldNum" sz="quarter" idx="12"/>
          </p:nvPr>
        </p:nvSpPr>
        <p:spPr/>
        <p:txBody>
          <a:bodyPr/>
          <a:lstStyle/>
          <a:p>
            <a:r>
              <a:rPr lang="en-US"/>
              <a:t>Slide </a:t>
            </a:r>
            <a:fld id="{A5ED327D-21C3-674C-981C-8A8BC9E6D25C}" type="slidenum">
              <a:rPr lang="en-US" smtClean="0"/>
              <a:pPr/>
              <a:t>8</a:t>
            </a:fld>
            <a:endParaRPr lang="en-US"/>
          </a:p>
        </p:txBody>
      </p:sp>
    </p:spTree>
    <p:extLst>
      <p:ext uri="{BB962C8B-B14F-4D97-AF65-F5344CB8AC3E}">
        <p14:creationId xmlns:p14="http://schemas.microsoft.com/office/powerpoint/2010/main" val="1578946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199"/>
            <a:ext cx="8229600" cy="4724401"/>
          </a:xfrm>
        </p:spPr>
        <p:txBody>
          <a:bodyPr>
            <a:normAutofit/>
          </a:bodyPr>
          <a:lstStyle/>
          <a:p>
            <a:pPr marL="0" indent="0">
              <a:buNone/>
            </a:pPr>
            <a:r>
              <a:rPr lang="en-US" sz="2000" b="0" dirty="0"/>
              <a:t>[1] 11-20-0566-99-00be-compendium-of-straw-polls-and-potential-changes-to-the-specification-framework-document</a:t>
            </a:r>
          </a:p>
          <a:p>
            <a:pPr marL="0" indent="0">
              <a:buNone/>
            </a:pPr>
            <a:r>
              <a:rPr lang="en-US" sz="2000" b="0" dirty="0"/>
              <a:t>[2] 11-20-1935-66-00be-compendium-of-straw-polls-and-potential-changes-to-the-specification-framework-document-part-2</a:t>
            </a:r>
          </a:p>
          <a:p>
            <a:pPr marL="0" indent="0">
              <a:buNone/>
            </a:pPr>
            <a:r>
              <a:rPr lang="en-US" sz="2000" b="0" dirty="0"/>
              <a:t>[3] 11-20-1895-02-00be</a:t>
            </a:r>
            <a:r>
              <a:rPr lang="en-GB" sz="2000" b="0" dirty="0"/>
              <a:t>-setup-for-multi-</a:t>
            </a:r>
            <a:r>
              <a:rPr lang="en-GB" sz="2000" b="0" dirty="0" err="1"/>
              <a:t>ap</a:t>
            </a:r>
            <a:r>
              <a:rPr lang="en-GB" sz="2000" b="0" dirty="0"/>
              <a:t>-coordination</a:t>
            </a:r>
            <a:r>
              <a:rPr lang="en-GB" sz="2000" dirty="0"/>
              <a:t> </a:t>
            </a:r>
          </a:p>
          <a:p>
            <a:pPr marL="0" indent="0">
              <a:buNone/>
            </a:pPr>
            <a:r>
              <a:rPr lang="en-US" sz="2000" b="0" dirty="0"/>
              <a:t>[4] 11-20-0560-00-00be-multi-ap-configuration-and-resource-allocation</a:t>
            </a:r>
          </a:p>
          <a:p>
            <a:pPr marL="0" indent="0">
              <a:buNone/>
            </a:pPr>
            <a:r>
              <a:rPr lang="en-US" sz="2000" b="0" dirty="0"/>
              <a:t>[5] 11-19-1931-02-00be-multi-ap-group-formation-follow-up</a:t>
            </a:r>
          </a:p>
          <a:p>
            <a:pPr marL="0" indent="0">
              <a:buNone/>
            </a:pPr>
            <a:r>
              <a:rPr lang="en-US" sz="2000" b="0" dirty="0"/>
              <a:t>[6] 11-19-1582-02-00be-coordinated-ap-time-and-frequency-sharing-in-a-transmit-opportunity-in-11be</a:t>
            </a:r>
          </a:p>
          <a:p>
            <a:pPr marL="0" indent="0">
              <a:buNone/>
            </a:pPr>
            <a:r>
              <a:rPr lang="en-US" sz="2000" b="0" dirty="0"/>
              <a:t>[7] 11-19-1919-03-00be-coordinated-ofdma</a:t>
            </a:r>
          </a:p>
          <a:p>
            <a:pPr marL="0" indent="0">
              <a:buNone/>
            </a:pPr>
            <a:r>
              <a:rPr lang="en-US" sz="2000" b="0" dirty="0"/>
              <a:t>[8] 11-20-0548-02-00be-discussion-on-coordinated-ul-mu-mimo</a:t>
            </a:r>
          </a:p>
          <a:p>
            <a:pPr marL="0" indent="0">
              <a:buNone/>
            </a:pPr>
            <a:r>
              <a:rPr lang="en-US" sz="2000" b="0" dirty="0"/>
              <a:t>[9] 11-22-1895-00-00uhr-thoughts_on_map_assumptions</a:t>
            </a:r>
          </a:p>
          <a:p>
            <a:pPr marL="0" indent="0">
              <a:buNone/>
            </a:pPr>
            <a:r>
              <a:rPr lang="en-US" sz="2000" b="0" dirty="0"/>
              <a:t>[10] 11-23-0293-00-00uhr-Follow-up on TWT-based Multi-AP Coordination</a:t>
            </a:r>
          </a:p>
          <a:p>
            <a:pPr marL="0" indent="0">
              <a:buNone/>
            </a:pPr>
            <a:endParaRPr lang="en-US" sz="2000" b="0" dirty="0"/>
          </a:p>
        </p:txBody>
      </p:sp>
      <p:sp>
        <p:nvSpPr>
          <p:cNvPr id="5" name="Title 4"/>
          <p:cNvSpPr>
            <a:spLocks noGrp="1"/>
          </p:cNvSpPr>
          <p:nvPr>
            <p:ph type="title"/>
          </p:nvPr>
        </p:nvSpPr>
        <p:spPr>
          <a:xfrm>
            <a:off x="685800" y="685800"/>
            <a:ext cx="7772400" cy="914400"/>
          </a:xfrm>
        </p:spPr>
        <p:txBody>
          <a:bodyPr/>
          <a:lstStyle/>
          <a:p>
            <a:r>
              <a:rPr lang="en-US" dirty="0"/>
              <a:t>References</a:t>
            </a:r>
          </a:p>
        </p:txBody>
      </p:sp>
      <p:sp>
        <p:nvSpPr>
          <p:cNvPr id="9"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FC3ACB75-D44A-4459-AA78-30FC6FEBEC15}"/>
              </a:ext>
            </a:extLst>
          </p:cNvPr>
          <p:cNvSpPr>
            <a:spLocks noGrp="1"/>
          </p:cNvSpPr>
          <p:nvPr>
            <p:ph type="sldNum" sz="quarter" idx="12"/>
          </p:nvPr>
        </p:nvSpPr>
        <p:spPr/>
        <p:txBody>
          <a:bodyPr/>
          <a:lstStyle/>
          <a:p>
            <a:r>
              <a:rPr lang="en-US"/>
              <a:t>Slide </a:t>
            </a:r>
            <a:fld id="{303B08C7-0CD1-8846-8502-BF7BB64F440C}" type="slidenum">
              <a:rPr lang="en-US" smtClean="0"/>
              <a:pPr/>
              <a:t>9</a:t>
            </a:fld>
            <a:endParaRPr lang="en-US" dirty="0"/>
          </a:p>
        </p:txBody>
      </p:sp>
    </p:spTree>
    <p:extLst>
      <p:ext uri="{BB962C8B-B14F-4D97-AF65-F5344CB8AC3E}">
        <p14:creationId xmlns:p14="http://schemas.microsoft.com/office/powerpoint/2010/main" val="393035616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197672</TotalTime>
  <Words>1048</Words>
  <Application>Microsoft Office PowerPoint</Application>
  <PresentationFormat>On-screen Show (4:3)</PresentationFormat>
  <Paragraphs>105</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ＭＳ Ｐゴシック</vt:lpstr>
      <vt:lpstr>굴림</vt:lpstr>
      <vt:lpstr>Times New Roman</vt:lpstr>
      <vt:lpstr>802-11-Submission</vt:lpstr>
      <vt:lpstr>M-AP Coordination Agreement </vt:lpstr>
      <vt:lpstr>Introduction</vt:lpstr>
      <vt:lpstr>Short Recap</vt:lpstr>
      <vt:lpstr>Benefits of M-AP Coordination</vt:lpstr>
      <vt:lpstr>Schematics for M-AP coordinated transmissions</vt:lpstr>
      <vt:lpstr>(Reciprocal) Resource Sharing Guarantee</vt:lpstr>
      <vt:lpstr>M-AP Coordination Agreement</vt:lpstr>
      <vt:lpstr>Summary</vt:lpstr>
      <vt:lpstr>References</vt:lpstr>
    </vt:vector>
  </TitlesOfParts>
  <Company>Huawei Technologies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Yan Xin</dc:creator>
  <cp:lastModifiedBy>Arik Klein</cp:lastModifiedBy>
  <cp:revision>832</cp:revision>
  <cp:lastPrinted>1998-02-10T13:28:06Z</cp:lastPrinted>
  <dcterms:created xsi:type="dcterms:W3CDTF">2013-11-12T18:41:50Z</dcterms:created>
  <dcterms:modified xsi:type="dcterms:W3CDTF">2023-05-12T14:22:05Z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(3)CNNTXr87pZb+kimPvf4WMTvThTRri1qN9Zmii0cC/4JjoXcX5Jewrcfj3ZKh90mlvRZBYyHd
ZxnQknnXGR2bp/qlXGIBY1rENd6DhVkQKCbp9TArZU7GPo6JXOSt3EeYmaeY1UnITDk8xT3W
Ey1foEU64h+zGLAAU9h0P5h0CO4EKZEm6oLhk/Vfl+PH3TGMJCm+K8TY3uMeyaPuSC4KqCGp
CaC4RH0uq8n0Icajjc</vt:lpwstr>
  </property>
  <property fmtid="{D5CDD505-2E9C-101B-9397-08002B2CF9AE}" pid="4" name="_2015_ms_pID_7253431">
    <vt:lpwstr>YW4cduDQyDDYjwHDpOSMOnvDSgkOu7mgbdFslFXFj+fx8NqfK4nkiX
knCp84YswlZMDFbu9KxHUjUZ0CcKQbCG+wuJWE71Ns4moTnVJsGTjXQmPiWTGt6/n4rHgWXD
Dg3hxbGzQyEgnOwWyLwI4pLippaJQBfi4058uVYyZYl+AYTVvvm6F95wC7j38Q9jLxyZe6sw
Ezi0OwRmjZW3iW321iDLEbgvDWGSgYwrMdiI</vt:lpwstr>
  </property>
  <property fmtid="{D5CDD505-2E9C-101B-9397-08002B2CF9AE}" pid="5" name="_2015_ms_pID_7253432">
    <vt:lpwstr>1A==</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1580690846</vt:lpwstr>
  </property>
</Properties>
</file>