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33" r:id="rId5"/>
    <p:sldId id="361" r:id="rId6"/>
    <p:sldId id="360" r:id="rId7"/>
    <p:sldId id="362" r:id="rId8"/>
    <p:sldId id="363" r:id="rId9"/>
    <p:sldId id="364" r:id="rId10"/>
    <p:sldId id="357" r:id="rId11"/>
    <p:sldId id="359" r:id="rId12"/>
    <p:sldId id="358" r:id="rId13"/>
    <p:sldId id="366" r:id="rId14"/>
    <p:sldId id="365" r:id="rId15"/>
    <p:sldId id="355" r:id="rId16"/>
    <p:sldId id="336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ho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620" y="114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C93CC-DFD9-03FF-CD9F-4CADEA4FE65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14401" y="297658"/>
            <a:ext cx="2499764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15F40-05EB-2FE7-CCC8-E79FBBAD7F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653E0-2893-60DE-E42A-9D11E5C10F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025E88F-1F51-7CED-2ECB-E74470556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802.11-23/0756r1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Neural Network Quantization for Overhead Reduction in AIML </a:t>
            </a:r>
            <a:r>
              <a:rPr lang="en-GB" dirty="0" smtClean="0"/>
              <a:t>Model </a:t>
            </a:r>
            <a:r>
              <a:rPr lang="en-GB" dirty="0"/>
              <a:t>Sharing</a:t>
            </a: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888052"/>
              </p:ext>
            </p:extLst>
          </p:nvPr>
        </p:nvGraphicFramePr>
        <p:xfrm>
          <a:off x="1384300" y="2640013"/>
          <a:ext cx="10112375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7" name="Document" r:id="rId3" imgW="8804981" imgH="2819513" progId="Word.Document.8">
                  <p:embed/>
                </p:oleObj>
              </mc:Choice>
              <mc:Fallback>
                <p:oleObj name="Document" r:id="rId3" imgW="8804981" imgH="281951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300" y="2640013"/>
                        <a:ext cx="10112375" cy="3238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208743" y="1866107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2023-05-15</a:t>
            </a:r>
            <a:endParaRPr lang="en-GB" sz="2000" b="0" kern="0" dirty="0"/>
          </a:p>
        </p:txBody>
      </p:sp>
    </p:spTree>
    <p:extLst>
      <p:ext uri="{BB962C8B-B14F-4D97-AF65-F5344CB8AC3E}">
        <p14:creationId xmlns:p14="http://schemas.microsoft.com/office/powerpoint/2010/main" val="270484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Signalling </a:t>
            </a:r>
            <a:r>
              <a:rPr lang="en-GB" dirty="0"/>
              <a:t>and </a:t>
            </a:r>
            <a:r>
              <a:rPr lang="en-GB" dirty="0" smtClean="0"/>
              <a:t>protocol related to model parameters sharing, such as </a:t>
            </a:r>
            <a:r>
              <a:rPr lang="en-US" dirty="0" smtClean="0">
                <a:solidFill>
                  <a:schemeClr val="tx1"/>
                </a:solidFill>
              </a:rPr>
              <a:t>floating-point/integer neural network coefficients and other quantization parameters (e.g., scaling factor, zero point)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Standard impact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4956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We have proposed </a:t>
            </a:r>
            <a:r>
              <a:rPr lang="en-US" dirty="0">
                <a:solidFill>
                  <a:schemeClr val="tx1"/>
                </a:solidFill>
              </a:rPr>
              <a:t>to use </a:t>
            </a:r>
            <a:r>
              <a:rPr lang="en-GB" dirty="0" smtClean="0"/>
              <a:t>neural network </a:t>
            </a:r>
            <a:r>
              <a:rPr lang="en-US" dirty="0" smtClean="0"/>
              <a:t>quantization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for communication overhead reduction </a:t>
            </a:r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>
                <a:solidFill>
                  <a:schemeClr val="tx1"/>
                </a:solidFill>
              </a:rPr>
              <a:t>AIML model </a:t>
            </a:r>
            <a:r>
              <a:rPr lang="en-US" dirty="0" smtClean="0">
                <a:solidFill>
                  <a:schemeClr val="tx1"/>
                </a:solidFill>
              </a:rPr>
              <a:t>sharing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We have given an example of using </a:t>
            </a:r>
            <a:r>
              <a:rPr lang="en-US" dirty="0" smtClean="0"/>
              <a:t>quantized </a:t>
            </a:r>
            <a:r>
              <a:rPr lang="en-US" dirty="0" err="1" smtClean="0"/>
              <a:t>autoencoder</a:t>
            </a:r>
            <a:r>
              <a:rPr lang="en-US" dirty="0" smtClean="0"/>
              <a:t> for training </a:t>
            </a:r>
            <a:r>
              <a:rPr lang="en-US" dirty="0" smtClean="0">
                <a:solidFill>
                  <a:schemeClr val="tx1"/>
                </a:solidFill>
              </a:rPr>
              <a:t>overhead </a:t>
            </a:r>
            <a:r>
              <a:rPr lang="en-US" dirty="0">
                <a:solidFill>
                  <a:schemeClr val="tx1"/>
                </a:solidFill>
              </a:rPr>
              <a:t>reduction </a:t>
            </a:r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 smtClean="0"/>
              <a:t>AIML beamforming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7080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1"/>
            <a:ext cx="10566399" cy="4113213"/>
          </a:xfrm>
        </p:spPr>
        <p:txBody>
          <a:bodyPr/>
          <a:lstStyle/>
          <a:p>
            <a:r>
              <a:rPr lang="en-US" dirty="0" smtClean="0"/>
              <a:t>By </a:t>
            </a:r>
            <a:r>
              <a:rPr lang="en-US" dirty="0"/>
              <a:t>considering existing use case for </a:t>
            </a:r>
            <a:r>
              <a:rPr lang="en-US" dirty="0" smtClean="0"/>
              <a:t>“AIML Model Sharing” </a:t>
            </a:r>
            <a:r>
              <a:rPr lang="en-US" dirty="0"/>
              <a:t>in </a:t>
            </a:r>
            <a:r>
              <a:rPr lang="en-US" dirty="0" smtClean="0"/>
              <a:t>[1], do you think this contribution should be considered as a separate use </a:t>
            </a:r>
            <a:r>
              <a:rPr lang="en-US" dirty="0"/>
              <a:t>case for AIML TIG or </a:t>
            </a:r>
            <a:r>
              <a:rPr lang="en-US" dirty="0" smtClean="0"/>
              <a:t>merged into [1]?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298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r>
              <a:rPr lang="en-US" sz="1800" dirty="0" smtClean="0"/>
              <a:t>[1] </a:t>
            </a:r>
            <a:r>
              <a:rPr lang="en-US" sz="1800" dirty="0"/>
              <a:t>11-23/0050r3, Proposed Technical Report Text for AIML Model Sharing Use </a:t>
            </a:r>
            <a:r>
              <a:rPr lang="en-US" sz="1800" dirty="0" smtClean="0"/>
              <a:t>case</a:t>
            </a:r>
          </a:p>
          <a:p>
            <a:r>
              <a:rPr lang="en-US" sz="1800" dirty="0" smtClean="0"/>
              <a:t>[2] </a:t>
            </a:r>
            <a:r>
              <a:rPr lang="en-GB" sz="1800" dirty="0"/>
              <a:t>11-23/0397r1, Technical Feasibility Analysis of ML Model </a:t>
            </a:r>
            <a:r>
              <a:rPr lang="en-GB" sz="1800" dirty="0" smtClean="0"/>
              <a:t>Sharing</a:t>
            </a:r>
            <a:r>
              <a:rPr lang="en-US" sz="1800" dirty="0" smtClean="0"/>
              <a:t> </a:t>
            </a:r>
            <a:endParaRPr lang="en-US" sz="1800" dirty="0"/>
          </a:p>
          <a:p>
            <a:r>
              <a:rPr lang="en-US" sz="1800" dirty="0" smtClean="0"/>
              <a:t>[3] 11-22/1934r5, </a:t>
            </a:r>
            <a:r>
              <a:rPr lang="en-US" sz="1800" dirty="0"/>
              <a:t>Proposed IEEE 802.11 AIML TIG Technical Report Text for the CSI Compression Use </a:t>
            </a:r>
            <a:r>
              <a:rPr lang="en-US" sz="1800" dirty="0" smtClean="0"/>
              <a:t>Case</a:t>
            </a:r>
          </a:p>
          <a:p>
            <a:r>
              <a:rPr lang="en-US" sz="1800" dirty="0" smtClean="0"/>
              <a:t>[4] </a:t>
            </a:r>
            <a:r>
              <a:rPr lang="en-GB" sz="1800" dirty="0"/>
              <a:t>11-23/0290r1, Study on AI CSI </a:t>
            </a:r>
            <a:r>
              <a:rPr lang="en-GB" sz="1800" dirty="0" smtClean="0"/>
              <a:t>Compression</a:t>
            </a:r>
          </a:p>
          <a:p>
            <a:r>
              <a:rPr lang="en-GB" sz="1800" dirty="0" smtClean="0"/>
              <a:t>[5] 11-23/0755r0</a:t>
            </a:r>
            <a:r>
              <a:rPr lang="en-GB" sz="1800" dirty="0"/>
              <a:t>, AIML Assisted Complexity Reduction For Beamforming CSI Feedback Using </a:t>
            </a:r>
            <a:r>
              <a:rPr lang="en-GB" sz="1800" dirty="0" err="1" smtClean="0"/>
              <a:t>Autoencoder</a:t>
            </a:r>
            <a:endParaRPr lang="en-GB" sz="1800" dirty="0" smtClean="0"/>
          </a:p>
          <a:p>
            <a:r>
              <a:rPr lang="en-GB" sz="1800" dirty="0" smtClean="0"/>
              <a:t>[</a:t>
            </a:r>
            <a:r>
              <a:rPr lang="en-GB" sz="1800" dirty="0"/>
              <a:t>6] </a:t>
            </a:r>
            <a:r>
              <a:rPr lang="en-GB" sz="1800" dirty="0" smtClean="0"/>
              <a:t>11-23/0750r0</a:t>
            </a:r>
            <a:r>
              <a:rPr lang="en-GB" sz="1800" dirty="0"/>
              <a:t>, </a:t>
            </a:r>
            <a:r>
              <a:rPr lang="en-GB" sz="1800" dirty="0" smtClean="0"/>
              <a:t>Discussions </a:t>
            </a:r>
            <a:r>
              <a:rPr lang="en-GB" sz="1800" dirty="0"/>
              <a:t>on Neural Network Model Sharing for WLAN</a:t>
            </a:r>
            <a:endParaRPr lang="en-GB" sz="1800" dirty="0" smtClean="0"/>
          </a:p>
          <a:p>
            <a:r>
              <a:rPr lang="en-GB" sz="1800" dirty="0" smtClean="0"/>
              <a:t>[7] </a:t>
            </a:r>
            <a:r>
              <a:rPr lang="en-US" sz="1800" dirty="0"/>
              <a:t>M. Nagel</a:t>
            </a:r>
            <a:r>
              <a:rPr lang="en-GB" sz="1800" dirty="0"/>
              <a:t>, </a:t>
            </a:r>
            <a:r>
              <a:rPr lang="en-GB" sz="1800" i="1" dirty="0"/>
              <a:t>et al.,</a:t>
            </a:r>
            <a:r>
              <a:rPr lang="en-GB" sz="1800" dirty="0"/>
              <a:t> “A White Paper on Neural Network Quantization”, Qualcomm AI Research, Jun. 2021.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194656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use case for AIML model sharing has been defined in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AIML </a:t>
            </a:r>
            <a:r>
              <a:rPr lang="en-GB" dirty="0"/>
              <a:t>model sharing </a:t>
            </a:r>
            <a:r>
              <a:rPr lang="en-GB" dirty="0" smtClean="0"/>
              <a:t>seems to have </a:t>
            </a:r>
            <a:r>
              <a:rPr lang="en-GB" dirty="0"/>
              <a:t>the most significant standard impact and its technical feasibility needs to be well </a:t>
            </a:r>
            <a:r>
              <a:rPr lang="en-GB" dirty="0" smtClean="0"/>
              <a:t>discussed [2].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t has been discussed in [2] </a:t>
            </a:r>
            <a:r>
              <a:rPr lang="en-US" dirty="0"/>
              <a:t>how to </a:t>
            </a:r>
            <a:r>
              <a:rPr lang="en-US" dirty="0" smtClean="0"/>
              <a:t>share AIML </a:t>
            </a:r>
            <a:r>
              <a:rPr lang="en-US" dirty="0"/>
              <a:t>model parameters between STAs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Neural </a:t>
            </a:r>
            <a:r>
              <a:rPr lang="en-US" dirty="0"/>
              <a:t>network </a:t>
            </a:r>
            <a:r>
              <a:rPr lang="en-US" dirty="0" smtClean="0"/>
              <a:t>model is a key category of AIML models under discussion in AIML TIG (e.g., [3]-[6])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this contribution, we </a:t>
            </a:r>
            <a:r>
              <a:rPr lang="en-US" dirty="0" smtClean="0"/>
              <a:t>will discuss what </a:t>
            </a:r>
            <a:r>
              <a:rPr lang="en-US" dirty="0"/>
              <a:t>parameters </a:t>
            </a:r>
            <a:r>
              <a:rPr lang="en-US" dirty="0" smtClean="0"/>
              <a:t>can be shared for neural network based AIML model.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introduction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991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Neural Network Model Sharing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354" y="2079979"/>
            <a:ext cx="3587261" cy="347039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065663" y="5618424"/>
                <a:ext cx="453874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𝒔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𝑙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𝑾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𝑙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𝑙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−1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𝑙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+</m:t>
                      </m:r>
                      <m:sSub>
                        <m:sSub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𝒃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𝑙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, 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𝑙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1,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𝐿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663" y="5618424"/>
                <a:ext cx="4538742" cy="461665"/>
              </a:xfrm>
              <a:prstGeom prst="rect">
                <a:avLst/>
              </a:prstGeom>
              <a:blipFill>
                <a:blip r:embed="rId3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5683536" y="2146329"/>
            <a:ext cx="571460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Weighting </a:t>
            </a:r>
            <a:r>
              <a:rPr lang="en-US" sz="2000" dirty="0">
                <a:solidFill>
                  <a:schemeClr val="tx1"/>
                </a:solidFill>
              </a:rPr>
              <a:t>and bias coefficients (</a:t>
            </a:r>
            <a:r>
              <a:rPr lang="en-US" sz="2000" b="1" dirty="0">
                <a:solidFill>
                  <a:schemeClr val="tx1"/>
                </a:solidFill>
              </a:rPr>
              <a:t>W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b="1" dirty="0">
                <a:solidFill>
                  <a:schemeClr val="tx1"/>
                </a:solidFill>
              </a:rPr>
              <a:t>b</a:t>
            </a:r>
            <a:r>
              <a:rPr lang="en-US" sz="2000" dirty="0">
                <a:solidFill>
                  <a:schemeClr val="tx1"/>
                </a:solidFill>
              </a:rPr>
              <a:t>) </a:t>
            </a:r>
            <a:r>
              <a:rPr lang="en-US" sz="2000" dirty="0" smtClean="0">
                <a:solidFill>
                  <a:schemeClr val="tx1"/>
                </a:solidFill>
              </a:rPr>
              <a:t>is trained at a 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The STA may need to send the trained coefficients </a:t>
            </a:r>
            <a:r>
              <a:rPr lang="en-US" sz="2000" dirty="0">
                <a:solidFill>
                  <a:schemeClr val="tx1"/>
                </a:solidFill>
              </a:rPr>
              <a:t>to </a:t>
            </a:r>
            <a:r>
              <a:rPr lang="en-US" sz="2000" dirty="0" smtClean="0">
                <a:solidFill>
                  <a:schemeClr val="tx1"/>
                </a:solidFill>
              </a:rPr>
              <a:t>the other STAs (i.e.,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model sharing)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The </a:t>
            </a:r>
            <a:r>
              <a:rPr lang="en-US" sz="2000" dirty="0">
                <a:solidFill>
                  <a:schemeClr val="tx1"/>
                </a:solidFill>
              </a:rPr>
              <a:t>format </a:t>
            </a:r>
            <a:r>
              <a:rPr lang="en-US" sz="2000" dirty="0" smtClean="0">
                <a:solidFill>
                  <a:schemeClr val="tx1"/>
                </a:solidFill>
              </a:rPr>
              <a:t>of the coefficients is usually </a:t>
            </a:r>
            <a:r>
              <a:rPr lang="en-US" sz="2000" dirty="0">
                <a:solidFill>
                  <a:schemeClr val="tx1"/>
                </a:solidFill>
              </a:rPr>
              <a:t>in </a:t>
            </a:r>
            <a:r>
              <a:rPr lang="en-US" sz="2000" dirty="0" smtClean="0">
                <a:solidFill>
                  <a:schemeClr val="tx1"/>
                </a:solidFill>
              </a:rPr>
              <a:t>single-precision </a:t>
            </a:r>
            <a:r>
              <a:rPr lang="en-US" sz="2000" dirty="0">
                <a:solidFill>
                  <a:schemeClr val="tx1"/>
                </a:solidFill>
              </a:rPr>
              <a:t>floating-point </a:t>
            </a:r>
            <a:r>
              <a:rPr lang="en-US" sz="2000" dirty="0" smtClean="0">
                <a:solidFill>
                  <a:schemeClr val="tx1"/>
                </a:solidFill>
              </a:rPr>
              <a:t>(32-bits), thus requires a lots of communication overhead, especially for large models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Similar for other </a:t>
            </a:r>
            <a:r>
              <a:rPr lang="en-GB" sz="2000" dirty="0" smtClean="0">
                <a:solidFill>
                  <a:schemeClr val="tx1"/>
                </a:solidFill>
              </a:rPr>
              <a:t>models, such as convolutional and recurrent </a:t>
            </a:r>
            <a:r>
              <a:rPr lang="en-GB" sz="2000" dirty="0">
                <a:solidFill>
                  <a:schemeClr val="tx1"/>
                </a:solidFill>
              </a:rPr>
              <a:t>neural network </a:t>
            </a:r>
            <a:r>
              <a:rPr lang="en-GB" sz="2000" dirty="0" smtClean="0">
                <a:solidFill>
                  <a:schemeClr val="tx1"/>
                </a:solidFill>
              </a:rPr>
              <a:t>models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7092" y="1684664"/>
            <a:ext cx="40469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A feedforward neural network: </a:t>
            </a:r>
            <a:endParaRPr lang="en-GB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914401" y="3256229"/>
                <a:ext cx="55810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𝒔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1" y="3256229"/>
                <a:ext cx="558102" cy="461665"/>
              </a:xfrm>
              <a:prstGeom prst="rect">
                <a:avLst/>
              </a:prstGeom>
              <a:blipFill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541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73724" y="826478"/>
            <a:ext cx="10361084" cy="1065213"/>
          </a:xfrm>
        </p:spPr>
        <p:txBody>
          <a:bodyPr/>
          <a:lstStyle/>
          <a:p>
            <a:r>
              <a:rPr lang="en-GB" dirty="0"/>
              <a:t>Neural </a:t>
            </a:r>
            <a:r>
              <a:rPr lang="en-GB" dirty="0" smtClean="0"/>
              <a:t>Network </a:t>
            </a:r>
            <a:r>
              <a:rPr lang="en-US" dirty="0"/>
              <a:t>Quantization</a:t>
            </a:r>
            <a:r>
              <a:rPr lang="en-GB" dirty="0" smtClean="0"/>
              <a:t> for </a:t>
            </a:r>
            <a:r>
              <a:rPr lang="en-US" dirty="0">
                <a:solidFill>
                  <a:schemeClr val="tx1"/>
                </a:solidFill>
              </a:rPr>
              <a:t>AIML </a:t>
            </a:r>
            <a:r>
              <a:rPr lang="en-US" dirty="0" smtClean="0">
                <a:solidFill>
                  <a:schemeClr val="tx1"/>
                </a:solidFill>
              </a:rPr>
              <a:t>Model Sharing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965200" y="2784819"/>
            <a:ext cx="1036108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Neural network quantization is </a:t>
            </a:r>
            <a:r>
              <a:rPr lang="en-US" b="1" dirty="0" smtClean="0">
                <a:solidFill>
                  <a:schemeClr val="tx1"/>
                </a:solidFill>
              </a:rPr>
              <a:t>a well-known </a:t>
            </a:r>
            <a:r>
              <a:rPr lang="en-US" b="1" dirty="0">
                <a:solidFill>
                  <a:schemeClr val="tx1"/>
                </a:solidFill>
              </a:rPr>
              <a:t>AI technique to reduce computational complexity and </a:t>
            </a:r>
            <a:r>
              <a:rPr lang="en-US" b="1" dirty="0" smtClean="0">
                <a:solidFill>
                  <a:schemeClr val="tx1"/>
                </a:solidFill>
              </a:rPr>
              <a:t>model storage </a:t>
            </a:r>
            <a:r>
              <a:rPr lang="en-US" b="1" dirty="0">
                <a:solidFill>
                  <a:schemeClr val="tx1"/>
                </a:solidFill>
              </a:rPr>
              <a:t>requirement </a:t>
            </a:r>
            <a:r>
              <a:rPr lang="en-US" b="1" dirty="0" smtClean="0">
                <a:solidFill>
                  <a:schemeClr val="tx1"/>
                </a:solidFill>
              </a:rPr>
              <a:t>[7], </a:t>
            </a:r>
            <a:r>
              <a:rPr lang="en-US" b="1" dirty="0">
                <a:solidFill>
                  <a:schemeClr val="tx1"/>
                </a:solidFill>
              </a:rPr>
              <a:t>we propose to use the technique for communication overhead reduction for AIML model </a:t>
            </a:r>
            <a:r>
              <a:rPr lang="en-US" b="1" dirty="0" smtClean="0">
                <a:solidFill>
                  <a:schemeClr val="tx1"/>
                </a:solidFill>
              </a:rPr>
              <a:t>sharing.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448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Fundamentals of Neural Network </a:t>
            </a:r>
            <a:r>
              <a:rPr lang="en-US" dirty="0" smtClean="0"/>
              <a:t>Quantization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656441" y="2147989"/>
            <a:ext cx="41428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x</a:t>
            </a:r>
            <a:r>
              <a:rPr lang="en-US" dirty="0" smtClean="0">
                <a:solidFill>
                  <a:schemeClr val="tx1"/>
                </a:solidFill>
              </a:rPr>
              <a:t>: a </a:t>
            </a:r>
            <a:r>
              <a:rPr lang="en-US" dirty="0">
                <a:solidFill>
                  <a:schemeClr val="tx1"/>
                </a:solidFill>
              </a:rPr>
              <a:t>single-precision </a:t>
            </a:r>
            <a:r>
              <a:rPr lang="en-US" dirty="0" smtClean="0">
                <a:solidFill>
                  <a:schemeClr val="tx1"/>
                </a:solidFill>
              </a:rPr>
              <a:t>floating point coefficient to be quantized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err="1" smtClean="0">
                <a:solidFill>
                  <a:schemeClr val="tx1"/>
                </a:solidFill>
              </a:rPr>
              <a:t>x</a:t>
            </a:r>
            <a:r>
              <a:rPr lang="en-US" sz="1600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: quantized integer from </a:t>
            </a:r>
            <a:r>
              <a:rPr lang="en-US" b="1" dirty="0" smtClean="0">
                <a:solidFill>
                  <a:schemeClr val="tx1"/>
                </a:solidFill>
              </a:rPr>
              <a:t>x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b: bit width of </a:t>
            </a:r>
            <a:r>
              <a:rPr lang="en-US" b="1" dirty="0" err="1" smtClean="0">
                <a:solidFill>
                  <a:schemeClr val="tx1"/>
                </a:solidFill>
              </a:rPr>
              <a:t>x</a:t>
            </a:r>
            <a:r>
              <a:rPr lang="en-US" sz="1600" dirty="0" err="1" smtClean="0">
                <a:solidFill>
                  <a:schemeClr val="tx1"/>
                </a:solidFill>
              </a:rPr>
              <a:t>int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(&lt;32)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s: scaling factor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z: </a:t>
            </a:r>
            <a:r>
              <a:rPr lang="en-US" dirty="0">
                <a:solidFill>
                  <a:schemeClr val="tx1"/>
                </a:solidFill>
              </a:rPr>
              <a:t>zero-point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863522" y="5188864"/>
            <a:ext cx="8022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After quantization, STAs can share </a:t>
            </a:r>
            <a:r>
              <a:rPr lang="en-US" b="1" dirty="0" err="1" smtClean="0">
                <a:solidFill>
                  <a:srgbClr val="0070C0"/>
                </a:solidFill>
              </a:rPr>
              <a:t>x</a:t>
            </a:r>
            <a:r>
              <a:rPr lang="en-US" sz="1600" dirty="0" err="1" smtClean="0">
                <a:solidFill>
                  <a:srgbClr val="0070C0"/>
                </a:solidFill>
              </a:rPr>
              <a:t>int</a:t>
            </a:r>
            <a:r>
              <a:rPr lang="en-US" dirty="0" smtClean="0">
                <a:solidFill>
                  <a:srgbClr val="0070C0"/>
                </a:solidFill>
              </a:rPr>
              <a:t>, s and z, stead of share </a:t>
            </a:r>
            <a:r>
              <a:rPr lang="en-US" b="1" dirty="0" smtClean="0">
                <a:solidFill>
                  <a:srgbClr val="0070C0"/>
                </a:solidFill>
              </a:rPr>
              <a:t>x</a:t>
            </a:r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877" y="2429177"/>
            <a:ext cx="6738852" cy="2192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831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866107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Post-training </a:t>
            </a:r>
            <a:r>
              <a:rPr lang="en-US" dirty="0" smtClean="0"/>
              <a:t>quantization (PTQ)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V</a:t>
            </a:r>
            <a:r>
              <a:rPr lang="en-GB" sz="2400" dirty="0" smtClean="0"/>
              <a:t>ery </a:t>
            </a:r>
            <a:r>
              <a:rPr lang="en-GB" sz="2400" dirty="0"/>
              <a:t>effective and fast to implement because </a:t>
            </a:r>
            <a:r>
              <a:rPr lang="en-GB" sz="2400" dirty="0" smtClean="0"/>
              <a:t>it does </a:t>
            </a:r>
            <a:r>
              <a:rPr lang="en-GB" sz="2400" dirty="0"/>
              <a:t>not </a:t>
            </a:r>
            <a:r>
              <a:rPr lang="en-GB" sz="2400" dirty="0" smtClean="0"/>
              <a:t>require retraining </a:t>
            </a:r>
            <a:r>
              <a:rPr lang="en-GB" sz="2400" dirty="0"/>
              <a:t>of the network with </a:t>
            </a:r>
            <a:r>
              <a:rPr lang="en-GB" sz="2400" dirty="0" smtClean="0"/>
              <a:t>labelled </a:t>
            </a:r>
            <a:r>
              <a:rPr lang="en-GB" sz="2400" dirty="0"/>
              <a:t>data</a:t>
            </a:r>
            <a:r>
              <a:rPr lang="en-GB" sz="24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It may not be </a:t>
            </a:r>
            <a:r>
              <a:rPr lang="en-GB" sz="2400" dirty="0"/>
              <a:t>enough to mitigate the large quantization error </a:t>
            </a:r>
            <a:r>
              <a:rPr lang="en-GB" sz="2400" dirty="0" smtClean="0"/>
              <a:t>introduced </a:t>
            </a:r>
            <a:r>
              <a:rPr lang="en-GB" sz="2400" dirty="0"/>
              <a:t>by low-bit quantization</a:t>
            </a:r>
            <a:r>
              <a:rPr lang="en-GB" sz="2400" dirty="0" smtClean="0"/>
              <a:t>.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Quantization-aware training (QAT)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Treats </a:t>
            </a:r>
            <a:r>
              <a:rPr lang="en-US" sz="2400" dirty="0" smtClean="0">
                <a:solidFill>
                  <a:schemeClr val="tx1"/>
                </a:solidFill>
              </a:rPr>
              <a:t>scaling </a:t>
            </a:r>
            <a:r>
              <a:rPr lang="en-US" sz="2400" dirty="0">
                <a:solidFill>
                  <a:schemeClr val="tx1"/>
                </a:solidFill>
              </a:rPr>
              <a:t>factor </a:t>
            </a:r>
            <a:r>
              <a:rPr lang="en-US" sz="2400" dirty="0" smtClean="0">
                <a:solidFill>
                  <a:schemeClr val="tx1"/>
                </a:solidFill>
              </a:rPr>
              <a:t>and zero point</a:t>
            </a:r>
            <a:r>
              <a:rPr lang="en-GB" sz="2400" dirty="0" smtClean="0"/>
              <a:t> as learnable parameters to be optimized during training.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Aiming for </a:t>
            </a:r>
            <a:r>
              <a:rPr lang="en-GB" sz="2400" dirty="0"/>
              <a:t>low-bit </a:t>
            </a:r>
            <a:r>
              <a:rPr lang="en-GB" sz="2400" dirty="0" smtClean="0"/>
              <a:t>quantization, </a:t>
            </a:r>
            <a:r>
              <a:rPr lang="en-GB" sz="2400" dirty="0"/>
              <a:t>such as </a:t>
            </a:r>
            <a:r>
              <a:rPr lang="en-GB" sz="2400" dirty="0" smtClean="0"/>
              <a:t>4-bits </a:t>
            </a:r>
            <a:r>
              <a:rPr lang="en-GB" sz="2400" dirty="0"/>
              <a:t>and below.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Categories of Neural Network </a:t>
            </a:r>
            <a:r>
              <a:rPr lang="en-US" dirty="0" smtClean="0"/>
              <a:t>Quantization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391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7054" y="685802"/>
            <a:ext cx="11913577" cy="618151"/>
          </a:xfrm>
        </p:spPr>
        <p:txBody>
          <a:bodyPr/>
          <a:lstStyle/>
          <a:p>
            <a:r>
              <a:rPr lang="en-GB" dirty="0"/>
              <a:t>E</a:t>
            </a:r>
            <a:r>
              <a:rPr lang="en-GB" dirty="0" smtClean="0"/>
              <a:t>xample: AIML Beamforming Using Quantized </a:t>
            </a:r>
            <a:r>
              <a:rPr lang="en-GB" dirty="0" err="1" smtClean="0"/>
              <a:t>Autoencoder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724" y="1260784"/>
            <a:ext cx="7965121" cy="521463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auto">
          <a:xfrm>
            <a:off x="1625601" y="1976444"/>
            <a:ext cx="8450244" cy="3826479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25601" y="1981563"/>
            <a:ext cx="27701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AIML training phase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938215" y="1862697"/>
            <a:ext cx="8448431" cy="2334166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65040" y="3735198"/>
            <a:ext cx="2821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Legacy beamforming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299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Model Sharing Overhead </a:t>
            </a:r>
            <a:r>
              <a:rPr lang="en-GB" dirty="0"/>
              <a:t>R</a:t>
            </a:r>
            <a:r>
              <a:rPr lang="en-GB" dirty="0" smtClean="0"/>
              <a:t>eduction for </a:t>
            </a:r>
            <a:r>
              <a:rPr lang="en-GB" dirty="0" err="1"/>
              <a:t>Autoencoder</a:t>
            </a:r>
            <a:r>
              <a:rPr lang="en-GB" dirty="0"/>
              <a:t>-based </a:t>
            </a:r>
            <a:r>
              <a:rPr lang="en-GB" dirty="0" smtClean="0"/>
              <a:t>Beamforming Scheme in [5]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924042"/>
              </p:ext>
            </p:extLst>
          </p:nvPr>
        </p:nvGraphicFramePr>
        <p:xfrm>
          <a:off x="1011116" y="2244968"/>
          <a:ext cx="9741877" cy="21775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45722">
                  <a:extLst>
                    <a:ext uri="{9D8B030D-6E8A-4147-A177-3AD203B41FA5}">
                      <a16:colId xmlns:a16="http://schemas.microsoft.com/office/drawing/2014/main" val="3270717884"/>
                    </a:ext>
                  </a:extLst>
                </a:gridCol>
                <a:gridCol w="4396155">
                  <a:extLst>
                    <a:ext uri="{9D8B030D-6E8A-4147-A177-3AD203B41FA5}">
                      <a16:colId xmlns:a16="http://schemas.microsoft.com/office/drawing/2014/main" val="1515934094"/>
                    </a:ext>
                  </a:extLst>
                </a:gridCol>
              </a:tblGrid>
              <a:tr h="7250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Method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+mn-ea"/>
                        </a:rPr>
                        <a:t>Required overhead per model sharing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+mn-ea"/>
                        </a:rPr>
                        <a:t>(bits)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6193073"/>
                  </a:ext>
                </a:extLst>
              </a:tr>
              <a:tr h="726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+mn-lt"/>
                          <a:ea typeface="+mn-ea"/>
                        </a:rPr>
                        <a:t>Encoder </a:t>
                      </a:r>
                      <a:r>
                        <a:rPr lang="en-US" sz="2000" b="0" baseline="0" dirty="0" smtClean="0">
                          <a:effectLst/>
                          <a:latin typeface="+mn-lt"/>
                          <a:ea typeface="+mn-ea"/>
                        </a:rPr>
                        <a:t>without quantization (single-precision floating point)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104192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(3256 coefficients)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4319182"/>
                  </a:ext>
                </a:extLst>
              </a:tr>
              <a:tr h="726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+mn-lt"/>
                          <a:ea typeface="+mn-ea"/>
                        </a:rPr>
                        <a:t>Encoder </a:t>
                      </a:r>
                      <a:r>
                        <a:rPr lang="en-US" sz="2000" b="0" baseline="0" dirty="0" smtClean="0">
                          <a:effectLst/>
                          <a:latin typeface="+mn-lt"/>
                          <a:ea typeface="+mn-ea"/>
                        </a:rPr>
                        <a:t>with 8-bits-PTQ on weighting coefficients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27456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0556536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512375" y="4607497"/>
            <a:ext cx="74446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Model sharing overhead during training is reduced by 74%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912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52853"/>
          </a:xfrm>
        </p:spPr>
        <p:txBody>
          <a:bodyPr/>
          <a:lstStyle/>
          <a:p>
            <a:r>
              <a:rPr lang="en-GB" dirty="0" smtClean="0"/>
              <a:t>PER Performance with </a:t>
            </a:r>
            <a:r>
              <a:rPr lang="en-GB" dirty="0" err="1" smtClean="0"/>
              <a:t>Autoencoder</a:t>
            </a:r>
            <a:r>
              <a:rPr lang="en-GB" dirty="0" smtClean="0"/>
              <a:t>-based Beamforming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491" y="1538654"/>
            <a:ext cx="5733173" cy="477764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686262" y="4302696"/>
            <a:ext cx="9893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MCS4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15669" y="3841031"/>
            <a:ext cx="9893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MCS7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99862" y="3283462"/>
            <a:ext cx="9893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MCS9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26161" y="2821797"/>
            <a:ext cx="11318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MCS11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04712" y="3176036"/>
            <a:ext cx="39185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Same PER performance 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with and without quantization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675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32f50e1-6846-4d7d-ad60-ccd6877e6c5e">
      <UserInfo>
        <DisplayName>Zinan Lin</DisplayName>
        <AccountId>16</AccountId>
        <AccountType/>
      </UserInfo>
    </SharedWithUsers>
    <IconOverlay xmlns="http://schemas.microsoft.com/sharepoint/v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4BD4C9-2D78-4544-AC0E-C6B88C15F4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B59073-9CB7-43A6-9548-B1C6F500CF2C}">
  <ds:schemaRefs>
    <ds:schemaRef ds:uri="http://schemas.microsoft.com/sharepoint/v4"/>
    <ds:schemaRef ds:uri="http://purl.org/dc/dcmitype/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5a888943-97ca-4c93-b605-714bb5e9e285"/>
    <ds:schemaRef ds:uri="http://schemas.microsoft.com/office/2006/documentManagement/types"/>
    <ds:schemaRef ds:uri="http://schemas.openxmlformats.org/package/2006/metadata/core-properties"/>
    <ds:schemaRef ds:uri="e32f50e1-6846-4d7d-ad60-ccd6877e6c5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0F07B58-0867-41C8-9B29-DF8937FB0A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817</Words>
  <Application>Microsoft Office PowerPoint</Application>
  <PresentationFormat>Widescreen</PresentationFormat>
  <Paragraphs>107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Malgun Gothic</vt:lpstr>
      <vt:lpstr>MS Gothic</vt:lpstr>
      <vt:lpstr>Arial</vt:lpstr>
      <vt:lpstr>Arial Unicode MS</vt:lpstr>
      <vt:lpstr>Cambria Math</vt:lpstr>
      <vt:lpstr>Times New Roman</vt:lpstr>
      <vt:lpstr>Office Theme</vt:lpstr>
      <vt:lpstr>Document</vt:lpstr>
      <vt:lpstr>Neural Network Quantization for Overhead Reduction in AIML Model Sharing</vt:lpstr>
      <vt:lpstr>Background and introduction</vt:lpstr>
      <vt:lpstr>Neural Network Model Sharing</vt:lpstr>
      <vt:lpstr>Neural Network Quantization for AIML Model Sharing</vt:lpstr>
      <vt:lpstr>Fundamentals of Neural Network Quantization</vt:lpstr>
      <vt:lpstr>Categories of Neural Network Quantization</vt:lpstr>
      <vt:lpstr>Example: AIML Beamforming Using Quantized Autoencoder</vt:lpstr>
      <vt:lpstr>Model Sharing Overhead Reduction for Autoencoder-based Beamforming Scheme in [5]</vt:lpstr>
      <vt:lpstr>PER Performance with Autoencoder-based Beamforming</vt:lpstr>
      <vt:lpstr>Standard impact</vt:lpstr>
      <vt:lpstr>Summary</vt:lpstr>
      <vt:lpstr>Question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2022-07-05T18:49:11Z</dcterms:created>
  <dcterms:modified xsi:type="dcterms:W3CDTF">2023-05-09T09:48:12Z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