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333" r:id="rId5"/>
    <p:sldId id="361" r:id="rId6"/>
    <p:sldId id="360" r:id="rId7"/>
    <p:sldId id="362" r:id="rId8"/>
    <p:sldId id="363" r:id="rId9"/>
    <p:sldId id="364" r:id="rId10"/>
    <p:sldId id="365" r:id="rId11"/>
    <p:sldId id="355" r:id="rId12"/>
    <p:sldId id="336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8" name="Author" initials="A" lastIdx="0" clrIdx="7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4620" y="114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82724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3971156" y="96838"/>
            <a:ext cx="2308994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802.11-15/1065r1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137289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2021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4475213" y="8985250"/>
            <a:ext cx="1804938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Ziming He (Samsung)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EC93CC-DFD9-03FF-CD9F-4CADEA4FE657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14401" y="297658"/>
            <a:ext cx="2499764" cy="273050"/>
          </a:xfrm>
        </p:spPr>
        <p:txBody>
          <a:bodyPr/>
          <a:lstStyle/>
          <a:p>
            <a:r>
              <a:rPr lang="en-US" dirty="0" smtClean="0"/>
              <a:t>May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D15F40-05EB-2FE7-CCC8-E79FBBAD7F6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Ziming He (Samsung)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8653E0-2893-60DE-E42A-9D11E5C10F6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C025E88F-1F51-7CED-2ECB-E744705567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Ziming He (Samsung)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Ziming He (Samsung)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Ziming He (Samsung)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Ziming He (Samsung)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Ziming He (Samsung)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Ziming He (Samsung)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Ziming He (Samsung)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5211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Ziming He (Samsung)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1007797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802.11-23/0756r0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May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Ziming He (Samsung)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Neural Network Quantization for Overhead Reduction in AIML </a:t>
            </a:r>
            <a:r>
              <a:rPr lang="en-GB" dirty="0" smtClean="0"/>
              <a:t>Model </a:t>
            </a:r>
            <a:r>
              <a:rPr lang="en-GB" dirty="0"/>
              <a:t>Sharing</a:t>
            </a:r>
          </a:p>
        </p:txBody>
      </p:sp>
      <p:graphicFrame>
        <p:nvGraphicFramePr>
          <p:cNvPr id="7" name="Object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3888052"/>
              </p:ext>
            </p:extLst>
          </p:nvPr>
        </p:nvGraphicFramePr>
        <p:xfrm>
          <a:off x="1384300" y="2640013"/>
          <a:ext cx="10112375" cy="323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27" name="Document" r:id="rId3" imgW="8804981" imgH="2819513" progId="Word.Document.8">
                  <p:embed/>
                </p:oleObj>
              </mc:Choice>
              <mc:Fallback>
                <p:oleObj name="Document" r:id="rId3" imgW="8804981" imgH="2819513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4300" y="2640013"/>
                        <a:ext cx="10112375" cy="32385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2208743" y="1866107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 smtClean="0"/>
              <a:t>Date:</a:t>
            </a:r>
            <a:r>
              <a:rPr lang="en-GB" sz="2000" b="0" kern="0" dirty="0" smtClean="0"/>
              <a:t> 2023-05-15</a:t>
            </a:r>
            <a:endParaRPr lang="en-GB" sz="2000" b="0" kern="0" dirty="0"/>
          </a:p>
        </p:txBody>
      </p:sp>
    </p:spTree>
    <p:extLst>
      <p:ext uri="{BB962C8B-B14F-4D97-AF65-F5344CB8AC3E}">
        <p14:creationId xmlns:p14="http://schemas.microsoft.com/office/powerpoint/2010/main" val="2704842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1" y="1751014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 use case for AIML model sharing has been defined in [1].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AIML </a:t>
            </a:r>
            <a:r>
              <a:rPr lang="en-GB" dirty="0"/>
              <a:t>model sharing </a:t>
            </a:r>
            <a:r>
              <a:rPr lang="en-GB" dirty="0" smtClean="0"/>
              <a:t>is </a:t>
            </a:r>
            <a:r>
              <a:rPr lang="en-GB" dirty="0"/>
              <a:t>the most significant standard impact and its technical feasibility needs to be well </a:t>
            </a:r>
            <a:r>
              <a:rPr lang="en-GB" dirty="0" smtClean="0"/>
              <a:t>discussed [2].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</a:t>
            </a:r>
            <a:r>
              <a:rPr lang="en-US" dirty="0" smtClean="0"/>
              <a:t>t been has discussed in [2] </a:t>
            </a:r>
            <a:r>
              <a:rPr lang="en-US" dirty="0"/>
              <a:t>how to </a:t>
            </a:r>
            <a:r>
              <a:rPr lang="en-US" dirty="0" smtClean="0"/>
              <a:t>share AIML </a:t>
            </a:r>
            <a:r>
              <a:rPr lang="en-US" dirty="0"/>
              <a:t>model parameters between STAs</a:t>
            </a:r>
            <a:r>
              <a:rPr lang="en-US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Neural </a:t>
            </a:r>
            <a:r>
              <a:rPr lang="en-US" dirty="0"/>
              <a:t>network </a:t>
            </a:r>
            <a:r>
              <a:rPr lang="en-US" dirty="0" smtClean="0"/>
              <a:t>model is a key category of AIML models under discussion in AIML TIG [3]-[5]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 </a:t>
            </a:r>
            <a:r>
              <a:rPr lang="en-US" dirty="0"/>
              <a:t>this contribution, we </a:t>
            </a:r>
            <a:r>
              <a:rPr lang="en-US" dirty="0" smtClean="0"/>
              <a:t>discussed what </a:t>
            </a:r>
            <a:r>
              <a:rPr lang="en-US" dirty="0"/>
              <a:t>parameters </a:t>
            </a:r>
            <a:r>
              <a:rPr lang="en-US" dirty="0" smtClean="0"/>
              <a:t>can be shared for neural network based AIML model.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</a:t>
            </a:r>
            <a:r>
              <a:rPr lang="en-US" dirty="0" smtClean="0"/>
              <a:t>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Ziming He (Samsung)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99109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</a:t>
            </a:r>
            <a:r>
              <a:rPr lang="en-US" dirty="0" smtClean="0"/>
              <a:t>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Ziming He (Samsung)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Neural Network Model Sharing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4354" y="2079979"/>
            <a:ext cx="3587261" cy="347039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1065663" y="5618424"/>
                <a:ext cx="453874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Malgun Gothic" panose="020B0503020000020004" pitchFamily="34" charset="-127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Malgun Gothic" panose="020B0503020000020004" pitchFamily="34" charset="-127"/>
                            </a:rPr>
                            <m:t>𝒔</m:t>
                          </m:r>
                        </m:e>
                        <m:sub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Malgun Gothic" panose="020B0503020000020004" pitchFamily="34" charset="-127"/>
                            </a:rPr>
                            <m:t>𝑙</m:t>
                          </m:r>
                        </m:sub>
                      </m:sSub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Malgun Gothic" panose="020B0503020000020004" pitchFamily="34" charset="-127"/>
                        </a:rPr>
                        <m:t>=</m:t>
                      </m:r>
                      <m:sSub>
                        <m:sSubPr>
                          <m:ctrlPr>
                            <a:rPr lang="en-GB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Malgun Gothic" panose="020B0503020000020004" pitchFamily="34" charset="-127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Malgun Gothic" panose="020B0503020000020004" pitchFamily="34" charset="-127"/>
                            </a:rPr>
                            <m:t>𝑾</m:t>
                          </m:r>
                        </m:e>
                        <m:sub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Malgun Gothic" panose="020B0503020000020004" pitchFamily="34" charset="-127"/>
                            </a:rPr>
                            <m:t>𝑙</m:t>
                          </m:r>
                        </m:sub>
                      </m:sSub>
                      <m:sSub>
                        <m:sSubPr>
                          <m:ctrlPr>
                            <a:rPr lang="en-GB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Malgun Gothic" panose="020B0503020000020004" pitchFamily="34" charset="-127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Malgun Gothic" panose="020B0503020000020004" pitchFamily="34" charset="-127"/>
                            </a:rPr>
                            <m:t>𝑓</m:t>
                          </m:r>
                        </m:e>
                        <m:sub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Malgun Gothic" panose="020B0503020000020004" pitchFamily="34" charset="-127"/>
                            </a:rPr>
                            <m:t>𝑙</m:t>
                          </m:r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Malgun Gothic" panose="020B0503020000020004" pitchFamily="34" charset="-127"/>
                            </a:rPr>
                            <m:t>−1</m:t>
                          </m:r>
                        </m:sub>
                      </m:sSub>
                      <m:d>
                        <m:dPr>
                          <m:ctrlPr>
                            <a:rPr lang="en-GB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Malgun Gothic" panose="020B0503020000020004" pitchFamily="34" charset="-127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GB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</a:rPr>
                                <m:t>𝒔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</a:rPr>
                                <m:t>𝑙</m:t>
                              </m:r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</a:rPr>
                                <m:t>−1</m:t>
                              </m:r>
                            </m:sub>
                          </m:sSub>
                        </m:e>
                      </m:d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Malgun Gothic" panose="020B0503020000020004" pitchFamily="34" charset="-127"/>
                        </a:rPr>
                        <m:t>+</m:t>
                      </m:r>
                      <m:sSub>
                        <m:sSubPr>
                          <m:ctrlPr>
                            <a:rPr lang="en-GB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Malgun Gothic" panose="020B0503020000020004" pitchFamily="34" charset="-127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Malgun Gothic" panose="020B0503020000020004" pitchFamily="34" charset="-127"/>
                            </a:rPr>
                            <m:t>𝒃</m:t>
                          </m:r>
                        </m:e>
                        <m:sub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Malgun Gothic" panose="020B0503020000020004" pitchFamily="34" charset="-127"/>
                            </a:rPr>
                            <m:t>𝑙</m:t>
                          </m:r>
                        </m:sub>
                      </m:sSub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Malgun Gothic" panose="020B0503020000020004" pitchFamily="34" charset="-127"/>
                        </a:rPr>
                        <m:t>, </m:t>
                      </m:r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Malgun Gothic" panose="020B0503020000020004" pitchFamily="34" charset="-127"/>
                        </a:rPr>
                        <m:t>𝑙</m:t>
                      </m:r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Malgun Gothic" panose="020B0503020000020004" pitchFamily="34" charset="-127"/>
                        </a:rPr>
                        <m:t>∈</m:t>
                      </m:r>
                      <m:d>
                        <m:dPr>
                          <m:begChr m:val="["/>
                          <m:endChr m:val="]"/>
                          <m:ctrlPr>
                            <a:rPr lang="en-GB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Malgun Gothic" panose="020B0503020000020004" pitchFamily="34" charset="-127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Malgun Gothic" panose="020B0503020000020004" pitchFamily="34" charset="-127"/>
                            </a:rPr>
                            <m:t>1,</m:t>
                          </m:r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Malgun Gothic" panose="020B0503020000020004" pitchFamily="34" charset="-127"/>
                            </a:rPr>
                            <m:t>𝐿</m:t>
                          </m:r>
                        </m:e>
                      </m:d>
                    </m:oMath>
                  </m:oMathPara>
                </a14:m>
                <a:endParaRPr lang="en-GB" dirty="0">
                  <a:solidFill>
                    <a:schemeClr val="tx1"/>
                  </a:solidFill>
                  <a:latin typeface="Times New Roman" panose="02020603050405020304" pitchFamily="18" charset="0"/>
                  <a:ea typeface="Malgun Gothic" panose="020B0503020000020004" pitchFamily="34" charset="-127"/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5663" y="5618424"/>
                <a:ext cx="4538742" cy="461665"/>
              </a:xfrm>
              <a:prstGeom prst="rect">
                <a:avLst/>
              </a:prstGeom>
              <a:blipFill>
                <a:blip r:embed="rId3"/>
                <a:stretch>
                  <a:fillRect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/>
          <p:cNvSpPr/>
          <p:nvPr/>
        </p:nvSpPr>
        <p:spPr>
          <a:xfrm>
            <a:off x="5683536" y="2310812"/>
            <a:ext cx="586976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Training is performed at a STA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The STA may need to send the weighting and bias coefficients (</a:t>
            </a:r>
            <a:r>
              <a:rPr lang="en-US" b="1" dirty="0" smtClean="0">
                <a:solidFill>
                  <a:schemeClr val="tx1"/>
                </a:solidFill>
              </a:rPr>
              <a:t>W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b="1" dirty="0" smtClean="0">
                <a:solidFill>
                  <a:schemeClr val="tx1"/>
                </a:solidFill>
              </a:rPr>
              <a:t>b</a:t>
            </a:r>
            <a:r>
              <a:rPr lang="en-US" dirty="0" smtClean="0">
                <a:solidFill>
                  <a:schemeClr val="tx1"/>
                </a:solidFill>
              </a:rPr>
              <a:t>) to other STAs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The </a:t>
            </a:r>
            <a:r>
              <a:rPr lang="en-US" dirty="0">
                <a:solidFill>
                  <a:schemeClr val="tx1"/>
                </a:solidFill>
              </a:rPr>
              <a:t>format </a:t>
            </a:r>
            <a:r>
              <a:rPr lang="en-US" dirty="0" smtClean="0">
                <a:solidFill>
                  <a:schemeClr val="tx1"/>
                </a:solidFill>
              </a:rPr>
              <a:t>of the coefficients is usually </a:t>
            </a:r>
            <a:r>
              <a:rPr lang="en-US" dirty="0">
                <a:solidFill>
                  <a:schemeClr val="tx1"/>
                </a:solidFill>
              </a:rPr>
              <a:t>in </a:t>
            </a:r>
            <a:r>
              <a:rPr lang="en-US" dirty="0" smtClean="0">
                <a:solidFill>
                  <a:schemeClr val="tx1"/>
                </a:solidFill>
              </a:rPr>
              <a:t>single-precision </a:t>
            </a:r>
            <a:r>
              <a:rPr lang="en-US" dirty="0">
                <a:solidFill>
                  <a:schemeClr val="tx1"/>
                </a:solidFill>
              </a:rPr>
              <a:t>floating-point </a:t>
            </a:r>
            <a:r>
              <a:rPr lang="en-US" dirty="0" smtClean="0">
                <a:solidFill>
                  <a:schemeClr val="tx1"/>
                </a:solidFill>
              </a:rPr>
              <a:t>(32-bits), thus requires a lots of communication overhead, especially for large models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59276" y="1738535"/>
            <a:ext cx="40469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solidFill>
                  <a:schemeClr val="tx1"/>
                </a:solidFill>
              </a:rPr>
              <a:t>A feedforward neural network: 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54180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</a:t>
            </a:r>
            <a:r>
              <a:rPr lang="en-US" dirty="0" smtClean="0"/>
              <a:t>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Ziming He (Samsung)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773724" y="826478"/>
            <a:ext cx="10361084" cy="1065213"/>
          </a:xfrm>
        </p:spPr>
        <p:txBody>
          <a:bodyPr/>
          <a:lstStyle/>
          <a:p>
            <a:r>
              <a:rPr lang="en-GB" dirty="0"/>
              <a:t>Neural </a:t>
            </a:r>
            <a:r>
              <a:rPr lang="en-GB" dirty="0" smtClean="0"/>
              <a:t>Network </a:t>
            </a:r>
            <a:r>
              <a:rPr lang="en-US" dirty="0"/>
              <a:t>Quantization</a:t>
            </a:r>
            <a:r>
              <a:rPr lang="en-GB" dirty="0" smtClean="0"/>
              <a:t> for </a:t>
            </a:r>
            <a:r>
              <a:rPr lang="en-US" dirty="0">
                <a:solidFill>
                  <a:schemeClr val="tx1"/>
                </a:solidFill>
              </a:rPr>
              <a:t>AIML </a:t>
            </a:r>
            <a:r>
              <a:rPr lang="en-US" dirty="0" smtClean="0">
                <a:solidFill>
                  <a:schemeClr val="tx1"/>
                </a:solidFill>
              </a:rPr>
              <a:t>Model Sharing</a:t>
            </a: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965200" y="2784819"/>
            <a:ext cx="1036108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Neural network quantization is </a:t>
            </a:r>
            <a:r>
              <a:rPr lang="en-US" b="1" dirty="0" smtClean="0">
                <a:solidFill>
                  <a:schemeClr val="tx1"/>
                </a:solidFill>
              </a:rPr>
              <a:t>a well-known </a:t>
            </a:r>
            <a:r>
              <a:rPr lang="en-US" b="1" dirty="0">
                <a:solidFill>
                  <a:schemeClr val="tx1"/>
                </a:solidFill>
              </a:rPr>
              <a:t>AI technique to reduce computational complexity and storage requirement [6], we propose to use the technique for communication overhead reduction for AIML model </a:t>
            </a:r>
            <a:r>
              <a:rPr lang="en-US" b="1" dirty="0" smtClean="0">
                <a:solidFill>
                  <a:schemeClr val="tx1"/>
                </a:solidFill>
              </a:rPr>
              <a:t>sharing.</a:t>
            </a:r>
            <a:endParaRPr lang="en-GB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64485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</a:t>
            </a:r>
            <a:r>
              <a:rPr lang="en-US" dirty="0" smtClean="0"/>
              <a:t>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Ziming He (Samsung)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Fundamentals of Neural Network </a:t>
            </a:r>
            <a:r>
              <a:rPr lang="en-US" dirty="0" smtClean="0"/>
              <a:t>Quantization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0550" y="2133436"/>
            <a:ext cx="6939656" cy="3080402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7656441" y="2298625"/>
            <a:ext cx="414283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x</a:t>
            </a:r>
            <a:r>
              <a:rPr lang="en-US" dirty="0" smtClean="0">
                <a:solidFill>
                  <a:schemeClr val="tx1"/>
                </a:solidFill>
              </a:rPr>
              <a:t>: a </a:t>
            </a:r>
            <a:r>
              <a:rPr lang="en-US" dirty="0">
                <a:solidFill>
                  <a:schemeClr val="tx1"/>
                </a:solidFill>
              </a:rPr>
              <a:t>single-precision </a:t>
            </a:r>
            <a:r>
              <a:rPr lang="en-US" dirty="0" smtClean="0">
                <a:solidFill>
                  <a:schemeClr val="tx1"/>
                </a:solidFill>
              </a:rPr>
              <a:t>floating point coefficient to be quantized</a:t>
            </a:r>
            <a:endParaRPr lang="en-US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 err="1" smtClean="0">
                <a:solidFill>
                  <a:schemeClr val="tx1"/>
                </a:solidFill>
              </a:rPr>
              <a:t>x</a:t>
            </a:r>
            <a:r>
              <a:rPr lang="en-US" sz="1600" dirty="0" err="1" smtClean="0">
                <a:solidFill>
                  <a:schemeClr val="tx1"/>
                </a:solidFill>
              </a:rPr>
              <a:t>int</a:t>
            </a:r>
            <a:r>
              <a:rPr lang="en-US" dirty="0" smtClean="0">
                <a:solidFill>
                  <a:schemeClr val="tx1"/>
                </a:solidFill>
              </a:rPr>
              <a:t>: quantized integer from </a:t>
            </a:r>
            <a:r>
              <a:rPr lang="en-US" b="1" dirty="0" smtClean="0">
                <a:solidFill>
                  <a:schemeClr val="tx1"/>
                </a:solidFill>
              </a:rPr>
              <a:t>x</a:t>
            </a:r>
            <a:endParaRPr lang="en-US" dirty="0" smtClean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b: bit width of </a:t>
            </a:r>
            <a:r>
              <a:rPr lang="en-US" b="1" dirty="0" err="1" smtClean="0">
                <a:solidFill>
                  <a:schemeClr val="tx1"/>
                </a:solidFill>
              </a:rPr>
              <a:t>x</a:t>
            </a:r>
            <a:r>
              <a:rPr lang="en-US" sz="1600" dirty="0" err="1" smtClean="0">
                <a:solidFill>
                  <a:schemeClr val="tx1"/>
                </a:solidFill>
              </a:rPr>
              <a:t>int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(&lt;32)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s: scaling factor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z: </a:t>
            </a:r>
            <a:r>
              <a:rPr lang="en-US" dirty="0">
                <a:solidFill>
                  <a:schemeClr val="tx1"/>
                </a:solidFill>
              </a:rPr>
              <a:t>zero-point</a:t>
            </a:r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1781736" y="5495015"/>
            <a:ext cx="73559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STAs share </a:t>
            </a:r>
            <a:r>
              <a:rPr lang="en-US" b="1" dirty="0" err="1" smtClean="0">
                <a:solidFill>
                  <a:srgbClr val="0070C0"/>
                </a:solidFill>
              </a:rPr>
              <a:t>x</a:t>
            </a:r>
            <a:r>
              <a:rPr lang="en-US" sz="1600" dirty="0" err="1" smtClean="0">
                <a:solidFill>
                  <a:srgbClr val="0070C0"/>
                </a:solidFill>
              </a:rPr>
              <a:t>int</a:t>
            </a:r>
            <a:r>
              <a:rPr lang="en-US" dirty="0" smtClean="0">
                <a:solidFill>
                  <a:srgbClr val="0070C0"/>
                </a:solidFill>
              </a:rPr>
              <a:t>, s and z after quantization, stead of share </a:t>
            </a:r>
            <a:r>
              <a:rPr lang="en-US" b="1" dirty="0" smtClean="0">
                <a:solidFill>
                  <a:srgbClr val="0070C0"/>
                </a:solidFill>
              </a:rPr>
              <a:t>x</a:t>
            </a:r>
            <a:endParaRPr lang="en-GB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38314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1" y="1866107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Post-training </a:t>
            </a:r>
            <a:r>
              <a:rPr lang="en-US" dirty="0" smtClean="0"/>
              <a:t>quantization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 dirty="0"/>
              <a:t>V</a:t>
            </a:r>
            <a:r>
              <a:rPr lang="en-GB" sz="2400" dirty="0" smtClean="0"/>
              <a:t>ery </a:t>
            </a:r>
            <a:r>
              <a:rPr lang="en-GB" sz="2400" dirty="0"/>
              <a:t>effective and fast to implement because they do not </a:t>
            </a:r>
            <a:r>
              <a:rPr lang="en-GB" sz="2400" dirty="0" smtClean="0"/>
              <a:t>require retraining </a:t>
            </a:r>
            <a:r>
              <a:rPr lang="en-GB" sz="2400" dirty="0"/>
              <a:t>of the network with </a:t>
            </a:r>
            <a:r>
              <a:rPr lang="en-GB" sz="2400" dirty="0" smtClean="0"/>
              <a:t>labelled </a:t>
            </a:r>
            <a:r>
              <a:rPr lang="en-GB" sz="2400" dirty="0"/>
              <a:t>data</a:t>
            </a:r>
            <a:r>
              <a:rPr lang="en-GB" sz="2400" dirty="0" smtClean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 dirty="0" smtClean="0"/>
              <a:t>May not be </a:t>
            </a:r>
            <a:r>
              <a:rPr lang="en-GB" sz="2400" dirty="0"/>
              <a:t>enough to mitigate the large quantization error incurred by low-bit quantization</a:t>
            </a:r>
            <a:r>
              <a:rPr lang="en-GB" sz="2400" dirty="0" smtClean="0"/>
              <a:t>.</a:t>
            </a:r>
            <a:endParaRPr lang="en-US" sz="2400" dirty="0"/>
          </a:p>
          <a:p>
            <a:pPr marL="457200" lvl="1" indent="0"/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Quantization-aware training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 dirty="0" smtClean="0"/>
              <a:t>Aiming for </a:t>
            </a:r>
            <a:r>
              <a:rPr lang="en-GB" sz="2400" dirty="0"/>
              <a:t>low-bit </a:t>
            </a:r>
            <a:r>
              <a:rPr lang="en-GB" sz="2400" dirty="0" smtClean="0"/>
              <a:t>quantization, </a:t>
            </a:r>
            <a:r>
              <a:rPr lang="en-GB" sz="2400" dirty="0"/>
              <a:t>such as </a:t>
            </a:r>
            <a:r>
              <a:rPr lang="en-GB" sz="2400" dirty="0" smtClean="0"/>
              <a:t>4-bits </a:t>
            </a:r>
            <a:r>
              <a:rPr lang="en-GB" sz="2400" dirty="0"/>
              <a:t>and below.</a:t>
            </a: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</a:t>
            </a:r>
            <a:r>
              <a:rPr lang="en-US" dirty="0" smtClean="0"/>
              <a:t>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Ziming He (Samsung)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Categories of Neural Network </a:t>
            </a:r>
            <a:r>
              <a:rPr lang="en-US" dirty="0" smtClean="0"/>
              <a:t>Quantization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83910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We </a:t>
            </a:r>
            <a:r>
              <a:rPr lang="en-US" dirty="0">
                <a:solidFill>
                  <a:schemeClr val="tx1"/>
                </a:solidFill>
              </a:rPr>
              <a:t>propose to use </a:t>
            </a:r>
            <a:r>
              <a:rPr lang="en-GB" dirty="0" smtClean="0"/>
              <a:t>neural network </a:t>
            </a:r>
            <a:r>
              <a:rPr lang="en-US" dirty="0" smtClean="0"/>
              <a:t>quantization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for communication overhead reduction for AIML model </a:t>
            </a:r>
            <a:r>
              <a:rPr lang="en-US" dirty="0" smtClean="0">
                <a:solidFill>
                  <a:schemeClr val="tx1"/>
                </a:solidFill>
              </a:rPr>
              <a:t>sharing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</a:t>
            </a:r>
            <a:r>
              <a:rPr lang="en-US" dirty="0" smtClean="0"/>
              <a:t>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Ziming He (Samsung)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70804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1981201"/>
            <a:ext cx="10566399" cy="4113213"/>
          </a:xfrm>
        </p:spPr>
        <p:txBody>
          <a:bodyPr/>
          <a:lstStyle/>
          <a:p>
            <a:r>
              <a:rPr lang="en-US" dirty="0" smtClean="0"/>
              <a:t>By </a:t>
            </a:r>
            <a:r>
              <a:rPr lang="en-US" dirty="0"/>
              <a:t>considering existing use case for </a:t>
            </a:r>
            <a:r>
              <a:rPr lang="en-US" dirty="0" smtClean="0"/>
              <a:t>“AIML Model Sharing” </a:t>
            </a:r>
            <a:r>
              <a:rPr lang="en-US" dirty="0"/>
              <a:t>in </a:t>
            </a:r>
            <a:r>
              <a:rPr lang="en-US" dirty="0" smtClean="0"/>
              <a:t>[1], do you think </a:t>
            </a:r>
            <a:r>
              <a:rPr lang="en-US" dirty="0" smtClean="0"/>
              <a:t>this </a:t>
            </a:r>
            <a:r>
              <a:rPr lang="en-US" dirty="0" smtClean="0"/>
              <a:t>contribution should be considered as a separate use </a:t>
            </a:r>
            <a:r>
              <a:rPr lang="en-US" dirty="0"/>
              <a:t>case for AIML TIG or </a:t>
            </a:r>
            <a:r>
              <a:rPr lang="en-US" dirty="0" smtClean="0"/>
              <a:t>merged into [1]?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</a:t>
            </a:r>
            <a:r>
              <a:rPr lang="en-US" dirty="0" smtClean="0"/>
              <a:t>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Ziming He (Samsung)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82980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1" y="1751014"/>
            <a:ext cx="10361084" cy="4113213"/>
          </a:xfrm>
        </p:spPr>
        <p:txBody>
          <a:bodyPr/>
          <a:lstStyle/>
          <a:p>
            <a:r>
              <a:rPr lang="en-US" sz="1800" dirty="0" smtClean="0"/>
              <a:t>[1] </a:t>
            </a:r>
            <a:r>
              <a:rPr lang="en-US" sz="1800" dirty="0"/>
              <a:t>11-23/0050r3, Proposed Technical Report Text for AIML Model Sharing Use </a:t>
            </a:r>
            <a:r>
              <a:rPr lang="en-US" sz="1800" dirty="0" smtClean="0"/>
              <a:t>case</a:t>
            </a:r>
          </a:p>
          <a:p>
            <a:r>
              <a:rPr lang="en-US" sz="1800" dirty="0" smtClean="0"/>
              <a:t>[2] </a:t>
            </a:r>
            <a:r>
              <a:rPr lang="en-GB" sz="1800" dirty="0"/>
              <a:t>11-23/0397r1, Technical Feasibility Analysis of ML Model </a:t>
            </a:r>
            <a:r>
              <a:rPr lang="en-GB" sz="1800" dirty="0" smtClean="0"/>
              <a:t>Sharing</a:t>
            </a:r>
            <a:r>
              <a:rPr lang="en-US" sz="1800" dirty="0" smtClean="0"/>
              <a:t> </a:t>
            </a:r>
            <a:endParaRPr lang="en-US" sz="1800" dirty="0"/>
          </a:p>
          <a:p>
            <a:r>
              <a:rPr lang="en-US" sz="1800" dirty="0" smtClean="0"/>
              <a:t>[3] 11-22/1934r5 </a:t>
            </a:r>
            <a:r>
              <a:rPr lang="en-US" sz="1800" dirty="0"/>
              <a:t>Proposed IEEE 802.11 AIML TIG Technical Report Text for the CSI Compression Use </a:t>
            </a:r>
            <a:r>
              <a:rPr lang="en-US" sz="1800" dirty="0" smtClean="0"/>
              <a:t>Case</a:t>
            </a:r>
          </a:p>
          <a:p>
            <a:r>
              <a:rPr lang="en-US" sz="1800" dirty="0" smtClean="0"/>
              <a:t>[4] </a:t>
            </a:r>
            <a:r>
              <a:rPr lang="en-GB" sz="1800" dirty="0"/>
              <a:t>11-23/0290r1, Study on AI CSI </a:t>
            </a:r>
            <a:r>
              <a:rPr lang="en-GB" sz="1800" dirty="0" smtClean="0"/>
              <a:t>Compression</a:t>
            </a:r>
          </a:p>
          <a:p>
            <a:r>
              <a:rPr lang="en-GB" sz="1800" dirty="0" smtClean="0"/>
              <a:t>[5] 11-23/0755r0</a:t>
            </a:r>
            <a:r>
              <a:rPr lang="en-GB" sz="1800" dirty="0"/>
              <a:t>, AIML Assisted Complexity Reduction For Beamforming CSI Feedback Using </a:t>
            </a:r>
            <a:r>
              <a:rPr lang="en-GB" sz="1800" dirty="0" err="1"/>
              <a:t>Autoencoder</a:t>
            </a:r>
            <a:endParaRPr lang="en-GB" sz="1800" dirty="0" smtClean="0"/>
          </a:p>
          <a:p>
            <a:r>
              <a:rPr lang="en-GB" sz="1800" dirty="0" smtClean="0"/>
              <a:t>[6] </a:t>
            </a:r>
            <a:r>
              <a:rPr lang="en-US" sz="1800" dirty="0"/>
              <a:t>M. Nagel</a:t>
            </a:r>
            <a:r>
              <a:rPr lang="en-GB" sz="1800" dirty="0"/>
              <a:t>, </a:t>
            </a:r>
            <a:r>
              <a:rPr lang="en-GB" sz="1800" i="1" dirty="0"/>
              <a:t>et al.,</a:t>
            </a:r>
            <a:r>
              <a:rPr lang="en-GB" sz="1800" dirty="0"/>
              <a:t> “A White Paper on Neural Network Quantization”, Qualcomm AI Research, Jun. 2021.</a:t>
            </a:r>
          </a:p>
          <a:p>
            <a:endParaRPr lang="en-US" sz="2000" dirty="0" smtClean="0"/>
          </a:p>
          <a:p>
            <a:endParaRPr lang="en-US" sz="20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</a:t>
            </a:r>
            <a:r>
              <a:rPr lang="en-US" dirty="0" smtClean="0"/>
              <a:t>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Ziming He (Samsung)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References</a:t>
            </a:r>
          </a:p>
        </p:txBody>
      </p:sp>
    </p:spTree>
    <p:extLst>
      <p:ext uri="{BB962C8B-B14F-4D97-AF65-F5344CB8AC3E}">
        <p14:creationId xmlns:p14="http://schemas.microsoft.com/office/powerpoint/2010/main" val="1946561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4-xxxx-00-00ax_Overhead_Analysis_Draft.potx" id="{58D38F92-CE47-49A6-8D55-B6F683F34CA5}" vid="{B11CDA16-73AE-4FE4-927E-073FD3DED5C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e32f50e1-6846-4d7d-ad60-ccd6877e6c5e">
      <UserInfo>
        <DisplayName>Zinan Lin</DisplayName>
        <AccountId>16</AccountId>
        <AccountType/>
      </UserInfo>
    </SharedWithUsers>
    <IconOverlay xmlns="http://schemas.microsoft.com/sharepoint/v4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C8E648E97429F4A9C700CA2B719F885" ma:contentTypeVersion="17" ma:contentTypeDescription="Create a new document." ma:contentTypeScope="" ma:versionID="6e3ee49c1194d28eca38e3887a0c9fa5">
  <xsd:schema xmlns:xsd="http://www.w3.org/2001/XMLSchema" xmlns:xs="http://www.w3.org/2001/XMLSchema" xmlns:p="http://schemas.microsoft.com/office/2006/metadata/properties" xmlns:ns2="5a888943-97ca-4c93-b605-714bb5e9e285" xmlns:ns3="e32f50e1-6846-4d7d-ad60-ccd6877e6c5e" xmlns:ns4="http://schemas.microsoft.com/sharepoint/v4" targetNamespace="http://schemas.microsoft.com/office/2006/metadata/properties" ma:root="true" ma:fieldsID="8d383a2459015e6354274af988eab965" ns2:_="" ns3:_="" ns4:_="">
    <xsd:import namespace="5a888943-97ca-4c93-b605-714bb5e9e285"/>
    <xsd:import namespace="e32f50e1-6846-4d7d-ad60-ccd6877e6c5e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4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888943-97ca-4c93-b605-714bb5e9e28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2f50e1-6846-4d7d-ad60-ccd6877e6c5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19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CB59073-9CB7-43A6-9548-B1C6F500CF2C}">
  <ds:schemaRefs>
    <ds:schemaRef ds:uri="http://www.w3.org/XML/1998/namespace"/>
    <ds:schemaRef ds:uri="http://purl.org/dc/terms/"/>
    <ds:schemaRef ds:uri="http://schemas.microsoft.com/office/2006/metadata/properties"/>
    <ds:schemaRef ds:uri="http://purl.org/dc/dcmitype/"/>
    <ds:schemaRef ds:uri="5a888943-97ca-4c93-b605-714bb5e9e285"/>
    <ds:schemaRef ds:uri="http://schemas.openxmlformats.org/package/2006/metadata/core-properties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sharepoint/v4"/>
    <ds:schemaRef ds:uri="e32f50e1-6846-4d7d-ad60-ccd6877e6c5e"/>
  </ds:schemaRefs>
</ds:datastoreItem>
</file>

<file path=customXml/itemProps2.xml><?xml version="1.0" encoding="utf-8"?>
<ds:datastoreItem xmlns:ds="http://schemas.openxmlformats.org/officeDocument/2006/customXml" ds:itemID="{00F07B58-0867-41C8-9B29-DF8937FB0AC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a888943-97ca-4c93-b605-714bb5e9e285"/>
    <ds:schemaRef ds:uri="e32f50e1-6846-4d7d-ad60-ccd6877e6c5e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B4BD4C9-2D78-4544-AC0E-C6B88C15F4B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582</Words>
  <Application>Microsoft Office PowerPoint</Application>
  <PresentationFormat>Widescreen</PresentationFormat>
  <Paragraphs>69</Paragraphs>
  <Slides>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Malgun Gothic</vt:lpstr>
      <vt:lpstr>MS Gothic</vt:lpstr>
      <vt:lpstr>Arial</vt:lpstr>
      <vt:lpstr>Arial Unicode MS</vt:lpstr>
      <vt:lpstr>Cambria Math</vt:lpstr>
      <vt:lpstr>Times New Roman</vt:lpstr>
      <vt:lpstr>Office Theme</vt:lpstr>
      <vt:lpstr>Document</vt:lpstr>
      <vt:lpstr>Neural Network Quantization for Overhead Reduction in AIML Model Sharing</vt:lpstr>
      <vt:lpstr>Introduction</vt:lpstr>
      <vt:lpstr>Neural Network Model Sharing</vt:lpstr>
      <vt:lpstr>Neural Network Quantization for AIML Model Sharing</vt:lpstr>
      <vt:lpstr>Fundamentals of Neural Network Quantization</vt:lpstr>
      <vt:lpstr>Categories of Neural Network Quantization</vt:lpstr>
      <vt:lpstr>Summary</vt:lpstr>
      <vt:lpstr>Question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2022-07-05T18:49:11Z</dcterms:created>
  <dcterms:modified xsi:type="dcterms:W3CDTF">2023-05-05T15:40:25Z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0x0101006C8E648E97429F4A9C700CA2B719F885</vt:lpwstr>
  </property>
</Properties>
</file>