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333" r:id="rId5"/>
    <p:sldId id="337" r:id="rId6"/>
    <p:sldId id="354" r:id="rId7"/>
    <p:sldId id="356" r:id="rId8"/>
    <p:sldId id="347" r:id="rId9"/>
    <p:sldId id="351" r:id="rId10"/>
    <p:sldId id="342" r:id="rId11"/>
    <p:sldId id="357" r:id="rId12"/>
    <p:sldId id="344" r:id="rId13"/>
    <p:sldId id="358" r:id="rId14"/>
    <p:sldId id="355" r:id="rId15"/>
    <p:sldId id="336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8" name="Author" initials="A" lastIdx="0" clrIdx="7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3870" y="106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C93CC-DFD9-03FF-CD9F-4CADEA4FE657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14401" y="297658"/>
            <a:ext cx="2499764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15F40-05EB-2FE7-CCC8-E79FBBAD7F6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653E0-2893-60DE-E42A-9D11E5C10F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025E88F-1F51-7CED-2ECB-E74470556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Ziming He (Samsung)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802.11-23/0755r0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AIML Assisted </a:t>
            </a:r>
            <a:r>
              <a:rPr lang="en-US" dirty="0"/>
              <a:t>Complexity Reduction </a:t>
            </a:r>
            <a:r>
              <a:rPr lang="en-US" dirty="0" smtClean="0"/>
              <a:t>For Beamforming CSI Feedback Using </a:t>
            </a:r>
            <a:r>
              <a:rPr lang="en-US" dirty="0" err="1" smtClean="0"/>
              <a:t>Autoencoder</a:t>
            </a:r>
            <a:endParaRPr lang="en-GB" dirty="0"/>
          </a:p>
        </p:txBody>
      </p:sp>
      <p:graphicFrame>
        <p:nvGraphicFramePr>
          <p:cNvPr id="7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3888052"/>
              </p:ext>
            </p:extLst>
          </p:nvPr>
        </p:nvGraphicFramePr>
        <p:xfrm>
          <a:off x="1384300" y="2640013"/>
          <a:ext cx="10112375" cy="323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3" name="Document" r:id="rId3" imgW="8804981" imgH="2819513" progId="Word.Document.8">
                  <p:embed/>
                </p:oleObj>
              </mc:Choice>
              <mc:Fallback>
                <p:oleObj name="Document" r:id="rId3" imgW="8804981" imgH="281951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4300" y="2640013"/>
                        <a:ext cx="10112375" cy="3238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208743" y="1866107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2023-05-15</a:t>
            </a:r>
            <a:endParaRPr lang="en-GB" sz="2000" b="0" kern="0" dirty="0"/>
          </a:p>
        </p:txBody>
      </p:sp>
    </p:spTree>
    <p:extLst>
      <p:ext uri="{BB962C8B-B14F-4D97-AF65-F5344CB8AC3E}">
        <p14:creationId xmlns:p14="http://schemas.microsoft.com/office/powerpoint/2010/main" val="270484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981202"/>
            <a:ext cx="10361084" cy="2833076"/>
          </a:xfrm>
        </p:spPr>
        <p:txBody>
          <a:bodyPr/>
          <a:lstStyle/>
          <a:p>
            <a:r>
              <a:rPr lang="en-GB" dirty="0" smtClean="0"/>
              <a:t>We have presented a beamforming CSI feedback scheme with low computational complexity, the key purpose is to enable faster feedback and lower power consumption at </a:t>
            </a:r>
            <a:r>
              <a:rPr lang="en-GB" dirty="0"/>
              <a:t>non-AP STAs </a:t>
            </a:r>
            <a:r>
              <a:rPr lang="en-GB" dirty="0" smtClean="0"/>
              <a:t>(e.g., mobile devices). </a:t>
            </a:r>
          </a:p>
          <a:p>
            <a:endParaRPr lang="en-GB" dirty="0"/>
          </a:p>
          <a:p>
            <a:r>
              <a:rPr lang="en-GB" dirty="0" smtClean="0"/>
              <a:t>This is different from the existing use case in [5] whose main purpose is CSI compression and </a:t>
            </a:r>
            <a:r>
              <a:rPr lang="en-GB" dirty="0" err="1" smtClean="0"/>
              <a:t>goodput</a:t>
            </a:r>
            <a:r>
              <a:rPr lang="en-GB" dirty="0" smtClean="0"/>
              <a:t> improvement.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399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1"/>
            <a:ext cx="10566399" cy="4113213"/>
          </a:xfrm>
        </p:spPr>
        <p:txBody>
          <a:bodyPr/>
          <a:lstStyle/>
          <a:p>
            <a:r>
              <a:rPr lang="en-US" dirty="0" smtClean="0"/>
              <a:t>Do you agree that “Complexity reduction for CSI feedback” should be considered as a separate use case for AIML TIG?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829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sz="2000" dirty="0" smtClean="0"/>
              <a:t>[1] </a:t>
            </a:r>
            <a:r>
              <a:rPr lang="en-GB" sz="2000" dirty="0"/>
              <a:t>M. </a:t>
            </a:r>
            <a:r>
              <a:rPr lang="en-GB" sz="2000" dirty="0" err="1"/>
              <a:t>Deshmukh</a:t>
            </a:r>
            <a:r>
              <a:rPr lang="en-GB" sz="2000" dirty="0"/>
              <a:t>, Z. Lin, </a:t>
            </a:r>
            <a:r>
              <a:rPr lang="en-GB" sz="2000" i="1" dirty="0"/>
              <a:t>et al.,</a:t>
            </a:r>
            <a:r>
              <a:rPr lang="en-GB" sz="2000" dirty="0"/>
              <a:t> “Intelligent Feedback Overhead Reduction (</a:t>
            </a:r>
            <a:r>
              <a:rPr lang="en-GB" sz="2000" dirty="0" err="1"/>
              <a:t>iFOR</a:t>
            </a:r>
            <a:r>
              <a:rPr lang="en-GB" sz="2000" dirty="0"/>
              <a:t>) in Wi-Fi 7 and Beyond,” </a:t>
            </a:r>
            <a:r>
              <a:rPr lang="en-GB" sz="2000" i="1" dirty="0"/>
              <a:t>IEEE Vehicular Technology Conference (VTC), </a:t>
            </a:r>
            <a:r>
              <a:rPr lang="en-GB" sz="2000" dirty="0"/>
              <a:t>Jun. 2022</a:t>
            </a:r>
          </a:p>
          <a:p>
            <a:pPr marL="0" indent="0"/>
            <a:r>
              <a:rPr lang="en-US" sz="2000" dirty="0" smtClean="0"/>
              <a:t>[2] 11-23/0275r1, </a:t>
            </a:r>
            <a:r>
              <a:rPr lang="en-US" sz="2000" dirty="0"/>
              <a:t>Improved AIML Enabled Index Based Beamforming CSI Feedback </a:t>
            </a:r>
            <a:r>
              <a:rPr lang="en-US" sz="2000" dirty="0" smtClean="0"/>
              <a:t>Schemes</a:t>
            </a:r>
            <a:endParaRPr lang="en-US" sz="2000" dirty="0"/>
          </a:p>
          <a:p>
            <a:pPr marL="0" indent="0"/>
            <a:r>
              <a:rPr lang="en-US" sz="2000" dirty="0" smtClean="0"/>
              <a:t>[3] </a:t>
            </a:r>
            <a:r>
              <a:rPr lang="en-GB" sz="2000" dirty="0"/>
              <a:t>P. </a:t>
            </a:r>
            <a:r>
              <a:rPr lang="en-GB" sz="2000" dirty="0" err="1"/>
              <a:t>Sangdeh</a:t>
            </a:r>
            <a:r>
              <a:rPr lang="en-GB" sz="2000" dirty="0"/>
              <a:t>, H. </a:t>
            </a:r>
            <a:r>
              <a:rPr lang="en-GB" sz="2000" dirty="0" err="1"/>
              <a:t>Pirayesh</a:t>
            </a:r>
            <a:r>
              <a:rPr lang="en-GB" sz="2000" dirty="0"/>
              <a:t>, A. </a:t>
            </a:r>
            <a:r>
              <a:rPr lang="en-GB" sz="2000" dirty="0" err="1"/>
              <a:t>Mobiny</a:t>
            </a:r>
            <a:r>
              <a:rPr lang="en-GB" sz="2000" dirty="0"/>
              <a:t> and H. Zeng</a:t>
            </a:r>
            <a:r>
              <a:rPr lang="en-GB" sz="2000" i="1" dirty="0"/>
              <a:t>,</a:t>
            </a:r>
            <a:r>
              <a:rPr lang="en-GB" sz="2000" dirty="0"/>
              <a:t> “LB-</a:t>
            </a:r>
            <a:r>
              <a:rPr lang="en-GB" sz="2000" dirty="0" err="1"/>
              <a:t>SciFi</a:t>
            </a:r>
            <a:r>
              <a:rPr lang="en-GB" sz="2000" dirty="0"/>
              <a:t>: Online Learning-Based Channel Feedback for MU-MIMO in Wireless LANs,” </a:t>
            </a:r>
            <a:r>
              <a:rPr lang="en-GB" sz="2000" i="1" dirty="0"/>
              <a:t>2020 IEEE 28th International Conference on Network Protocols (ICNP), </a:t>
            </a:r>
            <a:r>
              <a:rPr lang="en-GB" sz="2000" dirty="0"/>
              <a:t>Oct. 2020.</a:t>
            </a:r>
            <a:endParaRPr lang="en-US" sz="2000" dirty="0" smtClean="0"/>
          </a:p>
          <a:p>
            <a:pPr marL="0" indent="0"/>
            <a:r>
              <a:rPr lang="en-US" sz="2000" dirty="0" smtClean="0"/>
              <a:t>[4] </a:t>
            </a:r>
            <a:r>
              <a:rPr lang="en-GB" sz="2000" dirty="0" smtClean="0"/>
              <a:t>11-23/0290r1</a:t>
            </a:r>
            <a:r>
              <a:rPr lang="en-GB" sz="2000" dirty="0"/>
              <a:t>, </a:t>
            </a:r>
            <a:r>
              <a:rPr lang="en-GB" sz="2000" dirty="0" smtClean="0"/>
              <a:t>Study </a:t>
            </a:r>
            <a:r>
              <a:rPr lang="en-GB" sz="2000" dirty="0"/>
              <a:t>on AI CSI </a:t>
            </a:r>
            <a:r>
              <a:rPr lang="en-GB" sz="2000" dirty="0" smtClean="0"/>
              <a:t>Compression</a:t>
            </a:r>
            <a:endParaRPr lang="en-GB" sz="2000" dirty="0"/>
          </a:p>
          <a:p>
            <a:pPr marL="0" indent="0"/>
            <a:r>
              <a:rPr lang="en-US" sz="2000" dirty="0" smtClean="0"/>
              <a:t>[5] </a:t>
            </a:r>
            <a:r>
              <a:rPr lang="en-US" sz="2000" dirty="0"/>
              <a:t>11-22/1934r5, </a:t>
            </a:r>
            <a:r>
              <a:rPr lang="en-GB" sz="2000" dirty="0"/>
              <a:t>Proposed IEEE 802.11 AIML TIG Technical Report Text for the CSI Compression Use </a:t>
            </a:r>
            <a:r>
              <a:rPr lang="en-GB" sz="2000" dirty="0" smtClean="0"/>
              <a:t>Case</a:t>
            </a:r>
            <a:endParaRPr lang="en-GB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194656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Legacy beamforming </a:t>
            </a:r>
            <a:r>
              <a:rPr lang="en-US" altLang="ko-KR" dirty="0" smtClean="0"/>
              <a:t>scheme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57" y="1571575"/>
            <a:ext cx="9091192" cy="38674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298" y="4411669"/>
            <a:ext cx="5901094" cy="1450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1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K-means </a:t>
            </a:r>
            <a:r>
              <a:rPr lang="en-US" dirty="0"/>
              <a:t>based </a:t>
            </a:r>
            <a:r>
              <a:rPr lang="en-US" dirty="0" smtClean="0"/>
              <a:t>schemes (e.g., [1]-[2])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scheme </a:t>
            </a:r>
            <a:r>
              <a:rPr lang="en-US" dirty="0" smtClean="0"/>
              <a:t>feedbacks an index which represents a </a:t>
            </a:r>
            <a:r>
              <a:rPr lang="en-US" dirty="0" err="1" smtClean="0"/>
              <a:t>codeword</a:t>
            </a:r>
            <a:r>
              <a:rPr lang="en-US" dirty="0" smtClean="0"/>
              <a:t> in a pre-trained codebook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codebook design in [1] is in angles obtained from </a:t>
            </a:r>
            <a:r>
              <a:rPr lang="en-US" b="1" dirty="0" smtClean="0"/>
              <a:t>V</a:t>
            </a:r>
            <a:r>
              <a:rPr lang="en-US" dirty="0" smtClean="0"/>
              <a:t> matrix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codebook design in </a:t>
            </a:r>
            <a:r>
              <a:rPr lang="en-US" dirty="0" smtClean="0"/>
              <a:t>[2] </a:t>
            </a:r>
            <a:r>
              <a:rPr lang="en-US" dirty="0"/>
              <a:t>is in </a:t>
            </a:r>
            <a:r>
              <a:rPr lang="en-US" dirty="0" smtClean="0"/>
              <a:t>either angles (scheme I) or steering matrix </a:t>
            </a:r>
            <a:r>
              <a:rPr lang="en-US" dirty="0"/>
              <a:t>(scheme </a:t>
            </a:r>
            <a:r>
              <a:rPr lang="en-US" dirty="0" smtClean="0"/>
              <a:t>II</a:t>
            </a:r>
            <a:r>
              <a:rPr lang="en-US" dirty="0"/>
              <a:t>)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Autoencoder</a:t>
            </a:r>
            <a:r>
              <a:rPr lang="en-US" dirty="0" smtClean="0"/>
              <a:t> based schemes </a:t>
            </a:r>
            <a:r>
              <a:rPr lang="en-US" dirty="0"/>
              <a:t>(e.g., [</a:t>
            </a:r>
            <a:r>
              <a:rPr lang="en-US" dirty="0" smtClean="0"/>
              <a:t>3]-[4])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  <a:r>
              <a:rPr lang="en-US" dirty="0" smtClean="0"/>
              <a:t>eural network is used to compress </a:t>
            </a:r>
            <a:r>
              <a:rPr lang="en-US" dirty="0"/>
              <a:t>feedback </a:t>
            </a:r>
            <a:r>
              <a:rPr lang="en-US" dirty="0" smtClean="0"/>
              <a:t>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 [3], angles are compressed, </a:t>
            </a:r>
            <a:r>
              <a:rPr lang="en-US" dirty="0"/>
              <a:t>and </a:t>
            </a:r>
            <a:r>
              <a:rPr lang="en-US" dirty="0" smtClean="0"/>
              <a:t>the feedforward neural network (FNN) is used for </a:t>
            </a:r>
            <a:r>
              <a:rPr lang="en-US" dirty="0" err="1" smtClean="0"/>
              <a:t>autoencoder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</a:t>
            </a:r>
            <a:r>
              <a:rPr lang="en-US" dirty="0" smtClean="0"/>
              <a:t>[4], convolutional </a:t>
            </a:r>
            <a:r>
              <a:rPr lang="en-US" dirty="0"/>
              <a:t>neural </a:t>
            </a:r>
            <a:r>
              <a:rPr lang="en-US" dirty="0" smtClean="0"/>
              <a:t>network (CNN) </a:t>
            </a:r>
            <a:r>
              <a:rPr lang="en-US" dirty="0"/>
              <a:t>or transformer </a:t>
            </a:r>
            <a:r>
              <a:rPr lang="en-US" dirty="0" smtClean="0"/>
              <a:t>is </a:t>
            </a:r>
            <a:r>
              <a:rPr lang="en-US" dirty="0"/>
              <a:t>used for </a:t>
            </a:r>
            <a:r>
              <a:rPr lang="en-US" dirty="0" err="1" smtClean="0"/>
              <a:t>autoencoder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</a:t>
            </a:r>
            <a:r>
              <a:rPr lang="en-US" altLang="ko-KR" dirty="0" smtClean="0"/>
              <a:t>Existing </a:t>
            </a:r>
            <a:r>
              <a:rPr lang="en-GB" dirty="0" smtClean="0"/>
              <a:t>AIML </a:t>
            </a:r>
            <a:r>
              <a:rPr lang="en-US" dirty="0" smtClean="0"/>
              <a:t>Beamforming schemes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78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703384"/>
          </a:xfrm>
        </p:spPr>
        <p:txBody>
          <a:bodyPr/>
          <a:lstStyle/>
          <a:p>
            <a:r>
              <a:rPr lang="en-GB" dirty="0" smtClean="0"/>
              <a:t>Proposed </a:t>
            </a:r>
            <a:r>
              <a:rPr lang="en-GB" dirty="0" err="1" smtClean="0"/>
              <a:t>autoencoder</a:t>
            </a:r>
            <a:r>
              <a:rPr lang="en-GB" dirty="0" smtClean="0"/>
              <a:t>-based scheme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5887104" y="3877655"/>
            <a:ext cx="546773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Advantages: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Steering matrix is compressed directly to avoid angle computation using Givens rotation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FNN is used in the encoder to reduce computational complexity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45742" y="3077915"/>
            <a:ext cx="32287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CSI feedback at </a:t>
            </a:r>
            <a:r>
              <a:rPr lang="en-US" sz="2000" dirty="0" err="1" smtClean="0">
                <a:solidFill>
                  <a:schemeClr val="tx1"/>
                </a:solidFill>
              </a:rPr>
              <a:t>beamformee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endParaRPr lang="en-GB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538" y="1265338"/>
            <a:ext cx="4170092" cy="4970749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 bwMode="auto">
          <a:xfrm flipV="1">
            <a:off x="4994188" y="3232904"/>
            <a:ext cx="1100755" cy="5868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Rectangle 6"/>
          <p:cNvSpPr/>
          <p:nvPr/>
        </p:nvSpPr>
        <p:spPr>
          <a:xfrm>
            <a:off x="5793318" y="2026358"/>
            <a:ext cx="61290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Parameters </a:t>
            </a:r>
            <a:r>
              <a:rPr lang="en-US" sz="2000" i="1" dirty="0" err="1" smtClean="0">
                <a:solidFill>
                  <a:schemeClr val="tx1"/>
                </a:solidFill>
              </a:rPr>
              <a:t>N</a:t>
            </a:r>
            <a:r>
              <a:rPr lang="en-US" sz="1800" dirty="0" err="1" smtClean="0">
                <a:solidFill>
                  <a:schemeClr val="tx1"/>
                </a:solidFill>
              </a:rPr>
              <a:t>ae</a:t>
            </a:r>
            <a:r>
              <a:rPr lang="en-US" sz="2000" dirty="0" smtClean="0">
                <a:solidFill>
                  <a:schemeClr val="tx1"/>
                </a:solidFill>
              </a:rPr>
              <a:t> and </a:t>
            </a:r>
            <a:r>
              <a:rPr lang="en-US" sz="2000" i="1" dirty="0" smtClean="0">
                <a:solidFill>
                  <a:schemeClr val="tx1"/>
                </a:solidFill>
              </a:rPr>
              <a:t>N</a:t>
            </a:r>
            <a:r>
              <a:rPr lang="en-US" sz="1400" dirty="0" smtClean="0">
                <a:solidFill>
                  <a:schemeClr val="tx1"/>
                </a:solidFill>
              </a:rPr>
              <a:t>Q</a:t>
            </a:r>
            <a:r>
              <a:rPr lang="en-US" sz="2000" dirty="0" smtClean="0">
                <a:solidFill>
                  <a:schemeClr val="tx1"/>
                </a:solidFill>
              </a:rPr>
              <a:t> need to be optimized to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trade-off between model precision and feedback overhead 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9221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15462" y="597879"/>
            <a:ext cx="10893668" cy="829836"/>
          </a:xfrm>
        </p:spPr>
        <p:txBody>
          <a:bodyPr/>
          <a:lstStyle/>
          <a:p>
            <a:r>
              <a:rPr lang="en-GB" dirty="0" smtClean="0"/>
              <a:t>Considered system parameters for performance evaluations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43701912"/>
                  </p:ext>
                </p:extLst>
              </p:nvPr>
            </p:nvGraphicFramePr>
            <p:xfrm>
              <a:off x="914401" y="1475832"/>
              <a:ext cx="10172699" cy="432384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6169175">
                      <a:extLst>
                        <a:ext uri="{9D8B030D-6E8A-4147-A177-3AD203B41FA5}">
                          <a16:colId xmlns:a16="http://schemas.microsoft.com/office/drawing/2014/main" val="1037136069"/>
                        </a:ext>
                      </a:extLst>
                    </a:gridCol>
                    <a:gridCol w="4003524">
                      <a:extLst>
                        <a:ext uri="{9D8B030D-6E8A-4147-A177-3AD203B41FA5}">
                          <a16:colId xmlns:a16="http://schemas.microsoft.com/office/drawing/2014/main" val="1280964956"/>
                        </a:ext>
                      </a:extLst>
                    </a:gridCol>
                  </a:tblGrid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Parameters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Values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52025490"/>
                      </a:ext>
                    </a:extLst>
                  </a:tr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Packet format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 smtClean="0">
                              <a:effectLst/>
                            </a:rPr>
                            <a:t>11ax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70978239"/>
                      </a:ext>
                    </a:extLst>
                  </a:tr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BW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20 (MHz)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79129573"/>
                      </a:ext>
                    </a:extLst>
                  </a:tr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 smtClean="0">
                              <a:effectLst/>
                            </a:rPr>
                            <a:t>Channel Model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802.11 Channel-D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32787524"/>
                      </a:ext>
                    </a:extLst>
                  </a:tr>
                  <a:tr h="23455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2000" b="0" dirty="0" smtClean="0">
                              <a:effectLst/>
                            </a:rPr>
                            <a:t>Subcarrier Grouping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g</m:t>
                                  </m:r>
                                </m:sub>
                              </m:sSub>
                              <m:r>
                                <a:rPr lang="en-GB" sz="2000" b="0" i="0" smtClean="0"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4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09119808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Number of feedback </a:t>
                          </a:r>
                          <a:r>
                            <a:rPr lang="en-US" sz="2000" b="0" dirty="0" smtClean="0">
                              <a:effectLst/>
                            </a:rPr>
                            <a:t>subcarriers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64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53072754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Number of bits to compress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</a:rPr>
                                <m:t>ψ</m:t>
                              </m:r>
                            </m:oMath>
                          </a14:m>
                          <a:r>
                            <a:rPr lang="en-US" sz="2000" b="0" dirty="0">
                              <a:effectLst/>
                            </a:rPr>
                            <a:t>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b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000" b="0" dirty="0">
                              <a:effectLst/>
                            </a:rPr>
                            <a:t>)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4 (bits)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691182490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Number of Antennas at </a:t>
                          </a:r>
                          <a:r>
                            <a:rPr lang="en-US" sz="2000" b="0" dirty="0" err="1">
                              <a:effectLst/>
                            </a:rPr>
                            <a:t>BFer</a:t>
                          </a:r>
                          <a:r>
                            <a:rPr lang="en-US" sz="2000" b="0" dirty="0">
                              <a:effectLst/>
                            </a:rPr>
                            <a:t>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r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000" b="0" dirty="0">
                              <a:effectLst/>
                            </a:rPr>
                            <a:t>)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8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06386829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Number of Antennas at BFee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000" b="0">
                              <a:effectLst/>
                            </a:rPr>
                            <a:t>)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2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91666792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 Number of angles for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</a:rPr>
                                <m:t>ψ</m:t>
                              </m:r>
                            </m:oMath>
                          </a14:m>
                          <a:r>
                            <a:rPr lang="en-US" sz="2000" b="0">
                              <a:effectLst/>
                            </a:rPr>
                            <a:t> or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sz="2000" b="0" i="1">
                                  <a:effectLst/>
                                  <a:latin typeface="Cambria Math" panose="02040503050406030204" pitchFamily="18" charset="0"/>
                                </a:rPr>
                                <m:t>ϕ</m:t>
                              </m:r>
                            </m:oMath>
                          </a14:m>
                          <a:r>
                            <a:rPr lang="en-US" sz="2000" b="0">
                              <a:effectLst/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>
                                  <a:effectLst/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GB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 b="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000" b="0">
                              <a:effectLst/>
                            </a:rPr>
                            <a:t>)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13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68355556"/>
                      </a:ext>
                    </a:extLst>
                  </a:tr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 smtClean="0">
                              <a:effectLst/>
                            </a:rPr>
                            <a:t>Number of Spatial</a:t>
                          </a:r>
                          <a:r>
                            <a:rPr lang="en-US" sz="2000" b="0" baseline="0" dirty="0" smtClean="0">
                              <a:effectLst/>
                            </a:rPr>
                            <a:t> </a:t>
                          </a:r>
                          <a:r>
                            <a:rPr lang="en-US" sz="2000" b="0" dirty="0" smtClean="0">
                              <a:effectLst/>
                            </a:rPr>
                            <a:t>Streams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2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67729535"/>
                      </a:ext>
                    </a:extLst>
                  </a:tr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NDPA duration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28 (</a:t>
                          </a:r>
                          <a14:m>
                            <m:oMath xmlns:m="http://schemas.openxmlformats.org/officeDocument/2006/math"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oMath>
                          </a14:m>
                          <a:r>
                            <a:rPr lang="en-US" sz="2000">
                              <a:effectLst/>
                            </a:rPr>
                            <a:t>s)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81715501"/>
                      </a:ext>
                    </a:extLst>
                  </a:tr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NDP duration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168 (</a:t>
                          </a:r>
                          <a14:m>
                            <m:oMath xmlns:m="http://schemas.openxmlformats.org/officeDocument/2006/math"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oMath>
                          </a14:m>
                          <a:r>
                            <a:rPr lang="en-US" sz="2000">
                              <a:effectLst/>
                            </a:rPr>
                            <a:t>s)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44807597"/>
                      </a:ext>
                    </a:extLst>
                  </a:tr>
                  <a:tr h="21424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SIFS duration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16 (</a:t>
                          </a:r>
                          <a14:m>
                            <m:oMath xmlns:m="http://schemas.openxmlformats.org/officeDocument/2006/math"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oMath>
                          </a14:m>
                          <a:r>
                            <a:rPr lang="en-US" sz="2000" dirty="0">
                              <a:effectLst/>
                            </a:rPr>
                            <a:t>s)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9741400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43701912"/>
                  </p:ext>
                </p:extLst>
              </p:nvPr>
            </p:nvGraphicFramePr>
            <p:xfrm>
              <a:off x="914401" y="1475832"/>
              <a:ext cx="10172699" cy="432384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6169175">
                      <a:extLst>
                        <a:ext uri="{9D8B030D-6E8A-4147-A177-3AD203B41FA5}">
                          <a16:colId xmlns:a16="http://schemas.microsoft.com/office/drawing/2014/main" val="1037136069"/>
                        </a:ext>
                      </a:extLst>
                    </a:gridCol>
                    <a:gridCol w="4003524">
                      <a:extLst>
                        <a:ext uri="{9D8B030D-6E8A-4147-A177-3AD203B41FA5}">
                          <a16:colId xmlns:a16="http://schemas.microsoft.com/office/drawing/2014/main" val="1280964956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Parameters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Values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52025490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Packet format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 smtClean="0">
                              <a:effectLst/>
                            </a:rPr>
                            <a:t>11ax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70978239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BW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20 (MHz)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7912957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 smtClean="0">
                              <a:effectLst/>
                            </a:rPr>
                            <a:t>Channel Model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802.11 Channel-D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32787524"/>
                      </a:ext>
                    </a:extLst>
                  </a:tr>
                  <a:tr h="33350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98" t="-387273" r="-65316" b="-87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4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909119808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Number of feedback </a:t>
                          </a:r>
                          <a:r>
                            <a:rPr lang="en-US" sz="2000" b="0" dirty="0" smtClean="0">
                              <a:effectLst/>
                            </a:rPr>
                            <a:t>subcarriers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64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53072754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98" t="-625490" r="-65316" b="-7411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4 (bits)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691182490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98" t="-725490" r="-65316" b="-6411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8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06386829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98" t="-825490" r="-65316" b="-5411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2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91666792"/>
                      </a:ext>
                    </a:extLst>
                  </a:tr>
                  <a:tr h="3103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98" t="-925490" r="-65316" b="-4411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13</a:t>
                          </a:r>
                          <a:endParaRPr lang="en-GB" sz="200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68355556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 smtClean="0">
                              <a:effectLst/>
                            </a:rPr>
                            <a:t>Number of Spatial</a:t>
                          </a:r>
                          <a:r>
                            <a:rPr lang="en-US" sz="2000" b="0" baseline="0" dirty="0" smtClean="0">
                              <a:effectLst/>
                            </a:rPr>
                            <a:t> </a:t>
                          </a:r>
                          <a:r>
                            <a:rPr lang="en-US" sz="2000" b="0" dirty="0" smtClean="0">
                              <a:effectLst/>
                            </a:rPr>
                            <a:t>Streams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2</a:t>
                          </a:r>
                          <a:endParaRPr lang="en-GB" sz="200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6772953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</a:rPr>
                            <a:t>NDPA duration</a:t>
                          </a:r>
                          <a:endParaRPr lang="en-GB" sz="2000" b="0" dirty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54338" t="-1146000" r="-609" b="-25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1715501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NDP duration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54338" t="-1246000" r="-609" b="-15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4480759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</a:rPr>
                            <a:t>SIFS duration</a:t>
                          </a:r>
                          <a:endParaRPr lang="en-GB" sz="2000" b="0">
                            <a:effectLst/>
                            <a:latin typeface="Times New Roman" panose="02020603050405020304" pitchFamily="18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54338" t="-1346000" r="-609" b="-5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7414007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3540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Goodput</a:t>
            </a:r>
            <a:r>
              <a:rPr lang="en-GB" dirty="0"/>
              <a:t> </a:t>
            </a:r>
            <a:r>
              <a:rPr lang="en-GB" dirty="0" smtClean="0"/>
              <a:t>evaluation method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19857" y="1806120"/>
                <a:ext cx="3897166" cy="41790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Goodput definition:</a:t>
                </a:r>
              </a:p>
              <a:p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sz="2800" i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"/>
                            <m:ctrlPr>
                              <a:rPr lang="en-GB" sz="2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  <m:sSub>
                              <m:sSubPr>
                                <m:ctrlPr>
                                  <a:rPr lang="en-GB" sz="28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8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en-GB" sz="28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𝑀𝑃𝐷𝑈</m:t>
                                </m:r>
                              </m:sub>
                            </m:sSub>
                            <m:r>
                              <a:rPr lang="en-GB" sz="2800" i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(1−</m:t>
                            </m:r>
                            <m:r>
                              <a:rPr lang="en-GB" sz="2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𝑃𝐸𝑅</m:t>
                            </m:r>
                          </m:e>
                        </m:d>
                      </m:num>
                      <m:den>
                        <m:r>
                          <a:rPr lang="en-GB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r>
                  <a:rPr lang="en-GB" sz="2800" dirty="0" smtClean="0">
                    <a:solidFill>
                      <a:schemeClr val="tx2"/>
                    </a:solidFill>
                  </a:rPr>
                  <a:t>,</a:t>
                </a:r>
              </a:p>
              <a:p>
                <a:r>
                  <a:rPr lang="en-GB" sz="2000" dirty="0" smtClean="0">
                    <a:solidFill>
                      <a:schemeClr val="tx2"/>
                    </a:solidFill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20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𝑀𝐷𝐿</m:t>
                        </m:r>
                      </m:sub>
                    </m:sSub>
                    <m:r>
                      <a:rPr lang="en-US" sz="20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sSub>
                      <m:sSubPr>
                        <m:ctrlP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𝐵𝐹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chemeClr val="tx2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𝑀𝑃𝐷𝑈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chemeClr val="tx2"/>
                    </a:solidFill>
                  </a:rPr>
                  <a:t> denotes the MPDU size of </a:t>
                </a:r>
                <a:r>
                  <a:rPr lang="en-GB" sz="2000" dirty="0" err="1" smtClean="0">
                    <a:solidFill>
                      <a:schemeClr val="tx2"/>
                    </a:solidFill>
                  </a:rPr>
                  <a:t>beamfored</a:t>
                </a:r>
                <a:r>
                  <a:rPr lang="en-GB" sz="2000" dirty="0" smtClean="0">
                    <a:solidFill>
                      <a:schemeClr val="tx2"/>
                    </a:solidFill>
                  </a:rPr>
                  <a:t> data transmission,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sz="20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𝑀𝐷𝐿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chemeClr val="tx2"/>
                    </a:solidFill>
                  </a:rPr>
                  <a:t> the duration used for a model update,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𝐵𝐹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chemeClr val="tx2"/>
                    </a:solidFill>
                  </a:rPr>
                  <a:t> the duration of a beamforming cycle.</a:t>
                </a:r>
              </a:p>
              <a:p>
                <a:endParaRPr lang="en-GB" sz="2000" dirty="0" smtClean="0">
                  <a:solidFill>
                    <a:schemeClr val="tx2"/>
                  </a:solidFill>
                </a:endParaRPr>
              </a:p>
              <a:p>
                <a:r>
                  <a:rPr lang="en-GB" sz="2000" dirty="0" smtClean="0">
                    <a:solidFill>
                      <a:schemeClr val="tx2"/>
                    </a:solidFill>
                  </a:rPr>
                  <a:t>The AIML model is updated once within a period of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20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000" dirty="0" smtClean="0">
                    <a:solidFill>
                      <a:schemeClr val="tx2"/>
                    </a:solidFill>
                  </a:rPr>
                  <a:t>containing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sz="2000" dirty="0" smtClean="0">
                    <a:solidFill>
                      <a:schemeClr val="tx2"/>
                    </a:solidFill>
                  </a:rPr>
                  <a:t> </a:t>
                </a:r>
                <a:r>
                  <a:rPr lang="en-GB" sz="2000" dirty="0">
                    <a:solidFill>
                      <a:schemeClr val="tx2"/>
                    </a:solidFill>
                  </a:rPr>
                  <a:t>beamforming </a:t>
                </a:r>
                <a:r>
                  <a:rPr lang="en-GB" sz="2000" dirty="0" smtClean="0">
                    <a:solidFill>
                      <a:schemeClr val="tx2"/>
                    </a:solidFill>
                  </a:rPr>
                  <a:t>cycles.</a:t>
                </a:r>
                <a:endParaRPr lang="en-GB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857" y="1806120"/>
                <a:ext cx="3897166" cy="4179029"/>
              </a:xfrm>
              <a:prstGeom prst="rect">
                <a:avLst/>
              </a:prstGeom>
              <a:blipFill>
                <a:blip r:embed="rId2"/>
                <a:stretch>
                  <a:fillRect l="-2504" t="-1166" b="-16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8647" y="1624144"/>
            <a:ext cx="3209645" cy="388172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729882" y="5630934"/>
            <a:ext cx="24098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solidFill>
                  <a:schemeClr val="tx2"/>
                </a:solidFill>
              </a:rPr>
              <a:t>A beamforming cycle</a:t>
            </a:r>
            <a:endParaRPr lang="en-GB" sz="2000" dirty="0">
              <a:solidFill>
                <a:schemeClr val="tx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52590" y="2560030"/>
            <a:ext cx="438736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</a:rPr>
              <a:t>MCS for both </a:t>
            </a:r>
            <a:r>
              <a:rPr lang="en-GB" sz="2000" dirty="0" err="1" smtClean="0">
                <a:solidFill>
                  <a:schemeClr val="tx2"/>
                </a:solidFill>
              </a:rPr>
              <a:t>BFed</a:t>
            </a:r>
            <a:r>
              <a:rPr lang="en-GB" sz="2000" dirty="0" smtClean="0">
                <a:solidFill>
                  <a:schemeClr val="tx2"/>
                </a:solidFill>
              </a:rPr>
              <a:t> data transmission and </a:t>
            </a:r>
            <a:r>
              <a:rPr lang="en-GB" sz="2000" dirty="0">
                <a:solidFill>
                  <a:schemeClr val="tx2"/>
                </a:solidFill>
              </a:rPr>
              <a:t>CSI reports </a:t>
            </a:r>
            <a:r>
              <a:rPr lang="en-GB" sz="2000" dirty="0" smtClean="0">
                <a:solidFill>
                  <a:schemeClr val="tx2"/>
                </a:solidFill>
              </a:rPr>
              <a:t>are selected according to mean SNR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2"/>
                </a:solidFill>
              </a:rPr>
              <a:t>Model sharing uses legacy beamforming</a:t>
            </a:r>
          </a:p>
        </p:txBody>
      </p:sp>
    </p:spTree>
    <p:extLst>
      <p:ext uri="{BB962C8B-B14F-4D97-AF65-F5344CB8AC3E}">
        <p14:creationId xmlns:p14="http://schemas.microsoft.com/office/powerpoint/2010/main" val="283908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94713"/>
          </a:xfrm>
        </p:spPr>
        <p:txBody>
          <a:bodyPr/>
          <a:lstStyle/>
          <a:p>
            <a:r>
              <a:rPr lang="en-GB" dirty="0" err="1" smtClean="0"/>
              <a:t>Goodput</a:t>
            </a:r>
            <a:r>
              <a:rPr lang="en-GB" dirty="0" smtClean="0"/>
              <a:t> comparison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185962" y="5846358"/>
                <a:ext cx="1729789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GB" sz="20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𝑀𝑃𝐷𝑈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chemeClr val="tx2"/>
                    </a:solidFill>
                  </a:rPr>
                  <a:t> = 1KB</a:t>
                </a:r>
                <a:endParaRPr lang="en-GB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5962" y="5846358"/>
                <a:ext cx="1729789" cy="400110"/>
              </a:xfrm>
              <a:prstGeom prst="rect">
                <a:avLst/>
              </a:prstGeom>
              <a:blipFill>
                <a:blip r:embed="rId2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6980" y="1436283"/>
            <a:ext cx="5095875" cy="441007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844584" y="4399750"/>
            <a:ext cx="427768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tx2"/>
                </a:solidFill>
              </a:rPr>
              <a:t>For the </a:t>
            </a:r>
            <a:r>
              <a:rPr lang="en-GB" sz="2000" dirty="0" smtClean="0">
                <a:solidFill>
                  <a:schemeClr val="tx2"/>
                </a:solidFill>
              </a:rPr>
              <a:t>proposed scheme, the </a:t>
            </a:r>
            <a:r>
              <a:rPr lang="en-GB" sz="2000" dirty="0">
                <a:solidFill>
                  <a:schemeClr val="tx2"/>
                </a:solidFill>
              </a:rPr>
              <a:t>format </a:t>
            </a:r>
            <a:r>
              <a:rPr lang="en-GB" sz="2000" dirty="0" smtClean="0">
                <a:solidFill>
                  <a:schemeClr val="tx2"/>
                </a:solidFill>
              </a:rPr>
              <a:t>of the output from the encoder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smtClean="0">
                <a:solidFill>
                  <a:schemeClr val="tx2"/>
                </a:solidFill>
              </a:rPr>
              <a:t>is half-precision floating-point (16 bits)</a:t>
            </a:r>
          </a:p>
        </p:txBody>
      </p:sp>
      <p:sp>
        <p:nvSpPr>
          <p:cNvPr id="7" name="Right Brace 6"/>
          <p:cNvSpPr/>
          <p:nvPr/>
        </p:nvSpPr>
        <p:spPr bwMode="auto">
          <a:xfrm>
            <a:off x="6377354" y="4743938"/>
            <a:ext cx="367323" cy="336061"/>
          </a:xfrm>
          <a:prstGeom prst="rightBrace">
            <a:avLst>
              <a:gd name="adj1" fmla="val 8333"/>
              <a:gd name="adj2" fmla="val 5477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151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77007"/>
          </a:xfrm>
        </p:spPr>
        <p:txBody>
          <a:bodyPr/>
          <a:lstStyle/>
          <a:p>
            <a:r>
              <a:rPr lang="en-GB" dirty="0"/>
              <a:t>PER performance comparison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8224" y="1415334"/>
            <a:ext cx="5642539" cy="442253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005919" y="5890390"/>
                <a:ext cx="200807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𝑀𝑃𝐷𝑈</m:t>
                        </m:r>
                      </m:sub>
                    </m:sSub>
                  </m:oMath>
                </a14:m>
                <a:r>
                  <a:rPr lang="en-GB" dirty="0">
                    <a:solidFill>
                      <a:schemeClr val="tx2"/>
                    </a:solidFill>
                  </a:rPr>
                  <a:t> = </a:t>
                </a:r>
                <a:r>
                  <a:rPr lang="en-GB" dirty="0" smtClean="0">
                    <a:solidFill>
                      <a:schemeClr val="tx2"/>
                    </a:solidFill>
                  </a:rPr>
                  <a:t>1KB </a:t>
                </a:r>
                <a:endParaRPr lang="en-GB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5919" y="5890390"/>
                <a:ext cx="2008072" cy="461665"/>
              </a:xfrm>
              <a:prstGeom prst="rect">
                <a:avLst/>
              </a:prstGeom>
              <a:blipFill>
                <a:blip r:embed="rId3"/>
                <a:stretch>
                  <a:fillRect l="-606" t="-10526" r="-5455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/>
          <p:cNvSpPr/>
          <p:nvPr/>
        </p:nvSpPr>
        <p:spPr>
          <a:xfrm>
            <a:off x="3605346" y="3334193"/>
            <a:ext cx="307299" cy="1274885"/>
          </a:xfrm>
          <a:prstGeom prst="ellipse">
            <a:avLst/>
          </a:prstGeom>
          <a:noFill/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263542" y="2979481"/>
            <a:ext cx="8547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solidFill>
                  <a:srgbClr val="00B050"/>
                </a:solidFill>
              </a:rPr>
              <a:t>MCS4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512778" y="2428607"/>
            <a:ext cx="264104" cy="1662092"/>
          </a:xfrm>
          <a:prstGeom prst="ellipse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302406" y="4035626"/>
            <a:ext cx="8547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solidFill>
                  <a:srgbClr val="00B050"/>
                </a:solidFill>
              </a:rPr>
              <a:t>MCS7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897330" y="1589824"/>
            <a:ext cx="164305" cy="341092"/>
          </a:xfrm>
          <a:prstGeom prst="ellipse">
            <a:avLst/>
          </a:prstGeom>
          <a:noFill/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4512778" y="1886825"/>
            <a:ext cx="8547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solidFill>
                  <a:srgbClr val="00B050"/>
                </a:solidFill>
              </a:rPr>
              <a:t>MCS8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909492" y="1750955"/>
            <a:ext cx="174667" cy="535980"/>
          </a:xfrm>
          <a:prstGeom prst="ellipse">
            <a:avLst/>
          </a:prstGeom>
          <a:noFill/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518475" y="2222446"/>
            <a:ext cx="9829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solidFill>
                  <a:srgbClr val="00B050"/>
                </a:solidFill>
              </a:rPr>
              <a:t>MCS10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092053" y="2132454"/>
            <a:ext cx="9734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solidFill>
                  <a:srgbClr val="00B050"/>
                </a:solidFill>
              </a:rPr>
              <a:t>MCS11</a:t>
            </a:r>
            <a:endParaRPr lang="en-GB" sz="2000" dirty="0">
              <a:solidFill>
                <a:srgbClr val="00B05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906687" y="2282552"/>
            <a:ext cx="264104" cy="1753074"/>
          </a:xfrm>
          <a:prstGeom prst="ellipse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55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Ziming He (Samsung)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30008" y="646725"/>
            <a:ext cx="10361084" cy="1065213"/>
          </a:xfrm>
        </p:spPr>
        <p:txBody>
          <a:bodyPr/>
          <a:lstStyle/>
          <a:p>
            <a:r>
              <a:rPr lang="en-GB" dirty="0"/>
              <a:t>Comparisons of </a:t>
            </a:r>
            <a:r>
              <a:rPr lang="en-GB" dirty="0" smtClean="0"/>
              <a:t>overhead and complexity for CSI reports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84979570"/>
                  </p:ext>
                </p:extLst>
              </p:nvPr>
            </p:nvGraphicFramePr>
            <p:xfrm>
              <a:off x="730009" y="1555631"/>
              <a:ext cx="10668136" cy="39238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465517">
                      <a:extLst>
                        <a:ext uri="{9D8B030D-6E8A-4147-A177-3AD203B41FA5}">
                          <a16:colId xmlns:a16="http://schemas.microsoft.com/office/drawing/2014/main" val="781865190"/>
                        </a:ext>
                      </a:extLst>
                    </a:gridCol>
                    <a:gridCol w="4092059">
                      <a:extLst>
                        <a:ext uri="{9D8B030D-6E8A-4147-A177-3AD203B41FA5}">
                          <a16:colId xmlns:a16="http://schemas.microsoft.com/office/drawing/2014/main" val="966844820"/>
                        </a:ext>
                      </a:extLst>
                    </a:gridCol>
                    <a:gridCol w="4110560">
                      <a:extLst>
                        <a:ext uri="{9D8B030D-6E8A-4147-A177-3AD203B41FA5}">
                          <a16:colId xmlns:a16="http://schemas.microsoft.com/office/drawing/2014/main" val="3270070454"/>
                        </a:ext>
                      </a:extLst>
                    </a:gridCol>
                  </a:tblGrid>
                  <a:tr h="662435">
                    <a:tc>
                      <a:txBody>
                        <a:bodyPr/>
                        <a:lstStyle/>
                        <a:p>
                          <a:r>
                            <a:rPr lang="en-GB" sz="2000" baseline="0" dirty="0" smtClean="0"/>
                            <a:t>Scheme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b="1" kern="1200" dirty="0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Communication overhead per CSI report (bits)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b="1" kern="1200" dirty="0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Number of required multiplications</a:t>
                          </a:r>
                          <a:endParaRPr lang="en-GB" sz="2000" b="1" kern="1200" dirty="0" smtClean="0">
                            <a:solidFill>
                              <a:schemeClr val="lt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b="1" kern="1200" dirty="0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per CSI report</a:t>
                          </a:r>
                          <a:endParaRPr lang="en-GB" sz="2000" dirty="0" smtClean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58346643"/>
                      </a:ext>
                    </a:extLst>
                  </a:tr>
                  <a:tr h="458790">
                    <a:tc>
                      <a:txBody>
                        <a:bodyPr/>
                        <a:lstStyle/>
                        <a:p>
                          <a:r>
                            <a:rPr lang="en-GB" sz="2000" dirty="0" smtClean="0"/>
                            <a:t>Legacy scheme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indent="0">
                            <a:buFont typeface="Arial" panose="020B0604020202020204" pitchFamily="34" charset="0"/>
                            <a:buNone/>
                          </a:pP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8320 (130 per subcarrier)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225K</a:t>
                          </a:r>
                          <a:endParaRPr lang="en-GB" sz="2000" dirty="0" smtClean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50404585"/>
                      </a:ext>
                    </a:extLst>
                  </a:tr>
                  <a:tr h="95045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 smtClean="0"/>
                            <a:t>K-means</a:t>
                          </a:r>
                          <a:r>
                            <a:rPr lang="en-GB" sz="2000" baseline="0" dirty="0" smtClean="0"/>
                            <a:t>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 smtClean="0"/>
                            <a:t>scheme</a:t>
                          </a:r>
                          <a:r>
                            <a:rPr lang="en-GB" sz="2000" baseline="0" dirty="0" smtClean="0"/>
                            <a:t> in [1]</a:t>
                          </a:r>
                          <a:endParaRPr lang="en-GB" sz="2000" dirty="0" smtClean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dirty="0" smtClean="0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None/>
                            <a:tabLst/>
                            <a:defRPr/>
                          </a:pPr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704 (11</a:t>
                          </a:r>
                          <a:r>
                            <a:rPr lang="en-GB" sz="2000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per subcarrier)</a:t>
                          </a:r>
                          <a:endParaRPr lang="en-GB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None/>
                            <a:tabLst/>
                            <a:defRPr/>
                          </a:pPr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768 (12</a:t>
                          </a:r>
                          <a:r>
                            <a:rPr lang="en-GB" sz="2000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per subcarrier)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None/>
                            <a:tabLst/>
                            <a:defRPr/>
                          </a:pPr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1024 (16</a:t>
                          </a:r>
                          <a:r>
                            <a:rPr lang="en-GB" sz="2000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per subcarrier)</a:t>
                          </a:r>
                          <a:endParaRPr lang="en-GB" sz="20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None/>
                            <a:tabLst/>
                            <a:defRPr/>
                          </a:pPr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3633K</a:t>
                          </a:r>
                          <a:r>
                            <a:rPr lang="en-GB" sz="2000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(11</a:t>
                          </a:r>
                          <a:r>
                            <a:rPr lang="en-GB" sz="2000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per subcarrier)</a:t>
                          </a:r>
                          <a:endParaRPr lang="en-GB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None/>
                            <a:tabLst/>
                            <a:defRPr/>
                          </a:pP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7041K</a:t>
                          </a:r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 (12</a:t>
                          </a:r>
                          <a:r>
                            <a:rPr lang="en-GB" sz="2000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per subcarrier)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None/>
                            <a:tabLst/>
                            <a:defRPr/>
                          </a:pP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109277K</a:t>
                          </a:r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 (16</a:t>
                          </a:r>
                          <a:r>
                            <a:rPr lang="en-GB" sz="2000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per subcarrier)</a:t>
                          </a:r>
                          <a:endParaRPr lang="en-GB" sz="2000" dirty="0" smtClean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7532963"/>
                      </a:ext>
                    </a:extLst>
                  </a:tr>
                  <a:tr h="95045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 smtClean="0"/>
                            <a:t>K-means</a:t>
                          </a:r>
                          <a:r>
                            <a:rPr lang="en-GB" sz="2000" baseline="0" dirty="0" smtClean="0"/>
                            <a:t>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 smtClean="0"/>
                            <a:t>scheme</a:t>
                          </a:r>
                          <a:r>
                            <a:rPr lang="en-GB" sz="2000" baseline="0" dirty="0" smtClean="0"/>
                            <a:t> II in [2]</a:t>
                          </a:r>
                          <a:endParaRPr lang="en-GB" sz="2000" dirty="0" smtClean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None/>
                            <a:tabLst/>
                            <a:defRPr/>
                          </a:pPr>
                          <a:endParaRPr lang="en-GB" sz="20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None/>
                            <a:tabLst/>
                            <a:defRPr/>
                          </a:pPr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3932K</a:t>
                          </a:r>
                          <a:r>
                            <a:rPr lang="en-GB" sz="2000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(11</a:t>
                          </a:r>
                          <a:r>
                            <a:rPr lang="en-GB" sz="2000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per subcarrier)</a:t>
                          </a:r>
                          <a:endParaRPr lang="en-GB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None/>
                            <a:tabLst/>
                            <a:defRPr/>
                          </a:pP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7864K</a:t>
                          </a:r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 (12</a:t>
                          </a:r>
                          <a:r>
                            <a:rPr lang="en-GB" sz="2000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per subcarrier)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None/>
                            <a:tabLst/>
                            <a:defRPr/>
                          </a:pP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125829K</a:t>
                          </a:r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 (16</a:t>
                          </a:r>
                          <a:r>
                            <a:rPr lang="en-GB" sz="2000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per subcarrier)</a:t>
                          </a:r>
                          <a:endParaRPr lang="en-GB" sz="2000" dirty="0" smtClean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4816012"/>
                      </a:ext>
                    </a:extLst>
                  </a:tr>
                  <a:tr h="752336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 smtClean="0"/>
                            <a:t>Proposed </a:t>
                          </a:r>
                          <a:r>
                            <a:rPr lang="en-GB" sz="2000" dirty="0" err="1" smtClean="0"/>
                            <a:t>autoencoder</a:t>
                          </a:r>
                          <a:r>
                            <a:rPr lang="en-GB" sz="2000" baseline="0" dirty="0" smtClean="0"/>
                            <a:t> </a:t>
                          </a:r>
                          <a:r>
                            <a:rPr lang="en-GB" sz="2000" dirty="0" smtClean="0"/>
                            <a:t>scheme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indent="0">
                            <a:buFont typeface="Arial" panose="020B0604020202020204" pitchFamily="34" charset="0"/>
                            <a:buNone/>
                          </a:pP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3840 (60 per subcarrier,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𝑎𝑒</m:t>
                                  </m:r>
                                </m:sub>
                              </m:sSub>
                              <m:r>
                                <a:rPr lang="en-GB" sz="20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=8</m:t>
                              </m:r>
                            </m:oMath>
                          </a14:m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)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None/>
                            <a:tabLst/>
                            <a:defRPr/>
                          </a:pP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7680 (120 per subcarrier,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𝑎𝑒</m:t>
                                  </m:r>
                                </m:sub>
                              </m:sSub>
                              <m:r>
                                <a:rPr lang="en-GB" sz="20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=16</m:t>
                              </m:r>
                            </m:oMath>
                          </a14:m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)</a:t>
                          </a:r>
                          <a:endParaRPr lang="en-GB" sz="2000" baseline="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 smtClean="0">
                              <a:solidFill>
                                <a:srgbClr val="FF0000"/>
                              </a:solidFill>
                            </a:rPr>
                            <a:t>86K </a:t>
                          </a:r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𝑎𝑒</m:t>
                                  </m:r>
                                </m:sub>
                              </m:sSub>
                              <m:r>
                                <a:rPr lang="en-GB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=8</m:t>
                              </m:r>
                            </m:oMath>
                          </a14:m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 smtClean="0">
                              <a:solidFill>
                                <a:srgbClr val="FF0000"/>
                              </a:solidFill>
                            </a:rPr>
                            <a:t>96K </a:t>
                          </a:r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𝑎𝑒</m:t>
                                  </m:r>
                                </m:sub>
                              </m:sSub>
                              <m:r>
                                <a:rPr lang="en-GB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=16</m:t>
                              </m:r>
                            </m:oMath>
                          </a14:m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en-GB" sz="2000" dirty="0" smtClean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5233699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84979570"/>
                  </p:ext>
                </p:extLst>
              </p:nvPr>
            </p:nvGraphicFramePr>
            <p:xfrm>
              <a:off x="730009" y="1555631"/>
              <a:ext cx="10668136" cy="392384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465517">
                      <a:extLst>
                        <a:ext uri="{9D8B030D-6E8A-4147-A177-3AD203B41FA5}">
                          <a16:colId xmlns:a16="http://schemas.microsoft.com/office/drawing/2014/main" val="781865190"/>
                        </a:ext>
                      </a:extLst>
                    </a:gridCol>
                    <a:gridCol w="4092059">
                      <a:extLst>
                        <a:ext uri="{9D8B030D-6E8A-4147-A177-3AD203B41FA5}">
                          <a16:colId xmlns:a16="http://schemas.microsoft.com/office/drawing/2014/main" val="966844820"/>
                        </a:ext>
                      </a:extLst>
                    </a:gridCol>
                    <a:gridCol w="4110560">
                      <a:extLst>
                        <a:ext uri="{9D8B030D-6E8A-4147-A177-3AD203B41FA5}">
                          <a16:colId xmlns:a16="http://schemas.microsoft.com/office/drawing/2014/main" val="3270070454"/>
                        </a:ext>
                      </a:extLst>
                    </a:gridCol>
                  </a:tblGrid>
                  <a:tr h="701040">
                    <a:tc>
                      <a:txBody>
                        <a:bodyPr/>
                        <a:lstStyle/>
                        <a:p>
                          <a:r>
                            <a:rPr lang="en-GB" sz="2000" baseline="0" dirty="0" smtClean="0"/>
                            <a:t>Scheme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b="1" kern="1200" dirty="0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Communication overhead per CSI report (bits)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b="1" kern="1200" dirty="0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Number of required multiplications</a:t>
                          </a:r>
                          <a:endParaRPr lang="en-GB" sz="2000" b="1" kern="1200" dirty="0" smtClean="0">
                            <a:solidFill>
                              <a:schemeClr val="lt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b="1" kern="1200" dirty="0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per CSI report</a:t>
                          </a:r>
                          <a:endParaRPr lang="en-GB" sz="2000" dirty="0" smtClean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58346643"/>
                      </a:ext>
                    </a:extLst>
                  </a:tr>
                  <a:tr h="458790">
                    <a:tc>
                      <a:txBody>
                        <a:bodyPr/>
                        <a:lstStyle/>
                        <a:p>
                          <a:r>
                            <a:rPr lang="en-GB" sz="2000" dirty="0" smtClean="0"/>
                            <a:t>Legacy scheme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indent="0">
                            <a:buFont typeface="Arial" panose="020B0604020202020204" pitchFamily="34" charset="0"/>
                            <a:buNone/>
                          </a:pP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8320 (130 per subcarrier)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225K</a:t>
                          </a:r>
                          <a:endParaRPr lang="en-GB" sz="2000" dirty="0" smtClean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50404585"/>
                      </a:ext>
                    </a:extLst>
                  </a:tr>
                  <a:tr h="1005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 smtClean="0"/>
                            <a:t>K-means</a:t>
                          </a:r>
                          <a:r>
                            <a:rPr lang="en-GB" sz="2000" baseline="0" dirty="0" smtClean="0"/>
                            <a:t>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 smtClean="0"/>
                            <a:t>scheme</a:t>
                          </a:r>
                          <a:r>
                            <a:rPr lang="en-GB" sz="2000" baseline="0" dirty="0" smtClean="0"/>
                            <a:t> in [1]</a:t>
                          </a:r>
                          <a:endParaRPr lang="en-GB" sz="2000" dirty="0" smtClean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dirty="0" smtClean="0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None/>
                            <a:tabLst/>
                            <a:defRPr/>
                          </a:pPr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704 (11</a:t>
                          </a:r>
                          <a:r>
                            <a:rPr lang="en-GB" sz="2000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per subcarrier)</a:t>
                          </a:r>
                          <a:endParaRPr lang="en-GB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None/>
                            <a:tabLst/>
                            <a:defRPr/>
                          </a:pPr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768 (12</a:t>
                          </a:r>
                          <a:r>
                            <a:rPr lang="en-GB" sz="2000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per subcarrier)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None/>
                            <a:tabLst/>
                            <a:defRPr/>
                          </a:pPr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1024 (16</a:t>
                          </a:r>
                          <a:r>
                            <a:rPr lang="en-GB" sz="2000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per subcarrier)</a:t>
                          </a:r>
                          <a:endParaRPr lang="en-GB" sz="20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None/>
                            <a:tabLst/>
                            <a:defRPr/>
                          </a:pPr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3633K</a:t>
                          </a:r>
                          <a:r>
                            <a:rPr lang="en-GB" sz="2000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(11</a:t>
                          </a:r>
                          <a:r>
                            <a:rPr lang="en-GB" sz="2000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per subcarrier)</a:t>
                          </a:r>
                          <a:endParaRPr lang="en-GB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None/>
                            <a:tabLst/>
                            <a:defRPr/>
                          </a:pP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7041K</a:t>
                          </a:r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 (12</a:t>
                          </a:r>
                          <a:r>
                            <a:rPr lang="en-GB" sz="2000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per subcarrier)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None/>
                            <a:tabLst/>
                            <a:defRPr/>
                          </a:pP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109277K</a:t>
                          </a:r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 (16</a:t>
                          </a:r>
                          <a:r>
                            <a:rPr lang="en-GB" sz="2000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per subcarrier)</a:t>
                          </a:r>
                          <a:endParaRPr lang="en-GB" sz="2000" dirty="0" smtClean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7532963"/>
                      </a:ext>
                    </a:extLst>
                  </a:tr>
                  <a:tr h="1005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 smtClean="0"/>
                            <a:t>K-means</a:t>
                          </a:r>
                          <a:r>
                            <a:rPr lang="en-GB" sz="2000" baseline="0" dirty="0" smtClean="0"/>
                            <a:t>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 smtClean="0"/>
                            <a:t>scheme</a:t>
                          </a:r>
                          <a:r>
                            <a:rPr lang="en-GB" sz="2000" baseline="0" dirty="0" smtClean="0"/>
                            <a:t> II in [2]</a:t>
                          </a:r>
                          <a:endParaRPr lang="en-GB" sz="2000" dirty="0" smtClean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None/>
                            <a:tabLst/>
                            <a:defRPr/>
                          </a:pPr>
                          <a:endParaRPr lang="en-GB" sz="20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None/>
                            <a:tabLst/>
                            <a:defRPr/>
                          </a:pPr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3932K</a:t>
                          </a:r>
                          <a:r>
                            <a:rPr lang="en-GB" sz="2000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(11</a:t>
                          </a:r>
                          <a:r>
                            <a:rPr lang="en-GB" sz="2000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per subcarrier)</a:t>
                          </a:r>
                          <a:endParaRPr lang="en-GB" sz="200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None/>
                            <a:tabLst/>
                            <a:defRPr/>
                          </a:pP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7864K</a:t>
                          </a:r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 (12</a:t>
                          </a:r>
                          <a:r>
                            <a:rPr lang="en-GB" sz="2000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per subcarrier)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Arial" panose="020B0604020202020204" pitchFamily="34" charset="0"/>
                            <a:buNone/>
                            <a:tabLst/>
                            <a:defRPr/>
                          </a:pP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125829K</a:t>
                          </a:r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 (16</a:t>
                          </a:r>
                          <a:r>
                            <a:rPr lang="en-GB" sz="2000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r>
                            <a:rPr lang="en-US" sz="20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per subcarrier)</a:t>
                          </a:r>
                          <a:endParaRPr lang="en-GB" sz="2000" dirty="0" smtClean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4816012"/>
                      </a:ext>
                    </a:extLst>
                  </a:tr>
                  <a:tr h="752336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dirty="0" smtClean="0"/>
                            <a:t>Proposed </a:t>
                          </a:r>
                          <a:r>
                            <a:rPr lang="en-GB" sz="2000" dirty="0" err="1" smtClean="0"/>
                            <a:t>autoencoder</a:t>
                          </a:r>
                          <a:r>
                            <a:rPr lang="en-GB" sz="2000" baseline="0" dirty="0" smtClean="0"/>
                            <a:t> </a:t>
                          </a:r>
                          <a:r>
                            <a:rPr lang="en-GB" sz="2000" dirty="0" smtClean="0"/>
                            <a:t>scheme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0507" t="-427642" r="-101192" b="-73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9556" t="-427642" r="-593" b="-731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5233699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Rectangle 1"/>
          <p:cNvSpPr/>
          <p:nvPr/>
        </p:nvSpPr>
        <p:spPr>
          <a:xfrm>
            <a:off x="372615" y="5577502"/>
            <a:ext cx="112723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solidFill>
                  <a:schemeClr val="tx1"/>
                </a:solidFill>
              </a:rPr>
              <a:t>Note</a:t>
            </a:r>
            <a:r>
              <a:rPr lang="en-GB" sz="2000" dirty="0" smtClean="0">
                <a:solidFill>
                  <a:schemeClr val="tx1"/>
                </a:solidFill>
              </a:rPr>
              <a:t>: complexity of k-mean schemes mainly comes from </a:t>
            </a:r>
            <a:r>
              <a:rPr lang="en-GB" sz="2000" dirty="0" err="1" smtClean="0">
                <a:solidFill>
                  <a:schemeClr val="tx1"/>
                </a:solidFill>
              </a:rPr>
              <a:t>codeword</a:t>
            </a:r>
            <a:r>
              <a:rPr lang="en-GB" sz="2000" dirty="0" smtClean="0">
                <a:solidFill>
                  <a:schemeClr val="tx1"/>
                </a:solidFill>
              </a:rPr>
              <a:t> index searching (Euclidean </a:t>
            </a:r>
            <a:r>
              <a:rPr lang="en-GB" sz="2000" dirty="0">
                <a:solidFill>
                  <a:schemeClr val="tx1"/>
                </a:solidFill>
              </a:rPr>
              <a:t>distance as </a:t>
            </a:r>
            <a:r>
              <a:rPr lang="en-GB" sz="2000" dirty="0" smtClean="0">
                <a:solidFill>
                  <a:schemeClr val="tx1"/>
                </a:solidFill>
              </a:rPr>
              <a:t>the metric</a:t>
            </a:r>
            <a:r>
              <a:rPr lang="en-GB" sz="2000" dirty="0">
                <a:solidFill>
                  <a:schemeClr val="tx1"/>
                </a:solidFill>
              </a:rPr>
              <a:t>); </a:t>
            </a:r>
            <a:r>
              <a:rPr lang="en-GB" sz="2000" dirty="0" smtClean="0">
                <a:solidFill>
                  <a:schemeClr val="tx1"/>
                </a:solidFill>
              </a:rPr>
              <a:t>complexity of the legacy scheme comes from angle computation (</a:t>
            </a:r>
            <a:r>
              <a:rPr lang="en-GB" sz="2000" dirty="0">
                <a:solidFill>
                  <a:schemeClr val="tx1"/>
                </a:solidFill>
              </a:rPr>
              <a:t>Givens </a:t>
            </a:r>
            <a:r>
              <a:rPr lang="en-GB" sz="2000" dirty="0" smtClean="0">
                <a:solidFill>
                  <a:schemeClr val="tx1"/>
                </a:solidFill>
              </a:rPr>
              <a:t>rotation)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89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32f50e1-6846-4d7d-ad60-ccd6877e6c5e">
      <UserInfo>
        <DisplayName>Zinan Lin</DisplayName>
        <AccountId>16</AccountId>
        <AccountType/>
      </UserInfo>
    </SharedWithUsers>
    <IconOverlay xmlns="http://schemas.microsoft.com/sharepoint/v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4BD4C9-2D78-4544-AC0E-C6B88C15F4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B59073-9CB7-43A6-9548-B1C6F500CF2C}">
  <ds:schemaRefs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purl.org/dc/terms/"/>
    <ds:schemaRef ds:uri="5a888943-97ca-4c93-b605-714bb5e9e285"/>
    <ds:schemaRef ds:uri="http://purl.org/dc/elements/1.1/"/>
    <ds:schemaRef ds:uri="http://schemas.microsoft.com/office/2006/documentManagement/types"/>
    <ds:schemaRef ds:uri="e32f50e1-6846-4d7d-ad60-ccd6877e6c5e"/>
    <ds:schemaRef ds:uri="http://schemas.microsoft.com/office/infopath/2007/PartnerControls"/>
    <ds:schemaRef ds:uri="http://schemas.microsoft.com/sharepoint/v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0F07B58-0867-41C8-9B29-DF8937FB0A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975</Words>
  <Application>Microsoft Office PowerPoint</Application>
  <PresentationFormat>Widescreen</PresentationFormat>
  <Paragraphs>142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Malgun Gothic</vt:lpstr>
      <vt:lpstr>MS Gothic</vt:lpstr>
      <vt:lpstr>Arial</vt:lpstr>
      <vt:lpstr>Arial Unicode MS</vt:lpstr>
      <vt:lpstr>Cambria Math</vt:lpstr>
      <vt:lpstr>Times New Roman</vt:lpstr>
      <vt:lpstr>Office Theme</vt:lpstr>
      <vt:lpstr>Document</vt:lpstr>
      <vt:lpstr>AIML Assisted Complexity Reduction For Beamforming CSI Feedback Using Autoencoder</vt:lpstr>
      <vt:lpstr>Recap: Legacy beamforming scheme</vt:lpstr>
      <vt:lpstr>Recap: Existing AIML Beamforming schemes</vt:lpstr>
      <vt:lpstr>Proposed autoencoder-based scheme</vt:lpstr>
      <vt:lpstr>Considered system parameters for performance evaluations</vt:lpstr>
      <vt:lpstr>Goodput evaluation method</vt:lpstr>
      <vt:lpstr>Goodput comparison</vt:lpstr>
      <vt:lpstr>PER performance comparison</vt:lpstr>
      <vt:lpstr>Comparisons of overhead and complexity for CSI reports</vt:lpstr>
      <vt:lpstr>Summary</vt:lpstr>
      <vt:lpstr>Question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2022-07-05T18:49:11Z</dcterms:created>
  <dcterms:modified xsi:type="dcterms:W3CDTF">2023-05-12T08:32:55Z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0x0101006C8E648E97429F4A9C700CA2B719F885</vt:lpwstr>
  </property>
</Properties>
</file>