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3" r:id="rId5"/>
    <p:sldId id="337" r:id="rId6"/>
    <p:sldId id="354" r:id="rId7"/>
    <p:sldId id="356" r:id="rId8"/>
    <p:sldId id="347" r:id="rId9"/>
    <p:sldId id="351" r:id="rId10"/>
    <p:sldId id="342" r:id="rId11"/>
    <p:sldId id="357" r:id="rId12"/>
    <p:sldId id="344" r:id="rId13"/>
    <p:sldId id="358" r:id="rId14"/>
    <p:sldId id="355" r:id="rId15"/>
    <p:sldId id="33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802.11-23/0755r0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AIML Assisted </a:t>
            </a:r>
            <a:r>
              <a:rPr lang="en-US" dirty="0"/>
              <a:t>Complexity Reduction </a:t>
            </a:r>
            <a:r>
              <a:rPr lang="en-US" dirty="0" smtClean="0"/>
              <a:t>For Beamforming CSI Feedback Using </a:t>
            </a:r>
            <a:r>
              <a:rPr lang="en-US" dirty="0" err="1" smtClean="0"/>
              <a:t>Autoencoder</a:t>
            </a:r>
            <a:endParaRPr lang="en-GB" dirty="0"/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88052"/>
              </p:ext>
            </p:extLst>
          </p:nvPr>
        </p:nvGraphicFramePr>
        <p:xfrm>
          <a:off x="1384300" y="2640013"/>
          <a:ext cx="101123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" name="Document" r:id="rId3" imgW="8804981" imgH="2819513" progId="Word.Document.8">
                  <p:embed/>
                </p:oleObj>
              </mc:Choice>
              <mc:Fallback>
                <p:oleObj name="Document" r:id="rId3" imgW="8804981" imgH="281951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640013"/>
                        <a:ext cx="10112375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8743" y="186610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2023-05-15</a:t>
            </a:r>
            <a:endParaRPr lang="en-GB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0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2833076"/>
          </a:xfrm>
        </p:spPr>
        <p:txBody>
          <a:bodyPr/>
          <a:lstStyle/>
          <a:p>
            <a:r>
              <a:rPr lang="en-GB" dirty="0" smtClean="0"/>
              <a:t>We have presented a beamforming CSI feedback scheme with low computational complexity, the key purpose is to enable faster feedback and lower power consumption at </a:t>
            </a:r>
            <a:r>
              <a:rPr lang="en-GB" dirty="0"/>
              <a:t>non-AP STAs </a:t>
            </a:r>
            <a:r>
              <a:rPr lang="en-GB" dirty="0" smtClean="0"/>
              <a:t>(e.g., mobile devices). </a:t>
            </a:r>
          </a:p>
          <a:p>
            <a:endParaRPr lang="en-GB" dirty="0"/>
          </a:p>
          <a:p>
            <a:r>
              <a:rPr lang="en-GB" dirty="0" smtClean="0"/>
              <a:t>This is different from the existing use case in [5] whose main purpose is CSI compression and </a:t>
            </a:r>
            <a:r>
              <a:rPr lang="en-GB" dirty="0" err="1" smtClean="0"/>
              <a:t>goodput</a:t>
            </a:r>
            <a:r>
              <a:rPr lang="en-GB" dirty="0" smtClean="0"/>
              <a:t> improvement.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9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566399" cy="4113213"/>
          </a:xfrm>
        </p:spPr>
        <p:txBody>
          <a:bodyPr/>
          <a:lstStyle/>
          <a:p>
            <a:r>
              <a:rPr lang="en-US" dirty="0" smtClean="0"/>
              <a:t>Do you agree that “Complexity reduction for CSI feedback” should be considered as a separate use case for AIML TIG?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 smtClean="0"/>
              <a:t>[1] </a:t>
            </a:r>
            <a:r>
              <a:rPr lang="en-GB" sz="2000" dirty="0"/>
              <a:t>M. </a:t>
            </a:r>
            <a:r>
              <a:rPr lang="en-GB" sz="2000" dirty="0" err="1"/>
              <a:t>Deshmukh</a:t>
            </a:r>
            <a:r>
              <a:rPr lang="en-GB" sz="2000" dirty="0"/>
              <a:t>, Z. Lin, </a:t>
            </a:r>
            <a:r>
              <a:rPr lang="en-GB" sz="2000" i="1" dirty="0"/>
              <a:t>et al.,</a:t>
            </a:r>
            <a:r>
              <a:rPr lang="en-GB" sz="2000" dirty="0"/>
              <a:t> “Intelligent Feedback Overhead Reduction (</a:t>
            </a:r>
            <a:r>
              <a:rPr lang="en-GB" sz="2000" dirty="0" err="1"/>
              <a:t>iFOR</a:t>
            </a:r>
            <a:r>
              <a:rPr lang="en-GB" sz="2000" dirty="0"/>
              <a:t>) in Wi-Fi 7 and Beyond,” </a:t>
            </a:r>
            <a:r>
              <a:rPr lang="en-GB" sz="2000" i="1" dirty="0"/>
              <a:t>IEEE Vehicular Technology Conference (VTC), </a:t>
            </a:r>
            <a:r>
              <a:rPr lang="en-GB" sz="2000" dirty="0"/>
              <a:t>Jun. 2022</a:t>
            </a:r>
          </a:p>
          <a:p>
            <a:pPr marL="0" indent="0"/>
            <a:r>
              <a:rPr lang="en-US" sz="2000" dirty="0" smtClean="0"/>
              <a:t>[2] 11-23/0275r1, </a:t>
            </a:r>
            <a:r>
              <a:rPr lang="en-US" sz="2000" dirty="0"/>
              <a:t>Improved AIML Enabled Index Based Beamforming CSI Feedback </a:t>
            </a:r>
            <a:r>
              <a:rPr lang="en-US" sz="2000" dirty="0" smtClean="0"/>
              <a:t>Schemes</a:t>
            </a:r>
            <a:endParaRPr lang="en-US" sz="2000" dirty="0"/>
          </a:p>
          <a:p>
            <a:pPr marL="0" indent="0"/>
            <a:r>
              <a:rPr lang="en-US" sz="2000" dirty="0" smtClean="0"/>
              <a:t>[3] </a:t>
            </a:r>
            <a:r>
              <a:rPr lang="en-GB" sz="2000" dirty="0"/>
              <a:t>P. </a:t>
            </a:r>
            <a:r>
              <a:rPr lang="en-GB" sz="2000" dirty="0" err="1"/>
              <a:t>Sangdeh</a:t>
            </a:r>
            <a:r>
              <a:rPr lang="en-GB" sz="2000" dirty="0"/>
              <a:t>, H. </a:t>
            </a:r>
            <a:r>
              <a:rPr lang="en-GB" sz="2000" dirty="0" err="1"/>
              <a:t>Pirayesh</a:t>
            </a:r>
            <a:r>
              <a:rPr lang="en-GB" sz="2000" dirty="0"/>
              <a:t>, A. </a:t>
            </a:r>
            <a:r>
              <a:rPr lang="en-GB" sz="2000" dirty="0" err="1"/>
              <a:t>Mobiny</a:t>
            </a:r>
            <a:r>
              <a:rPr lang="en-GB" sz="2000" dirty="0"/>
              <a:t> and H. Zeng</a:t>
            </a:r>
            <a:r>
              <a:rPr lang="en-GB" sz="2000" i="1" dirty="0"/>
              <a:t>,</a:t>
            </a:r>
            <a:r>
              <a:rPr lang="en-GB" sz="2000" dirty="0"/>
              <a:t> “LB-</a:t>
            </a:r>
            <a:r>
              <a:rPr lang="en-GB" sz="2000" dirty="0" err="1"/>
              <a:t>SciFi</a:t>
            </a:r>
            <a:r>
              <a:rPr lang="en-GB" sz="2000" dirty="0"/>
              <a:t>: Online Learning-Based Channel Feedback for MU-MIMO in Wireless LANs,” </a:t>
            </a:r>
            <a:r>
              <a:rPr lang="en-GB" sz="2000" i="1" dirty="0"/>
              <a:t>2020 IEEE 28th International Conference on Network Protocols (ICNP), </a:t>
            </a:r>
            <a:r>
              <a:rPr lang="en-GB" sz="2000" dirty="0"/>
              <a:t>Oct. 2020.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[4] </a:t>
            </a:r>
            <a:r>
              <a:rPr lang="en-GB" sz="2000" dirty="0" smtClean="0"/>
              <a:t>11-23/0290r1</a:t>
            </a:r>
            <a:r>
              <a:rPr lang="en-GB" sz="2000" dirty="0"/>
              <a:t>, </a:t>
            </a:r>
            <a:r>
              <a:rPr lang="en-GB" sz="2000" dirty="0" smtClean="0"/>
              <a:t>Study </a:t>
            </a:r>
            <a:r>
              <a:rPr lang="en-GB" sz="2000" dirty="0"/>
              <a:t>on AI CSI </a:t>
            </a:r>
            <a:r>
              <a:rPr lang="en-GB" sz="2000" dirty="0" smtClean="0"/>
              <a:t>Compression</a:t>
            </a:r>
            <a:endParaRPr lang="en-GB" sz="2000" dirty="0"/>
          </a:p>
          <a:p>
            <a:pPr marL="0" indent="0"/>
            <a:r>
              <a:rPr lang="en-US" sz="2000" dirty="0" smtClean="0"/>
              <a:t>[5] </a:t>
            </a:r>
            <a:r>
              <a:rPr lang="en-US" sz="2000" dirty="0"/>
              <a:t>11-22/1934r5, </a:t>
            </a:r>
            <a:r>
              <a:rPr lang="en-GB" sz="2000" dirty="0"/>
              <a:t>Proposed IEEE 802.11 AIML TIG Technical Report Text for the CSI Compression Use </a:t>
            </a:r>
            <a:r>
              <a:rPr lang="en-GB" sz="2000" dirty="0" smtClean="0"/>
              <a:t>Case</a:t>
            </a:r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465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Legacy beamforming </a:t>
            </a:r>
            <a:r>
              <a:rPr lang="en-US" altLang="ko-KR" dirty="0" smtClean="0"/>
              <a:t>scheme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7" y="1571575"/>
            <a:ext cx="9091192" cy="38674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298" y="4411669"/>
            <a:ext cx="5901094" cy="145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K-means </a:t>
            </a:r>
            <a:r>
              <a:rPr lang="en-US" dirty="0"/>
              <a:t>based </a:t>
            </a:r>
            <a:r>
              <a:rPr lang="en-US" dirty="0" smtClean="0"/>
              <a:t>schemes (e.g., [1]-[2])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scheme </a:t>
            </a:r>
            <a:r>
              <a:rPr lang="en-US" dirty="0" smtClean="0"/>
              <a:t>feedbacks an index which represents a </a:t>
            </a:r>
            <a:r>
              <a:rPr lang="en-US" dirty="0" err="1" smtClean="0"/>
              <a:t>codeword</a:t>
            </a:r>
            <a:r>
              <a:rPr lang="en-US" dirty="0" smtClean="0"/>
              <a:t> in a pre-trained codebook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codebook design in [1] is in angles obtained from </a:t>
            </a:r>
            <a:r>
              <a:rPr lang="en-US" b="1" dirty="0" smtClean="0"/>
              <a:t>V</a:t>
            </a:r>
            <a:r>
              <a:rPr lang="en-US" dirty="0" smtClean="0"/>
              <a:t> matrix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codebook design in </a:t>
            </a:r>
            <a:r>
              <a:rPr lang="en-US" dirty="0" smtClean="0"/>
              <a:t>[2] </a:t>
            </a:r>
            <a:r>
              <a:rPr lang="en-US" dirty="0"/>
              <a:t>is in </a:t>
            </a:r>
            <a:r>
              <a:rPr lang="en-US" dirty="0" smtClean="0"/>
              <a:t>either angles (scheme I) or steering matrix </a:t>
            </a:r>
            <a:r>
              <a:rPr lang="en-US" dirty="0"/>
              <a:t>(scheme </a:t>
            </a:r>
            <a:r>
              <a:rPr lang="en-US" dirty="0" smtClean="0"/>
              <a:t>II</a:t>
            </a:r>
            <a:r>
              <a:rPr lang="en-US" dirty="0"/>
              <a:t>)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Autoencoder</a:t>
            </a:r>
            <a:r>
              <a:rPr lang="en-US" dirty="0" smtClean="0"/>
              <a:t> based schemes </a:t>
            </a:r>
            <a:r>
              <a:rPr lang="en-US" dirty="0"/>
              <a:t>(e.g., [</a:t>
            </a:r>
            <a:r>
              <a:rPr lang="en-US" dirty="0" smtClean="0"/>
              <a:t>3]-[4])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eural network is used to compress </a:t>
            </a:r>
            <a:r>
              <a:rPr lang="en-US" dirty="0"/>
              <a:t>feedback </a:t>
            </a:r>
            <a:r>
              <a:rPr lang="en-US" dirty="0" smtClean="0"/>
              <a:t>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[3], angles are compressed, </a:t>
            </a:r>
            <a:r>
              <a:rPr lang="en-US" dirty="0"/>
              <a:t>and </a:t>
            </a:r>
            <a:r>
              <a:rPr lang="en-US" dirty="0" smtClean="0"/>
              <a:t>the feedforward neural network (FNN) is used for </a:t>
            </a:r>
            <a:r>
              <a:rPr lang="en-US" dirty="0" err="1" smtClean="0"/>
              <a:t>autoencoder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smtClean="0"/>
              <a:t>[4], convolutional </a:t>
            </a:r>
            <a:r>
              <a:rPr lang="en-US" dirty="0"/>
              <a:t>neural </a:t>
            </a:r>
            <a:r>
              <a:rPr lang="en-US" dirty="0" smtClean="0"/>
              <a:t>network (CNN) </a:t>
            </a:r>
            <a:r>
              <a:rPr lang="en-US" dirty="0"/>
              <a:t>or transformer </a:t>
            </a:r>
            <a:r>
              <a:rPr lang="en-US" dirty="0" smtClean="0"/>
              <a:t>is </a:t>
            </a:r>
            <a:r>
              <a:rPr lang="en-US" dirty="0"/>
              <a:t>used for </a:t>
            </a:r>
            <a:r>
              <a:rPr lang="en-US" dirty="0" err="1" smtClean="0"/>
              <a:t>autoencoder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Existing </a:t>
            </a:r>
            <a:r>
              <a:rPr lang="en-GB" dirty="0" smtClean="0"/>
              <a:t>AIML </a:t>
            </a:r>
            <a:r>
              <a:rPr lang="en-US" dirty="0" smtClean="0"/>
              <a:t>Beamforming schemes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03384"/>
          </a:xfrm>
        </p:spPr>
        <p:txBody>
          <a:bodyPr/>
          <a:lstStyle/>
          <a:p>
            <a:r>
              <a:rPr lang="en-GB" dirty="0" smtClean="0"/>
              <a:t>Proposed </a:t>
            </a:r>
            <a:r>
              <a:rPr lang="en-GB" dirty="0" err="1" smtClean="0"/>
              <a:t>autoencoder</a:t>
            </a:r>
            <a:r>
              <a:rPr lang="en-GB" dirty="0" smtClean="0"/>
              <a:t>-based scheme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887104" y="3877655"/>
            <a:ext cx="54677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Advantages: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Steering matrix is compressed directly to avoid angle computation using Givens rotation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FNN is used in the encoder to reduce computational complexity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45742" y="3077915"/>
            <a:ext cx="3228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CSI feedback at </a:t>
            </a:r>
            <a:r>
              <a:rPr lang="en-US" sz="2000" dirty="0" err="1" smtClean="0">
                <a:solidFill>
                  <a:schemeClr val="tx1"/>
                </a:solidFill>
              </a:rPr>
              <a:t>beamformee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38" y="1265338"/>
            <a:ext cx="4170092" cy="497074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 flipV="1">
            <a:off x="4994188" y="3232904"/>
            <a:ext cx="1100755" cy="5868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5793318" y="2026358"/>
            <a:ext cx="6129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Parameters </a:t>
            </a:r>
            <a:r>
              <a:rPr lang="en-US" sz="2000" i="1" dirty="0" err="1" smtClean="0">
                <a:solidFill>
                  <a:schemeClr val="tx1"/>
                </a:solidFill>
              </a:rPr>
              <a:t>N</a:t>
            </a:r>
            <a:r>
              <a:rPr lang="en-US" sz="1800" dirty="0" err="1" smtClean="0">
                <a:solidFill>
                  <a:schemeClr val="tx1"/>
                </a:solidFill>
              </a:rPr>
              <a:t>ae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i="1" dirty="0" smtClean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 need to be optimized to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trade-off between model precision and feedback overhead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22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5462" y="597879"/>
            <a:ext cx="10893668" cy="829836"/>
          </a:xfrm>
        </p:spPr>
        <p:txBody>
          <a:bodyPr/>
          <a:lstStyle/>
          <a:p>
            <a:r>
              <a:rPr lang="en-GB" dirty="0" smtClean="0"/>
              <a:t>Considered system parameters for performance evaluations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3701912"/>
                  </p:ext>
                </p:extLst>
              </p:nvPr>
            </p:nvGraphicFramePr>
            <p:xfrm>
              <a:off x="914401" y="1475832"/>
              <a:ext cx="10172699" cy="43238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20 (MHz)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23455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Subcarrier Grouping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bits to compress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Antennas at </a:t>
                          </a:r>
                          <a:r>
                            <a:rPr lang="en-US" sz="2000" b="0" dirty="0" err="1">
                              <a:effectLst/>
                            </a:rPr>
                            <a:t>BFer</a:t>
                          </a:r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Number of Antennas at BFee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 Number of angles for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ϕ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16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3701912"/>
                  </p:ext>
                </p:extLst>
              </p:nvPr>
            </p:nvGraphicFramePr>
            <p:xfrm>
              <a:off x="914401" y="1475832"/>
              <a:ext cx="10172699" cy="43238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335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387273" r="-65316" b="-8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625490" r="-65316" b="-7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5490" r="-65316" b="-6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825490" r="-65316" b="-5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925490" r="-65316" b="-4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146000" r="-609" b="-2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246000" r="-609" b="-1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346000" r="-609" b="-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354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</a:t>
            </a:r>
            <a:r>
              <a:rPr lang="en-GB" dirty="0" smtClean="0"/>
              <a:t>evaluation method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9857" y="1806120"/>
                <a:ext cx="3897166" cy="4179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Goodput definition: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800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sSub>
                              <m:sSubPr>
                                <m:ctrlP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𝑀𝑃𝐷𝑈</m:t>
                                </m:r>
                              </m:sub>
                            </m:sSub>
                            <m:r>
                              <a:rPr lang="en-GB" sz="28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</m:e>
                        </m:d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tx2"/>
                    </a:solidFill>
                  </a:rPr>
                  <a:t>,</a:t>
                </a: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𝑀𝐷𝐿</m:t>
                        </m:r>
                      </m:sub>
                    </m:sSub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denotes the MPDU size of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beamfored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𝑀𝐷𝐿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used for a model update,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of a beamforming cycle.</a:t>
                </a:r>
              </a:p>
              <a:p>
                <a:endParaRPr lang="en-GB" sz="2000" dirty="0" smtClean="0">
                  <a:solidFill>
                    <a:schemeClr val="tx2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The AIML model is updated once within a period of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containing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000" dirty="0">
                    <a:solidFill>
                      <a:schemeClr val="tx2"/>
                    </a:solidFill>
                  </a:rPr>
                  <a:t>beamforming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cycles.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57" y="1806120"/>
                <a:ext cx="3897166" cy="4179029"/>
              </a:xfrm>
              <a:prstGeom prst="rect">
                <a:avLst/>
              </a:prstGeom>
              <a:blipFill>
                <a:blip r:embed="rId2"/>
                <a:stretch>
                  <a:fillRect l="-2504" t="-1166" b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47" y="1624144"/>
            <a:ext cx="3209645" cy="38817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29882" y="5630934"/>
            <a:ext cx="24098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A beamforming cycle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2590" y="2560030"/>
            <a:ext cx="4387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MCS for both </a:t>
            </a:r>
            <a:r>
              <a:rPr lang="en-GB" sz="2000" dirty="0" err="1" smtClean="0">
                <a:solidFill>
                  <a:schemeClr val="tx2"/>
                </a:solidFill>
              </a:rPr>
              <a:t>BFed</a:t>
            </a:r>
            <a:r>
              <a:rPr lang="en-GB" sz="2000" dirty="0" smtClean="0">
                <a:solidFill>
                  <a:schemeClr val="tx2"/>
                </a:solidFill>
              </a:rPr>
              <a:t> data transmission and </a:t>
            </a:r>
            <a:r>
              <a:rPr lang="en-GB" sz="2000" dirty="0">
                <a:solidFill>
                  <a:schemeClr val="tx2"/>
                </a:solidFill>
              </a:rPr>
              <a:t>CSI reports </a:t>
            </a:r>
            <a:r>
              <a:rPr lang="en-GB" sz="2000" dirty="0" smtClean="0">
                <a:solidFill>
                  <a:schemeClr val="tx2"/>
                </a:solidFill>
              </a:rPr>
              <a:t>are selected according to mean SNR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Model sharing uses legacy beamforming</a:t>
            </a:r>
          </a:p>
        </p:txBody>
      </p:sp>
    </p:spTree>
    <p:extLst>
      <p:ext uri="{BB962C8B-B14F-4D97-AF65-F5344CB8AC3E}">
        <p14:creationId xmlns:p14="http://schemas.microsoft.com/office/powerpoint/2010/main" val="28390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94713"/>
          </a:xfrm>
        </p:spPr>
        <p:txBody>
          <a:bodyPr/>
          <a:lstStyle/>
          <a:p>
            <a:r>
              <a:rPr lang="en-GB" dirty="0" err="1" smtClean="0"/>
              <a:t>Goodput</a:t>
            </a:r>
            <a:r>
              <a:rPr lang="en-GB" dirty="0" smtClean="0"/>
              <a:t> comparison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85962" y="5846358"/>
                <a:ext cx="172978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= 1KB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962" y="5846358"/>
                <a:ext cx="1729789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980" y="1436283"/>
            <a:ext cx="5095875" cy="44100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44584" y="4399750"/>
            <a:ext cx="42776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For the </a:t>
            </a:r>
            <a:r>
              <a:rPr lang="en-GB" sz="2000" dirty="0" smtClean="0">
                <a:solidFill>
                  <a:schemeClr val="tx2"/>
                </a:solidFill>
              </a:rPr>
              <a:t>proposed scheme, the </a:t>
            </a:r>
            <a:r>
              <a:rPr lang="en-GB" sz="2000" dirty="0">
                <a:solidFill>
                  <a:schemeClr val="tx2"/>
                </a:solidFill>
              </a:rPr>
              <a:t>format </a:t>
            </a:r>
            <a:r>
              <a:rPr lang="en-GB" sz="2000" dirty="0" smtClean="0">
                <a:solidFill>
                  <a:schemeClr val="tx2"/>
                </a:solidFill>
              </a:rPr>
              <a:t>of the output from the encoder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is half-precision floating-point (16 bits)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6377354" y="4743938"/>
            <a:ext cx="367323" cy="336061"/>
          </a:xfrm>
          <a:prstGeom prst="rightBrace">
            <a:avLst>
              <a:gd name="adj1" fmla="val 8333"/>
              <a:gd name="adj2" fmla="val 5477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5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77007"/>
          </a:xfrm>
        </p:spPr>
        <p:txBody>
          <a:bodyPr/>
          <a:lstStyle/>
          <a:p>
            <a:r>
              <a:rPr lang="en-GB" dirty="0"/>
              <a:t>PER performance comparison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224" y="1415334"/>
            <a:ext cx="5642539" cy="44225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05919" y="5890390"/>
                <a:ext cx="20080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 = </a:t>
                </a:r>
                <a:r>
                  <a:rPr lang="en-GB" dirty="0" smtClean="0">
                    <a:solidFill>
                      <a:schemeClr val="tx2"/>
                    </a:solidFill>
                  </a:rPr>
                  <a:t>1KB </a:t>
                </a:r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919" y="5890390"/>
                <a:ext cx="2008072" cy="461665"/>
              </a:xfrm>
              <a:prstGeom prst="rect">
                <a:avLst/>
              </a:prstGeom>
              <a:blipFill>
                <a:blip r:embed="rId3"/>
                <a:stretch>
                  <a:fillRect l="-606" t="-10526" r="-545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3605346" y="3334193"/>
            <a:ext cx="307299" cy="1274885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63542" y="2979481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MCS4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12778" y="2428607"/>
            <a:ext cx="264104" cy="1662092"/>
          </a:xfrm>
          <a:prstGeom prst="ellipse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302406" y="4035626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MCS7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97330" y="1589824"/>
            <a:ext cx="164305" cy="341092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512778" y="1886825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MCS8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09492" y="1750955"/>
            <a:ext cx="174667" cy="535980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18475" y="2222446"/>
            <a:ext cx="982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MCS10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2053" y="2132454"/>
            <a:ext cx="973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MCS11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06687" y="2282552"/>
            <a:ext cx="264104" cy="1753074"/>
          </a:xfrm>
          <a:prstGeom prst="ellipse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5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0008" y="646725"/>
            <a:ext cx="10361084" cy="1065213"/>
          </a:xfrm>
        </p:spPr>
        <p:txBody>
          <a:bodyPr/>
          <a:lstStyle/>
          <a:p>
            <a:r>
              <a:rPr lang="en-GB" dirty="0"/>
              <a:t>Comparisons of </a:t>
            </a:r>
            <a:r>
              <a:rPr lang="en-GB" dirty="0" smtClean="0"/>
              <a:t>overhead and complexity for CSI reports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4979570"/>
                  </p:ext>
                </p:extLst>
              </p:nvPr>
            </p:nvGraphicFramePr>
            <p:xfrm>
              <a:off x="730009" y="1555631"/>
              <a:ext cx="10668136" cy="39238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5517">
                      <a:extLst>
                        <a:ext uri="{9D8B030D-6E8A-4147-A177-3AD203B41FA5}">
                          <a16:colId xmlns:a16="http://schemas.microsoft.com/office/drawing/2014/main" val="781865190"/>
                        </a:ext>
                      </a:extLst>
                    </a:gridCol>
                    <a:gridCol w="4092059">
                      <a:extLst>
                        <a:ext uri="{9D8B030D-6E8A-4147-A177-3AD203B41FA5}">
                          <a16:colId xmlns:a16="http://schemas.microsoft.com/office/drawing/2014/main" val="966844820"/>
                        </a:ext>
                      </a:extLst>
                    </a:gridCol>
                    <a:gridCol w="4110560">
                      <a:extLst>
                        <a:ext uri="{9D8B030D-6E8A-4147-A177-3AD203B41FA5}">
                          <a16:colId xmlns:a16="http://schemas.microsoft.com/office/drawing/2014/main" val="3270070454"/>
                        </a:ext>
                      </a:extLst>
                    </a:gridCol>
                  </a:tblGrid>
                  <a:tr h="662435">
                    <a:tc>
                      <a:txBody>
                        <a:bodyPr/>
                        <a:lstStyle/>
                        <a:p>
                          <a:r>
                            <a:rPr lang="en-GB" sz="2000" baseline="0" dirty="0" smtClean="0"/>
                            <a:t>Scheme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Communication overhead per CSI report (bits)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Number of required multiplications</a:t>
                          </a:r>
                          <a:endParaRPr lang="en-GB" sz="2000" b="1" kern="1200" dirty="0" smtClean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CSI report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8346643"/>
                      </a:ext>
                    </a:extLst>
                  </a:tr>
                  <a:tr h="45879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/>
                            <a:t>Legacy scheme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8320 (130 per subcarrier)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225K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0404585"/>
                      </a:ext>
                    </a:extLst>
                  </a:tr>
                  <a:tr h="9504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K-means</a:t>
                          </a:r>
                          <a:r>
                            <a:rPr lang="en-GB" sz="2000" baseline="0" dirty="0" smtClean="0"/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scheme</a:t>
                          </a:r>
                          <a:r>
                            <a:rPr lang="en-GB" sz="2000" baseline="0" dirty="0" smtClean="0"/>
                            <a:t> in [1]</a:t>
                          </a:r>
                          <a:endParaRPr lang="en-GB" sz="2000" dirty="0" smtClean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 smtClean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704 (11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768 (12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1024 (16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3633K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(11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7041K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(12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109277K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(16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7532963"/>
                      </a:ext>
                    </a:extLst>
                  </a:tr>
                  <a:tr h="9504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K-means</a:t>
                          </a:r>
                          <a:r>
                            <a:rPr lang="en-GB" sz="2000" baseline="0" dirty="0" smtClean="0"/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scheme</a:t>
                          </a:r>
                          <a:r>
                            <a:rPr lang="en-GB" sz="2000" baseline="0" dirty="0" smtClean="0"/>
                            <a:t> II in [2]</a:t>
                          </a:r>
                          <a:endParaRPr lang="en-GB" sz="2000" dirty="0" smtClean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endParaRPr lang="en-GB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3932K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(11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7864K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(12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125829K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(16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4816012"/>
                      </a:ext>
                    </a:extLst>
                  </a:tr>
                  <a:tr h="75233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Proposed </a:t>
                          </a:r>
                          <a:r>
                            <a:rPr lang="en-GB" sz="2000" dirty="0" err="1" smtClean="0"/>
                            <a:t>autoencoder</a:t>
                          </a:r>
                          <a:r>
                            <a:rPr lang="en-GB" sz="2000" baseline="0" dirty="0" smtClean="0"/>
                            <a:t> </a:t>
                          </a:r>
                          <a:r>
                            <a:rPr lang="en-GB" sz="2000" dirty="0" smtClean="0"/>
                            <a:t>scheme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3840 (60 per subcarrier,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𝑎𝑒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7680 (120 per subcarrier,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𝑎𝑒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</m:oMath>
                          </a14:m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GB" sz="2000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FF0000"/>
                              </a:solidFill>
                            </a:rPr>
                            <a:t>86K 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𝑎𝑒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FF0000"/>
                              </a:solidFill>
                            </a:rPr>
                            <a:t>96K 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𝑎𝑒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20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23369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4979570"/>
                  </p:ext>
                </p:extLst>
              </p:nvPr>
            </p:nvGraphicFramePr>
            <p:xfrm>
              <a:off x="730009" y="1555631"/>
              <a:ext cx="10668136" cy="39238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65517">
                      <a:extLst>
                        <a:ext uri="{9D8B030D-6E8A-4147-A177-3AD203B41FA5}">
                          <a16:colId xmlns:a16="http://schemas.microsoft.com/office/drawing/2014/main" val="781865190"/>
                        </a:ext>
                      </a:extLst>
                    </a:gridCol>
                    <a:gridCol w="4092059">
                      <a:extLst>
                        <a:ext uri="{9D8B030D-6E8A-4147-A177-3AD203B41FA5}">
                          <a16:colId xmlns:a16="http://schemas.microsoft.com/office/drawing/2014/main" val="966844820"/>
                        </a:ext>
                      </a:extLst>
                    </a:gridCol>
                    <a:gridCol w="4110560">
                      <a:extLst>
                        <a:ext uri="{9D8B030D-6E8A-4147-A177-3AD203B41FA5}">
                          <a16:colId xmlns:a16="http://schemas.microsoft.com/office/drawing/2014/main" val="3270070454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r>
                            <a:rPr lang="en-GB" sz="2000" baseline="0" dirty="0" smtClean="0"/>
                            <a:t>Scheme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Communication overhead per CSI report (bits)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Number of required multiplications</a:t>
                          </a:r>
                          <a:endParaRPr lang="en-GB" sz="2000" b="1" kern="1200" dirty="0" smtClean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CSI report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8346643"/>
                      </a:ext>
                    </a:extLst>
                  </a:tr>
                  <a:tr h="45879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/>
                            <a:t>Legacy scheme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8320 (130 per subcarrier)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225K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0404585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K-means</a:t>
                          </a:r>
                          <a:r>
                            <a:rPr lang="en-GB" sz="2000" baseline="0" dirty="0" smtClean="0"/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scheme</a:t>
                          </a:r>
                          <a:r>
                            <a:rPr lang="en-GB" sz="2000" baseline="0" dirty="0" smtClean="0"/>
                            <a:t> in [1]</a:t>
                          </a:r>
                          <a:endParaRPr lang="en-GB" sz="2000" dirty="0" smtClean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dirty="0" smtClean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704 (11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768 (12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1024 (16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3633K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(11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7041K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(12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109277K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(16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7532963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K-means</a:t>
                          </a:r>
                          <a:r>
                            <a:rPr lang="en-GB" sz="2000" baseline="0" dirty="0" smtClean="0"/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scheme</a:t>
                          </a:r>
                          <a:r>
                            <a:rPr lang="en-GB" sz="2000" baseline="0" dirty="0" smtClean="0"/>
                            <a:t> II in [2]</a:t>
                          </a:r>
                          <a:endParaRPr lang="en-GB" sz="2000" dirty="0" smtClean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endParaRPr lang="en-GB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3932K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(11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7864K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(12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125829K</a:t>
                          </a:r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 (16</a:t>
                          </a:r>
                          <a:r>
                            <a:rPr lang="en-GB" sz="20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per subcarrier)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4816012"/>
                      </a:ext>
                    </a:extLst>
                  </a:tr>
                  <a:tr h="75233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/>
                            <a:t>Proposed </a:t>
                          </a:r>
                          <a:r>
                            <a:rPr lang="en-GB" sz="2000" dirty="0" err="1" smtClean="0"/>
                            <a:t>autoencoder</a:t>
                          </a:r>
                          <a:r>
                            <a:rPr lang="en-GB" sz="2000" baseline="0" dirty="0" smtClean="0"/>
                            <a:t> </a:t>
                          </a:r>
                          <a:r>
                            <a:rPr lang="en-GB" sz="2000" dirty="0" smtClean="0"/>
                            <a:t>scheme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0507" t="-427642" r="-101192" b="-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9556" t="-427642" r="-593" b="-73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233699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372615" y="5577502"/>
            <a:ext cx="11272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Note</a:t>
            </a:r>
            <a:r>
              <a:rPr lang="en-GB" sz="2000" dirty="0" smtClean="0">
                <a:solidFill>
                  <a:schemeClr val="tx1"/>
                </a:solidFill>
              </a:rPr>
              <a:t>: complexity of k-mean schemes mainly comes from </a:t>
            </a:r>
            <a:r>
              <a:rPr lang="en-GB" sz="2000" dirty="0" err="1" smtClean="0">
                <a:solidFill>
                  <a:schemeClr val="tx1"/>
                </a:solidFill>
              </a:rPr>
              <a:t>codeword</a:t>
            </a:r>
            <a:r>
              <a:rPr lang="en-GB" sz="2000" dirty="0" smtClean="0">
                <a:solidFill>
                  <a:schemeClr val="tx1"/>
                </a:solidFill>
              </a:rPr>
              <a:t> index searching (Euclidean </a:t>
            </a:r>
            <a:r>
              <a:rPr lang="en-GB" sz="2000" dirty="0">
                <a:solidFill>
                  <a:schemeClr val="tx1"/>
                </a:solidFill>
              </a:rPr>
              <a:t>distance as </a:t>
            </a:r>
            <a:r>
              <a:rPr lang="en-GB" sz="2000" dirty="0" smtClean="0">
                <a:solidFill>
                  <a:schemeClr val="tx1"/>
                </a:solidFill>
              </a:rPr>
              <a:t>the metric</a:t>
            </a:r>
            <a:r>
              <a:rPr lang="en-GB" sz="2000" dirty="0">
                <a:solidFill>
                  <a:schemeClr val="tx1"/>
                </a:solidFill>
              </a:rPr>
              <a:t>); </a:t>
            </a:r>
            <a:r>
              <a:rPr lang="en-GB" sz="2000" dirty="0" smtClean="0">
                <a:solidFill>
                  <a:schemeClr val="tx1"/>
                </a:solidFill>
              </a:rPr>
              <a:t>complexity of the legacy scheme comes from angle computation (</a:t>
            </a:r>
            <a:r>
              <a:rPr lang="en-GB" sz="2000" dirty="0">
                <a:solidFill>
                  <a:schemeClr val="tx1"/>
                </a:solidFill>
              </a:rPr>
              <a:t>Givens </a:t>
            </a:r>
            <a:r>
              <a:rPr lang="en-GB" sz="2000" dirty="0" smtClean="0">
                <a:solidFill>
                  <a:schemeClr val="tx1"/>
                </a:solidFill>
              </a:rPr>
              <a:t>rotation)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59073-9CB7-43A6-9548-B1C6F500CF2C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5a888943-97ca-4c93-b605-714bb5e9e285"/>
    <ds:schemaRef ds:uri="http://purl.org/dc/elements/1.1/"/>
    <ds:schemaRef ds:uri="http://schemas.microsoft.com/office/2006/documentManagement/types"/>
    <ds:schemaRef ds:uri="e32f50e1-6846-4d7d-ad60-ccd6877e6c5e"/>
    <ds:schemaRef ds:uri="http://schemas.microsoft.com/office/infopath/2007/PartnerControls"/>
    <ds:schemaRef ds:uri="http://schemas.microsoft.com/sharepoint/v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975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Malgun Gothic</vt:lpstr>
      <vt:lpstr>MS Gothic</vt:lpstr>
      <vt:lpstr>Arial</vt:lpstr>
      <vt:lpstr>Arial Unicode MS</vt:lpstr>
      <vt:lpstr>Cambria Math</vt:lpstr>
      <vt:lpstr>Times New Roman</vt:lpstr>
      <vt:lpstr>Office Theme</vt:lpstr>
      <vt:lpstr>Document</vt:lpstr>
      <vt:lpstr>AIML Assisted Complexity Reduction For Beamforming CSI Feedback Using Autoencoder</vt:lpstr>
      <vt:lpstr>Recap: Legacy beamforming scheme</vt:lpstr>
      <vt:lpstr>Recap: Existing AIML Beamforming schemes</vt:lpstr>
      <vt:lpstr>Proposed autoencoder-based scheme</vt:lpstr>
      <vt:lpstr>Considered system parameters for performance evaluations</vt:lpstr>
      <vt:lpstr>Goodput evaluation method</vt:lpstr>
      <vt:lpstr>Goodput comparison</vt:lpstr>
      <vt:lpstr>PER performance comparison</vt:lpstr>
      <vt:lpstr>Comparisons of overhead and complexity for CSI reports</vt:lpstr>
      <vt:lpstr>Summary</vt:lpstr>
      <vt:lpstr>Question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2023-05-12T08:32:55Z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