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899" r:id="rId3"/>
    <p:sldId id="914" r:id="rId4"/>
    <p:sldId id="915" r:id="rId5"/>
    <p:sldId id="918" r:id="rId6"/>
    <p:sldId id="916" r:id="rId7"/>
    <p:sldId id="917" r:id="rId8"/>
    <p:sldId id="919" r:id="rId9"/>
    <p:sldId id="921" r:id="rId10"/>
    <p:sldId id="920" r:id="rId11"/>
    <p:sldId id="913" r:id="rId12"/>
    <p:sldId id="922" r:id="rId13"/>
    <p:sldId id="878"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20" autoAdjust="0"/>
    <p:restoredTop sz="87197" autoAdjust="0"/>
  </p:normalViewPr>
  <p:slideViewPr>
    <p:cSldViewPr>
      <p:cViewPr varScale="1">
        <p:scale>
          <a:sx n="101" d="100"/>
          <a:sy n="101" d="100"/>
        </p:scale>
        <p:origin x="1242" y="108"/>
      </p:cViewPr>
      <p:guideLst>
        <p:guide orient="horz" pos="2160"/>
        <p:guide pos="3840"/>
      </p:guideLst>
    </p:cSldViewPr>
  </p:slideViewPr>
  <p:outlineViewPr>
    <p:cViewPr varScale="1">
      <p:scale>
        <a:sx n="50" d="100"/>
        <a:sy n="50" d="100"/>
      </p:scale>
      <p:origin x="0" y="-24708"/>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802.11-23-xxxx-00-0uhr</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Jan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802.11-23-xxxx-00-0uhr</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Jan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Jan 2023</a:t>
            </a:r>
            <a:endParaRPr lang="en-US"/>
          </a:p>
        </p:txBody>
      </p:sp>
      <p:sp>
        <p:nvSpPr>
          <p:cNvPr id="6" name="Rectangle 6"/>
          <p:cNvSpPr>
            <a:spLocks noGrp="1" noChangeArrowheads="1"/>
          </p:cNvSpPr>
          <p:nvPr>
            <p:ph type="ftr"/>
          </p:nvPr>
        </p:nvSpPr>
        <p:spPr>
          <a:ln/>
        </p:spPr>
        <p:txBody>
          <a:bodyPr/>
          <a:lstStyle/>
          <a:p>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页眉占位符 1"/>
          <p:cNvSpPr>
            <a:spLocks noGrp="1"/>
          </p:cNvSpPr>
          <p:nvPr>
            <p:ph type="hdr" idx="10"/>
          </p:nvPr>
        </p:nvSpPr>
        <p:spPr/>
        <p:txBody>
          <a:bodyPr/>
          <a:lstStyle/>
          <a:p>
            <a:r>
              <a:rPr lang="en-US"/>
              <a:t>doc.: IEEE 802.11-23-xxxx-00-0uhr</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2</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65456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3</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3124797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4</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807885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5</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2517426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1">
              <a:buFont typeface="Arial" panose="020B0604020202020204" pitchFamily="34" charset="0"/>
              <a:buChar char="•"/>
            </a:pPr>
            <a:r>
              <a:rPr lang="en-US" altLang="zh-CN" sz="1800" dirty="0" smtClean="0">
                <a:solidFill>
                  <a:schemeClr val="tx1"/>
                </a:solidFill>
              </a:rPr>
              <a:t>Include local radio measurements at PHY/MAC layer</a:t>
            </a:r>
          </a:p>
          <a:p>
            <a:pPr lvl="1">
              <a:buFont typeface="Arial" panose="020B0604020202020204" pitchFamily="34" charset="0"/>
              <a:buChar char="•"/>
            </a:pPr>
            <a:r>
              <a:rPr lang="en-US" altLang="zh-CN" sz="1800" dirty="0" smtClean="0">
                <a:solidFill>
                  <a:schemeClr val="tx1"/>
                </a:solidFill>
              </a:rPr>
              <a:t>Some measurements have already been defined in Sec.4.3.11 of 802.11-2020, i.e., Wireless LAN radio measurements</a:t>
            </a:r>
          </a:p>
          <a:p>
            <a:pPr lvl="1">
              <a:buFont typeface="Arial" panose="020B0604020202020204" pitchFamily="34" charset="0"/>
              <a:buChar char="•"/>
            </a:pPr>
            <a:r>
              <a:rPr lang="en-US" altLang="zh-CN" sz="1800" dirty="0" smtClean="0">
                <a:solidFill>
                  <a:schemeClr val="tx1"/>
                </a:solidFill>
              </a:rPr>
              <a:t>Some measurements may include customized measurements which are not expected to be standardized  </a:t>
            </a:r>
          </a:p>
          <a:p>
            <a:pPr lvl="1">
              <a:buFont typeface="Arial" panose="020B0604020202020204" pitchFamily="34" charset="0"/>
              <a:buChar char="•"/>
            </a:pPr>
            <a:r>
              <a:rPr lang="en-US" altLang="zh-CN" sz="1800" dirty="0" smtClean="0">
                <a:solidFill>
                  <a:schemeClr val="tx1"/>
                </a:solidFill>
              </a:rPr>
              <a:t>Could be a sequence of measurements, not only statistics, which are difficult to be standardized </a:t>
            </a:r>
          </a:p>
          <a:p>
            <a:pPr lvl="1">
              <a:buFont typeface="Arial" panose="020B0604020202020204" pitchFamily="34" charset="0"/>
              <a:buChar char="•"/>
            </a:pPr>
            <a:r>
              <a:rPr lang="en-US" altLang="zh-CN" sz="1800" dirty="0" smtClean="0">
                <a:solidFill>
                  <a:schemeClr val="tx1"/>
                </a:solidFill>
              </a:rPr>
              <a:t>One possible way of standardization is to figure out some basic and common inputs for  a variety of  use cases </a:t>
            </a:r>
          </a:p>
          <a:p>
            <a:pPr lvl="1">
              <a:buFont typeface="Arial" panose="020B0604020202020204" pitchFamily="34" charset="0"/>
              <a:buChar char="•"/>
            </a:pPr>
            <a:r>
              <a:rPr lang="en-US" altLang="zh-CN" sz="1800" dirty="0" smtClean="0">
                <a:solidFill>
                  <a:schemeClr val="tx1"/>
                </a:solidFill>
              </a:rPr>
              <a:t>Standardize some common inputs may have the advantage that AP can obtain some training data (by monitoring non-AP’s status) without the report from non-AP STAs, thus reducing the overhead of uploading training data</a:t>
            </a:r>
          </a:p>
          <a:p>
            <a:endParaRPr lang="zh-CN" altLang="en-US" dirty="0"/>
          </a:p>
        </p:txBody>
      </p:sp>
      <p:sp>
        <p:nvSpPr>
          <p:cNvPr id="4" name="页眉占位符 3"/>
          <p:cNvSpPr>
            <a:spLocks noGrp="1"/>
          </p:cNvSpPr>
          <p:nvPr>
            <p:ph type="hdr" idx="10"/>
          </p:nvPr>
        </p:nvSpPr>
        <p:spPr/>
        <p:txBody>
          <a:bodyPr/>
          <a:lstStyle/>
          <a:p>
            <a:r>
              <a:rPr lang="en-US" smtClean="0"/>
              <a:t>doc.: IEEE 802.11-23-xxxx-00-0uhr</a:t>
            </a:r>
            <a:endParaRPr lang="en-US"/>
          </a:p>
        </p:txBody>
      </p:sp>
      <p:sp>
        <p:nvSpPr>
          <p:cNvPr id="5" name="日期占位符 4"/>
          <p:cNvSpPr>
            <a:spLocks noGrp="1"/>
          </p:cNvSpPr>
          <p:nvPr>
            <p:ph type="dt" idx="11"/>
          </p:nvPr>
        </p:nvSpPr>
        <p:spPr/>
        <p:txBody>
          <a:bodyPr/>
          <a:lstStyle/>
          <a:p>
            <a:r>
              <a:rPr lang="en-US" altLang="zh-CN" smtClean="0"/>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699910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solidFill>
                  <a:schemeClr val="tx1"/>
                </a:solidFill>
              </a:rPr>
              <a:t>It is feasible as different transmission scheme optimization use cases may have the same goal of boosting channel efficiency and guaranteeing the fairness, and they may leverage similar observations from wireless radio measurements</a:t>
            </a:r>
            <a:endParaRPr lang="zh-CN" altLang="en-US" dirty="0"/>
          </a:p>
        </p:txBody>
      </p:sp>
      <p:sp>
        <p:nvSpPr>
          <p:cNvPr id="4" name="页眉占位符 3"/>
          <p:cNvSpPr>
            <a:spLocks noGrp="1"/>
          </p:cNvSpPr>
          <p:nvPr>
            <p:ph type="hdr" idx="10"/>
          </p:nvPr>
        </p:nvSpPr>
        <p:spPr/>
        <p:txBody>
          <a:bodyPr/>
          <a:lstStyle/>
          <a:p>
            <a:r>
              <a:rPr lang="en-US" smtClean="0"/>
              <a:t>doc.: IEEE 802.11-23-xxxx-00-0uhr</a:t>
            </a:r>
            <a:endParaRPr lang="en-US"/>
          </a:p>
        </p:txBody>
      </p:sp>
      <p:sp>
        <p:nvSpPr>
          <p:cNvPr id="5" name="日期占位符 4"/>
          <p:cNvSpPr>
            <a:spLocks noGrp="1"/>
          </p:cNvSpPr>
          <p:nvPr>
            <p:ph type="dt" idx="11"/>
          </p:nvPr>
        </p:nvSpPr>
        <p:spPr/>
        <p:txBody>
          <a:bodyPr/>
          <a:lstStyle/>
          <a:p>
            <a:r>
              <a:rPr lang="en-US" altLang="zh-CN" smtClean="0"/>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372948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802.11-22-1931-00-0uhr</a:t>
            </a:r>
          </a:p>
        </p:txBody>
      </p:sp>
      <p:sp>
        <p:nvSpPr>
          <p:cNvPr id="5" name="日期占位符 4"/>
          <p:cNvSpPr>
            <a:spLocks noGrp="1"/>
          </p:cNvSpPr>
          <p:nvPr>
            <p:ph type="dt" idx="11"/>
          </p:nvPr>
        </p:nvSpPr>
        <p:spPr/>
        <p:txBody>
          <a:bodyPr/>
          <a:lstStyle/>
          <a:p>
            <a:r>
              <a:rPr lang="de-DE"/>
              <a:t>July 2022</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850056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GB"/>
          </a:p>
        </p:txBody>
      </p:sp>
      <p:sp>
        <p:nvSpPr>
          <p:cNvPr id="7" name="标题 6"/>
          <p:cNvSpPr>
            <a:spLocks noGrp="1"/>
          </p:cNvSpPr>
          <p:nvPr>
            <p:ph type="title"/>
          </p:nvPr>
        </p:nvSpPr>
        <p:spPr/>
        <p:txBody>
          <a:bodyPr/>
          <a:lstStyle/>
          <a:p>
            <a:r>
              <a:rPr lang="zh-CN" altLang="en-US"/>
              <a:t>单击此处编辑母版标题样式</a:t>
            </a:r>
          </a:p>
        </p:txBody>
      </p:sp>
      <p:sp>
        <p:nvSpPr>
          <p:cNvPr id="8" name="日期占位符 7"/>
          <p:cNvSpPr>
            <a:spLocks noGrp="1"/>
          </p:cNvSpPr>
          <p:nvPr>
            <p:ph type="dt" idx="10"/>
          </p:nvPr>
        </p:nvSpPr>
        <p:spPr/>
        <p:txBody>
          <a:bodyPr/>
          <a:lstStyle/>
          <a:p>
            <a:r>
              <a:rPr lang="en-US" altLang="zh-CN"/>
              <a:t>May 2023</a:t>
            </a:r>
            <a:endParaRPr lang="en-GB" dirty="0"/>
          </a:p>
        </p:txBody>
      </p:sp>
      <p:sp>
        <p:nvSpPr>
          <p:cNvPr id="9" name="页脚占位符 8"/>
          <p:cNvSpPr>
            <a:spLocks noGrp="1"/>
          </p:cNvSpPr>
          <p:nvPr>
            <p:ph type="ftr" idx="11"/>
          </p:nvPr>
        </p:nvSpPr>
        <p:spPr/>
        <p:txBody>
          <a:bodyPr/>
          <a:lstStyle/>
          <a:p>
            <a:r>
              <a:rPr lang="en-GB" dirty="0"/>
              <a:t>Peng Liu, Huawei</a:t>
            </a:r>
          </a:p>
        </p:txBody>
      </p:sp>
      <p:sp>
        <p:nvSpPr>
          <p:cNvPr id="10" name="灯片编号占位符 9"/>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Peng Liu,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Date Placeholder 3"/>
          <p:cNvSpPr>
            <a:spLocks noGrp="1"/>
          </p:cNvSpPr>
          <p:nvPr>
            <p:ph type="dt" idx="10"/>
          </p:nvPr>
        </p:nvSpPr>
        <p:spPr/>
        <p:txBody>
          <a:bodyPr/>
          <a:lstStyle>
            <a:lvl1pPr>
              <a:defRPr/>
            </a:lvl1pPr>
          </a:lstStyle>
          <a:p>
            <a:r>
              <a:rPr lang="en-US" altLang="zh-CN"/>
              <a:t>May 2023</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Peng Liu,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en-US" altLang="zh-CN"/>
              <a:t>May 2023</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a:t>Peng Liu,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Mastertitelformat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en-US" altLang="zh-CN"/>
              <a:t>May 2023</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a:t>Peng Liu,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Date Placeholder 2"/>
          <p:cNvSpPr>
            <a:spLocks noGrp="1"/>
          </p:cNvSpPr>
          <p:nvPr>
            <p:ph type="dt" idx="10"/>
          </p:nvPr>
        </p:nvSpPr>
        <p:spPr/>
        <p:txBody>
          <a:bodyPr/>
          <a:lstStyle>
            <a:lvl1pPr>
              <a:defRPr/>
            </a:lvl1pPr>
          </a:lstStyle>
          <a:p>
            <a:r>
              <a:rPr lang="en-US" altLang="zh-CN"/>
              <a:t>May 2023</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a:t>Peng Liu,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May 2023</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a:t>Peng Liu,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ltLang="zh-CN"/>
              <a:t>May 2023</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Peng Liu,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Mastertitelformat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ltLang="zh-CN"/>
              <a:t>May 2023</a:t>
            </a:r>
            <a:endParaRPr lang="en-GB" altLang="zh-CN" dirty="0"/>
          </a:p>
        </p:txBody>
      </p:sp>
      <p:sp>
        <p:nvSpPr>
          <p:cNvPr id="5" name="Footer Placeholder 4"/>
          <p:cNvSpPr>
            <a:spLocks noGrp="1"/>
          </p:cNvSpPr>
          <p:nvPr>
            <p:ph type="ftr" idx="11"/>
          </p:nvPr>
        </p:nvSpPr>
        <p:spPr/>
        <p:txBody>
          <a:bodyPr/>
          <a:lstStyle>
            <a:lvl1pPr>
              <a:defRPr/>
            </a:lvl1pPr>
          </a:lstStyle>
          <a:p>
            <a:r>
              <a:rPr lang="en-GB"/>
              <a:t>Peng Liu,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Peng Liu,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11-23-0750-00-aiml</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khronos.org/registry/NNEF/specs/1.0/nnef-1.0.5.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onnx.a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1/dcn/22/11-22-2119-06-aiml-proposed-ieee-802-11-aiml-tig-technical-report-text-for-the-distributed-channel-access-use-case.doc" TargetMode="External"/><Relationship Id="rId3" Type="http://schemas.openxmlformats.org/officeDocument/2006/relationships/hyperlink" Target="https://mentor.ieee.org/802.11/dcn/23/11-23-0433-02-aiml-aiml-based-roaming-enhancements-use-case.pptx" TargetMode="External"/><Relationship Id="rId7" Type="http://schemas.openxmlformats.org/officeDocument/2006/relationships/hyperlink" Target="https://mentor.ieee.org/802.11/dcn/22/11-22-1522-01-aiml-drl-based-channel-access.pptx" TargetMode="External"/><Relationship Id="rId12" Type="http://schemas.openxmlformats.org/officeDocument/2006/relationships/hyperlink" Target="https://mentor.ieee.org/802.11/dcn/23/11-23-0280-00-aiml-ml-aided-dual-csi-feedback-for-next-generation-wlan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22/11-22-0979-01-aiml-applying-ml-to-802-11-current-research-and-emerging-use-cases.pptx" TargetMode="External"/><Relationship Id="rId11" Type="http://schemas.openxmlformats.org/officeDocument/2006/relationships/hyperlink" Target="https://mentor.ieee.org/802.11/dcn/23/11-23-0275-01-aiml-improved-aiml-enabled-index-based-beamforming-csi-feedback-schemes.pptx" TargetMode="External"/><Relationship Id="rId5" Type="http://schemas.openxmlformats.org/officeDocument/2006/relationships/hyperlink" Target="https://mentor.ieee.org/802.11/dcn/23/11-23-0227-03-aiml-proposed-ieee-802-11-aiml-tig-technical-report-text-for-the-multi-ap-coordination-use-case.docx" TargetMode="External"/><Relationship Id="rId10" Type="http://schemas.openxmlformats.org/officeDocument/2006/relationships/hyperlink" Target="https://mentor.ieee.org/802.11/dcn/22/11-22-1934-05-aiml-proposed-ieee-802-11-aiml-tig-technical-report-text-for-the-csi-compression-use-case.docx" TargetMode="External"/><Relationship Id="rId4" Type="http://schemas.openxmlformats.org/officeDocument/2006/relationships/hyperlink" Target="https://mentor.ieee.org/802.11/dcn/23/11-23-0201-00-aiml-aiml-based-multi-ap-coordination-use-case.pptx" TargetMode="External"/><Relationship Id="rId9" Type="http://schemas.openxmlformats.org/officeDocument/2006/relationships/hyperlink" Target="https://mentor.ieee.org/802.11/dcn/23/11-23-0290-01-aiml-study-on-ai-csi-compression.ppt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82633" y="606425"/>
            <a:ext cx="10726216"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Discussions on </a:t>
            </a:r>
            <a:r>
              <a:rPr lang="en-US" dirty="0" smtClean="0"/>
              <a:t>Neural Network </a:t>
            </a:r>
            <a:r>
              <a:rPr lang="en-US" dirty="0"/>
              <a:t>Model Sharing for WLAN</a:t>
            </a:r>
          </a:p>
        </p:txBody>
      </p:sp>
      <p:sp>
        <p:nvSpPr>
          <p:cNvPr id="3074" name="Rectangle 2"/>
          <p:cNvSpPr>
            <a:spLocks noGrp="1" noChangeArrowheads="1"/>
          </p:cNvSpPr>
          <p:nvPr>
            <p:ph type="subTitle" idx="1"/>
          </p:nvPr>
        </p:nvSpPr>
        <p:spPr>
          <a:xfrm>
            <a:off x="1828800" y="165660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a:t>
            </a:r>
          </a:p>
        </p:txBody>
      </p:sp>
      <p:sp>
        <p:nvSpPr>
          <p:cNvPr id="6" name="Date Placeholder 3"/>
          <p:cNvSpPr>
            <a:spLocks noGrp="1"/>
          </p:cNvSpPr>
          <p:nvPr>
            <p:ph type="dt" idx="10"/>
          </p:nvPr>
        </p:nvSpPr>
        <p:spPr>
          <a:xfrm>
            <a:off x="929217" y="333375"/>
            <a:ext cx="2499764" cy="273050"/>
          </a:xfrm>
        </p:spPr>
        <p:txBody>
          <a:bodyPr/>
          <a:lstStyle/>
          <a:p>
            <a:r>
              <a:rPr lang="en-US" altLang="zh-CN"/>
              <a:t>May 2023</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altLang="zh-CN"/>
              <a:t>Peng Liu, Huawei</a:t>
            </a:r>
            <a:endParaRPr lang="en-GB" altLang="zh-CN" dirty="0"/>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020756" y="23709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555836589"/>
              </p:ext>
            </p:extLst>
          </p:nvPr>
        </p:nvGraphicFramePr>
        <p:xfrm>
          <a:off x="1087839" y="2924944"/>
          <a:ext cx="10115805" cy="2304256"/>
        </p:xfrm>
        <a:graphic>
          <a:graphicData uri="http://schemas.openxmlformats.org/drawingml/2006/table">
            <a:tbl>
              <a:tblPr>
                <a:tableStyleId>{5C22544A-7EE6-4342-B048-85BDC9FD1C3A}</a:tableStyleId>
              </a:tblPr>
              <a:tblGrid>
                <a:gridCol w="2242865">
                  <a:extLst>
                    <a:ext uri="{9D8B030D-6E8A-4147-A177-3AD203B41FA5}">
                      <a16:colId xmlns="" xmlns:a16="http://schemas.microsoft.com/office/drawing/2014/main" val="1982600515"/>
                    </a:ext>
                  </a:extLst>
                </a:gridCol>
                <a:gridCol w="1561575">
                  <a:extLst>
                    <a:ext uri="{9D8B030D-6E8A-4147-A177-3AD203B41FA5}">
                      <a16:colId xmlns="" xmlns:a16="http://schemas.microsoft.com/office/drawing/2014/main" val="2703258511"/>
                    </a:ext>
                  </a:extLst>
                </a:gridCol>
                <a:gridCol w="1988193">
                  <a:extLst>
                    <a:ext uri="{9D8B030D-6E8A-4147-A177-3AD203B41FA5}">
                      <a16:colId xmlns="" xmlns:a16="http://schemas.microsoft.com/office/drawing/2014/main" val="20002"/>
                    </a:ext>
                  </a:extLst>
                </a:gridCol>
                <a:gridCol w="1134957">
                  <a:extLst>
                    <a:ext uri="{9D8B030D-6E8A-4147-A177-3AD203B41FA5}">
                      <a16:colId xmlns="" xmlns:a16="http://schemas.microsoft.com/office/drawing/2014/main" val="20003"/>
                    </a:ext>
                  </a:extLst>
                </a:gridCol>
                <a:gridCol w="3188215">
                  <a:extLst>
                    <a:ext uri="{9D8B030D-6E8A-4147-A177-3AD203B41FA5}">
                      <a16:colId xmlns=""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62973176"/>
                  </a:ext>
                </a:extLst>
              </a:tr>
              <a:tr h="665212">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Peng Liu</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Calibri" panose="020F0502020204030204" pitchFamily="34" charset="0"/>
                          <a:ea typeface="+mn-ea"/>
                          <a:cs typeface="Calibri" panose="020F0502020204030204" pitchFamily="34" charset="0"/>
                        </a:rPr>
                        <a:t>Huawei</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Huawei Base,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Bantian</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r>
                        <a:rPr lang="en-US" sz="1800" baseline="0" dirty="0">
                          <a:effectLst/>
                          <a:latin typeface="Calibri" panose="020F0502020204030204" pitchFamily="34" charset="0"/>
                          <a:ea typeface="Times New Roman" panose="02020603050405020304" pitchFamily="18" charset="0"/>
                          <a:cs typeface="Calibri" panose="020F0502020204030204" pitchFamily="34" charset="0"/>
                        </a:rPr>
                        <a:t> </a:t>
                      </a:r>
                      <a:r>
                        <a:rPr lang="en-US" sz="1800" baseline="0" dirty="0" err="1">
                          <a:effectLst/>
                          <a:latin typeface="Calibri" panose="020F0502020204030204" pitchFamily="34" charset="0"/>
                          <a:ea typeface="Times New Roman" panose="02020603050405020304" pitchFamily="18" charset="0"/>
                          <a:cs typeface="Calibri" panose="020F0502020204030204" pitchFamily="34" charset="0"/>
                        </a:rPr>
                        <a:t>Longgang</a:t>
                      </a:r>
                      <a:r>
                        <a:rPr lang="en-US" sz="1800" baseline="0" dirty="0">
                          <a:effectLst/>
                          <a:latin typeface="Calibri" panose="020F0502020204030204" pitchFamily="34" charset="0"/>
                          <a:ea typeface="Times New Roman" panose="02020603050405020304" pitchFamily="18" charset="0"/>
                          <a:cs typeface="Calibri" panose="020F0502020204030204" pitchFamily="34" charset="0"/>
                        </a:rPr>
                        <a:t>, Shenzhen, Guangdong, China, 518129</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Jeremy.liupeng@huawei.com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049572813"/>
                  </a:ext>
                </a:extLst>
              </a:tr>
              <a:tr h="5760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Ziyang</a:t>
                      </a:r>
                      <a:r>
                        <a:rPr lang="en-US" sz="1800" dirty="0">
                          <a:effectLst/>
                          <a:latin typeface="Calibri" panose="020F0502020204030204" pitchFamily="34" charset="0"/>
                          <a:ea typeface="Times New Roman" panose="02020603050405020304" pitchFamily="18" charset="0"/>
                          <a:cs typeface="Calibri" panose="020F0502020204030204" pitchFamily="34" charset="0"/>
                        </a:rPr>
                        <a:t> Guo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72008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altLang="zh-CN" sz="1800" dirty="0">
                          <a:effectLst/>
                          <a:latin typeface="Calibri" panose="020F0502020204030204" pitchFamily="34" charset="0"/>
                          <a:ea typeface="Times New Roman" panose="02020603050405020304" pitchFamily="18" charset="0"/>
                          <a:cs typeface="Calibri" panose="020F0502020204030204" pitchFamily="34" charset="0"/>
                        </a:rPr>
                        <a:t>Ross Jian Yu</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Discussions on </a:t>
            </a:r>
            <a:r>
              <a:rPr lang="en-US" altLang="zh-CN" dirty="0" smtClean="0"/>
              <a:t>Neural Network </a:t>
            </a:r>
            <a:r>
              <a:rPr lang="en-US" altLang="zh-CN" dirty="0"/>
              <a:t>Model Workflow</a:t>
            </a:r>
            <a:endParaRPr lang="zh-CN" altLang="en-US" dirty="0"/>
          </a:p>
        </p:txBody>
      </p:sp>
      <p:sp>
        <p:nvSpPr>
          <p:cNvPr id="3" name="内容占位符 2"/>
          <p:cNvSpPr>
            <a:spLocks noGrp="1"/>
          </p:cNvSpPr>
          <p:nvPr>
            <p:ph idx="1"/>
          </p:nvPr>
        </p:nvSpPr>
        <p:spPr>
          <a:xfrm>
            <a:off x="4655841" y="2004980"/>
            <a:ext cx="7200800" cy="4113213"/>
          </a:xfrm>
        </p:spPr>
        <p:txBody>
          <a:bodyPr/>
          <a:lstStyle/>
          <a:p>
            <a:pPr>
              <a:buFont typeface="Arial" panose="020B0604020202020204" pitchFamily="34" charset="0"/>
              <a:buChar char="•"/>
            </a:pPr>
            <a:r>
              <a:rPr lang="en-US" altLang="zh-CN" dirty="0">
                <a:solidFill>
                  <a:schemeClr val="tx1"/>
                </a:solidFill>
              </a:rPr>
              <a:t>Post-processing</a:t>
            </a:r>
          </a:p>
          <a:p>
            <a:pPr lvl="1">
              <a:buFont typeface="Arial" panose="020B0604020202020204" pitchFamily="34" charset="0"/>
              <a:buChar char="•"/>
            </a:pPr>
            <a:r>
              <a:rPr lang="en-US" altLang="zh-CN" dirty="0">
                <a:solidFill>
                  <a:schemeClr val="tx1"/>
                </a:solidFill>
              </a:rPr>
              <a:t>Map </a:t>
            </a:r>
            <a:r>
              <a:rPr lang="en-US" altLang="zh-CN" dirty="0" smtClean="0">
                <a:solidFill>
                  <a:schemeClr val="tx1"/>
                </a:solidFill>
              </a:rPr>
              <a:t>neural network output to </a:t>
            </a:r>
            <a:r>
              <a:rPr lang="en-US" altLang="zh-CN" dirty="0">
                <a:solidFill>
                  <a:schemeClr val="tx1"/>
                </a:solidFill>
              </a:rPr>
              <a:t>specific transmission </a:t>
            </a:r>
            <a:r>
              <a:rPr lang="en-US" altLang="zh-CN" dirty="0" smtClean="0">
                <a:solidFill>
                  <a:schemeClr val="tx1"/>
                </a:solidFill>
              </a:rPr>
              <a:t>scheme</a:t>
            </a:r>
          </a:p>
          <a:p>
            <a:pPr lvl="1">
              <a:buFont typeface="Arial" panose="020B0604020202020204" pitchFamily="34" charset="0"/>
              <a:buChar char="•"/>
            </a:pPr>
            <a:r>
              <a:rPr lang="en-US" altLang="zh-CN" dirty="0" smtClean="0">
                <a:solidFill>
                  <a:schemeClr val="tx1"/>
                </a:solidFill>
              </a:rPr>
              <a:t>Post-processing </a:t>
            </a:r>
            <a:r>
              <a:rPr lang="en-US" altLang="zh-CN" dirty="0">
                <a:solidFill>
                  <a:schemeClr val="tx1"/>
                </a:solidFill>
              </a:rPr>
              <a:t>can be categorized as two types based on the </a:t>
            </a:r>
            <a:r>
              <a:rPr lang="en-US" altLang="zh-CN" dirty="0" smtClean="0">
                <a:solidFill>
                  <a:schemeClr val="tx1"/>
                </a:solidFill>
              </a:rPr>
              <a:t>output of Core NN model</a:t>
            </a:r>
            <a:endParaRPr lang="en-US" altLang="zh-CN" dirty="0">
              <a:solidFill>
                <a:schemeClr val="tx1"/>
              </a:solidFill>
            </a:endParaRPr>
          </a:p>
          <a:p>
            <a:pPr lvl="2">
              <a:buFont typeface="Arial" panose="020B0604020202020204" pitchFamily="34" charset="0"/>
              <a:buChar char="•"/>
            </a:pPr>
            <a:r>
              <a:rPr lang="en-US" altLang="zh-CN" sz="1400" b="1" u="sng" dirty="0">
                <a:solidFill>
                  <a:schemeClr val="tx1"/>
                </a:solidFill>
              </a:rPr>
              <a:t>Type A</a:t>
            </a:r>
            <a:r>
              <a:rPr lang="en-US" altLang="zh-CN" sz="1400" dirty="0">
                <a:solidFill>
                  <a:schemeClr val="tx1"/>
                </a:solidFill>
              </a:rPr>
              <a:t>. </a:t>
            </a:r>
            <a:r>
              <a:rPr lang="en-US" altLang="zh-CN" sz="1400" dirty="0" smtClean="0">
                <a:solidFill>
                  <a:schemeClr val="tx1"/>
                </a:solidFill>
              </a:rPr>
              <a:t>if Core Neural Network model outputs a </a:t>
            </a:r>
            <a:r>
              <a:rPr lang="en-US" altLang="zh-CN" sz="1400" dirty="0">
                <a:solidFill>
                  <a:schemeClr val="tx1"/>
                </a:solidFill>
              </a:rPr>
              <a:t>probability distribution. Take MCS selection as an example, it corresponds to the probability distribution of each MCS, and post-processing randomly outputs one MCS based on the probability distribution</a:t>
            </a:r>
          </a:p>
          <a:p>
            <a:pPr lvl="2">
              <a:buFont typeface="Arial" panose="020B0604020202020204" pitchFamily="34" charset="0"/>
              <a:buChar char="•"/>
            </a:pPr>
            <a:r>
              <a:rPr lang="en-US" altLang="zh-CN" sz="1400" b="1" u="sng" dirty="0">
                <a:solidFill>
                  <a:schemeClr val="tx1"/>
                </a:solidFill>
              </a:rPr>
              <a:t>Type B</a:t>
            </a:r>
            <a:r>
              <a:rPr lang="en-US" altLang="zh-CN" sz="1400" dirty="0">
                <a:solidFill>
                  <a:schemeClr val="tx1"/>
                </a:solidFill>
              </a:rPr>
              <a:t>. if Core Neural Network model outputs </a:t>
            </a:r>
            <a:r>
              <a:rPr lang="en-US" altLang="zh-CN" sz="1400" dirty="0" smtClean="0">
                <a:solidFill>
                  <a:schemeClr val="tx1"/>
                </a:solidFill>
              </a:rPr>
              <a:t>scores </a:t>
            </a:r>
            <a:r>
              <a:rPr lang="en-US" altLang="zh-CN" sz="1400" dirty="0">
                <a:solidFill>
                  <a:schemeClr val="tx1"/>
                </a:solidFill>
              </a:rPr>
              <a:t>of transmission scheme. Again, take MCS selection as an example, it corresponds to the </a:t>
            </a:r>
            <a:r>
              <a:rPr lang="en-US" altLang="zh-CN" sz="1400" dirty="0" smtClean="0">
                <a:solidFill>
                  <a:schemeClr val="tx1"/>
                </a:solidFill>
              </a:rPr>
              <a:t>score </a:t>
            </a:r>
            <a:r>
              <a:rPr lang="en-US" altLang="zh-CN" sz="1400" dirty="0">
                <a:solidFill>
                  <a:schemeClr val="tx1"/>
                </a:solidFill>
              </a:rPr>
              <a:t>of each MCS, and post-processing outputs one MCS whose </a:t>
            </a:r>
            <a:r>
              <a:rPr lang="en-US" altLang="zh-CN" sz="1400" dirty="0" smtClean="0">
                <a:solidFill>
                  <a:schemeClr val="tx1"/>
                </a:solidFill>
              </a:rPr>
              <a:t>score </a:t>
            </a:r>
            <a:r>
              <a:rPr lang="en-US" altLang="zh-CN" sz="1400" dirty="0">
                <a:solidFill>
                  <a:schemeClr val="tx1"/>
                </a:solidFill>
              </a:rPr>
              <a:t>is the </a:t>
            </a:r>
            <a:r>
              <a:rPr lang="en-US" altLang="zh-CN" sz="1400" dirty="0" smtClean="0">
                <a:solidFill>
                  <a:schemeClr val="tx1"/>
                </a:solidFill>
              </a:rPr>
              <a:t>maximum</a:t>
            </a:r>
            <a:endParaRPr lang="en-US" altLang="zh-CN" sz="1400" dirty="0">
              <a:solidFill>
                <a:schemeClr val="tx1"/>
              </a:solidFill>
            </a:endParaRPr>
          </a:p>
          <a:p>
            <a:pPr lvl="1">
              <a:buFont typeface="Arial" panose="020B0604020202020204" pitchFamily="34" charset="0"/>
              <a:buChar char="•"/>
            </a:pPr>
            <a:r>
              <a:rPr lang="en-US" altLang="zh-CN" b="1" dirty="0">
                <a:solidFill>
                  <a:schemeClr val="tx1"/>
                </a:solidFill>
              </a:rPr>
              <a:t>Both two types of post-processing can be considered to be standardized to support a variety of AI </a:t>
            </a:r>
            <a:r>
              <a:rPr lang="en-US" altLang="zh-CN" b="1" dirty="0" smtClean="0">
                <a:solidFill>
                  <a:schemeClr val="tx1"/>
                </a:solidFill>
              </a:rPr>
              <a:t>algorithms</a:t>
            </a:r>
            <a:endParaRPr lang="en-US" altLang="zh-CN" b="1" dirty="0">
              <a:solidFill>
                <a:schemeClr val="tx1"/>
              </a:solidFill>
            </a:endParaRPr>
          </a:p>
          <a:p>
            <a:pPr lvl="1">
              <a:buFont typeface="Arial" panose="020B0604020202020204" pitchFamily="34" charset="0"/>
              <a:buChar char="•"/>
            </a:pPr>
            <a:endParaRPr lang="en-US" altLang="zh-CN" sz="1400" dirty="0">
              <a:solidFill>
                <a:schemeClr val="tx1"/>
              </a:solidFill>
            </a:endParaRPr>
          </a:p>
          <a:p>
            <a:pPr lvl="0">
              <a:buFont typeface="Arial" panose="020B0604020202020204" pitchFamily="34" charset="0"/>
              <a:buChar char="•"/>
            </a:pPr>
            <a:endParaRPr lang="en-US" altLang="zh-CN" sz="1800" dirty="0">
              <a:solidFill>
                <a:schemeClr val="tx1"/>
              </a:solidFill>
            </a:endParaRPr>
          </a:p>
          <a:p>
            <a:pPr lvl="0">
              <a:buFont typeface="Arial" panose="020B0604020202020204" pitchFamily="34" charset="0"/>
              <a:buChar char="•"/>
            </a:pPr>
            <a:endParaRPr lang="zh-CN" altLang="en-US" sz="1800" dirty="0">
              <a:solidFill>
                <a:schemeClr val="tx1"/>
              </a:solidFill>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dirty="0"/>
              <a:t>Peng Liu, Huawei</a:t>
            </a:r>
          </a:p>
        </p:txBody>
      </p:sp>
      <p:sp>
        <p:nvSpPr>
          <p:cNvPr id="6" name="日期占位符 5"/>
          <p:cNvSpPr>
            <a:spLocks noGrp="1"/>
          </p:cNvSpPr>
          <p:nvPr>
            <p:ph type="dt" idx="15"/>
          </p:nvPr>
        </p:nvSpPr>
        <p:spPr/>
        <p:txBody>
          <a:bodyPr/>
          <a:lstStyle/>
          <a:p>
            <a:r>
              <a:rPr lang="en-US" altLang="zh-CN"/>
              <a:t>May 2023</a:t>
            </a:r>
            <a:endParaRPr lang="en-GB" dirty="0"/>
          </a:p>
        </p:txBody>
      </p:sp>
      <p:sp>
        <p:nvSpPr>
          <p:cNvPr id="12" name="矩形 11"/>
          <p:cNvSpPr/>
          <p:nvPr/>
        </p:nvSpPr>
        <p:spPr bwMode="auto">
          <a:xfrm>
            <a:off x="1455928" y="2235205"/>
            <a:ext cx="1200973" cy="2357351"/>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 name="直接箭头连接符 12"/>
          <p:cNvCxnSpPr>
            <a:endCxn id="14" idx="2"/>
          </p:cNvCxnSpPr>
          <p:nvPr/>
        </p:nvCxnSpPr>
        <p:spPr>
          <a:xfrm>
            <a:off x="409596" y="2526655"/>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1418614" y="248333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5" name="椭圆 14"/>
          <p:cNvSpPr/>
          <p:nvPr/>
        </p:nvSpPr>
        <p:spPr>
          <a:xfrm>
            <a:off x="1418613" y="303110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6" name="椭圆 15"/>
          <p:cNvSpPr/>
          <p:nvPr/>
        </p:nvSpPr>
        <p:spPr>
          <a:xfrm>
            <a:off x="1417408" y="359933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7" name="椭圆 16"/>
          <p:cNvSpPr/>
          <p:nvPr/>
        </p:nvSpPr>
        <p:spPr>
          <a:xfrm>
            <a:off x="1418613" y="4405311"/>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18" name="文本框 17"/>
              <p:cNvSpPr txBox="1"/>
              <p:nvPr/>
            </p:nvSpPr>
            <p:spPr>
              <a:xfrm>
                <a:off x="1350041" y="3907699"/>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18" name="文本框 17"/>
              <p:cNvSpPr txBox="1">
                <a:spLocks noRot="1" noChangeAspect="1" noMove="1" noResize="1" noEditPoints="1" noAdjustHandles="1" noChangeArrowheads="1" noChangeShapeType="1" noTextEdit="1"/>
              </p:cNvSpPr>
              <p:nvPr/>
            </p:nvSpPr>
            <p:spPr>
              <a:xfrm>
                <a:off x="1350041" y="3907699"/>
                <a:ext cx="263473" cy="307777"/>
              </a:xfrm>
              <a:prstGeom prst="rect">
                <a:avLst/>
              </a:prstGeom>
              <a:blipFill rotWithShape="0">
                <a:blip r:embed="rId3"/>
                <a:stretch>
                  <a:fillRect/>
                </a:stretch>
              </a:blipFill>
              <a:ln>
                <a:noFill/>
              </a:ln>
            </p:spPr>
            <p:txBody>
              <a:bodyPr/>
              <a:lstStyle/>
              <a:p>
                <a:r>
                  <a:rPr lang="zh-CN" altLang="en-US">
                    <a:noFill/>
                  </a:rPr>
                  <a:t> </a:t>
                </a:r>
              </a:p>
            </p:txBody>
          </p:sp>
        </mc:Fallback>
      </mc:AlternateContent>
      <p:cxnSp>
        <p:nvCxnSpPr>
          <p:cNvPr id="19" name="直接箭头连接符 18"/>
          <p:cNvCxnSpPr>
            <a:endCxn id="15" idx="2"/>
          </p:cNvCxnSpPr>
          <p:nvPr/>
        </p:nvCxnSpPr>
        <p:spPr>
          <a:xfrm>
            <a:off x="409595" y="3074423"/>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a:endCxn id="16" idx="2"/>
          </p:cNvCxnSpPr>
          <p:nvPr/>
        </p:nvCxnSpPr>
        <p:spPr>
          <a:xfrm>
            <a:off x="408390" y="3642655"/>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a:endCxn id="17" idx="2"/>
          </p:cNvCxnSpPr>
          <p:nvPr/>
        </p:nvCxnSpPr>
        <p:spPr>
          <a:xfrm>
            <a:off x="409595" y="4448631"/>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2606833" y="332172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3" name="右箭头 22"/>
          <p:cNvSpPr/>
          <p:nvPr/>
        </p:nvSpPr>
        <p:spPr bwMode="auto">
          <a:xfrm>
            <a:off x="2762788" y="3285469"/>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4" name="组合 23"/>
          <p:cNvGrpSpPr/>
          <p:nvPr/>
        </p:nvGrpSpPr>
        <p:grpSpPr>
          <a:xfrm>
            <a:off x="3287688" y="2636912"/>
            <a:ext cx="1071720" cy="1793990"/>
            <a:chOff x="487366" y="2957660"/>
            <a:chExt cx="1071720" cy="1793990"/>
          </a:xfrm>
        </p:grpSpPr>
        <p:sp>
          <p:nvSpPr>
            <p:cNvPr id="25" name="圆角矩形 24"/>
            <p:cNvSpPr/>
            <p:nvPr/>
          </p:nvSpPr>
          <p:spPr>
            <a:xfrm>
              <a:off x="487366" y="2957660"/>
              <a:ext cx="1071720" cy="1793990"/>
            </a:xfrm>
            <a:prstGeom prst="roundRect">
              <a:avLst>
                <a:gd name="adj" fmla="val 875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6" name="文本框 25"/>
            <p:cNvSpPr txBox="1"/>
            <p:nvPr/>
          </p:nvSpPr>
          <p:spPr>
            <a:xfrm>
              <a:off x="570259" y="3131905"/>
              <a:ext cx="922636" cy="1477328"/>
            </a:xfrm>
            <a:prstGeom prst="rect">
              <a:avLst/>
            </a:prstGeom>
            <a:noFill/>
          </p:spPr>
          <p:txBody>
            <a:bodyPr wrap="square" rtlCol="0">
              <a:spAutoFit/>
            </a:bodyPr>
            <a:lstStyle/>
            <a:p>
              <a:pPr marL="171450" indent="-171450">
                <a:buFont typeface="Arial" panose="020B0604020202020204" pitchFamily="34" charset="0"/>
                <a:buChar char="•"/>
              </a:pPr>
              <a:r>
                <a:rPr lang="en-US" altLang="zh-CN" sz="1000" dirty="0">
                  <a:solidFill>
                    <a:prstClr val="black"/>
                  </a:solidFill>
                </a:rPr>
                <a:t>Channel access</a:t>
              </a:r>
            </a:p>
            <a:p>
              <a:pPr marL="171450" indent="-171450">
                <a:buFont typeface="Arial" panose="020B0604020202020204" pitchFamily="34" charset="0"/>
                <a:buChar char="•"/>
              </a:pPr>
              <a:r>
                <a:rPr lang="en-US" altLang="zh-CN" sz="1000" dirty="0">
                  <a:solidFill>
                    <a:prstClr val="black"/>
                  </a:solidFill>
                </a:rPr>
                <a:t>power-off time duration</a:t>
              </a:r>
            </a:p>
            <a:p>
              <a:pPr marL="171450" indent="-171450">
                <a:buFont typeface="Arial" panose="020B0604020202020204" pitchFamily="34" charset="0"/>
                <a:buChar char="•"/>
              </a:pPr>
              <a:r>
                <a:rPr lang="en-US" altLang="zh-CN" sz="1000" dirty="0">
                  <a:solidFill>
                    <a:prstClr val="black"/>
                  </a:solidFill>
                </a:rPr>
                <a:t>OBSS ED/CS threshold</a:t>
              </a:r>
            </a:p>
            <a:p>
              <a:pPr marL="171450" indent="-171450">
                <a:buFont typeface="Arial" panose="020B0604020202020204" pitchFamily="34" charset="0"/>
                <a:buChar char="•"/>
              </a:pPr>
              <a:r>
                <a:rPr lang="en-US" altLang="zh-CN" sz="1000" dirty="0">
                  <a:solidFill>
                    <a:prstClr val="black"/>
                  </a:solidFill>
                </a:rPr>
                <a:t>MCS</a:t>
              </a:r>
              <a:endParaRPr lang="zh-CN" altLang="en-US" sz="1000" dirty="0">
                <a:solidFill>
                  <a:prstClr val="black"/>
                </a:solidFill>
              </a:endParaRPr>
            </a:p>
          </p:txBody>
        </p:sp>
      </p:grpSp>
      <p:sp>
        <p:nvSpPr>
          <p:cNvPr id="27" name="椭圆 26"/>
          <p:cNvSpPr/>
          <p:nvPr/>
        </p:nvSpPr>
        <p:spPr bwMode="auto">
          <a:xfrm>
            <a:off x="668914" y="2068620"/>
            <a:ext cx="348494" cy="2767766"/>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矩形 27"/>
          <p:cNvSpPr/>
          <p:nvPr/>
        </p:nvSpPr>
        <p:spPr>
          <a:xfrm>
            <a:off x="415207" y="4990459"/>
            <a:ext cx="2621230" cy="923330"/>
          </a:xfrm>
          <a:prstGeom prst="rect">
            <a:avLst/>
          </a:prstGeom>
        </p:spPr>
        <p:txBody>
          <a:bodyPr wrap="none">
            <a:spAutoFit/>
          </a:bodyPr>
          <a:lstStyle/>
          <a:p>
            <a:r>
              <a:rPr lang="en-US" altLang="zh-CN" sz="1800" dirty="0">
                <a:solidFill>
                  <a:schemeClr val="tx1"/>
                </a:solidFill>
              </a:rPr>
              <a:t>N-dimensional vector</a:t>
            </a:r>
          </a:p>
          <a:p>
            <a:pPr marL="285750" indent="-285750">
              <a:buFont typeface="Arial" panose="020B0604020202020204" pitchFamily="34" charset="0"/>
              <a:buChar char="•"/>
            </a:pPr>
            <a:r>
              <a:rPr lang="en-US" altLang="zh-CN" sz="1800" dirty="0">
                <a:solidFill>
                  <a:schemeClr val="tx1"/>
                </a:solidFill>
              </a:rPr>
              <a:t>Probability distribution</a:t>
            </a:r>
          </a:p>
          <a:p>
            <a:pPr marL="285750" indent="-285750">
              <a:buFont typeface="Arial" panose="020B0604020202020204" pitchFamily="34" charset="0"/>
              <a:buChar char="•"/>
            </a:pPr>
            <a:r>
              <a:rPr lang="en-US" altLang="zh-CN" sz="1800" dirty="0" smtClean="0">
                <a:solidFill>
                  <a:schemeClr val="tx1"/>
                </a:solidFill>
              </a:rPr>
              <a:t>Scores </a:t>
            </a:r>
            <a:endParaRPr lang="zh-CN" altLang="en-US" sz="1800" dirty="0"/>
          </a:p>
        </p:txBody>
      </p:sp>
    </p:spTree>
    <p:extLst>
      <p:ext uri="{BB962C8B-B14F-4D97-AF65-F5344CB8AC3E}">
        <p14:creationId xmlns:p14="http://schemas.microsoft.com/office/powerpoint/2010/main" val="26074887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 of </a:t>
            </a:r>
            <a:r>
              <a:rPr lang="en-US" altLang="zh-CN" dirty="0" smtClean="0"/>
              <a:t>Neural Network </a:t>
            </a:r>
            <a:r>
              <a:rPr lang="en-US" altLang="zh-CN" dirty="0"/>
              <a:t>Model Workflow</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a:t>Peng Liu, Huawei</a:t>
            </a:r>
            <a:endParaRPr lang="en-GB" dirty="0"/>
          </a:p>
        </p:txBody>
      </p:sp>
      <p:sp>
        <p:nvSpPr>
          <p:cNvPr id="6" name="日期占位符 5"/>
          <p:cNvSpPr>
            <a:spLocks noGrp="1"/>
          </p:cNvSpPr>
          <p:nvPr>
            <p:ph type="dt" idx="15"/>
          </p:nvPr>
        </p:nvSpPr>
        <p:spPr/>
        <p:txBody>
          <a:bodyPr/>
          <a:lstStyle/>
          <a:p>
            <a:r>
              <a:rPr lang="en-US" altLang="zh-CN"/>
              <a:t>May 2023</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4166471034"/>
              </p:ext>
            </p:extLst>
          </p:nvPr>
        </p:nvGraphicFramePr>
        <p:xfrm>
          <a:off x="479376" y="1988840"/>
          <a:ext cx="11305255" cy="4150360"/>
        </p:xfrm>
        <a:graphic>
          <a:graphicData uri="http://schemas.openxmlformats.org/drawingml/2006/table">
            <a:tbl>
              <a:tblPr firstRow="1" bandRow="1">
                <a:tableStyleId>{5C22544A-7EE6-4342-B048-85BDC9FD1C3A}</a:tableStyleId>
              </a:tblPr>
              <a:tblGrid>
                <a:gridCol w="1938046"/>
                <a:gridCol w="4764357"/>
                <a:gridCol w="4602852"/>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1" kern="1200" dirty="0" smtClean="0">
                          <a:solidFill>
                            <a:schemeClr val="lt1"/>
                          </a:solidFill>
                          <a:latin typeface="+mn-lt"/>
                          <a:ea typeface="+mn-ea"/>
                          <a:cs typeface="+mn-cs"/>
                        </a:rPr>
                        <a:t>Components</a:t>
                      </a:r>
                    </a:p>
                  </a:txBody>
                  <a:tcPr/>
                </a:tc>
                <a:tc>
                  <a:txBody>
                    <a:bodyPr/>
                    <a:lstStyle/>
                    <a:p>
                      <a:r>
                        <a:rPr lang="en-US" altLang="zh-CN" dirty="0" smtClean="0"/>
                        <a:t>Descriptions</a:t>
                      </a:r>
                      <a:endParaRPr lang="zh-CN" altLang="en-US" dirty="0"/>
                    </a:p>
                  </a:txBody>
                  <a:tcPr/>
                </a:tc>
                <a:tc>
                  <a:txBody>
                    <a:bodyPr/>
                    <a:lstStyle/>
                    <a:p>
                      <a:r>
                        <a:rPr lang="en-US" altLang="zh-CN" dirty="0" smtClean="0"/>
                        <a:t>Thoughts on Standardization</a:t>
                      </a:r>
                      <a:endParaRPr lang="zh-CN" altLang="en-US"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solidFill>
                            <a:schemeClr val="tx1"/>
                          </a:solidFill>
                        </a:rPr>
                        <a:t>The inputs</a:t>
                      </a:r>
                    </a:p>
                  </a:txBody>
                  <a:tcPr/>
                </a:tc>
                <a:tc>
                  <a:txBody>
                    <a:bodyPr/>
                    <a:lstStyle/>
                    <a:p>
                      <a:pPr marL="285750" indent="-285750">
                        <a:buFont typeface="Arial" panose="020B0604020202020204" pitchFamily="34" charset="0"/>
                        <a:buChar char="•"/>
                      </a:pPr>
                      <a:r>
                        <a:rPr lang="en-US" altLang="zh-CN" sz="1400" dirty="0" smtClean="0">
                          <a:solidFill>
                            <a:schemeClr val="tx1"/>
                          </a:solidFill>
                        </a:rPr>
                        <a:t>local radio measurements at PHY/MAC layer, defined in Sec.4.3.11 of 802.11-2020 or customized</a:t>
                      </a:r>
                      <a:r>
                        <a:rPr lang="en-US" altLang="zh-CN" sz="1400" baseline="0" dirty="0" smtClean="0">
                          <a:solidFill>
                            <a:schemeClr val="tx1"/>
                          </a:solidFill>
                        </a:rPr>
                        <a:t> </a:t>
                      </a:r>
                      <a:endParaRPr lang="en-US" altLang="zh-CN" sz="1400"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smtClean="0">
                          <a:solidFill>
                            <a:schemeClr val="tx1"/>
                          </a:solidFill>
                        </a:rPr>
                        <a:t>Can be a sequence of historical observations</a:t>
                      </a:r>
                    </a:p>
                  </a:txBody>
                  <a:tcPr/>
                </a:tc>
                <a:tc>
                  <a:txBody>
                    <a:bodyPr/>
                    <a:lstStyle/>
                    <a:p>
                      <a:r>
                        <a:rPr lang="en-US" altLang="zh-CN" sz="1400" b="1" dirty="0" smtClean="0">
                          <a:solidFill>
                            <a:schemeClr val="tx1"/>
                          </a:solidFill>
                        </a:rPr>
                        <a:t>Standardize some basic and common inputs for a variety of  use cases</a:t>
                      </a:r>
                      <a:endParaRPr lang="zh-CN" altLang="en-US" sz="14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solidFill>
                            <a:schemeClr val="tx1"/>
                          </a:solidFill>
                        </a:rPr>
                        <a:t>Pre-processing</a:t>
                      </a:r>
                    </a:p>
                  </a:txBody>
                  <a:tcPr/>
                </a:tc>
                <a:tc>
                  <a:txBody>
                    <a:bodyPr/>
                    <a:lstStyle/>
                    <a:p>
                      <a:pPr marL="285750" indent="-285750">
                        <a:buFont typeface="Arial" panose="020B0604020202020204" pitchFamily="34" charset="0"/>
                        <a:buChar char="•"/>
                      </a:pPr>
                      <a:r>
                        <a:rPr lang="en-US" altLang="zh-CN" sz="1400" dirty="0" smtClean="0">
                          <a:solidFill>
                            <a:schemeClr val="tx1"/>
                          </a:solidFill>
                        </a:rPr>
                        <a:t>Format conversion</a:t>
                      </a:r>
                      <a:r>
                        <a:rPr lang="zh-CN" altLang="en-US" sz="1400" dirty="0" smtClean="0">
                          <a:solidFill>
                            <a:schemeClr val="tx1"/>
                          </a:solidFill>
                        </a:rPr>
                        <a:t> </a:t>
                      </a:r>
                      <a:r>
                        <a:rPr lang="en-US" altLang="zh-CN" sz="1400" dirty="0" smtClean="0">
                          <a:solidFill>
                            <a:schemeClr val="tx1"/>
                          </a:solidFill>
                        </a:rPr>
                        <a:t>(normalization) to NN model readable format</a:t>
                      </a:r>
                    </a:p>
                    <a:p>
                      <a:pPr marL="285750" indent="-285750">
                        <a:buFont typeface="Arial" panose="020B0604020202020204" pitchFamily="34" charset="0"/>
                        <a:buChar char="•"/>
                      </a:pPr>
                      <a:r>
                        <a:rPr lang="en-US" altLang="zh-CN" sz="1400" dirty="0" smtClean="0">
                          <a:solidFill>
                            <a:schemeClr val="tx1"/>
                          </a:solidFill>
                        </a:rPr>
                        <a:t>Feature extraction, compress the raw data</a:t>
                      </a:r>
                    </a:p>
                    <a:p>
                      <a:pPr marL="285750" indent="-285750">
                        <a:buFont typeface="Arial" panose="020B0604020202020204" pitchFamily="34" charset="0"/>
                        <a:buChar char="•"/>
                      </a:pPr>
                      <a:r>
                        <a:rPr lang="en-US" altLang="zh-CN" sz="1400" dirty="0" smtClean="0">
                          <a:solidFill>
                            <a:schemeClr val="tx1"/>
                          </a:solidFill>
                        </a:rPr>
                        <a:t>either NN or other algorithms </a:t>
                      </a:r>
                    </a:p>
                  </a:txBody>
                  <a:tcPr/>
                </a:tc>
                <a:tc>
                  <a:txBody>
                    <a:bodyPr/>
                    <a:lstStyle/>
                    <a:p>
                      <a:r>
                        <a:rPr lang="en-US" altLang="zh-CN" sz="1400" b="1" dirty="0" smtClean="0">
                          <a:solidFill>
                            <a:schemeClr val="tx1"/>
                          </a:solidFill>
                        </a:rPr>
                        <a:t>If Pre-processing is left for implementation, the output of Pre-processing (i.e., the input of core NN model ) shall be standardized</a:t>
                      </a:r>
                      <a:endParaRPr lang="zh-CN" altLang="en-US" sz="14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solidFill>
                            <a:schemeClr val="tx1"/>
                          </a:solidFill>
                        </a:rPr>
                        <a:t>Core Neural Network Model</a:t>
                      </a:r>
                    </a:p>
                    <a:p>
                      <a:endParaRPr lang="zh-CN" altLang="en-US" sz="1400" dirty="0"/>
                    </a:p>
                  </a:txBody>
                  <a:tcPr/>
                </a:tc>
                <a:tc>
                  <a:txBody>
                    <a:bodyPr/>
                    <a:lstStyle/>
                    <a:p>
                      <a:pPr marL="285750" indent="-285750">
                        <a:buFont typeface="Arial" panose="020B0604020202020204" pitchFamily="34" charset="0"/>
                        <a:buChar char="•"/>
                      </a:pPr>
                      <a:r>
                        <a:rPr lang="en-US" altLang="zh-CN" sz="1400" dirty="0" smtClean="0">
                          <a:solidFill>
                            <a:schemeClr val="tx1"/>
                          </a:solidFill>
                        </a:rPr>
                        <a:t>Structure, e.g., DNN or CNN</a:t>
                      </a:r>
                    </a:p>
                    <a:p>
                      <a:pPr marL="285750" indent="-285750">
                        <a:buFont typeface="Arial" panose="020B0604020202020204" pitchFamily="34" charset="0"/>
                        <a:buChar char="•"/>
                      </a:pPr>
                      <a:r>
                        <a:rPr lang="en-US" altLang="zh-CN" sz="1400" dirty="0" smtClean="0">
                          <a:solidFill>
                            <a:schemeClr val="tx1"/>
                          </a:solidFill>
                        </a:rPr>
                        <a:t>Layer types, number of layers, number of neurons per layer, activation function</a:t>
                      </a:r>
                    </a:p>
                  </a:txBody>
                  <a:tcPr/>
                </a:tc>
                <a:tc>
                  <a:txBody>
                    <a:bodyPr/>
                    <a:lstStyle/>
                    <a:p>
                      <a:pPr marL="285750" indent="-285750">
                        <a:buFont typeface="Arial" panose="020B0604020202020204" pitchFamily="34" charset="0"/>
                        <a:buChar char="•"/>
                      </a:pPr>
                      <a:r>
                        <a:rPr lang="en-US" altLang="zh-CN" sz="1400" b="1" dirty="0" smtClean="0">
                          <a:solidFill>
                            <a:schemeClr val="tx1"/>
                          </a:solidFill>
                        </a:rPr>
                        <a:t>Standardize several basic and mandatory model structure such as DNN and CNN</a:t>
                      </a:r>
                    </a:p>
                    <a:p>
                      <a:pPr marL="285750" indent="-285750">
                        <a:buFont typeface="Arial" panose="020B0604020202020204" pitchFamily="34" charset="0"/>
                        <a:buChar char="•"/>
                      </a:pPr>
                      <a:r>
                        <a:rPr lang="en-US" altLang="zh-CN" sz="1400" b="1" dirty="0" smtClean="0">
                          <a:solidFill>
                            <a:schemeClr val="tx1"/>
                          </a:solidFill>
                        </a:rPr>
                        <a:t>Alternatively,  consider ONNX or</a:t>
                      </a:r>
                      <a:r>
                        <a:rPr lang="en-US" altLang="zh-CN" sz="1400" b="1" baseline="0" dirty="0" smtClean="0">
                          <a:solidFill>
                            <a:schemeClr val="tx1"/>
                          </a:solidFill>
                        </a:rPr>
                        <a:t> NNEF on top of the 802.11</a:t>
                      </a:r>
                      <a:endParaRPr lang="en-US" altLang="zh-CN" sz="1400" b="1" dirty="0" smtClean="0">
                        <a:solidFill>
                          <a:schemeClr val="tx1"/>
                        </a:solidFill>
                      </a:endParaRPr>
                    </a:p>
                    <a:p>
                      <a:pPr marL="285750" indent="-285750">
                        <a:buFont typeface="Arial" panose="020B0604020202020204" pitchFamily="34" charset="0"/>
                        <a:buChar char="•"/>
                      </a:pPr>
                      <a:r>
                        <a:rPr lang="en-US" altLang="zh-CN" sz="1400" b="1" dirty="0" smtClean="0">
                          <a:solidFill>
                            <a:schemeClr val="tx1"/>
                          </a:solidFill>
                        </a:rPr>
                        <a:t>Explore Model reuse</a:t>
                      </a:r>
                      <a:endParaRPr lang="zh-CN" altLang="en-US" sz="1400" dirty="0"/>
                    </a:p>
                  </a:txBody>
                  <a:tcPr/>
                </a:tc>
              </a:tr>
              <a:tr h="370840">
                <a:tc>
                  <a:txBody>
                    <a:bodyPr/>
                    <a:lstStyle/>
                    <a:p>
                      <a:r>
                        <a:rPr lang="en-US" altLang="zh-CN" sz="1400" dirty="0" smtClean="0">
                          <a:solidFill>
                            <a:schemeClr val="tx1"/>
                          </a:solidFill>
                        </a:rPr>
                        <a:t>Post-processing</a:t>
                      </a:r>
                      <a:endParaRPr lang="zh-CN" altLang="en-US" sz="1400" dirty="0"/>
                    </a:p>
                  </a:txBody>
                  <a:tcPr/>
                </a:tc>
                <a:tc>
                  <a:txBody>
                    <a:bodyPr/>
                    <a:lstStyle/>
                    <a:p>
                      <a:pPr marL="285750" indent="-285750">
                        <a:buFont typeface="Arial" panose="020B0604020202020204" pitchFamily="34" charset="0"/>
                        <a:buChar char="•"/>
                      </a:pPr>
                      <a:r>
                        <a:rPr lang="en-US" altLang="zh-CN" sz="1400" dirty="0" smtClean="0">
                          <a:solidFill>
                            <a:schemeClr val="tx1"/>
                          </a:solidFill>
                        </a:rPr>
                        <a:t>Map Neural</a:t>
                      </a:r>
                      <a:r>
                        <a:rPr lang="en-US" altLang="zh-CN" sz="1400" baseline="0" dirty="0" smtClean="0">
                          <a:solidFill>
                            <a:schemeClr val="tx1"/>
                          </a:solidFill>
                        </a:rPr>
                        <a:t> Network</a:t>
                      </a:r>
                      <a:r>
                        <a:rPr lang="en-US" altLang="zh-CN" sz="1400" dirty="0" smtClean="0">
                          <a:solidFill>
                            <a:schemeClr val="tx1"/>
                          </a:solidFill>
                        </a:rPr>
                        <a:t> output to specific transmission scheme</a:t>
                      </a:r>
                    </a:p>
                    <a:p>
                      <a:pPr marL="285750" indent="-285750">
                        <a:buFont typeface="Arial" panose="020B0604020202020204" pitchFamily="34" charset="0"/>
                        <a:buChar char="•"/>
                      </a:pPr>
                      <a:r>
                        <a:rPr lang="en-US" altLang="zh-CN" sz="1400" dirty="0" smtClean="0">
                          <a:solidFill>
                            <a:schemeClr val="tx1"/>
                          </a:solidFill>
                        </a:rPr>
                        <a:t>probability distribution or </a:t>
                      </a:r>
                      <a:r>
                        <a:rPr lang="en-US" altLang="zh-CN" sz="1400" dirty="0" err="1" smtClean="0">
                          <a:solidFill>
                            <a:schemeClr val="tx1"/>
                          </a:solidFill>
                        </a:rPr>
                        <a:t>ArgMax</a:t>
                      </a:r>
                      <a:endParaRPr lang="en-US" altLang="zh-CN" sz="1400" dirty="0" smtClean="0">
                        <a:solidFill>
                          <a:schemeClr val="tx1"/>
                        </a:solidFill>
                      </a:endParaRPr>
                    </a:p>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tx1"/>
                          </a:solidFill>
                        </a:rPr>
                        <a:t>Both two types can be considered to be standardized</a:t>
                      </a:r>
                    </a:p>
                  </a:txBody>
                  <a:tcPr/>
                </a:tc>
              </a:tr>
            </a:tbl>
          </a:graphicData>
        </a:graphic>
      </p:graphicFrame>
    </p:spTree>
    <p:extLst>
      <p:ext uri="{BB962C8B-B14F-4D97-AF65-F5344CB8AC3E}">
        <p14:creationId xmlns:p14="http://schemas.microsoft.com/office/powerpoint/2010/main" val="1511172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a:t>Peng Liu, Huawei</a:t>
            </a:r>
            <a:endParaRPr lang="en-GB" dirty="0"/>
          </a:p>
        </p:txBody>
      </p:sp>
      <p:sp>
        <p:nvSpPr>
          <p:cNvPr id="6" name="日期占位符 5"/>
          <p:cNvSpPr>
            <a:spLocks noGrp="1"/>
          </p:cNvSpPr>
          <p:nvPr>
            <p:ph type="dt" idx="15"/>
          </p:nvPr>
        </p:nvSpPr>
        <p:spPr/>
        <p:txBody>
          <a:bodyPr/>
          <a:lstStyle/>
          <a:p>
            <a:r>
              <a:rPr lang="en-US" altLang="zh-CN"/>
              <a:t>May 2023</a:t>
            </a:r>
            <a:endParaRPr lang="en-GB" dirty="0"/>
          </a:p>
        </p:txBody>
      </p:sp>
      <p:sp>
        <p:nvSpPr>
          <p:cNvPr id="9" name="内容占位符 2">
            <a:extLst>
              <a:ext uri="{FF2B5EF4-FFF2-40B4-BE49-F238E27FC236}">
                <a16:creationId xmlns="" xmlns:a16="http://schemas.microsoft.com/office/drawing/2014/main" id="{26695F2F-5024-4F49-BF35-FFDFDBED809E}"/>
              </a:ext>
            </a:extLst>
          </p:cNvPr>
          <p:cNvSpPr>
            <a:spLocks noGrp="1"/>
          </p:cNvSpPr>
          <p:nvPr>
            <p:ph idx="1"/>
          </p:nvPr>
        </p:nvSpPr>
        <p:spPr>
          <a:xfrm>
            <a:off x="983433" y="1803975"/>
            <a:ext cx="10538118" cy="4368224"/>
          </a:xfrm>
        </p:spPr>
        <p:txBody>
          <a:bodyPr/>
          <a:lstStyle/>
          <a:p>
            <a:pPr>
              <a:buFont typeface="Arial" panose="020B0604020202020204" pitchFamily="34" charset="0"/>
              <a:buChar char="•"/>
            </a:pPr>
            <a:r>
              <a:rPr lang="en-US" altLang="zh-CN" dirty="0">
                <a:solidFill>
                  <a:schemeClr val="tx1"/>
                </a:solidFill>
              </a:rPr>
              <a:t>In this contribution, we discussed some general considerations on n</a:t>
            </a:r>
            <a:r>
              <a:rPr lang="en-US" altLang="zh-CN" dirty="0" smtClean="0">
                <a:solidFill>
                  <a:schemeClr val="tx1"/>
                </a:solidFill>
              </a:rPr>
              <a:t>eural network </a:t>
            </a:r>
            <a:r>
              <a:rPr lang="en-US" altLang="zh-CN" dirty="0">
                <a:solidFill>
                  <a:schemeClr val="tx1"/>
                </a:solidFill>
              </a:rPr>
              <a:t>model sharing for </a:t>
            </a:r>
            <a:r>
              <a:rPr lang="en-US" altLang="zh-CN" dirty="0" smtClean="0">
                <a:solidFill>
                  <a:schemeClr val="tx1"/>
                </a:solidFill>
              </a:rPr>
              <a:t>WLAN.</a:t>
            </a:r>
          </a:p>
          <a:p>
            <a:pPr>
              <a:buFont typeface="Arial" panose="020B0604020202020204" pitchFamily="34" charset="0"/>
              <a:buChar char="•"/>
            </a:pPr>
            <a:r>
              <a:rPr lang="en-US" altLang="zh-CN" dirty="0" smtClean="0">
                <a:solidFill>
                  <a:schemeClr val="tx1"/>
                </a:solidFill>
              </a:rPr>
              <a:t>We </a:t>
            </a:r>
            <a:r>
              <a:rPr lang="en-US" altLang="zh-CN" dirty="0">
                <a:solidFill>
                  <a:schemeClr val="tx1"/>
                </a:solidFill>
              </a:rPr>
              <a:t>revisit the use cases in the previous submission and observe that most of them can be categorized as transmission scheme </a:t>
            </a:r>
            <a:r>
              <a:rPr lang="en-US" altLang="zh-CN" dirty="0" smtClean="0">
                <a:solidFill>
                  <a:schemeClr val="tx1"/>
                </a:solidFill>
              </a:rPr>
              <a:t>optimization.</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We investigate the neural network model architecture on transmission scheme optimization use cases, which consists of </a:t>
            </a:r>
            <a:r>
              <a:rPr lang="en-US" altLang="zh-CN" dirty="0" smtClean="0">
                <a:solidFill>
                  <a:schemeClr val="tx1"/>
                </a:solidFill>
              </a:rPr>
              <a:t>inputs, pre-processing</a:t>
            </a:r>
            <a:r>
              <a:rPr lang="en-US" altLang="zh-CN" dirty="0">
                <a:solidFill>
                  <a:schemeClr val="tx1"/>
                </a:solidFill>
              </a:rPr>
              <a:t>, </a:t>
            </a:r>
            <a:r>
              <a:rPr lang="en-US" altLang="zh-CN" dirty="0" smtClean="0">
                <a:solidFill>
                  <a:schemeClr val="tx1"/>
                </a:solidFill>
              </a:rPr>
              <a:t>core neural network model </a:t>
            </a:r>
            <a:r>
              <a:rPr lang="en-US" altLang="zh-CN" dirty="0">
                <a:solidFill>
                  <a:schemeClr val="tx1"/>
                </a:solidFill>
              </a:rPr>
              <a:t>and post-processing, and discuss the functions and possible standardization impacts/ways for each </a:t>
            </a:r>
            <a:r>
              <a:rPr lang="en-US" altLang="zh-CN" dirty="0" smtClean="0">
                <a:solidFill>
                  <a:schemeClr val="tx1"/>
                </a:solidFill>
              </a:rPr>
              <a:t>part.</a:t>
            </a:r>
          </a:p>
          <a:p>
            <a:pPr>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dirty="0"/>
          </a:p>
          <a:p>
            <a:pPr>
              <a:buFont typeface="Arial" panose="020B0604020202020204" pitchFamily="34" charset="0"/>
              <a:buChar char="•"/>
            </a:pPr>
            <a:endParaRPr lang="en-US" altLang="zh-CN" dirty="0">
              <a:solidFill>
                <a:schemeClr val="tx1"/>
              </a:solidFill>
            </a:endParaRPr>
          </a:p>
        </p:txBody>
      </p:sp>
    </p:spTree>
    <p:extLst>
      <p:ext uri="{BB962C8B-B14F-4D97-AF65-F5344CB8AC3E}">
        <p14:creationId xmlns:p14="http://schemas.microsoft.com/office/powerpoint/2010/main" val="2628658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1055440" y="1981202"/>
            <a:ext cx="10081120" cy="3349624"/>
          </a:xfrm>
        </p:spPr>
        <p:txBody>
          <a:bodyPr/>
          <a:lstStyle/>
          <a:p>
            <a:pPr marL="0" indent="0"/>
            <a:r>
              <a:rPr lang="en-US" altLang="zh-CN" sz="1600" dirty="0"/>
              <a:t>[1] 11-23-0397-01-aiml-technical-feasibility-analysis-of-ml-model-sharing</a:t>
            </a:r>
          </a:p>
          <a:p>
            <a:pPr marL="0" indent="0"/>
            <a:r>
              <a:rPr lang="en-US" altLang="zh-CN" sz="1600" dirty="0"/>
              <a:t>[2] 11-22-1948-00-aiml-aiml-model-sharing-use-case</a:t>
            </a:r>
          </a:p>
          <a:p>
            <a:pPr marL="0" indent="0"/>
            <a:r>
              <a:rPr lang="en-US" altLang="zh-CN" sz="1600" dirty="0">
                <a:solidFill>
                  <a:schemeClr val="tx1"/>
                </a:solidFill>
              </a:rPr>
              <a:t>[3] 11-23-0397-01-aiml-technical-feasibility-analysis-of-ml-model-sharing</a:t>
            </a:r>
          </a:p>
          <a:p>
            <a:pPr marL="0" indent="0"/>
            <a:r>
              <a:rPr lang="en-US" altLang="zh-CN" sz="1600" dirty="0">
                <a:solidFill>
                  <a:schemeClr val="tx1"/>
                </a:solidFill>
              </a:rPr>
              <a:t>[4] S. Szott, K. </a:t>
            </a:r>
            <a:r>
              <a:rPr lang="en-US" altLang="zh-CN" sz="1600" dirty="0" err="1">
                <a:solidFill>
                  <a:schemeClr val="tx1"/>
                </a:solidFill>
              </a:rPr>
              <a:t>Kosek</a:t>
            </a:r>
            <a:r>
              <a:rPr lang="en-US" altLang="zh-CN" sz="1600" dirty="0">
                <a:solidFill>
                  <a:schemeClr val="tx1"/>
                </a:solidFill>
              </a:rPr>
              <a:t>-Szott, P. </a:t>
            </a:r>
            <a:r>
              <a:rPr lang="en-US" altLang="zh-CN" sz="1600" dirty="0" err="1">
                <a:solidFill>
                  <a:schemeClr val="tx1"/>
                </a:solidFill>
              </a:rPr>
              <a:t>Gawłowicz</a:t>
            </a:r>
            <a:r>
              <a:rPr lang="en-US" altLang="zh-CN" sz="1600" dirty="0">
                <a:solidFill>
                  <a:schemeClr val="tx1"/>
                </a:solidFill>
              </a:rPr>
              <a:t>, J. Torres Gómez, B. </a:t>
            </a:r>
            <a:r>
              <a:rPr lang="en-US" altLang="zh-CN" sz="1600" dirty="0" err="1">
                <a:solidFill>
                  <a:schemeClr val="tx1"/>
                </a:solidFill>
              </a:rPr>
              <a:t>Bellalta</a:t>
            </a:r>
            <a:r>
              <a:rPr lang="en-US" altLang="zh-CN" sz="1600" dirty="0">
                <a:solidFill>
                  <a:schemeClr val="tx1"/>
                </a:solidFill>
              </a:rPr>
              <a:t>, A. </a:t>
            </a:r>
            <a:r>
              <a:rPr lang="en-US" altLang="zh-CN" sz="1600" dirty="0" err="1">
                <a:solidFill>
                  <a:schemeClr val="tx1"/>
                </a:solidFill>
              </a:rPr>
              <a:t>Zubow</a:t>
            </a:r>
            <a:r>
              <a:rPr lang="en-US" altLang="zh-CN" sz="1600" dirty="0">
                <a:solidFill>
                  <a:schemeClr val="tx1"/>
                </a:solidFill>
              </a:rPr>
              <a:t> and F. Dressler, "Wi-Fi Meets ML: A Survey on Improving IEEE 802.11 Performance with Machine Learning," in IEEE Communications Surveys &amp; Tutorials, </a:t>
            </a:r>
            <a:r>
              <a:rPr lang="en-US" altLang="zh-CN" sz="1600" dirty="0" err="1">
                <a:solidFill>
                  <a:schemeClr val="tx1"/>
                </a:solidFill>
              </a:rPr>
              <a:t>doi</a:t>
            </a:r>
            <a:r>
              <a:rPr lang="en-US" altLang="zh-CN" sz="1600" dirty="0">
                <a:solidFill>
                  <a:schemeClr val="tx1"/>
                </a:solidFill>
              </a:rPr>
              <a:t>: 10.1109/COMST.2022.3179242.</a:t>
            </a:r>
          </a:p>
          <a:p>
            <a:pPr marL="0" indent="0"/>
            <a:r>
              <a:rPr lang="en-US" altLang="zh-CN" sz="1600" dirty="0">
                <a:solidFill>
                  <a:schemeClr val="tx1"/>
                </a:solidFill>
              </a:rPr>
              <a:t>[5] 11-23-0075-01-0uhr-more-discussions-on-deep-learning-for-wlan</a:t>
            </a:r>
          </a:p>
          <a:p>
            <a:pPr marL="0" indent="0"/>
            <a:r>
              <a:rPr lang="en-US" altLang="zh-CN" sz="1600" dirty="0">
                <a:solidFill>
                  <a:schemeClr val="tx1"/>
                </a:solidFill>
              </a:rPr>
              <a:t>[6] </a:t>
            </a:r>
            <a:r>
              <a:rPr lang="en-US" altLang="zh-CN" sz="1600" dirty="0" smtClean="0">
                <a:solidFill>
                  <a:schemeClr val="tx1"/>
                </a:solidFill>
              </a:rPr>
              <a:t>11-22-0458-01-0wng-looking-ahead-to-next-generation-follow-up</a:t>
            </a:r>
          </a:p>
          <a:p>
            <a:pPr marL="0" indent="0"/>
            <a:r>
              <a:rPr lang="en-US" altLang="zh-CN" sz="1600" dirty="0" smtClean="0">
                <a:solidFill>
                  <a:schemeClr val="tx1"/>
                </a:solidFill>
              </a:rPr>
              <a:t>[7]</a:t>
            </a:r>
            <a:r>
              <a:rPr lang="en-US" altLang="zh-CN" sz="1600" dirty="0"/>
              <a:t> The </a:t>
            </a:r>
            <a:r>
              <a:rPr lang="en-US" altLang="zh-CN" sz="1600" dirty="0" err="1"/>
              <a:t>Khronos</a:t>
            </a:r>
            <a:r>
              <a:rPr lang="en-US" altLang="zh-CN" sz="1600" dirty="0"/>
              <a:t> NNEF Working Group, “Neural Network Exchange Format</a:t>
            </a:r>
            <a:r>
              <a:rPr lang="en-US" altLang="zh-CN" sz="1600" dirty="0" smtClean="0"/>
              <a:t>”, </a:t>
            </a:r>
            <a:r>
              <a:rPr lang="en-US" altLang="zh-CN" sz="1600" u="sng" dirty="0" smtClean="0">
                <a:hlinkClick r:id="rId3"/>
              </a:rPr>
              <a:t>https</a:t>
            </a:r>
            <a:r>
              <a:rPr lang="en-US" altLang="zh-CN" sz="1600" u="sng" dirty="0">
                <a:hlinkClick r:id="rId3"/>
              </a:rPr>
              <a:t>://</a:t>
            </a:r>
            <a:r>
              <a:rPr lang="en-US" altLang="zh-CN" sz="1600" u="sng" dirty="0" smtClean="0">
                <a:hlinkClick r:id="rId3"/>
              </a:rPr>
              <a:t>www.khronos.org/registry/NNEF/specs/1.0/nnef-1.0.5.html</a:t>
            </a:r>
            <a:endParaRPr lang="en-US" altLang="zh-CN" sz="1600" u="sng" dirty="0" smtClean="0"/>
          </a:p>
          <a:p>
            <a:pPr marL="0" indent="0"/>
            <a:r>
              <a:rPr lang="en-US" altLang="zh-CN" sz="1600" dirty="0" smtClean="0">
                <a:solidFill>
                  <a:schemeClr val="tx1"/>
                </a:solidFill>
              </a:rPr>
              <a:t>[8]</a:t>
            </a:r>
            <a:r>
              <a:rPr lang="en-US" altLang="zh-CN" sz="1600" dirty="0"/>
              <a:t> Open Neural Network Exchange (ONNX), </a:t>
            </a:r>
            <a:r>
              <a:rPr lang="en-US" altLang="zh-CN" sz="1600" u="sng" dirty="0">
                <a:hlinkClick r:id="rId4"/>
              </a:rPr>
              <a:t>https://</a:t>
            </a:r>
            <a:r>
              <a:rPr lang="en-US" altLang="zh-CN" sz="1600" u="sng" dirty="0" smtClean="0">
                <a:hlinkClick r:id="rId4"/>
              </a:rPr>
              <a:t>onnx.ai</a:t>
            </a:r>
            <a:endParaRPr lang="en-US" altLang="zh-CN" sz="1600" dirty="0">
              <a:solidFill>
                <a:schemeClr val="tx1"/>
              </a:solidFill>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a:t>Peng Liu, Huawei</a:t>
            </a:r>
            <a:endParaRPr lang="en-GB" dirty="0"/>
          </a:p>
        </p:txBody>
      </p:sp>
      <p:sp>
        <p:nvSpPr>
          <p:cNvPr id="6" name="日期占位符 5"/>
          <p:cNvSpPr>
            <a:spLocks noGrp="1"/>
          </p:cNvSpPr>
          <p:nvPr>
            <p:ph type="dt" idx="15"/>
          </p:nvPr>
        </p:nvSpPr>
        <p:spPr/>
        <p:txBody>
          <a:bodyPr/>
          <a:lstStyle/>
          <a:p>
            <a:r>
              <a:rPr lang="en-US" altLang="zh-CN"/>
              <a:t>May 2023</a:t>
            </a:r>
            <a:endParaRPr lang="en-GB" dirty="0"/>
          </a:p>
        </p:txBody>
      </p:sp>
    </p:spTree>
    <p:extLst>
      <p:ext uri="{BB962C8B-B14F-4D97-AF65-F5344CB8AC3E}">
        <p14:creationId xmlns:p14="http://schemas.microsoft.com/office/powerpoint/2010/main" val="219155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D2B6ADE-4CB1-4540-A88C-9C44440EE827}"/>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 xmlns:a16="http://schemas.microsoft.com/office/drawing/2014/main" id="{26695F2F-5024-4F49-BF35-FFDFDBED809E}"/>
              </a:ext>
            </a:extLst>
          </p:cNvPr>
          <p:cNvSpPr>
            <a:spLocks noGrp="1"/>
          </p:cNvSpPr>
          <p:nvPr>
            <p:ph idx="1"/>
          </p:nvPr>
        </p:nvSpPr>
        <p:spPr/>
        <p:txBody>
          <a:bodyPr/>
          <a:lstStyle/>
          <a:p>
            <a:pPr>
              <a:buFont typeface="Arial" panose="020B0604020202020204" pitchFamily="34" charset="0"/>
              <a:buChar char="•"/>
            </a:pPr>
            <a:r>
              <a:rPr lang="en-US" altLang="zh-CN" dirty="0">
                <a:solidFill>
                  <a:schemeClr val="tx1"/>
                </a:solidFill>
              </a:rPr>
              <a:t>Model sharing, one of the main use cases in standardization</a:t>
            </a:r>
            <a:r>
              <a:rPr lang="en-US" altLang="zh-CN" dirty="0"/>
              <a:t>, has been discussed in AIML TIG </a:t>
            </a:r>
            <a:r>
              <a:rPr lang="en-US" altLang="zh-CN" dirty="0">
                <a:solidFill>
                  <a:schemeClr val="tx1"/>
                </a:solidFill>
              </a:rPr>
              <a:t>[1-3]</a:t>
            </a:r>
            <a:r>
              <a:rPr lang="en-US" altLang="zh-CN" dirty="0"/>
              <a:t>.</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In Technical Report [1], </a:t>
            </a:r>
            <a:r>
              <a:rPr lang="en-US" altLang="zh-CN" i="1" dirty="0">
                <a:solidFill>
                  <a:schemeClr val="tx1"/>
                </a:solidFill>
              </a:rPr>
              <a:t>model</a:t>
            </a:r>
            <a:r>
              <a:rPr lang="en-US" altLang="zh-CN" dirty="0">
                <a:solidFill>
                  <a:schemeClr val="tx1"/>
                </a:solidFill>
              </a:rPr>
              <a:t> has a broad description and may </a:t>
            </a:r>
            <a:r>
              <a:rPr lang="en-US" altLang="zh-CN" dirty="0"/>
              <a:t>include specific learning algorithms and parameters.</a:t>
            </a:r>
            <a:r>
              <a:rPr lang="en-US" altLang="zh-CN" dirty="0">
                <a:solidFill>
                  <a:schemeClr val="tx1"/>
                </a:solidFill>
              </a:rPr>
              <a:t> </a:t>
            </a:r>
          </a:p>
          <a:p>
            <a:pPr>
              <a:buFont typeface="Arial" panose="020B0604020202020204" pitchFamily="34" charset="0"/>
              <a:buChar char="•"/>
            </a:pPr>
            <a:r>
              <a:rPr lang="en-US" altLang="zh-CN" dirty="0">
                <a:solidFill>
                  <a:schemeClr val="tx1"/>
                </a:solidFill>
              </a:rPr>
              <a:t>As neural </a:t>
            </a:r>
            <a:r>
              <a:rPr lang="en-US" altLang="zh-CN" dirty="0" smtClean="0">
                <a:solidFill>
                  <a:schemeClr val="tx1"/>
                </a:solidFill>
              </a:rPr>
              <a:t>network </a:t>
            </a:r>
            <a:r>
              <a:rPr lang="en-US" altLang="zh-CN" dirty="0">
                <a:solidFill>
                  <a:schemeClr val="tx1"/>
                </a:solidFill>
              </a:rPr>
              <a:t>is a core and symbolic component in AI, and most of the use cases in the survey [4] are related to deep (reinforcement) learning, we focus on </a:t>
            </a:r>
            <a:r>
              <a:rPr lang="en-US" altLang="zh-CN" dirty="0" smtClean="0">
                <a:solidFill>
                  <a:schemeClr val="tx1"/>
                </a:solidFill>
              </a:rPr>
              <a:t>neural network </a:t>
            </a:r>
            <a:r>
              <a:rPr lang="en-US" altLang="zh-CN" dirty="0">
                <a:solidFill>
                  <a:schemeClr val="tx1"/>
                </a:solidFill>
              </a:rPr>
              <a:t>model sharing in this submission</a:t>
            </a:r>
            <a:r>
              <a:rPr lang="en-US" altLang="zh-CN" dirty="0" smtClean="0">
                <a:solidFill>
                  <a:schemeClr val="tx1"/>
                </a:solidFill>
              </a:rPr>
              <a:t>.</a:t>
            </a:r>
            <a:endParaRPr lang="en-US" altLang="zh-CN" dirty="0">
              <a:solidFill>
                <a:schemeClr val="tx1"/>
              </a:solidFill>
            </a:endParaRPr>
          </a:p>
          <a:p>
            <a:pPr lvl="1">
              <a:buFont typeface="Arial" panose="020B0604020202020204" pitchFamily="34" charset="0"/>
              <a:buChar char="•"/>
            </a:pPr>
            <a:endParaRPr lang="en-US" altLang="zh-CN" sz="2400" dirty="0">
              <a:solidFill>
                <a:schemeClr val="tx1"/>
              </a:solidFill>
            </a:endParaRPr>
          </a:p>
        </p:txBody>
      </p:sp>
      <p:sp>
        <p:nvSpPr>
          <p:cNvPr id="4" name="灯片编号占位符 3">
            <a:extLst>
              <a:ext uri="{FF2B5EF4-FFF2-40B4-BE49-F238E27FC236}">
                <a16:creationId xmlns="" xmlns:a16="http://schemas.microsoft.com/office/drawing/2014/main" id="{3C36298F-3CA6-4C78-A870-826AC74D7B6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 xmlns:a16="http://schemas.microsoft.com/office/drawing/2014/main" id="{586CA971-D9F7-403D-8AAB-5F3268B0FCB8}"/>
              </a:ext>
            </a:extLst>
          </p:cNvPr>
          <p:cNvSpPr>
            <a:spLocks noGrp="1"/>
          </p:cNvSpPr>
          <p:nvPr>
            <p:ph type="ftr" idx="14"/>
          </p:nvPr>
        </p:nvSpPr>
        <p:spPr/>
        <p:txBody>
          <a:bodyPr/>
          <a:lstStyle/>
          <a:p>
            <a:r>
              <a:rPr lang="en-GB"/>
              <a:t>Peng Liu, Huawei</a:t>
            </a:r>
            <a:endParaRPr lang="en-GB" dirty="0"/>
          </a:p>
        </p:txBody>
      </p:sp>
      <p:sp>
        <p:nvSpPr>
          <p:cNvPr id="6" name="日期占位符 5">
            <a:extLst>
              <a:ext uri="{FF2B5EF4-FFF2-40B4-BE49-F238E27FC236}">
                <a16:creationId xmlns="" xmlns:a16="http://schemas.microsoft.com/office/drawing/2014/main" id="{46943A5E-D422-44C1-AE32-0FD014939D0A}"/>
              </a:ext>
            </a:extLst>
          </p:cNvPr>
          <p:cNvSpPr>
            <a:spLocks noGrp="1"/>
          </p:cNvSpPr>
          <p:nvPr>
            <p:ph type="dt" idx="15"/>
          </p:nvPr>
        </p:nvSpPr>
        <p:spPr/>
        <p:txBody>
          <a:bodyPr/>
          <a:lstStyle/>
          <a:p>
            <a:r>
              <a:rPr lang="en-US" altLang="zh-CN"/>
              <a:t>May 2023</a:t>
            </a:r>
            <a:endParaRPr lang="en-GB" dirty="0"/>
          </a:p>
        </p:txBody>
      </p:sp>
    </p:spTree>
    <p:extLst>
      <p:ext uri="{BB962C8B-B14F-4D97-AF65-F5344CB8AC3E}">
        <p14:creationId xmlns:p14="http://schemas.microsoft.com/office/powerpoint/2010/main" val="2313816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D2B6ADE-4CB1-4540-A88C-9C44440EE827}"/>
              </a:ext>
            </a:extLst>
          </p:cNvPr>
          <p:cNvSpPr>
            <a:spLocks noGrp="1"/>
          </p:cNvSpPr>
          <p:nvPr>
            <p:ph type="title"/>
          </p:nvPr>
        </p:nvSpPr>
        <p:spPr/>
        <p:txBody>
          <a:bodyPr/>
          <a:lstStyle/>
          <a:p>
            <a:r>
              <a:rPr lang="en-US" altLang="zh-CN" sz="2800" dirty="0"/>
              <a:t>Neural </a:t>
            </a:r>
            <a:r>
              <a:rPr lang="en-US" altLang="zh-CN" sz="2800" dirty="0" smtClean="0"/>
              <a:t>Network </a:t>
            </a:r>
            <a:r>
              <a:rPr lang="en-US" altLang="zh-CN" sz="2800" dirty="0"/>
              <a:t>Model Sharing between AP and </a:t>
            </a:r>
            <a:r>
              <a:rPr lang="en-US" altLang="zh-CN" sz="2800" dirty="0" smtClean="0"/>
              <a:t>non-AP STA</a:t>
            </a:r>
            <a:endParaRPr lang="zh-CN" altLang="en-US" sz="2800" dirty="0"/>
          </a:p>
        </p:txBody>
      </p:sp>
      <p:sp>
        <p:nvSpPr>
          <p:cNvPr id="3" name="内容占位符 2">
            <a:extLst>
              <a:ext uri="{FF2B5EF4-FFF2-40B4-BE49-F238E27FC236}">
                <a16:creationId xmlns="" xmlns:a16="http://schemas.microsoft.com/office/drawing/2014/main" id="{26695F2F-5024-4F49-BF35-FFDFDBED809E}"/>
              </a:ext>
            </a:extLst>
          </p:cNvPr>
          <p:cNvSpPr>
            <a:spLocks noGrp="1"/>
          </p:cNvSpPr>
          <p:nvPr>
            <p:ph idx="1"/>
          </p:nvPr>
        </p:nvSpPr>
        <p:spPr>
          <a:xfrm>
            <a:off x="5241912" y="1691618"/>
            <a:ext cx="5994352" cy="4433364"/>
          </a:xfrm>
        </p:spPr>
        <p:txBody>
          <a:bodyPr/>
          <a:lstStyle/>
          <a:p>
            <a:pPr>
              <a:buFont typeface="Arial" panose="020B0604020202020204" pitchFamily="34" charset="0"/>
              <a:buChar char="•"/>
            </a:pPr>
            <a:r>
              <a:rPr lang="en-US" altLang="zh-CN" sz="2000" dirty="0" smtClean="0">
                <a:solidFill>
                  <a:schemeClr val="tx1"/>
                </a:solidFill>
              </a:rPr>
              <a:t>Neural network </a:t>
            </a:r>
            <a:r>
              <a:rPr lang="en-US" altLang="zh-CN" sz="2000" dirty="0">
                <a:solidFill>
                  <a:schemeClr val="tx1"/>
                </a:solidFill>
              </a:rPr>
              <a:t>model sharing can be applied between STAs (AP and AP, AP and </a:t>
            </a:r>
            <a:r>
              <a:rPr lang="en-US" altLang="zh-CN" sz="2000" dirty="0" smtClean="0">
                <a:solidFill>
                  <a:schemeClr val="tx1"/>
                </a:solidFill>
              </a:rPr>
              <a:t>non-AP STA, non-AP STA </a:t>
            </a:r>
            <a:r>
              <a:rPr lang="en-US" altLang="zh-CN" sz="2000" dirty="0">
                <a:solidFill>
                  <a:schemeClr val="tx1"/>
                </a:solidFill>
              </a:rPr>
              <a:t>and </a:t>
            </a:r>
            <a:r>
              <a:rPr lang="en-US" altLang="zh-CN" sz="2000" dirty="0" smtClean="0">
                <a:solidFill>
                  <a:schemeClr val="tx1"/>
                </a:solidFill>
              </a:rPr>
              <a:t>non-AP STA), </a:t>
            </a:r>
            <a:r>
              <a:rPr lang="en-US" altLang="zh-CN" sz="2000" dirty="0">
                <a:solidFill>
                  <a:schemeClr val="tx1"/>
                </a:solidFill>
              </a:rPr>
              <a:t>depending on specific use cases.</a:t>
            </a:r>
          </a:p>
          <a:p>
            <a:pPr>
              <a:buFont typeface="Arial" panose="020B0604020202020204" pitchFamily="34" charset="0"/>
              <a:buChar char="•"/>
            </a:pPr>
            <a:r>
              <a:rPr lang="en-US" altLang="zh-CN" sz="2000" dirty="0">
                <a:solidFill>
                  <a:schemeClr val="tx1"/>
                </a:solidFill>
              </a:rPr>
              <a:t>As an example, we focus on the model sharing scenario where AP trains NN models and shares/deploys NN models to </a:t>
            </a:r>
            <a:r>
              <a:rPr lang="en-US" altLang="zh-CN" sz="2000" dirty="0" smtClean="0">
                <a:solidFill>
                  <a:schemeClr val="tx1"/>
                </a:solidFill>
              </a:rPr>
              <a:t>non-AP STAs.</a:t>
            </a:r>
            <a:endParaRPr lang="en-US" altLang="zh-CN" sz="2000" dirty="0">
              <a:solidFill>
                <a:schemeClr val="tx1"/>
              </a:solidFill>
            </a:endParaRPr>
          </a:p>
          <a:p>
            <a:pPr>
              <a:buFont typeface="Arial" panose="020B0604020202020204" pitchFamily="34" charset="0"/>
              <a:buChar char="•"/>
            </a:pPr>
            <a:r>
              <a:rPr lang="en-US" altLang="zh-CN" sz="2000" dirty="0">
                <a:solidFill>
                  <a:schemeClr val="tx1"/>
                </a:solidFill>
              </a:rPr>
              <a:t>It looks most likely to be widely used as </a:t>
            </a:r>
          </a:p>
          <a:p>
            <a:pPr lvl="1">
              <a:buFont typeface="Arial" panose="020B0604020202020204" pitchFamily="34" charset="0"/>
              <a:buChar char="•"/>
            </a:pPr>
            <a:r>
              <a:rPr lang="en-US" altLang="zh-CN" sz="1600" dirty="0">
                <a:solidFill>
                  <a:schemeClr val="tx1"/>
                </a:solidFill>
              </a:rPr>
              <a:t>Training is usually energy consuming and not friendly to battery powered non-APs</a:t>
            </a:r>
          </a:p>
          <a:p>
            <a:pPr lvl="1">
              <a:buFont typeface="Arial" panose="020B0604020202020204" pitchFamily="34" charset="0"/>
              <a:buChar char="•"/>
            </a:pPr>
            <a:r>
              <a:rPr lang="en-US" altLang="zh-CN" sz="1600" dirty="0">
                <a:solidFill>
                  <a:schemeClr val="tx1"/>
                </a:solidFill>
              </a:rPr>
              <a:t>All non-AP data can be fully utilized for training a model</a:t>
            </a:r>
          </a:p>
          <a:p>
            <a:pPr lvl="1">
              <a:buFont typeface="Arial" panose="020B0604020202020204" pitchFamily="34" charset="0"/>
              <a:buChar char="•"/>
            </a:pPr>
            <a:r>
              <a:rPr lang="en-US" altLang="zh-CN" sz="1600" dirty="0">
                <a:solidFill>
                  <a:schemeClr val="tx1"/>
                </a:solidFill>
              </a:rPr>
              <a:t>Easy to get a network-level optimization goal</a:t>
            </a:r>
          </a:p>
          <a:p>
            <a:pPr lvl="1">
              <a:buFont typeface="Arial" panose="020B0604020202020204" pitchFamily="34" charset="0"/>
              <a:buChar char="•"/>
            </a:pPr>
            <a:r>
              <a:rPr lang="en-US" altLang="zh-CN" sz="1600" dirty="0">
                <a:solidFill>
                  <a:schemeClr val="tx1"/>
                </a:solidFill>
              </a:rPr>
              <a:t>Easy for model operation and maintenance (O&amp;M) </a:t>
            </a:r>
          </a:p>
          <a:p>
            <a:pPr lvl="1">
              <a:buFont typeface="Arial" panose="020B0604020202020204" pitchFamily="34" charset="0"/>
              <a:buChar char="•"/>
            </a:pPr>
            <a:r>
              <a:rPr lang="en-US" altLang="zh-CN" sz="1600" dirty="0">
                <a:solidFill>
                  <a:schemeClr val="tx1"/>
                </a:solidFill>
              </a:rPr>
              <a:t>Facilitate model reuse, one model is applied for multiple </a:t>
            </a:r>
            <a:r>
              <a:rPr lang="en-US" altLang="zh-CN" sz="1600" dirty="0" smtClean="0">
                <a:solidFill>
                  <a:schemeClr val="tx1"/>
                </a:solidFill>
              </a:rPr>
              <a:t>non-AP STAs </a:t>
            </a:r>
            <a:r>
              <a:rPr lang="en-US" altLang="zh-CN" sz="1600" dirty="0">
                <a:solidFill>
                  <a:schemeClr val="tx1"/>
                </a:solidFill>
              </a:rPr>
              <a:t>and even multiple features [5].</a:t>
            </a:r>
          </a:p>
          <a:p>
            <a:pPr lvl="1">
              <a:buFont typeface="Arial" panose="020B0604020202020204" pitchFamily="34" charset="0"/>
              <a:buChar char="•"/>
            </a:pPr>
            <a:endParaRPr lang="en-US" altLang="zh-CN" sz="1600" dirty="0">
              <a:solidFill>
                <a:schemeClr val="tx1"/>
              </a:solidFill>
            </a:endParaRPr>
          </a:p>
          <a:p>
            <a:pPr>
              <a:buFont typeface="Arial" panose="020B0604020202020204" pitchFamily="34" charset="0"/>
              <a:buChar char="•"/>
            </a:pPr>
            <a:endParaRPr lang="en-US" altLang="zh-CN" dirty="0">
              <a:solidFill>
                <a:schemeClr val="tx1"/>
              </a:solidFill>
            </a:endParaRPr>
          </a:p>
          <a:p>
            <a:pPr lvl="1">
              <a:buFont typeface="Arial" panose="020B0604020202020204" pitchFamily="34" charset="0"/>
              <a:buChar char="•"/>
            </a:pPr>
            <a:endParaRPr lang="en-US" altLang="zh-CN" sz="2400" dirty="0">
              <a:solidFill>
                <a:schemeClr val="tx1"/>
              </a:solidFill>
            </a:endParaRPr>
          </a:p>
          <a:p>
            <a:pPr lvl="1">
              <a:buFont typeface="Arial" panose="020B0604020202020204" pitchFamily="34" charset="0"/>
              <a:buChar char="•"/>
            </a:pPr>
            <a:endParaRPr lang="en-US" altLang="zh-CN" sz="2400" dirty="0">
              <a:solidFill>
                <a:schemeClr val="tx1"/>
              </a:solidFill>
            </a:endParaRPr>
          </a:p>
        </p:txBody>
      </p:sp>
      <p:sp>
        <p:nvSpPr>
          <p:cNvPr id="4" name="灯片编号占位符 3">
            <a:extLst>
              <a:ext uri="{FF2B5EF4-FFF2-40B4-BE49-F238E27FC236}">
                <a16:creationId xmlns="" xmlns:a16="http://schemas.microsoft.com/office/drawing/2014/main" id="{3C36298F-3CA6-4C78-A870-826AC74D7B6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 xmlns:a16="http://schemas.microsoft.com/office/drawing/2014/main" id="{586CA971-D9F7-403D-8AAB-5F3268B0FCB8}"/>
              </a:ext>
            </a:extLst>
          </p:cNvPr>
          <p:cNvSpPr>
            <a:spLocks noGrp="1"/>
          </p:cNvSpPr>
          <p:nvPr>
            <p:ph type="ftr" idx="14"/>
          </p:nvPr>
        </p:nvSpPr>
        <p:spPr/>
        <p:txBody>
          <a:bodyPr/>
          <a:lstStyle/>
          <a:p>
            <a:r>
              <a:rPr lang="en-GB" dirty="0"/>
              <a:t>Peng Liu, Huawei</a:t>
            </a:r>
          </a:p>
        </p:txBody>
      </p:sp>
      <p:sp>
        <p:nvSpPr>
          <p:cNvPr id="6" name="日期占位符 5">
            <a:extLst>
              <a:ext uri="{FF2B5EF4-FFF2-40B4-BE49-F238E27FC236}">
                <a16:creationId xmlns="" xmlns:a16="http://schemas.microsoft.com/office/drawing/2014/main" id="{46943A5E-D422-44C1-AE32-0FD014939D0A}"/>
              </a:ext>
            </a:extLst>
          </p:cNvPr>
          <p:cNvSpPr>
            <a:spLocks noGrp="1"/>
          </p:cNvSpPr>
          <p:nvPr>
            <p:ph type="dt" idx="15"/>
          </p:nvPr>
        </p:nvSpPr>
        <p:spPr/>
        <p:txBody>
          <a:bodyPr/>
          <a:lstStyle/>
          <a:p>
            <a:r>
              <a:rPr lang="en-US" altLang="zh-CN"/>
              <a:t>May 2023</a:t>
            </a:r>
            <a:endParaRPr lang="en-GB" dirty="0"/>
          </a:p>
        </p:txBody>
      </p:sp>
      <p:sp>
        <p:nvSpPr>
          <p:cNvPr id="7" name="矩形 6"/>
          <p:cNvSpPr/>
          <p:nvPr/>
        </p:nvSpPr>
        <p:spPr bwMode="auto">
          <a:xfrm>
            <a:off x="1729221" y="4876752"/>
            <a:ext cx="1988391" cy="40534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30000"/>
              </a:lnSpc>
              <a:spcBef>
                <a:spcPts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tx1"/>
                </a:solidFill>
                <a:effectLst/>
                <a:latin typeface="Times New Roman" pitchFamily="16" charset="0"/>
                <a:ea typeface="MS Gothic" charset="-128"/>
              </a:rPr>
              <a:t>Neural Network </a:t>
            </a:r>
            <a:endParaRPr kumimoji="0" lang="zh-CN" altLang="en-US" sz="1600" b="0" i="0" u="none" strike="noStrike" cap="none" normalizeH="0" baseline="0" dirty="0">
              <a:ln>
                <a:noFill/>
              </a:ln>
              <a:solidFill>
                <a:schemeClr val="tx1"/>
              </a:solidFill>
              <a:effectLst/>
              <a:latin typeface="Times New Roman" pitchFamily="16" charset="0"/>
              <a:ea typeface="MS Gothic" charset="-128"/>
            </a:endParaRPr>
          </a:p>
        </p:txBody>
      </p:sp>
      <p:cxnSp>
        <p:nvCxnSpPr>
          <p:cNvPr id="8" name="直接箭头连接符 7"/>
          <p:cNvCxnSpPr>
            <a:cxnSpLocks/>
          </p:cNvCxnSpPr>
          <p:nvPr/>
        </p:nvCxnSpPr>
        <p:spPr bwMode="auto">
          <a:xfrm>
            <a:off x="733297" y="5099686"/>
            <a:ext cx="98863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文本框 8"/>
          <p:cNvSpPr txBox="1"/>
          <p:nvPr/>
        </p:nvSpPr>
        <p:spPr>
          <a:xfrm>
            <a:off x="736863" y="4773665"/>
            <a:ext cx="1325436" cy="307777"/>
          </a:xfrm>
          <a:prstGeom prst="rect">
            <a:avLst/>
          </a:prstGeom>
          <a:noFill/>
        </p:spPr>
        <p:txBody>
          <a:bodyPr wrap="square" rtlCol="0">
            <a:spAutoFit/>
          </a:bodyPr>
          <a:lstStyle/>
          <a:p>
            <a:r>
              <a:rPr lang="en-US" altLang="zh-CN" sz="1400" dirty="0">
                <a:solidFill>
                  <a:schemeClr val="tx1"/>
                </a:solidFill>
              </a:rPr>
              <a:t>Input</a:t>
            </a:r>
            <a:endParaRPr lang="zh-CN" altLang="en-US" sz="1400" dirty="0">
              <a:solidFill>
                <a:schemeClr val="tx1"/>
              </a:solidFill>
            </a:endParaRPr>
          </a:p>
        </p:txBody>
      </p:sp>
      <p:cxnSp>
        <p:nvCxnSpPr>
          <p:cNvPr id="11" name="直接箭头连接符 10"/>
          <p:cNvCxnSpPr>
            <a:cxnSpLocks/>
          </p:cNvCxnSpPr>
          <p:nvPr/>
        </p:nvCxnSpPr>
        <p:spPr bwMode="auto">
          <a:xfrm>
            <a:off x="3717612" y="5094855"/>
            <a:ext cx="98863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12" name="组合 11"/>
          <p:cNvGrpSpPr/>
          <p:nvPr/>
        </p:nvGrpSpPr>
        <p:grpSpPr>
          <a:xfrm>
            <a:off x="382339" y="2015084"/>
            <a:ext cx="4564830" cy="2429497"/>
            <a:chOff x="7673777" y="2475703"/>
            <a:chExt cx="4564830" cy="2429497"/>
          </a:xfrm>
        </p:grpSpPr>
        <p:pic>
          <p:nvPicPr>
            <p:cNvPr id="13" name="内容占位符 7"/>
            <p:cNvPicPr>
              <a:picLocks noChangeAspect="1"/>
            </p:cNvPicPr>
            <p:nvPr/>
          </p:nvPicPr>
          <p:blipFill rotWithShape="1">
            <a:blip r:embed="rId3"/>
            <a:srcRect b="23673"/>
            <a:stretch/>
          </p:blipFill>
          <p:spPr bwMode="auto">
            <a:xfrm>
              <a:off x="9486562" y="2475703"/>
              <a:ext cx="381283" cy="779035"/>
            </a:xfrm>
            <a:prstGeom prst="rect">
              <a:avLst/>
            </a:prstGeom>
            <a:noFill/>
            <a:ln w="9525">
              <a:noFill/>
              <a:round/>
              <a:headEnd/>
              <a:tailEnd/>
            </a:ln>
            <a:effectLst/>
          </p:spPr>
        </p:pic>
        <p:pic>
          <p:nvPicPr>
            <p:cNvPr id="14" name="图片 13"/>
            <p:cNvPicPr>
              <a:picLocks noChangeAspect="1"/>
            </p:cNvPicPr>
            <p:nvPr/>
          </p:nvPicPr>
          <p:blipFill rotWithShape="1">
            <a:blip r:embed="rId4"/>
            <a:srcRect b="35329"/>
            <a:stretch/>
          </p:blipFill>
          <p:spPr>
            <a:xfrm>
              <a:off x="8510677" y="3962025"/>
              <a:ext cx="443408" cy="406894"/>
            </a:xfrm>
            <a:prstGeom prst="rect">
              <a:avLst/>
            </a:prstGeom>
          </p:spPr>
        </p:pic>
        <p:pic>
          <p:nvPicPr>
            <p:cNvPr id="15" name="图片 14"/>
            <p:cNvPicPr>
              <a:picLocks noChangeAspect="1"/>
            </p:cNvPicPr>
            <p:nvPr/>
          </p:nvPicPr>
          <p:blipFill rotWithShape="1">
            <a:blip r:embed="rId4"/>
            <a:srcRect b="35329"/>
            <a:stretch/>
          </p:blipFill>
          <p:spPr>
            <a:xfrm>
              <a:off x="9601684" y="4250057"/>
              <a:ext cx="443408" cy="406894"/>
            </a:xfrm>
            <a:prstGeom prst="rect">
              <a:avLst/>
            </a:prstGeom>
          </p:spPr>
        </p:pic>
        <p:pic>
          <p:nvPicPr>
            <p:cNvPr id="16" name="图片 15"/>
            <p:cNvPicPr>
              <a:picLocks noChangeAspect="1"/>
            </p:cNvPicPr>
            <p:nvPr/>
          </p:nvPicPr>
          <p:blipFill rotWithShape="1">
            <a:blip r:embed="rId4"/>
            <a:srcRect b="35329"/>
            <a:stretch/>
          </p:blipFill>
          <p:spPr>
            <a:xfrm>
              <a:off x="10692691" y="3962025"/>
              <a:ext cx="443408" cy="406894"/>
            </a:xfrm>
            <a:prstGeom prst="rect">
              <a:avLst/>
            </a:prstGeom>
          </p:spPr>
        </p:pic>
        <p:sp>
          <p:nvSpPr>
            <p:cNvPr id="17" name="文本框 16"/>
            <p:cNvSpPr txBox="1"/>
            <p:nvPr/>
          </p:nvSpPr>
          <p:spPr>
            <a:xfrm>
              <a:off x="8041942" y="4410532"/>
              <a:ext cx="835967" cy="276999"/>
            </a:xfrm>
            <a:prstGeom prst="rect">
              <a:avLst/>
            </a:prstGeom>
            <a:noFill/>
          </p:spPr>
          <p:txBody>
            <a:bodyPr wrap="square" rtlCol="0">
              <a:spAutoFit/>
            </a:bodyPr>
            <a:lstStyle/>
            <a:p>
              <a:r>
                <a:rPr lang="en-US" altLang="zh-CN" sz="1200" dirty="0">
                  <a:solidFill>
                    <a:schemeClr val="tx1"/>
                  </a:solidFill>
                </a:rPr>
                <a:t>Non-AP 1</a:t>
              </a:r>
              <a:endParaRPr lang="zh-CN" altLang="en-US" sz="1200" dirty="0">
                <a:solidFill>
                  <a:schemeClr val="tx1"/>
                </a:solidFill>
              </a:endParaRPr>
            </a:p>
          </p:txBody>
        </p:sp>
        <p:sp>
          <p:nvSpPr>
            <p:cNvPr id="18" name="文本框 17"/>
            <p:cNvSpPr txBox="1"/>
            <p:nvPr/>
          </p:nvSpPr>
          <p:spPr>
            <a:xfrm>
              <a:off x="9287599" y="4619135"/>
              <a:ext cx="846247" cy="276999"/>
            </a:xfrm>
            <a:prstGeom prst="rect">
              <a:avLst/>
            </a:prstGeom>
            <a:noFill/>
          </p:spPr>
          <p:txBody>
            <a:bodyPr wrap="square" rtlCol="0">
              <a:spAutoFit/>
            </a:bodyPr>
            <a:lstStyle/>
            <a:p>
              <a:r>
                <a:rPr lang="en-US" altLang="zh-CN" sz="1200" dirty="0">
                  <a:solidFill>
                    <a:schemeClr val="tx1"/>
                  </a:solidFill>
                </a:rPr>
                <a:t>Non-AP 2</a:t>
              </a:r>
              <a:endParaRPr lang="zh-CN" altLang="en-US" sz="1200" dirty="0">
                <a:solidFill>
                  <a:schemeClr val="tx1"/>
                </a:solidFill>
              </a:endParaRPr>
            </a:p>
          </p:txBody>
        </p:sp>
        <p:sp>
          <p:nvSpPr>
            <p:cNvPr id="19" name="文本框 18"/>
            <p:cNvSpPr txBox="1"/>
            <p:nvPr/>
          </p:nvSpPr>
          <p:spPr>
            <a:xfrm>
              <a:off x="9486562" y="3241945"/>
              <a:ext cx="620916" cy="276999"/>
            </a:xfrm>
            <a:prstGeom prst="rect">
              <a:avLst/>
            </a:prstGeom>
            <a:noFill/>
          </p:spPr>
          <p:txBody>
            <a:bodyPr wrap="square" rtlCol="0">
              <a:spAutoFit/>
            </a:bodyPr>
            <a:lstStyle/>
            <a:p>
              <a:r>
                <a:rPr lang="en-US" altLang="zh-CN" sz="1200" dirty="0">
                  <a:solidFill>
                    <a:schemeClr val="tx1"/>
                  </a:solidFill>
                </a:rPr>
                <a:t>AP</a:t>
              </a:r>
              <a:endParaRPr lang="zh-CN" altLang="en-US" sz="1200" dirty="0">
                <a:solidFill>
                  <a:schemeClr val="tx1"/>
                </a:solidFill>
              </a:endParaRPr>
            </a:p>
          </p:txBody>
        </p:sp>
        <p:cxnSp>
          <p:nvCxnSpPr>
            <p:cNvPr id="20" name="直接箭头连接符 19"/>
            <p:cNvCxnSpPr>
              <a:stCxn id="14" idx="0"/>
            </p:cNvCxnSpPr>
            <p:nvPr/>
          </p:nvCxnSpPr>
          <p:spPr bwMode="auto">
            <a:xfrm flipV="1">
              <a:off x="8732381" y="3203691"/>
              <a:ext cx="639429" cy="758334"/>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cxnSp>
          <p:nvCxnSpPr>
            <p:cNvPr id="21" name="直接箭头连接符 20"/>
            <p:cNvCxnSpPr>
              <a:stCxn id="15" idx="0"/>
            </p:cNvCxnSpPr>
            <p:nvPr/>
          </p:nvCxnSpPr>
          <p:spPr bwMode="auto">
            <a:xfrm flipH="1" flipV="1">
              <a:off x="9763478" y="3468203"/>
              <a:ext cx="59910" cy="781854"/>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cxnSp>
          <p:nvCxnSpPr>
            <p:cNvPr id="22" name="直接箭头连接符 21"/>
            <p:cNvCxnSpPr>
              <a:stCxn id="16" idx="0"/>
            </p:cNvCxnSpPr>
            <p:nvPr/>
          </p:nvCxnSpPr>
          <p:spPr bwMode="auto">
            <a:xfrm flipH="1" flipV="1">
              <a:off x="9945153" y="3199115"/>
              <a:ext cx="969242" cy="762910"/>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sp>
          <p:nvSpPr>
            <p:cNvPr id="23" name="矩形 22"/>
            <p:cNvSpPr/>
            <p:nvPr/>
          </p:nvSpPr>
          <p:spPr>
            <a:xfrm>
              <a:off x="10024292" y="2634421"/>
              <a:ext cx="1073499" cy="338554"/>
            </a:xfrm>
            <a:prstGeom prst="rect">
              <a:avLst/>
            </a:prstGeom>
          </p:spPr>
          <p:txBody>
            <a:bodyPr wrap="none">
              <a:spAutoFit/>
            </a:bodyPr>
            <a:lstStyle/>
            <a:p>
              <a:r>
                <a:rPr lang="en-US" altLang="zh-CN" sz="1600" dirty="0" err="1">
                  <a:solidFill>
                    <a:schemeClr val="tx1"/>
                  </a:solidFill>
                </a:rPr>
                <a:t>Train@AP</a:t>
              </a:r>
              <a:endParaRPr lang="zh-CN" altLang="en-US" sz="1600" dirty="0">
                <a:solidFill>
                  <a:schemeClr val="tx1"/>
                </a:solidFill>
              </a:endParaRPr>
            </a:p>
          </p:txBody>
        </p:sp>
        <p:sp>
          <p:nvSpPr>
            <p:cNvPr id="24" name="矩形 23"/>
            <p:cNvSpPr/>
            <p:nvPr/>
          </p:nvSpPr>
          <p:spPr>
            <a:xfrm>
              <a:off x="10035760" y="4566646"/>
              <a:ext cx="2202847" cy="338554"/>
            </a:xfrm>
            <a:prstGeom prst="rect">
              <a:avLst/>
            </a:prstGeom>
          </p:spPr>
          <p:txBody>
            <a:bodyPr wrap="none">
              <a:spAutoFit/>
            </a:bodyPr>
            <a:lstStyle/>
            <a:p>
              <a:r>
                <a:rPr lang="en-US" altLang="zh-CN" sz="1600" dirty="0" err="1" smtClean="0">
                  <a:solidFill>
                    <a:schemeClr val="tx1"/>
                  </a:solidFill>
                </a:rPr>
                <a:t>Inference@non-AP</a:t>
              </a:r>
              <a:r>
                <a:rPr lang="en-US" altLang="zh-CN" sz="1600" dirty="0" smtClean="0">
                  <a:solidFill>
                    <a:schemeClr val="tx1"/>
                  </a:solidFill>
                </a:rPr>
                <a:t> STA</a:t>
              </a:r>
              <a:endParaRPr lang="zh-CN" altLang="en-US" sz="1600" dirty="0">
                <a:solidFill>
                  <a:schemeClr val="tx1"/>
                </a:solidFill>
              </a:endParaRPr>
            </a:p>
          </p:txBody>
        </p:sp>
        <p:cxnSp>
          <p:nvCxnSpPr>
            <p:cNvPr id="25" name="直接箭头连接符 24"/>
            <p:cNvCxnSpPr/>
            <p:nvPr/>
          </p:nvCxnSpPr>
          <p:spPr bwMode="auto">
            <a:xfrm flipV="1">
              <a:off x="8826723" y="3294934"/>
              <a:ext cx="639429" cy="758334"/>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cxnSp>
          <p:nvCxnSpPr>
            <p:cNvPr id="26" name="直接箭头连接符 25"/>
            <p:cNvCxnSpPr/>
            <p:nvPr/>
          </p:nvCxnSpPr>
          <p:spPr bwMode="auto">
            <a:xfrm flipH="1" flipV="1">
              <a:off x="9866015" y="3397613"/>
              <a:ext cx="79138" cy="914735"/>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cxnSp>
          <p:nvCxnSpPr>
            <p:cNvPr id="27" name="直接箭头连接符 26"/>
            <p:cNvCxnSpPr/>
            <p:nvPr/>
          </p:nvCxnSpPr>
          <p:spPr bwMode="auto">
            <a:xfrm flipH="1" flipV="1">
              <a:off x="10024292" y="3130893"/>
              <a:ext cx="967411" cy="735927"/>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sp>
          <p:nvSpPr>
            <p:cNvPr id="28" name="矩形 27"/>
            <p:cNvSpPr/>
            <p:nvPr/>
          </p:nvSpPr>
          <p:spPr>
            <a:xfrm>
              <a:off x="7673777" y="3257658"/>
              <a:ext cx="1453668" cy="276999"/>
            </a:xfrm>
            <a:prstGeom prst="rect">
              <a:avLst/>
            </a:prstGeom>
          </p:spPr>
          <p:txBody>
            <a:bodyPr wrap="none">
              <a:spAutoFit/>
            </a:bodyPr>
            <a:lstStyle/>
            <a:p>
              <a:r>
                <a:rPr lang="en-US" altLang="zh-CN" sz="1200" dirty="0">
                  <a:solidFill>
                    <a:schemeClr val="tx1"/>
                  </a:solidFill>
                </a:rPr>
                <a:t>Training data report </a:t>
              </a:r>
              <a:endParaRPr lang="zh-CN" altLang="en-US" sz="1200" dirty="0">
                <a:solidFill>
                  <a:schemeClr val="tx1"/>
                </a:solidFill>
              </a:endParaRPr>
            </a:p>
          </p:txBody>
        </p:sp>
        <p:sp>
          <p:nvSpPr>
            <p:cNvPr id="29" name="矩形 28"/>
            <p:cNvSpPr/>
            <p:nvPr/>
          </p:nvSpPr>
          <p:spPr>
            <a:xfrm>
              <a:off x="10746133" y="3146612"/>
              <a:ext cx="951995" cy="646331"/>
            </a:xfrm>
            <a:prstGeom prst="rect">
              <a:avLst/>
            </a:prstGeom>
          </p:spPr>
          <p:txBody>
            <a:bodyPr wrap="square">
              <a:spAutoFit/>
            </a:bodyPr>
            <a:lstStyle/>
            <a:p>
              <a:r>
                <a:rPr lang="en-US" altLang="zh-CN" sz="1200" dirty="0">
                  <a:solidFill>
                    <a:schemeClr val="tx1"/>
                  </a:solidFill>
                </a:rPr>
                <a:t>Model deployment/sharing</a:t>
              </a:r>
              <a:endParaRPr lang="zh-CN" altLang="en-US" sz="1200" dirty="0">
                <a:solidFill>
                  <a:schemeClr val="tx1"/>
                </a:solidFill>
              </a:endParaRPr>
            </a:p>
          </p:txBody>
        </p:sp>
        <p:sp>
          <p:nvSpPr>
            <p:cNvPr id="30" name="文本框 29"/>
            <p:cNvSpPr txBox="1"/>
            <p:nvPr/>
          </p:nvSpPr>
          <p:spPr>
            <a:xfrm>
              <a:off x="11024586" y="4125836"/>
              <a:ext cx="873867" cy="276999"/>
            </a:xfrm>
            <a:prstGeom prst="rect">
              <a:avLst/>
            </a:prstGeom>
            <a:noFill/>
          </p:spPr>
          <p:txBody>
            <a:bodyPr wrap="square" rtlCol="0">
              <a:spAutoFit/>
            </a:bodyPr>
            <a:lstStyle/>
            <a:p>
              <a:r>
                <a:rPr lang="en-US" altLang="zh-CN" sz="1200" dirty="0">
                  <a:solidFill>
                    <a:schemeClr val="tx1"/>
                  </a:solidFill>
                </a:rPr>
                <a:t>Non-AP 3</a:t>
              </a:r>
              <a:endParaRPr lang="zh-CN" altLang="en-US" sz="1200" dirty="0">
                <a:solidFill>
                  <a:schemeClr val="tx1"/>
                </a:solidFill>
              </a:endParaRPr>
            </a:p>
          </p:txBody>
        </p:sp>
      </p:grpSp>
      <p:cxnSp>
        <p:nvCxnSpPr>
          <p:cNvPr id="31" name="直接箭头连接符 30"/>
          <p:cNvCxnSpPr>
            <a:cxnSpLocks/>
          </p:cNvCxnSpPr>
          <p:nvPr/>
        </p:nvCxnSpPr>
        <p:spPr bwMode="auto">
          <a:xfrm>
            <a:off x="2542432" y="4446019"/>
            <a:ext cx="77705" cy="35857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文本框 31"/>
          <p:cNvSpPr txBox="1"/>
          <p:nvPr/>
        </p:nvSpPr>
        <p:spPr>
          <a:xfrm>
            <a:off x="3812666" y="4801434"/>
            <a:ext cx="1325436" cy="307777"/>
          </a:xfrm>
          <a:prstGeom prst="rect">
            <a:avLst/>
          </a:prstGeom>
          <a:noFill/>
        </p:spPr>
        <p:txBody>
          <a:bodyPr wrap="square" rtlCol="0">
            <a:spAutoFit/>
          </a:bodyPr>
          <a:lstStyle/>
          <a:p>
            <a:r>
              <a:rPr lang="en-US" altLang="zh-CN" sz="1400" dirty="0">
                <a:solidFill>
                  <a:schemeClr val="tx1"/>
                </a:solidFill>
              </a:rPr>
              <a:t>Output</a:t>
            </a:r>
            <a:endParaRPr lang="zh-CN" altLang="en-US" sz="1400" dirty="0">
              <a:solidFill>
                <a:schemeClr val="tx1"/>
              </a:solidFill>
            </a:endParaRPr>
          </a:p>
        </p:txBody>
      </p:sp>
      <p:pic>
        <p:nvPicPr>
          <p:cNvPr id="10" name="图片 9"/>
          <p:cNvPicPr>
            <a:picLocks noChangeAspect="1"/>
          </p:cNvPicPr>
          <p:nvPr/>
        </p:nvPicPr>
        <p:blipFill>
          <a:blip r:embed="rId5"/>
          <a:stretch>
            <a:fillRect/>
          </a:stretch>
        </p:blipFill>
        <p:spPr>
          <a:xfrm>
            <a:off x="1450380" y="5446364"/>
            <a:ext cx="2564948" cy="915326"/>
          </a:xfrm>
          <a:prstGeom prst="rect">
            <a:avLst/>
          </a:prstGeom>
        </p:spPr>
      </p:pic>
      <p:cxnSp>
        <p:nvCxnSpPr>
          <p:cNvPr id="125" name="直接箭头连接符 124"/>
          <p:cNvCxnSpPr>
            <a:stCxn id="7" idx="2"/>
            <a:endCxn id="10" idx="0"/>
          </p:cNvCxnSpPr>
          <p:nvPr/>
        </p:nvCxnSpPr>
        <p:spPr bwMode="auto">
          <a:xfrm>
            <a:off x="2723417" y="5282093"/>
            <a:ext cx="9437" cy="1642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08348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D2B6ADE-4CB1-4540-A88C-9C44440EE827}"/>
              </a:ext>
            </a:extLst>
          </p:cNvPr>
          <p:cNvSpPr>
            <a:spLocks noGrp="1"/>
          </p:cNvSpPr>
          <p:nvPr>
            <p:ph type="title"/>
          </p:nvPr>
        </p:nvSpPr>
        <p:spPr>
          <a:xfrm>
            <a:off x="914401" y="606425"/>
            <a:ext cx="10361084" cy="1065213"/>
          </a:xfrm>
        </p:spPr>
        <p:txBody>
          <a:bodyPr/>
          <a:lstStyle/>
          <a:p>
            <a:r>
              <a:rPr lang="en-US" altLang="zh-CN" dirty="0"/>
              <a:t>Revisit the Use Cases in [6]</a:t>
            </a:r>
            <a:endParaRPr lang="zh-CN" altLang="en-US" dirty="0"/>
          </a:p>
        </p:txBody>
      </p:sp>
      <p:sp>
        <p:nvSpPr>
          <p:cNvPr id="4" name="灯片编号占位符 3">
            <a:extLst>
              <a:ext uri="{FF2B5EF4-FFF2-40B4-BE49-F238E27FC236}">
                <a16:creationId xmlns="" xmlns:a16="http://schemas.microsoft.com/office/drawing/2014/main" id="{3C36298F-3CA6-4C78-A870-826AC74D7B6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a:extLst>
              <a:ext uri="{FF2B5EF4-FFF2-40B4-BE49-F238E27FC236}">
                <a16:creationId xmlns="" xmlns:a16="http://schemas.microsoft.com/office/drawing/2014/main" id="{586CA971-D9F7-403D-8AAB-5F3268B0FCB8}"/>
              </a:ext>
            </a:extLst>
          </p:cNvPr>
          <p:cNvSpPr>
            <a:spLocks noGrp="1"/>
          </p:cNvSpPr>
          <p:nvPr>
            <p:ph type="ftr" idx="14"/>
          </p:nvPr>
        </p:nvSpPr>
        <p:spPr/>
        <p:txBody>
          <a:bodyPr/>
          <a:lstStyle/>
          <a:p>
            <a:r>
              <a:rPr lang="en-GB" dirty="0"/>
              <a:t>Peng Liu, Huawei</a:t>
            </a:r>
          </a:p>
        </p:txBody>
      </p:sp>
      <p:sp>
        <p:nvSpPr>
          <p:cNvPr id="6" name="日期占位符 5">
            <a:extLst>
              <a:ext uri="{FF2B5EF4-FFF2-40B4-BE49-F238E27FC236}">
                <a16:creationId xmlns="" xmlns:a16="http://schemas.microsoft.com/office/drawing/2014/main" id="{46943A5E-D422-44C1-AE32-0FD014939D0A}"/>
              </a:ext>
            </a:extLst>
          </p:cNvPr>
          <p:cNvSpPr>
            <a:spLocks noGrp="1"/>
          </p:cNvSpPr>
          <p:nvPr>
            <p:ph type="dt" idx="15"/>
          </p:nvPr>
        </p:nvSpPr>
        <p:spPr/>
        <p:txBody>
          <a:bodyPr/>
          <a:lstStyle/>
          <a:p>
            <a:r>
              <a:rPr lang="en-US" altLang="zh-CN"/>
              <a:t>May 2023</a:t>
            </a:r>
            <a:endParaRPr lang="en-GB" dirty="0"/>
          </a:p>
        </p:txBody>
      </p:sp>
      <p:graphicFrame>
        <p:nvGraphicFramePr>
          <p:cNvPr id="33" name="内容占位符 32"/>
          <p:cNvGraphicFramePr>
            <a:graphicFrameLocks noGrp="1"/>
          </p:cNvGraphicFramePr>
          <p:nvPr>
            <p:ph idx="1"/>
            <p:extLst>
              <p:ext uri="{D42A27DB-BD31-4B8C-83A1-F6EECF244321}">
                <p14:modId xmlns:p14="http://schemas.microsoft.com/office/powerpoint/2010/main" val="4111157283"/>
              </p:ext>
            </p:extLst>
          </p:nvPr>
        </p:nvGraphicFramePr>
        <p:xfrm>
          <a:off x="335360" y="1403505"/>
          <a:ext cx="11521281" cy="5303520"/>
        </p:xfrm>
        <a:graphic>
          <a:graphicData uri="http://schemas.openxmlformats.org/drawingml/2006/table">
            <a:tbl>
              <a:tblPr firstRow="1" bandRow="1">
                <a:tableStyleId>{5C22544A-7EE6-4342-B048-85BDC9FD1C3A}</a:tableStyleId>
              </a:tblPr>
              <a:tblGrid>
                <a:gridCol w="2380949">
                  <a:extLst>
                    <a:ext uri="{9D8B030D-6E8A-4147-A177-3AD203B41FA5}">
                      <a16:colId xmlns="" xmlns:a16="http://schemas.microsoft.com/office/drawing/2014/main" val="20000"/>
                    </a:ext>
                  </a:extLst>
                </a:gridCol>
                <a:gridCol w="1078962">
                  <a:extLst>
                    <a:ext uri="{9D8B030D-6E8A-4147-A177-3AD203B41FA5}">
                      <a16:colId xmlns="" xmlns:a16="http://schemas.microsoft.com/office/drawing/2014/main" val="20001"/>
                    </a:ext>
                  </a:extLst>
                </a:gridCol>
                <a:gridCol w="2014062">
                  <a:extLst>
                    <a:ext uri="{9D8B030D-6E8A-4147-A177-3AD203B41FA5}">
                      <a16:colId xmlns="" xmlns:a16="http://schemas.microsoft.com/office/drawing/2014/main" val="20002"/>
                    </a:ext>
                  </a:extLst>
                </a:gridCol>
                <a:gridCol w="6047308">
                  <a:extLst>
                    <a:ext uri="{9D8B030D-6E8A-4147-A177-3AD203B41FA5}">
                      <a16:colId xmlns="" xmlns:a16="http://schemas.microsoft.com/office/drawing/2014/main" val="20003"/>
                    </a:ext>
                  </a:extLst>
                </a:gridCol>
              </a:tblGrid>
              <a:tr h="432884">
                <a:tc>
                  <a:txBody>
                    <a:bodyPr/>
                    <a:lstStyle/>
                    <a:p>
                      <a:r>
                        <a:rPr lang="en-US" altLang="zh-CN" sz="1200" dirty="0"/>
                        <a:t>Use cases</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effectLst/>
                        </a:rPr>
                        <a:t>Discussed in AIML</a:t>
                      </a:r>
                      <a:r>
                        <a:rPr lang="en-US" altLang="zh-CN" sz="1200" kern="1200" baseline="0" dirty="0">
                          <a:effectLst/>
                        </a:rPr>
                        <a:t> TIG</a:t>
                      </a:r>
                      <a:endParaRPr lang="zh-CN" altLang="zh-CN" sz="1200" dirty="0">
                        <a:effectLst/>
                        <a:latin typeface="Times New Roman" panose="02020603050405020304" pitchFamily="18" charset="0"/>
                        <a:ea typeface="宋体" panose="02010600030101010101" pitchFamily="2" charset="-122"/>
                      </a:endParaRPr>
                    </a:p>
                  </a:txBody>
                  <a:tcPr/>
                </a:tc>
                <a:tc>
                  <a:txBody>
                    <a:bodyPr/>
                    <a:lstStyle/>
                    <a:p>
                      <a:r>
                        <a:rPr lang="en-US" altLang="zh-CN" sz="1200" dirty="0" smtClean="0"/>
                        <a:t>Related DCN</a:t>
                      </a:r>
                      <a:endParaRPr lang="zh-CN" altLang="en-US" sz="1200" dirty="0"/>
                    </a:p>
                  </a:txBody>
                  <a:tcPr/>
                </a:tc>
                <a:tc>
                  <a:txBody>
                    <a:bodyPr/>
                    <a:lstStyle/>
                    <a:p>
                      <a:r>
                        <a:rPr lang="en-US" altLang="zh-CN" sz="1200" dirty="0" smtClean="0"/>
                        <a:t>Relevance </a:t>
                      </a:r>
                      <a:r>
                        <a:rPr lang="en-US" altLang="zh-CN" sz="1200" dirty="0"/>
                        <a:t>to the current discussion</a:t>
                      </a:r>
                    </a:p>
                    <a:p>
                      <a:r>
                        <a:rPr lang="en-US" altLang="zh-CN" sz="1200" dirty="0" smtClean="0"/>
                        <a:t>(neural</a:t>
                      </a:r>
                      <a:r>
                        <a:rPr lang="en-US" altLang="zh-CN" sz="1200" baseline="0" dirty="0" smtClean="0"/>
                        <a:t> network</a:t>
                      </a:r>
                      <a:r>
                        <a:rPr lang="en-US" altLang="zh-CN" sz="1200" dirty="0" smtClean="0"/>
                        <a:t> </a:t>
                      </a:r>
                      <a:r>
                        <a:rPr lang="en-US" altLang="zh-CN" sz="1200" dirty="0"/>
                        <a:t>model sharing</a:t>
                      </a:r>
                      <a:r>
                        <a:rPr lang="en-US" altLang="zh-CN" sz="1200" baseline="0" dirty="0"/>
                        <a:t> between AP and </a:t>
                      </a:r>
                      <a:r>
                        <a:rPr lang="en-US" altLang="zh-CN" sz="1200" baseline="0" dirty="0" smtClean="0"/>
                        <a:t>non-AP STA</a:t>
                      </a:r>
                      <a:r>
                        <a:rPr lang="en-US" altLang="zh-CN" sz="1200" dirty="0" smtClean="0"/>
                        <a:t>)</a:t>
                      </a:r>
                      <a:endParaRPr lang="zh-CN" altLang="en-US" sz="1200" dirty="0"/>
                    </a:p>
                  </a:txBody>
                  <a:tcPr/>
                </a:tc>
                <a:extLst>
                  <a:ext uri="{0D108BD9-81ED-4DB2-BD59-A6C34878D82A}">
                    <a16:rowId xmlns="" xmlns:a16="http://schemas.microsoft.com/office/drawing/2014/main" val="10000"/>
                  </a:ext>
                </a:extLst>
              </a:tr>
              <a:tr h="259731">
                <a:tc>
                  <a:txBody>
                    <a:bodyPr/>
                    <a:lstStyle/>
                    <a:p>
                      <a:pPr marL="88265" algn="l" hangingPunct="0">
                        <a:spcAft>
                          <a:spcPts val="0"/>
                        </a:spcAft>
                      </a:pPr>
                      <a:r>
                        <a:rPr lang="en-US" altLang="zh-CN" sz="1200" kern="1200" dirty="0">
                          <a:solidFill>
                            <a:schemeClr val="tx1"/>
                          </a:solidFill>
                          <a:effectLst/>
                        </a:rPr>
                        <a:t>Enhanced roaming/mobility</a:t>
                      </a:r>
                      <a:endParaRPr lang="zh-CN" sz="1200" dirty="0">
                        <a:solidFill>
                          <a:schemeClr val="tx1"/>
                        </a:solidFill>
                        <a:effectLst/>
                        <a:latin typeface="Times New Roman" panose="02020603050405020304" pitchFamily="18" charset="0"/>
                        <a:ea typeface="宋体" panose="02010600030101010101" pitchFamily="2" charset="-122"/>
                      </a:endParaRPr>
                    </a:p>
                  </a:txBody>
                  <a:tcPr marL="0" marR="0" marT="0" marB="0" anchor="ctr"/>
                </a:tc>
                <a:tc>
                  <a:txBody>
                    <a:bodyPr/>
                    <a:lstStyle/>
                    <a:p>
                      <a:r>
                        <a:rPr lang="en-US" altLang="zh-CN" sz="1200" dirty="0"/>
                        <a:t>Yes</a:t>
                      </a:r>
                      <a:endParaRPr lang="zh-CN" altLang="en-US" sz="1200" dirty="0"/>
                    </a:p>
                  </a:txBody>
                  <a:tcPr/>
                </a:tc>
                <a:tc>
                  <a:txBody>
                    <a:bodyPr/>
                    <a:lstStyle/>
                    <a:p>
                      <a:r>
                        <a:rPr lang="en-US" altLang="zh-CN" sz="800" b="1" u="sng" dirty="0" smtClean="0">
                          <a:solidFill>
                            <a:schemeClr val="tx1"/>
                          </a:solidFill>
                          <a:hlinkClick r:id="rId3"/>
                        </a:rPr>
                        <a:t>11-23/0433r2</a:t>
                      </a:r>
                      <a:endParaRPr lang="zh-CN" altLang="en-US" sz="800" b="1" u="sng" dirty="0">
                        <a:solidFill>
                          <a:schemeClr val="tx1"/>
                        </a:solidFill>
                      </a:endParaRPr>
                    </a:p>
                  </a:txBody>
                  <a:tcPr/>
                </a:tc>
                <a:tc>
                  <a:txBody>
                    <a:bodyPr/>
                    <a:lstStyle/>
                    <a:p>
                      <a:r>
                        <a:rPr lang="en-US" altLang="zh-CN" sz="1200" dirty="0"/>
                        <a:t>NA</a:t>
                      </a:r>
                      <a:endParaRPr lang="zh-CN" altLang="en-US" sz="1200" dirty="0"/>
                    </a:p>
                  </a:txBody>
                  <a:tcPr/>
                </a:tc>
                <a:extLst>
                  <a:ext uri="{0D108BD9-81ED-4DB2-BD59-A6C34878D82A}">
                    <a16:rowId xmlns="" xmlns:a16="http://schemas.microsoft.com/office/drawing/2014/main" val="10001"/>
                  </a:ext>
                </a:extLst>
              </a:tr>
              <a:tr h="346308">
                <a:tc>
                  <a:txBody>
                    <a:bodyPr/>
                    <a:lstStyle/>
                    <a:p>
                      <a:pPr marL="88265" algn="l" hangingPunct="0">
                        <a:spcAft>
                          <a:spcPts val="0"/>
                        </a:spcAft>
                      </a:pPr>
                      <a:r>
                        <a:rPr lang="en-US" sz="1200" kern="1200" dirty="0">
                          <a:solidFill>
                            <a:schemeClr val="tx1"/>
                          </a:solidFill>
                          <a:effectLst/>
                        </a:rPr>
                        <a:t>Multi-RU/channel allocation/</a:t>
                      </a:r>
                      <a:r>
                        <a:rPr lang="en-US" altLang="zh-CN" sz="1200" kern="1200" baseline="0" dirty="0">
                          <a:solidFill>
                            <a:schemeClr val="tx1"/>
                          </a:solidFill>
                          <a:effectLst/>
                        </a:rPr>
                        <a:t>channel bonding/Multi-AP</a:t>
                      </a:r>
                      <a:endParaRPr lang="en-US" sz="1200" kern="1200" dirty="0">
                        <a:solidFill>
                          <a:schemeClr val="tx1"/>
                        </a:solidFill>
                        <a:effectLst/>
                      </a:endParaRPr>
                    </a:p>
                  </a:txBody>
                  <a:tcPr marL="0" marR="0" marT="0" marB="0" anchor="ctr"/>
                </a:tc>
                <a:tc>
                  <a:txBody>
                    <a:bodyPr/>
                    <a:lstStyle/>
                    <a:p>
                      <a:r>
                        <a:rPr lang="en-US" altLang="zh-CN" sz="1200" dirty="0"/>
                        <a:t>Yes</a:t>
                      </a:r>
                      <a:endParaRPr lang="zh-CN" altLang="en-US" sz="1200" dirty="0"/>
                    </a:p>
                  </a:txBody>
                  <a:tcPr/>
                </a:tc>
                <a:tc>
                  <a:txBody>
                    <a:bodyPr/>
                    <a:lstStyle/>
                    <a:p>
                      <a:r>
                        <a:rPr lang="en-US" altLang="zh-CN" sz="800" b="1" dirty="0" smtClean="0">
                          <a:hlinkClick r:id="rId4"/>
                        </a:rPr>
                        <a:t>11-23/0201r0</a:t>
                      </a:r>
                      <a:r>
                        <a:rPr lang="en-US" altLang="zh-CN" sz="1200" dirty="0" smtClean="0"/>
                        <a:t>, </a:t>
                      </a:r>
                      <a:r>
                        <a:rPr lang="en-US" altLang="zh-CN" sz="800" b="1" dirty="0" smtClean="0">
                          <a:hlinkClick r:id="rId5"/>
                        </a:rPr>
                        <a:t>11-23/0227r3</a:t>
                      </a:r>
                      <a:endParaRPr lang="zh-CN" altLang="en-US" sz="800" b="1" dirty="0"/>
                    </a:p>
                  </a:txBody>
                  <a:tcPr/>
                </a:tc>
                <a:tc>
                  <a:txBody>
                    <a:bodyPr/>
                    <a:lstStyle/>
                    <a:p>
                      <a:r>
                        <a:rPr lang="en-US" altLang="zh-CN" sz="1200" dirty="0"/>
                        <a:t>NA, model sharing may be involved between APs</a:t>
                      </a:r>
                      <a:endParaRPr lang="zh-CN" altLang="en-US" sz="1200" dirty="0"/>
                    </a:p>
                  </a:txBody>
                  <a:tcPr/>
                </a:tc>
                <a:extLst>
                  <a:ext uri="{0D108BD9-81ED-4DB2-BD59-A6C34878D82A}">
                    <a16:rowId xmlns="" xmlns:a16="http://schemas.microsoft.com/office/drawing/2014/main" val="10002"/>
                  </a:ext>
                </a:extLst>
              </a:tr>
              <a:tr h="259731">
                <a:tc>
                  <a:txBody>
                    <a:bodyPr/>
                    <a:lstStyle/>
                    <a:p>
                      <a:pPr marL="88265" algn="l" hangingPunct="0">
                        <a:spcAft>
                          <a:spcPts val="0"/>
                        </a:spcAft>
                      </a:pPr>
                      <a:r>
                        <a:rPr lang="en-US" sz="1200" kern="1200" dirty="0">
                          <a:solidFill>
                            <a:schemeClr val="tx1"/>
                          </a:solidFill>
                          <a:effectLst/>
                        </a:rPr>
                        <a:t>Latency</a:t>
                      </a:r>
                      <a:r>
                        <a:rPr lang="en-US" sz="1200" kern="1200" baseline="0" dirty="0">
                          <a:solidFill>
                            <a:schemeClr val="tx1"/>
                          </a:solidFill>
                          <a:effectLst/>
                        </a:rPr>
                        <a:t>/</a:t>
                      </a:r>
                      <a:r>
                        <a:rPr lang="en-US" sz="1200" kern="1200" baseline="0" dirty="0" err="1">
                          <a:solidFill>
                            <a:schemeClr val="tx1"/>
                          </a:solidFill>
                          <a:effectLst/>
                        </a:rPr>
                        <a:t>Qo</a:t>
                      </a:r>
                      <a:r>
                        <a:rPr lang="en-US" altLang="zh-CN" sz="1200" kern="1200" baseline="0" dirty="0" err="1">
                          <a:solidFill>
                            <a:schemeClr val="tx1"/>
                          </a:solidFill>
                          <a:effectLst/>
                        </a:rPr>
                        <a:t>S</a:t>
                      </a:r>
                      <a:r>
                        <a:rPr lang="en-US" sz="1200" kern="1200" dirty="0">
                          <a:solidFill>
                            <a:schemeClr val="tx1"/>
                          </a:solidFill>
                          <a:effectLst/>
                        </a:rPr>
                        <a:t> optimization</a:t>
                      </a:r>
                      <a:endParaRPr lang="zh-CN" sz="1200" dirty="0">
                        <a:solidFill>
                          <a:schemeClr val="tx1"/>
                        </a:solidFill>
                        <a:effectLst/>
                        <a:latin typeface="Times New Roman" panose="02020603050405020304" pitchFamily="18" charset="0"/>
                        <a:ea typeface="宋体" panose="02010600030101010101" pitchFamily="2" charset="-122"/>
                      </a:endParaRPr>
                    </a:p>
                  </a:txBody>
                  <a:tcPr marL="0" marR="0" marT="0" marB="0" anchor="ct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a:t>NA, seems a scheduling problem,</a:t>
                      </a:r>
                      <a:r>
                        <a:rPr lang="en-US" altLang="zh-CN" sz="1200" baseline="0" dirty="0"/>
                        <a:t> completely implements at AP</a:t>
                      </a:r>
                      <a:endParaRPr lang="zh-CN" altLang="en-US" sz="1200" dirty="0"/>
                    </a:p>
                  </a:txBody>
                  <a:tcPr/>
                </a:tc>
                <a:extLst>
                  <a:ext uri="{0D108BD9-81ED-4DB2-BD59-A6C34878D82A}">
                    <a16:rowId xmlns="" xmlns:a16="http://schemas.microsoft.com/office/drawing/2014/main" val="10003"/>
                  </a:ext>
                </a:extLst>
              </a:tr>
              <a:tr h="259731">
                <a:tc>
                  <a:txBody>
                    <a:bodyPr/>
                    <a:lstStyle/>
                    <a:p>
                      <a:pPr marL="88265" algn="l" hangingPunct="0">
                        <a:spcAft>
                          <a:spcPts val="0"/>
                        </a:spcAft>
                      </a:pPr>
                      <a:r>
                        <a:rPr lang="en-US" sz="1200" kern="1200" dirty="0">
                          <a:solidFill>
                            <a:schemeClr val="tx1"/>
                          </a:solidFill>
                          <a:effectLst/>
                        </a:rPr>
                        <a:t>Traffic </a:t>
                      </a:r>
                      <a:r>
                        <a:rPr lang="en-US" altLang="zh-CN" sz="1200" kern="1200" dirty="0">
                          <a:solidFill>
                            <a:schemeClr val="tx1"/>
                          </a:solidFill>
                          <a:effectLst/>
                        </a:rPr>
                        <a:t>prediction </a:t>
                      </a:r>
                      <a:endParaRPr lang="zh-CN" sz="1200" dirty="0">
                        <a:solidFill>
                          <a:schemeClr val="tx1"/>
                        </a:solidFill>
                        <a:effectLst/>
                        <a:latin typeface="Times New Roman" panose="02020603050405020304" pitchFamily="18" charset="0"/>
                        <a:ea typeface="宋体" panose="02010600030101010101" pitchFamily="2" charset="-122"/>
                      </a:endParaRPr>
                    </a:p>
                  </a:txBody>
                  <a:tcPr marL="0" marR="0" marT="0" marB="0" anchor="ct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a:t>NA</a:t>
                      </a:r>
                      <a:endParaRPr lang="zh-CN" altLang="en-US" sz="1200" dirty="0"/>
                    </a:p>
                  </a:txBody>
                  <a:tcPr/>
                </a:tc>
                <a:extLst>
                  <a:ext uri="{0D108BD9-81ED-4DB2-BD59-A6C34878D82A}">
                    <a16:rowId xmlns="" xmlns:a16="http://schemas.microsoft.com/office/drawing/2014/main" val="10004"/>
                  </a:ext>
                </a:extLst>
              </a:tr>
              <a:tr h="259731">
                <a:tc>
                  <a:txBody>
                    <a:bodyPr/>
                    <a:lstStyle/>
                    <a:p>
                      <a:pPr marL="88265" algn="l" hangingPunct="0">
                        <a:spcAft>
                          <a:spcPts val="0"/>
                        </a:spcAft>
                      </a:pPr>
                      <a:r>
                        <a:rPr lang="en-US" altLang="zh-CN" sz="1200" kern="1200" dirty="0">
                          <a:solidFill>
                            <a:schemeClr val="tx1"/>
                          </a:solidFill>
                          <a:effectLst/>
                        </a:rPr>
                        <a:t>Device level power consumption </a:t>
                      </a:r>
                      <a:endParaRPr lang="zh-CN" sz="1200" dirty="0">
                        <a:solidFill>
                          <a:schemeClr val="tx1"/>
                        </a:solidFill>
                        <a:effectLst/>
                        <a:latin typeface="Times New Roman" panose="02020603050405020304" pitchFamily="18" charset="0"/>
                        <a:ea typeface="宋体" panose="02010600030101010101" pitchFamily="2" charset="-122"/>
                      </a:endParaRPr>
                    </a:p>
                  </a:txBody>
                  <a:tcPr marL="0" marR="0" marT="0" marB="0" anchor="ctr">
                    <a:solidFill>
                      <a:srgbClr val="FFC000"/>
                    </a:solidFill>
                  </a:tcPr>
                </a:tc>
                <a:tc>
                  <a:txBody>
                    <a:bodyPr/>
                    <a:lstStyle/>
                    <a:p>
                      <a:endParaRPr lang="zh-CN" altLang="en-US" sz="1200" dirty="0"/>
                    </a:p>
                  </a:txBody>
                  <a:tcPr>
                    <a:solidFill>
                      <a:srgbClr val="FFC000"/>
                    </a:solidFill>
                  </a:tcPr>
                </a:tc>
                <a:tc>
                  <a:txBody>
                    <a:bodyPr/>
                    <a:lstStyle/>
                    <a:p>
                      <a:endParaRPr lang="zh-CN" altLang="en-US" sz="1200" dirty="0"/>
                    </a:p>
                  </a:txBody>
                  <a:tcPr>
                    <a:solidFill>
                      <a:srgbClr val="FFC000"/>
                    </a:solidFill>
                  </a:tcPr>
                </a:tc>
                <a:tc>
                  <a:txBody>
                    <a:bodyPr/>
                    <a:lstStyle/>
                    <a:p>
                      <a:r>
                        <a:rPr lang="en-US" altLang="zh-CN" sz="1200" dirty="0"/>
                        <a:t>AP trains </a:t>
                      </a:r>
                      <a:r>
                        <a:rPr lang="en-US" altLang="zh-CN" sz="1200" dirty="0" smtClean="0"/>
                        <a:t>a neural network</a:t>
                      </a:r>
                      <a:r>
                        <a:rPr lang="en-US" altLang="zh-CN" sz="1200" baseline="0" dirty="0" smtClean="0"/>
                        <a:t> </a:t>
                      </a:r>
                      <a:r>
                        <a:rPr lang="en-US" altLang="zh-CN" sz="1200" baseline="0" dirty="0"/>
                        <a:t>model for non-AP to determine the power-off time duration</a:t>
                      </a:r>
                      <a:endParaRPr lang="zh-CN" altLang="en-US" sz="1200" dirty="0"/>
                    </a:p>
                  </a:txBody>
                  <a:tcPr>
                    <a:solidFill>
                      <a:srgbClr val="FFC000"/>
                    </a:solidFill>
                  </a:tcPr>
                </a:tc>
                <a:extLst>
                  <a:ext uri="{0D108BD9-81ED-4DB2-BD59-A6C34878D82A}">
                    <a16:rowId xmlns="" xmlns:a16="http://schemas.microsoft.com/office/drawing/2014/main" val="10005"/>
                  </a:ext>
                </a:extLst>
              </a:tr>
              <a:tr h="432884">
                <a:tc>
                  <a:txBody>
                    <a:bodyPr/>
                    <a:lstStyle/>
                    <a:p>
                      <a:pPr marL="88265" algn="l" hangingPunct="0">
                        <a:spcAft>
                          <a:spcPts val="0"/>
                        </a:spcAft>
                      </a:pPr>
                      <a:r>
                        <a:rPr lang="en-US" sz="1200" kern="1200" dirty="0">
                          <a:solidFill>
                            <a:schemeClr val="tx1"/>
                          </a:solidFill>
                          <a:effectLst/>
                        </a:rPr>
                        <a:t>Spatial reuse</a:t>
                      </a:r>
                      <a:endParaRPr lang="zh-CN" sz="1200" dirty="0">
                        <a:solidFill>
                          <a:schemeClr val="tx1"/>
                        </a:solidFill>
                        <a:effectLst/>
                        <a:latin typeface="Times New Roman" panose="02020603050405020304" pitchFamily="18" charset="0"/>
                        <a:ea typeface="宋体" panose="02010600030101010101" pitchFamily="2" charset="-122"/>
                      </a:endParaRPr>
                    </a:p>
                  </a:txBody>
                  <a:tcPr marL="0" marR="0" marT="0" marB="0" anchor="c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effectLst/>
                          <a:latin typeface="Times New Roman" panose="02020603050405020304" pitchFamily="18" charset="0"/>
                          <a:ea typeface="宋体" panose="02010600030101010101" pitchFamily="2" charset="-122"/>
                        </a:rPr>
                        <a:t>Yes</a:t>
                      </a:r>
                      <a:r>
                        <a:rPr lang="en-US" altLang="zh-CN" sz="1200" baseline="0" dirty="0">
                          <a:effectLst/>
                          <a:latin typeface="Times New Roman" panose="02020603050405020304" pitchFamily="18" charset="0"/>
                          <a:ea typeface="宋体" panose="02010600030101010101" pitchFamily="2" charset="-122"/>
                        </a:rPr>
                        <a:t> </a:t>
                      </a:r>
                      <a:r>
                        <a:rPr lang="en-US" altLang="zh-CN" sz="1200" baseline="0" dirty="0" smtClean="0">
                          <a:effectLst/>
                          <a:latin typeface="Times New Roman" panose="02020603050405020304" pitchFamily="18" charset="0"/>
                          <a:ea typeface="宋体" panose="02010600030101010101" pitchFamily="2" charset="-122"/>
                        </a:rPr>
                        <a:t>(only mentioned)</a:t>
                      </a:r>
                      <a:endParaRPr lang="zh-CN" altLang="zh-CN" sz="1200" dirty="0">
                        <a:effectLst/>
                        <a:latin typeface="Times New Roman" panose="02020603050405020304" pitchFamily="18" charset="0"/>
                        <a:ea typeface="宋体" panose="02010600030101010101" pitchFamily="2" charset="-122"/>
                      </a:endParaRPr>
                    </a:p>
                  </a:txBody>
                  <a:tcPr>
                    <a:solidFill>
                      <a:srgbClr val="FFC000"/>
                    </a:solidFill>
                  </a:tcPr>
                </a:tc>
                <a:tc>
                  <a:txBody>
                    <a:bodyPr/>
                    <a:lstStyle/>
                    <a:p>
                      <a:r>
                        <a:rPr lang="en-US" altLang="zh-CN" sz="800" b="1" dirty="0" smtClean="0">
                          <a:hlinkClick r:id="rId6"/>
                        </a:rPr>
                        <a:t>11-22/0979r1</a:t>
                      </a:r>
                      <a:endParaRPr lang="zh-CN" altLang="en-US" sz="800" b="1" dirty="0"/>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AP trains </a:t>
                      </a:r>
                      <a:r>
                        <a:rPr lang="en-US" altLang="zh-CN" sz="1200" dirty="0" smtClean="0"/>
                        <a:t>a neural network</a:t>
                      </a:r>
                      <a:r>
                        <a:rPr lang="en-US" altLang="zh-CN" sz="1200" baseline="0" dirty="0" smtClean="0"/>
                        <a:t> model  </a:t>
                      </a:r>
                      <a:r>
                        <a:rPr lang="en-US" altLang="zh-CN" sz="1200" baseline="0" dirty="0"/>
                        <a:t>model for non-AP to determine OBSS ED/CS threshold and power, non-AP infers the SR parameter based on local observation</a:t>
                      </a:r>
                      <a:endParaRPr lang="zh-CN" altLang="en-US" sz="1200" dirty="0"/>
                    </a:p>
                  </a:txBody>
                  <a:tcPr>
                    <a:solidFill>
                      <a:srgbClr val="FFC000"/>
                    </a:solidFill>
                  </a:tcPr>
                </a:tc>
                <a:extLst>
                  <a:ext uri="{0D108BD9-81ED-4DB2-BD59-A6C34878D82A}">
                    <a16:rowId xmlns="" xmlns:a16="http://schemas.microsoft.com/office/drawing/2014/main" val="10006"/>
                  </a:ext>
                </a:extLst>
              </a:tr>
              <a:tr h="432884">
                <a:tc>
                  <a:txBody>
                    <a:bodyPr/>
                    <a:lstStyle/>
                    <a:p>
                      <a:pPr algn="l" hangingPunct="0">
                        <a:spcAft>
                          <a:spcPts val="0"/>
                        </a:spcAft>
                      </a:pPr>
                      <a:r>
                        <a:rPr lang="en-US" sz="1200" kern="1200" dirty="0">
                          <a:solidFill>
                            <a:schemeClr val="tx1"/>
                          </a:solidFill>
                          <a:effectLst/>
                        </a:rPr>
                        <a:t>Distributed channel access</a:t>
                      </a:r>
                      <a:endParaRPr lang="zh-CN" sz="1200" dirty="0">
                        <a:solidFill>
                          <a:schemeClr val="tx1"/>
                        </a:solidFill>
                        <a:effectLst/>
                        <a:latin typeface="Times New Roman" panose="02020603050405020304" pitchFamily="18" charset="0"/>
                        <a:ea typeface="宋体" panose="02010600030101010101" pitchFamily="2" charset="-122"/>
                      </a:endParaRPr>
                    </a:p>
                  </a:txBody>
                  <a:tcPr anchor="c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effectLst/>
                          <a:latin typeface="Times New Roman" panose="02020603050405020304" pitchFamily="18" charset="0"/>
                          <a:ea typeface="宋体" panose="02010600030101010101" pitchFamily="2" charset="-122"/>
                        </a:rPr>
                        <a:t>Yes</a:t>
                      </a:r>
                      <a:endParaRPr lang="zh-CN" altLang="zh-CN" sz="1200" dirty="0">
                        <a:effectLst/>
                        <a:latin typeface="Times New Roman" panose="02020603050405020304" pitchFamily="18" charset="0"/>
                        <a:ea typeface="宋体" panose="02010600030101010101" pitchFamily="2" charset="-122"/>
                      </a:endParaRPr>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1" i="0" u="none" strike="noStrike" kern="1200" cap="none" spc="0" normalizeH="0" baseline="0" noProof="0" dirty="0" smtClean="0">
                          <a:ln>
                            <a:noFill/>
                          </a:ln>
                          <a:solidFill>
                            <a:srgbClr val="000000"/>
                          </a:solidFill>
                          <a:effectLst/>
                          <a:uLnTx/>
                          <a:uFillTx/>
                          <a:latin typeface="+mn-lt"/>
                          <a:ea typeface="+mn-ea"/>
                          <a:cs typeface="+mn-cs"/>
                          <a:hlinkClick r:id="rId6"/>
                        </a:rPr>
                        <a:t>11-22/0979r1</a:t>
                      </a:r>
                      <a:r>
                        <a:rPr lang="en-US" altLang="zh-CN" sz="1200" dirty="0" smtClean="0"/>
                        <a:t>,</a:t>
                      </a:r>
                      <a:r>
                        <a:rPr lang="en-US" altLang="zh-CN" sz="800" b="1" dirty="0" smtClean="0">
                          <a:hlinkClick r:id="rId7"/>
                        </a:rPr>
                        <a:t>11-22/1522r1</a:t>
                      </a:r>
                      <a:r>
                        <a:rPr lang="en-US" altLang="zh-CN" sz="800" b="1" dirty="0" smtClean="0"/>
                        <a:t>,</a:t>
                      </a:r>
                      <a:r>
                        <a:rPr lang="en-US" altLang="zh-CN" sz="800" b="1" dirty="0" smtClean="0">
                          <a:hlinkClick r:id="rId8"/>
                        </a:rPr>
                        <a:t>11-23/2119r6</a:t>
                      </a:r>
                      <a:endParaRPr lang="zh-CN" altLang="en-US" sz="800" b="1" dirty="0"/>
                    </a:p>
                  </a:txBody>
                  <a:tcPr>
                    <a:solidFill>
                      <a:srgbClr val="FFC000"/>
                    </a:solidFill>
                  </a:tcPr>
                </a:tc>
                <a:tc>
                  <a:txBody>
                    <a:bodyPr/>
                    <a:lstStyle/>
                    <a:p>
                      <a:r>
                        <a:rPr lang="en-US" altLang="zh-CN" sz="1200" dirty="0"/>
                        <a:t>AP trains</a:t>
                      </a:r>
                      <a:r>
                        <a:rPr lang="en-US" altLang="zh-CN" sz="1200" baseline="0" dirty="0"/>
                        <a:t> </a:t>
                      </a:r>
                      <a:r>
                        <a:rPr lang="en-US" altLang="zh-CN" sz="1200" dirty="0" smtClean="0"/>
                        <a:t>a neural network</a:t>
                      </a:r>
                      <a:r>
                        <a:rPr lang="en-US" altLang="zh-CN" sz="1200" baseline="0" dirty="0" smtClean="0"/>
                        <a:t> model  </a:t>
                      </a:r>
                      <a:r>
                        <a:rPr lang="en-US" altLang="zh-CN" sz="1200" baseline="0" dirty="0"/>
                        <a:t>model for non-AP to determine channel access decision (CW, transmit probability, or transmit/wait directly)</a:t>
                      </a:r>
                    </a:p>
                  </a:txBody>
                  <a:tcPr>
                    <a:solidFill>
                      <a:srgbClr val="FFC000"/>
                    </a:solidFill>
                  </a:tcPr>
                </a:tc>
                <a:extLst>
                  <a:ext uri="{0D108BD9-81ED-4DB2-BD59-A6C34878D82A}">
                    <a16:rowId xmlns="" xmlns:a16="http://schemas.microsoft.com/office/drawing/2014/main" val="10007"/>
                  </a:ext>
                </a:extLst>
              </a:tr>
              <a:tr h="414991">
                <a:tc>
                  <a:txBody>
                    <a:bodyPr/>
                    <a:lstStyle/>
                    <a:p>
                      <a:pPr algn="l" hangingPunct="0">
                        <a:spcAft>
                          <a:spcPts val="0"/>
                        </a:spcAft>
                      </a:pPr>
                      <a:r>
                        <a:rPr lang="en-US" sz="1200" kern="1200" dirty="0">
                          <a:solidFill>
                            <a:schemeClr val="tx1"/>
                          </a:solidFill>
                          <a:effectLst/>
                        </a:rPr>
                        <a:t>Channel estimation/MIMO</a:t>
                      </a:r>
                      <a:r>
                        <a:rPr lang="en-US" sz="1200" kern="1200" baseline="0" dirty="0">
                          <a:solidFill>
                            <a:schemeClr val="tx1"/>
                          </a:solidFill>
                          <a:effectLst/>
                        </a:rPr>
                        <a:t> detection</a:t>
                      </a:r>
                      <a:endParaRPr lang="zh-CN" sz="1200" dirty="0">
                        <a:solidFill>
                          <a:schemeClr val="tx1"/>
                        </a:solidFill>
                        <a:effectLst/>
                        <a:latin typeface="Times New Roman" panose="02020603050405020304" pitchFamily="18" charset="0"/>
                        <a:ea typeface="宋体" panose="02010600030101010101" pitchFamily="2" charset="-122"/>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dirty="0">
                        <a:effectLst/>
                        <a:latin typeface="Times New Roman" panose="02020603050405020304" pitchFamily="18" charset="0"/>
                        <a:ea typeface="宋体" panose="02010600030101010101" pitchFamily="2" charset="-122"/>
                      </a:endParaRPr>
                    </a:p>
                  </a:txBody>
                  <a:tcPr/>
                </a:tc>
                <a:tc>
                  <a:txBody>
                    <a:bodyPr/>
                    <a:lstStyle/>
                    <a:p>
                      <a:endParaRPr lang="zh-CN" altLang="en-US" sz="1200" dirty="0"/>
                    </a:p>
                  </a:txBody>
                  <a:tcPr/>
                </a:tc>
                <a:tc>
                  <a:txBody>
                    <a:bodyPr/>
                    <a:lstStyle/>
                    <a:p>
                      <a:r>
                        <a:rPr lang="en-US" altLang="zh-CN" sz="1200" dirty="0" smtClean="0"/>
                        <a:t>NA</a:t>
                      </a:r>
                      <a:endParaRPr lang="zh-CN" altLang="en-US" sz="1200" dirty="0"/>
                    </a:p>
                  </a:txBody>
                  <a:tcPr/>
                </a:tc>
                <a:extLst>
                  <a:ext uri="{0D108BD9-81ED-4DB2-BD59-A6C34878D82A}">
                    <a16:rowId xmlns="" xmlns:a16="http://schemas.microsoft.com/office/drawing/2014/main" val="10008"/>
                  </a:ext>
                </a:extLst>
              </a:tr>
              <a:tr h="432884">
                <a:tc>
                  <a:txBody>
                    <a:bodyPr/>
                    <a:lstStyle/>
                    <a:p>
                      <a:pPr algn="l" hangingPunct="0">
                        <a:spcAft>
                          <a:spcPts val="0"/>
                        </a:spcAft>
                      </a:pPr>
                      <a:r>
                        <a:rPr lang="en-US" altLang="zh-CN" sz="1200" kern="1200" dirty="0">
                          <a:solidFill>
                            <a:schemeClr val="tx1"/>
                          </a:solidFill>
                          <a:effectLst/>
                        </a:rPr>
                        <a:t>Link </a:t>
                      </a:r>
                      <a:r>
                        <a:rPr lang="en-US" sz="1200" kern="1200" dirty="0">
                          <a:solidFill>
                            <a:schemeClr val="tx1"/>
                          </a:solidFill>
                          <a:effectLst/>
                        </a:rPr>
                        <a:t>adaptation</a:t>
                      </a:r>
                      <a:endParaRPr lang="zh-CN" sz="1200" dirty="0">
                        <a:solidFill>
                          <a:schemeClr val="tx1"/>
                        </a:solidFill>
                        <a:effectLst/>
                        <a:latin typeface="Times New Roman" panose="02020603050405020304" pitchFamily="18" charset="0"/>
                        <a:ea typeface="宋体" panose="02010600030101010101" pitchFamily="2" charset="-122"/>
                      </a:endParaRPr>
                    </a:p>
                  </a:txBody>
                  <a:tcPr anchor="c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effectLst/>
                          <a:latin typeface="Times New Roman" panose="02020603050405020304" pitchFamily="18" charset="0"/>
                          <a:ea typeface="宋体" panose="02010600030101010101" pitchFamily="2" charset="-122"/>
                        </a:rPr>
                        <a:t>Yes (</a:t>
                      </a:r>
                      <a:r>
                        <a:rPr lang="en-US" altLang="zh-CN" sz="1200" baseline="0" dirty="0">
                          <a:effectLst/>
                          <a:latin typeface="Times New Roman" panose="02020603050405020304" pitchFamily="18" charset="0"/>
                          <a:ea typeface="宋体" panose="02010600030101010101" pitchFamily="2" charset="-122"/>
                        </a:rPr>
                        <a:t>only mentioned</a:t>
                      </a:r>
                      <a:r>
                        <a:rPr lang="en-US" altLang="zh-CN" sz="1200" dirty="0">
                          <a:effectLst/>
                          <a:latin typeface="Times New Roman" panose="02020603050405020304" pitchFamily="18" charset="0"/>
                          <a:ea typeface="宋体" panose="02010600030101010101" pitchFamily="2" charset="-122"/>
                        </a:rPr>
                        <a:t>)</a:t>
                      </a:r>
                      <a:endParaRPr lang="zh-CN" altLang="zh-CN" sz="1200" dirty="0">
                        <a:effectLst/>
                        <a:latin typeface="Times New Roman" panose="02020603050405020304" pitchFamily="18" charset="0"/>
                        <a:ea typeface="宋体" panose="02010600030101010101" pitchFamily="2" charset="-122"/>
                      </a:endParaRPr>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b="1" dirty="0" smtClean="0">
                          <a:hlinkClick r:id="rId6"/>
                        </a:rPr>
                        <a:t>11-22/0979r1</a:t>
                      </a:r>
                      <a:endParaRPr lang="zh-CN" altLang="en-US" sz="800" b="1" dirty="0" smtClean="0"/>
                    </a:p>
                    <a:p>
                      <a:endParaRPr lang="zh-CN" altLang="en-US" sz="1200" dirty="0"/>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AP trains</a:t>
                      </a:r>
                      <a:r>
                        <a:rPr lang="en-US" altLang="zh-CN" sz="1200" baseline="0" dirty="0"/>
                        <a:t> </a:t>
                      </a:r>
                      <a:r>
                        <a:rPr lang="en-US" altLang="zh-CN" sz="1200" dirty="0" smtClean="0"/>
                        <a:t>a neural network</a:t>
                      </a:r>
                      <a:r>
                        <a:rPr lang="en-US" altLang="zh-CN" sz="1200" baseline="0" dirty="0" smtClean="0"/>
                        <a:t> model  </a:t>
                      </a:r>
                      <a:r>
                        <a:rPr lang="en-US" altLang="zh-CN" sz="1200" baseline="0" dirty="0"/>
                        <a:t>model for non-AP to determine rate/bandwidth/number of spatial streams/power …</a:t>
                      </a:r>
                    </a:p>
                  </a:txBody>
                  <a:tcPr>
                    <a:solidFill>
                      <a:srgbClr val="FFC000"/>
                    </a:solidFill>
                  </a:tcPr>
                </a:tc>
                <a:extLst>
                  <a:ext uri="{0D108BD9-81ED-4DB2-BD59-A6C34878D82A}">
                    <a16:rowId xmlns="" xmlns:a16="http://schemas.microsoft.com/office/drawing/2014/main" val="10009"/>
                  </a:ext>
                </a:extLst>
              </a:tr>
              <a:tr h="432884">
                <a:tc>
                  <a:txBody>
                    <a:bodyPr/>
                    <a:lstStyle/>
                    <a:p>
                      <a:pPr algn="l" hangingPunct="0">
                        <a:spcAft>
                          <a:spcPts val="0"/>
                        </a:spcAft>
                      </a:pPr>
                      <a:r>
                        <a:rPr lang="en-US" sz="1200" dirty="0">
                          <a:solidFill>
                            <a:schemeClr val="tx1"/>
                          </a:solidFill>
                          <a:effectLst/>
                        </a:rPr>
                        <a:t>Beam management</a:t>
                      </a:r>
                      <a:endParaRPr lang="zh-CN" sz="1200" dirty="0">
                        <a:solidFill>
                          <a:schemeClr val="tx1"/>
                        </a:solidFill>
                        <a:effectLst/>
                        <a:latin typeface="Times New Roman" panose="02020603050405020304" pitchFamily="18" charset="0"/>
                        <a:ea typeface="宋体" panose="02010600030101010101" pitchFamily="2" charset="-122"/>
                      </a:endParaRPr>
                    </a:p>
                  </a:txBody>
                  <a:tcPr anchor="c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effectLst/>
                          <a:latin typeface="Times New Roman" panose="02020603050405020304" pitchFamily="18" charset="0"/>
                          <a:ea typeface="宋体" panose="02010600030101010101" pitchFamily="2" charset="-122"/>
                        </a:rPr>
                        <a:t>Yes</a:t>
                      </a:r>
                      <a:r>
                        <a:rPr lang="en-US" altLang="zh-CN" sz="1200" baseline="0" dirty="0">
                          <a:effectLst/>
                          <a:latin typeface="Times New Roman" panose="02020603050405020304" pitchFamily="18" charset="0"/>
                          <a:ea typeface="宋体" panose="02010600030101010101" pitchFamily="2" charset="-122"/>
                        </a:rPr>
                        <a:t> (only mentioned)</a:t>
                      </a:r>
                      <a:endParaRPr lang="zh-CN" altLang="zh-CN" sz="1200" dirty="0">
                        <a:effectLst/>
                        <a:latin typeface="Times New Roman" panose="02020603050405020304" pitchFamily="18" charset="0"/>
                        <a:ea typeface="宋体" panose="02010600030101010101" pitchFamily="2" charset="-122"/>
                      </a:endParaRPr>
                    </a:p>
                  </a:txBody>
                  <a:tcPr>
                    <a:solidFill>
                      <a:srgbClr val="FFC000"/>
                    </a:solidFill>
                  </a:tcPr>
                </a:tc>
                <a:tc>
                  <a:txBody>
                    <a:bodyPr/>
                    <a:lstStyle/>
                    <a:p>
                      <a:r>
                        <a:rPr lang="en-US" altLang="zh-CN" sz="800" b="1" dirty="0" smtClean="0">
                          <a:hlinkClick r:id="rId6"/>
                        </a:rPr>
                        <a:t>11-22/0979r1</a:t>
                      </a:r>
                      <a:endParaRPr lang="zh-CN" altLang="en-US" sz="800" b="1" dirty="0"/>
                    </a:p>
                  </a:txBody>
                  <a:tcPr>
                    <a:solidFill>
                      <a:srgbClr val="FFC000"/>
                    </a:solidFill>
                  </a:tcPr>
                </a:tc>
                <a:tc>
                  <a:txBody>
                    <a:bodyPr/>
                    <a:lstStyle/>
                    <a:p>
                      <a:r>
                        <a:rPr lang="en-US" altLang="zh-CN" sz="1200" dirty="0"/>
                        <a:t>AP trains </a:t>
                      </a:r>
                      <a:r>
                        <a:rPr lang="en-US" altLang="zh-CN" sz="1200" dirty="0" smtClean="0"/>
                        <a:t>a neural network</a:t>
                      </a:r>
                      <a:r>
                        <a:rPr lang="en-US" altLang="zh-CN" sz="1200" baseline="0" dirty="0" smtClean="0"/>
                        <a:t> model </a:t>
                      </a:r>
                      <a:r>
                        <a:rPr lang="en-US" altLang="zh-CN" sz="1200" dirty="0" smtClean="0"/>
                        <a:t> </a:t>
                      </a:r>
                      <a:r>
                        <a:rPr lang="en-US" altLang="zh-CN" sz="1200" dirty="0"/>
                        <a:t>model for non-AP to determine beam sector/</a:t>
                      </a:r>
                      <a:r>
                        <a:rPr lang="en-US" altLang="zh-CN" sz="1200" dirty="0" err="1"/>
                        <a:t>beamwidth</a:t>
                      </a:r>
                      <a:r>
                        <a:rPr lang="en-US" altLang="zh-CN" sz="1200" dirty="0"/>
                        <a:t>/rate</a:t>
                      </a:r>
                      <a:r>
                        <a:rPr lang="en-US" altLang="zh-CN" sz="1200" baseline="0" dirty="0"/>
                        <a:t> …</a:t>
                      </a:r>
                      <a:endParaRPr lang="zh-CN" altLang="en-US" sz="1200" dirty="0"/>
                    </a:p>
                  </a:txBody>
                  <a:tcPr>
                    <a:solidFill>
                      <a:srgbClr val="FFC000"/>
                    </a:solidFill>
                  </a:tcPr>
                </a:tc>
                <a:extLst>
                  <a:ext uri="{0D108BD9-81ED-4DB2-BD59-A6C34878D82A}">
                    <a16:rowId xmlns="" xmlns:a16="http://schemas.microsoft.com/office/drawing/2014/main" val="10010"/>
                  </a:ext>
                </a:extLst>
              </a:tr>
              <a:tr h="606038">
                <a:tc>
                  <a:txBody>
                    <a:bodyPr/>
                    <a:lstStyle/>
                    <a:p>
                      <a:pPr algn="l" hangingPunct="0">
                        <a:spcAft>
                          <a:spcPts val="0"/>
                        </a:spcAft>
                      </a:pPr>
                      <a:r>
                        <a:rPr lang="en-US" sz="1200" dirty="0">
                          <a:solidFill>
                            <a:schemeClr val="tx1"/>
                          </a:solidFill>
                          <a:effectLst/>
                        </a:rPr>
                        <a:t>MU-MIMO MAC scheduling </a:t>
                      </a:r>
                    </a:p>
                    <a:p>
                      <a:pPr algn="l" hangingPunct="0">
                        <a:spcAft>
                          <a:spcPts val="0"/>
                        </a:spcAft>
                      </a:pPr>
                      <a:r>
                        <a:rPr lang="en-US" sz="1200" dirty="0">
                          <a:solidFill>
                            <a:schemeClr val="tx1"/>
                          </a:solidFill>
                          <a:effectLst/>
                        </a:rPr>
                        <a:t>(user selection and resource allocation)</a:t>
                      </a:r>
                      <a:endParaRPr lang="zh-CN" sz="1200" dirty="0">
                        <a:solidFill>
                          <a:schemeClr val="tx1"/>
                        </a:solidFill>
                        <a:effectLst/>
                        <a:latin typeface="Times New Roman" panose="02020603050405020304" pitchFamily="18" charset="0"/>
                        <a:ea typeface="宋体" panose="02010600030101010101" pitchFamily="2" charset="-122"/>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effectLst/>
                          <a:latin typeface="Times New Roman" panose="02020603050405020304" pitchFamily="18" charset="0"/>
                          <a:ea typeface="宋体" panose="02010600030101010101" pitchFamily="2" charset="-122"/>
                        </a:rPr>
                        <a:t>Yes</a:t>
                      </a:r>
                      <a:r>
                        <a:rPr lang="en-US" altLang="zh-CN" sz="1200" baseline="0" dirty="0">
                          <a:effectLst/>
                          <a:latin typeface="Times New Roman" panose="02020603050405020304" pitchFamily="18" charset="0"/>
                          <a:ea typeface="宋体" panose="02010600030101010101" pitchFamily="2" charset="-122"/>
                        </a:rPr>
                        <a:t> (only mentioned)</a:t>
                      </a:r>
                      <a:endParaRPr lang="zh-CN" altLang="zh-CN" sz="1200" dirty="0">
                        <a:effectLst/>
                        <a:latin typeface="Times New Roman" panose="02020603050405020304" pitchFamily="18" charset="0"/>
                        <a:ea typeface="宋体" panose="02010600030101010101" pitchFamily="2"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b="1" dirty="0" smtClean="0">
                          <a:hlinkClick r:id="rId6"/>
                        </a:rPr>
                        <a:t>11-22/0979r1</a:t>
                      </a:r>
                      <a:endParaRPr lang="zh-CN" altLang="en-US" sz="800" b="1" dirty="0" smtClean="0"/>
                    </a:p>
                    <a:p>
                      <a:endParaRPr lang="zh-CN" altLang="en-US" sz="1200" dirty="0"/>
                    </a:p>
                  </a:txBody>
                  <a:tcPr/>
                </a:tc>
                <a:tc>
                  <a:txBody>
                    <a:bodyPr/>
                    <a:lstStyle/>
                    <a:p>
                      <a:r>
                        <a:rPr lang="en-US" altLang="zh-CN" sz="1200" dirty="0"/>
                        <a:t>NA, seems a scheduling problem,</a:t>
                      </a:r>
                      <a:r>
                        <a:rPr lang="en-US" altLang="zh-CN" sz="1200" baseline="0" dirty="0"/>
                        <a:t> completely implements at AP</a:t>
                      </a:r>
                      <a:endParaRPr lang="zh-CN" altLang="en-US" sz="1200" dirty="0"/>
                    </a:p>
                  </a:txBody>
                  <a:tcPr/>
                </a:tc>
                <a:extLst>
                  <a:ext uri="{0D108BD9-81ED-4DB2-BD59-A6C34878D82A}">
                    <a16:rowId xmlns="" xmlns:a16="http://schemas.microsoft.com/office/drawing/2014/main" val="10011"/>
                  </a:ext>
                </a:extLst>
              </a:tr>
              <a:tr h="432884">
                <a:tc>
                  <a:txBody>
                    <a:bodyPr/>
                    <a:lstStyle/>
                    <a:p>
                      <a:pPr algn="l" hangingPunct="0">
                        <a:spcAft>
                          <a:spcPts val="0"/>
                        </a:spcAft>
                      </a:pPr>
                      <a:r>
                        <a:rPr lang="en-US" sz="1200" dirty="0">
                          <a:solidFill>
                            <a:schemeClr val="tx1"/>
                          </a:solidFill>
                          <a:effectLst/>
                        </a:rPr>
                        <a:t>CSI compression and feedback</a:t>
                      </a:r>
                      <a:endParaRPr lang="zh-CN" sz="1200" dirty="0">
                        <a:solidFill>
                          <a:schemeClr val="tx1"/>
                        </a:solidFill>
                        <a:effectLst/>
                        <a:latin typeface="Times New Roman" panose="02020603050405020304" pitchFamily="18" charset="0"/>
                        <a:ea typeface="宋体" panose="02010600030101010101" pitchFamily="2" charset="-122"/>
                      </a:endParaRPr>
                    </a:p>
                  </a:txBody>
                  <a:tcPr anchor="c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effectLst/>
                          <a:latin typeface="Times New Roman" panose="02020603050405020304" pitchFamily="18" charset="0"/>
                          <a:ea typeface="宋体" panose="02010600030101010101" pitchFamily="2" charset="-122"/>
                        </a:rPr>
                        <a:t>Yes</a:t>
                      </a:r>
                      <a:endParaRPr lang="zh-CN" altLang="zh-CN" sz="1200" dirty="0">
                        <a:effectLst/>
                        <a:latin typeface="Times New Roman" panose="02020603050405020304" pitchFamily="18" charset="0"/>
                        <a:ea typeface="宋体" panose="02010600030101010101" pitchFamily="2" charset="-122"/>
                      </a:endParaRPr>
                    </a:p>
                  </a:txBody>
                  <a:tcPr>
                    <a:solidFill>
                      <a:srgbClr val="FFC000"/>
                    </a:solidFill>
                  </a:tcPr>
                </a:tc>
                <a:tc>
                  <a:txBody>
                    <a:bodyPr/>
                    <a:lstStyle/>
                    <a:p>
                      <a:r>
                        <a:rPr lang="en-US" altLang="zh-CN" sz="800" b="1" dirty="0" smtClean="0">
                          <a:hlinkClick r:id="rId9"/>
                        </a:rPr>
                        <a:t>11-23/0290r1</a:t>
                      </a:r>
                      <a:r>
                        <a:rPr lang="en-US" altLang="zh-CN" sz="1200" b="1" dirty="0" smtClean="0"/>
                        <a:t>,</a:t>
                      </a:r>
                      <a:r>
                        <a:rPr lang="en-US" altLang="zh-CN" sz="800" b="1" dirty="0" smtClean="0">
                          <a:hlinkClick r:id="rId10"/>
                        </a:rPr>
                        <a:t>11-23/1934r5</a:t>
                      </a:r>
                      <a:r>
                        <a:rPr lang="en-US" altLang="zh-CN" sz="1200" b="1" dirty="0" smtClean="0"/>
                        <a:t>,</a:t>
                      </a:r>
                      <a:r>
                        <a:rPr lang="en-US" altLang="zh-CN" sz="800" b="1" dirty="0" smtClean="0">
                          <a:hlinkClick r:id="rId11"/>
                        </a:rPr>
                        <a:t>11-23/0275r1</a:t>
                      </a:r>
                      <a:r>
                        <a:rPr lang="en-US" altLang="zh-CN" sz="1200" b="1" dirty="0" smtClean="0"/>
                        <a:t>,</a:t>
                      </a:r>
                      <a:r>
                        <a:rPr lang="en-US" altLang="zh-CN" sz="800" b="1" dirty="0" smtClean="0">
                          <a:hlinkClick r:id="rId12"/>
                        </a:rPr>
                        <a:t>11-23/0280r0</a:t>
                      </a:r>
                      <a:endParaRPr lang="zh-CN" altLang="en-US" sz="800" b="1" dirty="0"/>
                    </a:p>
                  </a:txBody>
                  <a:tcP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AP trains encoder</a:t>
                      </a:r>
                      <a:r>
                        <a:rPr lang="en-US" altLang="zh-CN" sz="1200" baseline="0" dirty="0"/>
                        <a:t> and decoder, and sends encoder to non-AP</a:t>
                      </a:r>
                      <a:endParaRPr lang="zh-CN" altLang="en-US" sz="1200" dirty="0"/>
                    </a:p>
                  </a:txBody>
                  <a:tcPr>
                    <a:solidFill>
                      <a:srgbClr val="FFC000"/>
                    </a:solidFill>
                  </a:tcPr>
                </a:tc>
                <a:extLst>
                  <a:ext uri="{0D108BD9-81ED-4DB2-BD59-A6C34878D82A}">
                    <a16:rowId xmlns="" xmlns:a16="http://schemas.microsoft.com/office/drawing/2014/main" val="10012"/>
                  </a:ext>
                </a:extLst>
              </a:tr>
            </a:tbl>
          </a:graphicData>
        </a:graphic>
      </p:graphicFrame>
    </p:spTree>
    <p:extLst>
      <p:ext uri="{BB962C8B-B14F-4D97-AF65-F5344CB8AC3E}">
        <p14:creationId xmlns:p14="http://schemas.microsoft.com/office/powerpoint/2010/main" val="3162986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D2B6ADE-4CB1-4540-A88C-9C44440EE827}"/>
              </a:ext>
            </a:extLst>
          </p:cNvPr>
          <p:cNvSpPr>
            <a:spLocks noGrp="1"/>
          </p:cNvSpPr>
          <p:nvPr>
            <p:ph type="title"/>
          </p:nvPr>
        </p:nvSpPr>
        <p:spPr>
          <a:xfrm>
            <a:off x="914401" y="606425"/>
            <a:ext cx="10361084" cy="1065213"/>
          </a:xfrm>
        </p:spPr>
        <p:txBody>
          <a:bodyPr/>
          <a:lstStyle/>
          <a:p>
            <a:r>
              <a:rPr lang="en-US" altLang="zh-CN" dirty="0"/>
              <a:t>Transmission Scheme Use Cases</a:t>
            </a:r>
            <a:endParaRPr lang="zh-CN" altLang="en-US" dirty="0"/>
          </a:p>
        </p:txBody>
      </p:sp>
      <p:sp>
        <p:nvSpPr>
          <p:cNvPr id="4" name="灯片编号占位符 3">
            <a:extLst>
              <a:ext uri="{FF2B5EF4-FFF2-40B4-BE49-F238E27FC236}">
                <a16:creationId xmlns="" xmlns:a16="http://schemas.microsoft.com/office/drawing/2014/main" id="{3C36298F-3CA6-4C78-A870-826AC74D7B6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a:extLst>
              <a:ext uri="{FF2B5EF4-FFF2-40B4-BE49-F238E27FC236}">
                <a16:creationId xmlns="" xmlns:a16="http://schemas.microsoft.com/office/drawing/2014/main" id="{586CA971-D9F7-403D-8AAB-5F3268B0FCB8}"/>
              </a:ext>
            </a:extLst>
          </p:cNvPr>
          <p:cNvSpPr>
            <a:spLocks noGrp="1"/>
          </p:cNvSpPr>
          <p:nvPr>
            <p:ph type="ftr" idx="14"/>
          </p:nvPr>
        </p:nvSpPr>
        <p:spPr/>
        <p:txBody>
          <a:bodyPr/>
          <a:lstStyle/>
          <a:p>
            <a:r>
              <a:rPr lang="en-GB" dirty="0"/>
              <a:t>Peng Liu, Huawei</a:t>
            </a:r>
          </a:p>
        </p:txBody>
      </p:sp>
      <p:sp>
        <p:nvSpPr>
          <p:cNvPr id="6" name="日期占位符 5">
            <a:extLst>
              <a:ext uri="{FF2B5EF4-FFF2-40B4-BE49-F238E27FC236}">
                <a16:creationId xmlns="" xmlns:a16="http://schemas.microsoft.com/office/drawing/2014/main" id="{46943A5E-D422-44C1-AE32-0FD014939D0A}"/>
              </a:ext>
            </a:extLst>
          </p:cNvPr>
          <p:cNvSpPr>
            <a:spLocks noGrp="1"/>
          </p:cNvSpPr>
          <p:nvPr>
            <p:ph type="dt" idx="15"/>
          </p:nvPr>
        </p:nvSpPr>
        <p:spPr/>
        <p:txBody>
          <a:bodyPr/>
          <a:lstStyle/>
          <a:p>
            <a:r>
              <a:rPr lang="en-US" altLang="zh-CN"/>
              <a:t>May 2023</a:t>
            </a:r>
            <a:endParaRPr lang="en-GB" dirty="0"/>
          </a:p>
        </p:txBody>
      </p:sp>
      <p:sp>
        <p:nvSpPr>
          <p:cNvPr id="9" name="内容占位符 2">
            <a:extLst>
              <a:ext uri="{FF2B5EF4-FFF2-40B4-BE49-F238E27FC236}">
                <a16:creationId xmlns="" xmlns:a16="http://schemas.microsoft.com/office/drawing/2014/main" id="{26695F2F-5024-4F49-BF35-FFDFDBED809E}"/>
              </a:ext>
            </a:extLst>
          </p:cNvPr>
          <p:cNvSpPr txBox="1">
            <a:spLocks noGrp="1"/>
          </p:cNvSpPr>
          <p:nvPr>
            <p:ph idx="1"/>
          </p:nvPr>
        </p:nvSpPr>
        <p:spPr bwMode="auto">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kern="0" dirty="0">
                <a:solidFill>
                  <a:schemeClr val="tx1"/>
                </a:solidFill>
              </a:rPr>
              <a:t>Most use cases such as </a:t>
            </a:r>
            <a:r>
              <a:rPr lang="en-US" altLang="zh-CN" dirty="0">
                <a:solidFill>
                  <a:schemeClr val="tx1"/>
                </a:solidFill>
              </a:rPr>
              <a:t>device level power consumption, non-AP spatial reuse, </a:t>
            </a:r>
            <a:r>
              <a:rPr lang="en-US" altLang="zh-CN" dirty="0" smtClean="0">
                <a:solidFill>
                  <a:schemeClr val="tx1"/>
                </a:solidFill>
              </a:rPr>
              <a:t>distributed channel </a:t>
            </a:r>
            <a:r>
              <a:rPr lang="en-US" altLang="zh-CN" dirty="0">
                <a:solidFill>
                  <a:schemeClr val="tx1"/>
                </a:solidFill>
              </a:rPr>
              <a:t>access, link adaptation and beam management can be categorized as </a:t>
            </a:r>
            <a:r>
              <a:rPr lang="en-US" altLang="zh-CN" u="sng" dirty="0">
                <a:solidFill>
                  <a:schemeClr val="tx1"/>
                </a:solidFill>
              </a:rPr>
              <a:t>transmission scheme optimization</a:t>
            </a:r>
            <a:r>
              <a:rPr lang="en-US" altLang="zh-CN" dirty="0">
                <a:solidFill>
                  <a:schemeClr val="tx1"/>
                </a:solidFill>
              </a:rPr>
              <a:t>. </a:t>
            </a:r>
            <a:endParaRPr lang="zh-CN" altLang="zh-CN" dirty="0">
              <a:solidFill>
                <a:schemeClr val="tx1"/>
              </a:solidFill>
              <a:latin typeface="Times New Roman" panose="02020603050405020304" pitchFamily="18" charset="0"/>
              <a:ea typeface="宋体" panose="02010600030101010101" pitchFamily="2" charset="-122"/>
            </a:endParaRPr>
          </a:p>
          <a:p>
            <a:pPr>
              <a:buFont typeface="Arial" panose="020B0604020202020204" pitchFamily="34" charset="0"/>
              <a:buChar char="•"/>
            </a:pPr>
            <a:r>
              <a:rPr lang="en-US" altLang="zh-CN" kern="0" dirty="0">
                <a:solidFill>
                  <a:schemeClr val="tx1"/>
                </a:solidFill>
              </a:rPr>
              <a:t>AP trains </a:t>
            </a:r>
            <a:r>
              <a:rPr lang="en-US" altLang="zh-CN" dirty="0" smtClean="0"/>
              <a:t>neural network </a:t>
            </a:r>
            <a:r>
              <a:rPr lang="en-US" altLang="zh-CN" kern="0" dirty="0" smtClean="0">
                <a:solidFill>
                  <a:schemeClr val="tx1"/>
                </a:solidFill>
              </a:rPr>
              <a:t>models </a:t>
            </a:r>
            <a:r>
              <a:rPr lang="en-US" altLang="zh-CN" kern="0" dirty="0">
                <a:solidFill>
                  <a:schemeClr val="tx1"/>
                </a:solidFill>
              </a:rPr>
              <a:t>to assist non-AP to determine an optimal transmission scheme.</a:t>
            </a:r>
          </a:p>
          <a:p>
            <a:pPr>
              <a:buFont typeface="Arial" panose="020B0604020202020204" pitchFamily="34" charset="0"/>
              <a:buChar char="•"/>
            </a:pPr>
            <a:r>
              <a:rPr lang="en-US" altLang="zh-CN" dirty="0">
                <a:solidFill>
                  <a:schemeClr val="tx1"/>
                </a:solidFill>
              </a:rPr>
              <a:t>In the following, we discuss </a:t>
            </a:r>
            <a:r>
              <a:rPr lang="en-US" altLang="zh-CN" dirty="0"/>
              <a:t>neural network</a:t>
            </a:r>
            <a:r>
              <a:rPr lang="en-US" altLang="zh-CN" dirty="0" smtClean="0">
                <a:solidFill>
                  <a:schemeClr val="tx1"/>
                </a:solidFill>
              </a:rPr>
              <a:t> </a:t>
            </a:r>
            <a:r>
              <a:rPr lang="en-US" altLang="zh-CN" dirty="0">
                <a:solidFill>
                  <a:schemeClr val="tx1"/>
                </a:solidFill>
              </a:rPr>
              <a:t>model </a:t>
            </a:r>
            <a:r>
              <a:rPr lang="en-US" altLang="zh-CN" dirty="0"/>
              <a:t>architecture for </a:t>
            </a:r>
            <a:r>
              <a:rPr lang="en-US" altLang="zh-CN" u="sng" dirty="0"/>
              <a:t>transmission </a:t>
            </a:r>
            <a:r>
              <a:rPr lang="en-US" altLang="zh-CN" u="sng" dirty="0" smtClean="0"/>
              <a:t>scheme use </a:t>
            </a:r>
            <a:r>
              <a:rPr lang="en-US" altLang="zh-CN" u="sng" dirty="0"/>
              <a:t>cases </a:t>
            </a:r>
            <a:r>
              <a:rPr lang="en-US" altLang="zh-CN" dirty="0"/>
              <a:t>and look for common ground that facilitates standardization. </a:t>
            </a:r>
            <a:endParaRPr lang="en-US" altLang="zh-CN" dirty="0">
              <a:solidFill>
                <a:schemeClr val="tx1"/>
              </a:solidFill>
            </a:endParaRPr>
          </a:p>
          <a:p>
            <a:pPr>
              <a:buFont typeface="Arial" panose="020B0604020202020204" pitchFamily="34" charset="0"/>
              <a:buChar char="•"/>
            </a:pPr>
            <a:endParaRPr lang="en-US" altLang="zh-CN" kern="0" dirty="0">
              <a:solidFill>
                <a:schemeClr val="tx1"/>
              </a:solidFill>
            </a:endParaRPr>
          </a:p>
          <a:p>
            <a:pPr>
              <a:buFont typeface="Arial" panose="020B0604020202020204" pitchFamily="34" charset="0"/>
              <a:buChar char="•"/>
            </a:pPr>
            <a:endParaRPr lang="en-US" altLang="zh-CN" kern="0" dirty="0">
              <a:solidFill>
                <a:schemeClr val="tx1"/>
              </a:solidFill>
            </a:endParaRPr>
          </a:p>
          <a:p>
            <a:pPr lvl="1">
              <a:buFont typeface="Arial" panose="020B0604020202020204" pitchFamily="34" charset="0"/>
              <a:buChar char="•"/>
            </a:pPr>
            <a:endParaRPr lang="en-US" altLang="zh-CN" sz="2400" kern="0" dirty="0">
              <a:solidFill>
                <a:schemeClr val="tx1"/>
              </a:solidFill>
            </a:endParaRPr>
          </a:p>
          <a:p>
            <a:pPr lvl="1">
              <a:buFont typeface="Arial" panose="020B0604020202020204" pitchFamily="34" charset="0"/>
              <a:buChar char="•"/>
            </a:pPr>
            <a:endParaRPr lang="en-US" altLang="zh-CN" sz="2400" kern="0" dirty="0">
              <a:solidFill>
                <a:schemeClr val="tx1"/>
              </a:solidFill>
            </a:endParaRPr>
          </a:p>
        </p:txBody>
      </p:sp>
    </p:spTree>
    <p:extLst>
      <p:ext uri="{BB962C8B-B14F-4D97-AF65-F5344CB8AC3E}">
        <p14:creationId xmlns:p14="http://schemas.microsoft.com/office/powerpoint/2010/main" val="2705475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528" y="637399"/>
            <a:ext cx="10361084" cy="1065213"/>
          </a:xfrm>
        </p:spPr>
        <p:txBody>
          <a:bodyPr/>
          <a:lstStyle/>
          <a:p>
            <a:r>
              <a:rPr lang="en-US" altLang="zh-CN" sz="2800" dirty="0" smtClean="0"/>
              <a:t>Neural Network </a:t>
            </a:r>
            <a:r>
              <a:rPr lang="en-US" altLang="zh-CN" sz="2800" dirty="0"/>
              <a:t>Model </a:t>
            </a:r>
            <a:r>
              <a:rPr lang="en-US" altLang="zh-CN" sz="2800" dirty="0" smtClean="0"/>
              <a:t>Workflow </a:t>
            </a:r>
            <a:r>
              <a:rPr lang="en-US" altLang="zh-CN" sz="2800" dirty="0"/>
              <a:t>for Transmission Scheme </a:t>
            </a:r>
            <a:r>
              <a:rPr lang="en-US" altLang="zh-CN" sz="2800" dirty="0" smtClean="0"/>
              <a:t>Optimization </a:t>
            </a:r>
            <a:endParaRPr lang="zh-CN" altLang="en-US" sz="28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dirty="0"/>
              <a:t>Peng Liu, Huawei</a:t>
            </a:r>
          </a:p>
        </p:txBody>
      </p:sp>
      <p:sp>
        <p:nvSpPr>
          <p:cNvPr id="6" name="日期占位符 5"/>
          <p:cNvSpPr>
            <a:spLocks noGrp="1"/>
          </p:cNvSpPr>
          <p:nvPr>
            <p:ph type="dt" idx="15"/>
          </p:nvPr>
        </p:nvSpPr>
        <p:spPr/>
        <p:txBody>
          <a:bodyPr/>
          <a:lstStyle/>
          <a:p>
            <a:r>
              <a:rPr lang="en-US" altLang="zh-CN"/>
              <a:t>May 2023</a:t>
            </a:r>
            <a:endParaRPr lang="en-GB" dirty="0"/>
          </a:p>
        </p:txBody>
      </p:sp>
      <p:sp>
        <p:nvSpPr>
          <p:cNvPr id="7" name="矩形 6"/>
          <p:cNvSpPr/>
          <p:nvPr/>
        </p:nvSpPr>
        <p:spPr bwMode="auto">
          <a:xfrm>
            <a:off x="1680037" y="1588182"/>
            <a:ext cx="1988391" cy="40534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30000"/>
              </a:lnSpc>
              <a:spcBef>
                <a:spcPts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tx1"/>
                </a:solidFill>
                <a:effectLst/>
                <a:latin typeface="Times New Roman" pitchFamily="16" charset="0"/>
                <a:ea typeface="MS Gothic" charset="-128"/>
              </a:rPr>
              <a:t>Neural Network (NN)</a:t>
            </a:r>
            <a:endParaRPr kumimoji="0" lang="zh-CN" altLang="en-US" sz="1600" b="0" i="0" u="none" strike="noStrike" cap="none" normalizeH="0" baseline="0" dirty="0">
              <a:ln>
                <a:noFill/>
              </a:ln>
              <a:solidFill>
                <a:schemeClr val="tx1"/>
              </a:solidFill>
              <a:effectLst/>
              <a:latin typeface="Times New Roman" pitchFamily="16" charset="0"/>
              <a:ea typeface="MS Gothic" charset="-128"/>
            </a:endParaRPr>
          </a:p>
        </p:txBody>
      </p:sp>
      <p:cxnSp>
        <p:nvCxnSpPr>
          <p:cNvPr id="8" name="直接箭头连接符 7"/>
          <p:cNvCxnSpPr>
            <a:cxnSpLocks/>
          </p:cNvCxnSpPr>
          <p:nvPr/>
        </p:nvCxnSpPr>
        <p:spPr bwMode="auto">
          <a:xfrm>
            <a:off x="684113" y="1811116"/>
            <a:ext cx="98863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文本框 8"/>
          <p:cNvSpPr txBox="1"/>
          <p:nvPr/>
        </p:nvSpPr>
        <p:spPr>
          <a:xfrm>
            <a:off x="687679" y="1485095"/>
            <a:ext cx="1325436" cy="307777"/>
          </a:xfrm>
          <a:prstGeom prst="rect">
            <a:avLst/>
          </a:prstGeom>
          <a:noFill/>
        </p:spPr>
        <p:txBody>
          <a:bodyPr wrap="square" rtlCol="0">
            <a:spAutoFit/>
          </a:bodyPr>
          <a:lstStyle/>
          <a:p>
            <a:r>
              <a:rPr lang="en-US" altLang="zh-CN" sz="1400" dirty="0">
                <a:solidFill>
                  <a:schemeClr val="tx1"/>
                </a:solidFill>
              </a:rPr>
              <a:t>Input</a:t>
            </a:r>
            <a:endParaRPr lang="zh-CN" altLang="en-US" sz="1400" dirty="0">
              <a:solidFill>
                <a:schemeClr val="tx1"/>
              </a:solidFill>
            </a:endParaRPr>
          </a:p>
        </p:txBody>
      </p:sp>
      <p:cxnSp>
        <p:nvCxnSpPr>
          <p:cNvPr id="10" name="直接箭头连接符 9"/>
          <p:cNvCxnSpPr>
            <a:cxnSpLocks/>
          </p:cNvCxnSpPr>
          <p:nvPr/>
        </p:nvCxnSpPr>
        <p:spPr bwMode="auto">
          <a:xfrm>
            <a:off x="3668428" y="1806285"/>
            <a:ext cx="98863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文本框 10"/>
          <p:cNvSpPr txBox="1"/>
          <p:nvPr/>
        </p:nvSpPr>
        <p:spPr>
          <a:xfrm>
            <a:off x="3763482" y="1512864"/>
            <a:ext cx="1325436" cy="307777"/>
          </a:xfrm>
          <a:prstGeom prst="rect">
            <a:avLst/>
          </a:prstGeom>
          <a:noFill/>
        </p:spPr>
        <p:txBody>
          <a:bodyPr wrap="square" rtlCol="0">
            <a:spAutoFit/>
          </a:bodyPr>
          <a:lstStyle/>
          <a:p>
            <a:r>
              <a:rPr lang="en-US" altLang="zh-CN" sz="1400" dirty="0">
                <a:solidFill>
                  <a:schemeClr val="tx1"/>
                </a:solidFill>
              </a:rPr>
              <a:t>Output</a:t>
            </a:r>
            <a:endParaRPr lang="zh-CN" altLang="en-US" sz="1400" dirty="0">
              <a:solidFill>
                <a:schemeClr val="tx1"/>
              </a:solidFill>
            </a:endParaRPr>
          </a:p>
        </p:txBody>
      </p:sp>
      <p:grpSp>
        <p:nvGrpSpPr>
          <p:cNvPr id="588" name="组合 587"/>
          <p:cNvGrpSpPr/>
          <p:nvPr/>
        </p:nvGrpSpPr>
        <p:grpSpPr>
          <a:xfrm>
            <a:off x="494666" y="2883916"/>
            <a:ext cx="1071720" cy="1687398"/>
            <a:chOff x="487366" y="2957660"/>
            <a:chExt cx="1071720" cy="1687398"/>
          </a:xfrm>
        </p:grpSpPr>
        <p:sp>
          <p:nvSpPr>
            <p:cNvPr id="448" name="圆角矩形 447"/>
            <p:cNvSpPr/>
            <p:nvPr/>
          </p:nvSpPr>
          <p:spPr>
            <a:xfrm>
              <a:off x="487366" y="2957660"/>
              <a:ext cx="1071720" cy="1687398"/>
            </a:xfrm>
            <a:prstGeom prst="roundRect">
              <a:avLst>
                <a:gd name="adj" fmla="val 875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9" name="文本框 448"/>
            <p:cNvSpPr txBox="1"/>
            <p:nvPr/>
          </p:nvSpPr>
          <p:spPr>
            <a:xfrm>
              <a:off x="570259" y="3131905"/>
              <a:ext cx="922636" cy="1477328"/>
            </a:xfrm>
            <a:prstGeom prst="rect">
              <a:avLst/>
            </a:prstGeom>
            <a:noFill/>
          </p:spPr>
          <p:txBody>
            <a:bodyPr wrap="square" rtlCol="0">
              <a:spAutoFit/>
            </a:bodyPr>
            <a:lstStyle/>
            <a:p>
              <a:pPr marL="171450" indent="-171450">
                <a:buFont typeface="Arial" panose="020B0604020202020204" pitchFamily="34" charset="0"/>
                <a:buChar char="•"/>
              </a:pPr>
              <a:r>
                <a:rPr lang="en-US" altLang="zh-CN" sz="1000" dirty="0">
                  <a:solidFill>
                    <a:prstClr val="black"/>
                  </a:solidFill>
                </a:rPr>
                <a:t>Channel </a:t>
              </a:r>
            </a:p>
            <a:p>
              <a:pPr marL="171450" indent="-171450">
                <a:buFont typeface="Arial" panose="020B0604020202020204" pitchFamily="34" charset="0"/>
                <a:buChar char="•"/>
              </a:pPr>
              <a:r>
                <a:rPr lang="en-US" altLang="zh-CN" sz="1000" dirty="0">
                  <a:solidFill>
                    <a:prstClr val="black"/>
                  </a:solidFill>
                </a:rPr>
                <a:t>ACK</a:t>
              </a:r>
            </a:p>
            <a:p>
              <a:pPr marL="171450" indent="-171450">
                <a:buFont typeface="Arial" panose="020B0604020202020204" pitchFamily="34" charset="0"/>
                <a:buChar char="•"/>
              </a:pPr>
              <a:r>
                <a:rPr lang="en-US" altLang="zh-CN" sz="1000" dirty="0">
                  <a:solidFill>
                    <a:prstClr val="black"/>
                  </a:solidFill>
                </a:rPr>
                <a:t>Buffer status</a:t>
              </a:r>
            </a:p>
            <a:p>
              <a:pPr marL="171450" indent="-171450">
                <a:buFont typeface="Arial" panose="020B0604020202020204" pitchFamily="34" charset="0"/>
                <a:buChar char="•"/>
              </a:pPr>
              <a:r>
                <a:rPr lang="en-US" altLang="zh-CN" sz="1000" dirty="0">
                  <a:solidFill>
                    <a:prstClr val="black"/>
                  </a:solidFill>
                </a:rPr>
                <a:t>RSSI</a:t>
              </a:r>
            </a:p>
            <a:p>
              <a:pPr marL="171450" indent="-171450">
                <a:buFont typeface="Arial" panose="020B0604020202020204" pitchFamily="34" charset="0"/>
                <a:buChar char="•"/>
              </a:pPr>
              <a:r>
                <a:rPr lang="en-US" altLang="zh-CN" sz="1000" dirty="0">
                  <a:solidFill>
                    <a:prstClr val="black"/>
                  </a:solidFill>
                </a:rPr>
                <a:t>Load</a:t>
              </a:r>
            </a:p>
            <a:p>
              <a:pPr marL="171450" indent="-171450">
                <a:buFont typeface="Arial" panose="020B0604020202020204" pitchFamily="34" charset="0"/>
                <a:buChar char="•"/>
              </a:pPr>
              <a:r>
                <a:rPr lang="en-US" altLang="zh-CN" sz="1000" dirty="0">
                  <a:solidFill>
                    <a:prstClr val="black"/>
                  </a:solidFill>
                </a:rPr>
                <a:t>Neighbor report</a:t>
              </a:r>
            </a:p>
            <a:p>
              <a:pPr marL="171450" indent="-171450">
                <a:buFont typeface="Arial" panose="020B0604020202020204" pitchFamily="34" charset="0"/>
                <a:buChar char="•"/>
              </a:pPr>
              <a:r>
                <a:rPr lang="en-US" altLang="zh-CN" sz="1000" dirty="0">
                  <a:solidFill>
                    <a:prstClr val="black"/>
                  </a:solidFill>
                </a:rPr>
                <a:t>…</a:t>
              </a:r>
              <a:endParaRPr lang="zh-CN" altLang="en-US" sz="1000" dirty="0">
                <a:solidFill>
                  <a:prstClr val="black"/>
                </a:solidFill>
              </a:endParaRPr>
            </a:p>
          </p:txBody>
        </p:sp>
      </p:grpSp>
      <p:sp>
        <p:nvSpPr>
          <p:cNvPr id="539" name="右箭头 538"/>
          <p:cNvSpPr/>
          <p:nvPr/>
        </p:nvSpPr>
        <p:spPr bwMode="auto">
          <a:xfrm>
            <a:off x="1813544" y="3606217"/>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0" name="文本框 539"/>
          <p:cNvSpPr txBox="1"/>
          <p:nvPr/>
        </p:nvSpPr>
        <p:spPr>
          <a:xfrm>
            <a:off x="2329791" y="5079466"/>
            <a:ext cx="3577110" cy="1077218"/>
          </a:xfrm>
          <a:prstGeom prst="rect">
            <a:avLst/>
          </a:prstGeom>
          <a:noFill/>
        </p:spPr>
        <p:txBody>
          <a:bodyPr wrap="square" rtlCol="0">
            <a:spAutoFit/>
          </a:bodyPr>
          <a:lstStyle/>
          <a:p>
            <a:r>
              <a:rPr lang="en-US" altLang="zh-CN" sz="1600" dirty="0">
                <a:solidFill>
                  <a:schemeClr val="tx1"/>
                </a:solidFill>
              </a:rPr>
              <a:t>Pre-processing</a:t>
            </a:r>
          </a:p>
          <a:p>
            <a:pPr marL="285750" indent="-285750">
              <a:buFont typeface="Arial" panose="020B0604020202020204" pitchFamily="34" charset="0"/>
              <a:buChar char="•"/>
            </a:pPr>
            <a:r>
              <a:rPr lang="en-US" altLang="zh-CN" sz="1200" dirty="0">
                <a:solidFill>
                  <a:schemeClr val="tx1"/>
                </a:solidFill>
              </a:rPr>
              <a:t>Format conversion</a:t>
            </a:r>
            <a:r>
              <a:rPr lang="zh-CN" altLang="en-US" sz="1200" dirty="0">
                <a:solidFill>
                  <a:schemeClr val="tx1"/>
                </a:solidFill>
              </a:rPr>
              <a:t> </a:t>
            </a:r>
            <a:r>
              <a:rPr lang="en-US" altLang="zh-CN" sz="1200" dirty="0">
                <a:solidFill>
                  <a:schemeClr val="tx1"/>
                </a:solidFill>
              </a:rPr>
              <a:t>(normalization) to NN model readable format</a:t>
            </a:r>
          </a:p>
          <a:p>
            <a:pPr marL="285750" indent="-285750">
              <a:buFont typeface="Arial" panose="020B0604020202020204" pitchFamily="34" charset="0"/>
              <a:buChar char="•"/>
            </a:pPr>
            <a:r>
              <a:rPr lang="en-US" altLang="zh-CN" sz="1200" dirty="0">
                <a:solidFill>
                  <a:schemeClr val="tx1"/>
                </a:solidFill>
              </a:rPr>
              <a:t>Feature extraction, compress the raw </a:t>
            </a:r>
            <a:r>
              <a:rPr lang="en-US" altLang="zh-CN" sz="1200" dirty="0" smtClean="0">
                <a:solidFill>
                  <a:schemeClr val="tx1"/>
                </a:solidFill>
              </a:rPr>
              <a:t>data</a:t>
            </a:r>
            <a:endParaRPr lang="en-US" altLang="zh-CN" sz="1200" dirty="0">
              <a:solidFill>
                <a:schemeClr val="tx1"/>
              </a:solidFill>
            </a:endParaRPr>
          </a:p>
          <a:p>
            <a:pPr marL="285750" indent="-285750">
              <a:buFont typeface="Arial" panose="020B0604020202020204" pitchFamily="34" charset="0"/>
              <a:buChar char="•"/>
            </a:pPr>
            <a:r>
              <a:rPr lang="en-US" altLang="zh-CN" sz="1200" dirty="0">
                <a:solidFill>
                  <a:schemeClr val="tx1"/>
                </a:solidFill>
              </a:rPr>
              <a:t>either NN or other algorithms </a:t>
            </a:r>
          </a:p>
        </p:txBody>
      </p:sp>
      <p:sp>
        <p:nvSpPr>
          <p:cNvPr id="558" name="文本框 557"/>
          <p:cNvSpPr txBox="1"/>
          <p:nvPr/>
        </p:nvSpPr>
        <p:spPr>
          <a:xfrm>
            <a:off x="6014271" y="5099259"/>
            <a:ext cx="2602009" cy="1261884"/>
          </a:xfrm>
          <a:prstGeom prst="rect">
            <a:avLst/>
          </a:prstGeom>
          <a:noFill/>
        </p:spPr>
        <p:txBody>
          <a:bodyPr wrap="square" rtlCol="0">
            <a:spAutoFit/>
          </a:bodyPr>
          <a:lstStyle/>
          <a:p>
            <a:r>
              <a:rPr lang="en-US" altLang="zh-CN" sz="1600" dirty="0" smtClean="0">
                <a:solidFill>
                  <a:schemeClr val="tx1"/>
                </a:solidFill>
              </a:rPr>
              <a:t>Core </a:t>
            </a:r>
            <a:r>
              <a:rPr lang="en-US" altLang="zh-CN" sz="1600" dirty="0">
                <a:solidFill>
                  <a:schemeClr val="tx1"/>
                </a:solidFill>
              </a:rPr>
              <a:t>N</a:t>
            </a:r>
            <a:r>
              <a:rPr lang="en-US" altLang="zh-CN" sz="1600" dirty="0" smtClean="0">
                <a:solidFill>
                  <a:schemeClr val="tx1"/>
                </a:solidFill>
              </a:rPr>
              <a:t>eural </a:t>
            </a:r>
            <a:r>
              <a:rPr lang="en-US" altLang="zh-CN" sz="1600" dirty="0">
                <a:solidFill>
                  <a:schemeClr val="tx1"/>
                </a:solidFill>
              </a:rPr>
              <a:t>N</a:t>
            </a:r>
            <a:r>
              <a:rPr lang="en-US" altLang="zh-CN" sz="1600" dirty="0" smtClean="0">
                <a:solidFill>
                  <a:schemeClr val="tx1"/>
                </a:solidFill>
              </a:rPr>
              <a:t>etwork Model</a:t>
            </a:r>
            <a:endParaRPr lang="en-US" altLang="zh-CN" sz="1600" dirty="0">
              <a:solidFill>
                <a:schemeClr val="tx1"/>
              </a:solidFill>
            </a:endParaRPr>
          </a:p>
          <a:p>
            <a:pPr marL="285750" indent="-285750">
              <a:buFont typeface="Arial" panose="020B0604020202020204" pitchFamily="34" charset="0"/>
              <a:buChar char="•"/>
            </a:pPr>
            <a:r>
              <a:rPr lang="en-US" altLang="zh-CN" sz="1200" dirty="0" smtClean="0">
                <a:solidFill>
                  <a:schemeClr val="tx1"/>
                </a:solidFill>
              </a:rPr>
              <a:t>structure</a:t>
            </a:r>
            <a:r>
              <a:rPr lang="en-US" altLang="zh-CN" sz="1200" dirty="0">
                <a:solidFill>
                  <a:schemeClr val="tx1"/>
                </a:solidFill>
              </a:rPr>
              <a:t>, e.g., CNN or DNN</a:t>
            </a:r>
          </a:p>
          <a:p>
            <a:pPr marL="285750" indent="-285750">
              <a:buFont typeface="Arial" panose="020B0604020202020204" pitchFamily="34" charset="0"/>
              <a:buChar char="•"/>
            </a:pPr>
            <a:r>
              <a:rPr lang="en-US" altLang="zh-CN" sz="1200" dirty="0">
                <a:solidFill>
                  <a:schemeClr val="tx1"/>
                </a:solidFill>
              </a:rPr>
              <a:t>Layer types, number of layers, number of neurons per layer, activation function</a:t>
            </a:r>
          </a:p>
          <a:p>
            <a:pPr marL="285750" indent="-285750">
              <a:buFont typeface="Arial" panose="020B0604020202020204" pitchFamily="34" charset="0"/>
              <a:buChar char="•"/>
            </a:pPr>
            <a:endParaRPr lang="en-US" altLang="zh-CN" sz="1200" dirty="0">
              <a:solidFill>
                <a:schemeClr val="tx1"/>
              </a:solidFill>
            </a:endParaRPr>
          </a:p>
        </p:txBody>
      </p:sp>
      <p:sp>
        <p:nvSpPr>
          <p:cNvPr id="580" name="右箭头 579"/>
          <p:cNvSpPr/>
          <p:nvPr/>
        </p:nvSpPr>
        <p:spPr bwMode="auto">
          <a:xfrm>
            <a:off x="10288886" y="3573004"/>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1" name="文本框 580"/>
          <p:cNvSpPr txBox="1"/>
          <p:nvPr/>
        </p:nvSpPr>
        <p:spPr>
          <a:xfrm>
            <a:off x="8723650" y="5122786"/>
            <a:ext cx="2005141" cy="1261884"/>
          </a:xfrm>
          <a:prstGeom prst="rect">
            <a:avLst/>
          </a:prstGeom>
          <a:noFill/>
        </p:spPr>
        <p:txBody>
          <a:bodyPr wrap="square" rtlCol="0">
            <a:spAutoFit/>
          </a:bodyPr>
          <a:lstStyle/>
          <a:p>
            <a:r>
              <a:rPr lang="en-US" altLang="zh-CN" sz="1600" dirty="0">
                <a:solidFill>
                  <a:schemeClr val="tx1"/>
                </a:solidFill>
              </a:rPr>
              <a:t>Post-processing </a:t>
            </a:r>
          </a:p>
          <a:p>
            <a:pPr marL="285750" indent="-285750">
              <a:buFont typeface="Arial" panose="020B0604020202020204" pitchFamily="34" charset="0"/>
              <a:buChar char="•"/>
            </a:pPr>
            <a:r>
              <a:rPr lang="en-US" altLang="zh-CN" sz="1200" dirty="0">
                <a:solidFill>
                  <a:schemeClr val="tx1"/>
                </a:solidFill>
              </a:rPr>
              <a:t>Map </a:t>
            </a:r>
            <a:r>
              <a:rPr lang="en-US" altLang="zh-CN" sz="1200" dirty="0" smtClean="0">
                <a:solidFill>
                  <a:schemeClr val="tx1"/>
                </a:solidFill>
              </a:rPr>
              <a:t>neural network </a:t>
            </a:r>
            <a:r>
              <a:rPr lang="en-US" altLang="zh-CN" sz="1200" dirty="0">
                <a:solidFill>
                  <a:schemeClr val="tx1"/>
                </a:solidFill>
              </a:rPr>
              <a:t>output to </a:t>
            </a:r>
            <a:r>
              <a:rPr lang="en-US" altLang="zh-CN" sz="1200" dirty="0" smtClean="0">
                <a:solidFill>
                  <a:schemeClr val="tx1"/>
                </a:solidFill>
              </a:rPr>
              <a:t>specific transmission scheme</a:t>
            </a:r>
            <a:endParaRPr lang="en-US" altLang="zh-CN" sz="1200" dirty="0">
              <a:solidFill>
                <a:schemeClr val="tx1"/>
              </a:solidFill>
            </a:endParaRPr>
          </a:p>
          <a:p>
            <a:pPr marL="285750" indent="-285750">
              <a:buFont typeface="Arial" panose="020B0604020202020204" pitchFamily="34" charset="0"/>
              <a:buChar char="•"/>
            </a:pPr>
            <a:r>
              <a:rPr lang="en-US" altLang="zh-CN" sz="1200" dirty="0" smtClean="0">
                <a:solidFill>
                  <a:schemeClr val="tx1"/>
                </a:solidFill>
              </a:rPr>
              <a:t>probability </a:t>
            </a:r>
            <a:r>
              <a:rPr lang="en-US" altLang="zh-CN" sz="1200" dirty="0">
                <a:solidFill>
                  <a:schemeClr val="tx1"/>
                </a:solidFill>
              </a:rPr>
              <a:t>distribution or </a:t>
            </a:r>
            <a:r>
              <a:rPr lang="en-US" altLang="zh-CN" sz="1200" dirty="0" err="1">
                <a:solidFill>
                  <a:schemeClr val="tx1"/>
                </a:solidFill>
              </a:rPr>
              <a:t>argmax</a:t>
            </a:r>
            <a:endParaRPr lang="en-US" altLang="zh-CN" sz="1200" dirty="0">
              <a:solidFill>
                <a:schemeClr val="tx1"/>
              </a:solidFill>
            </a:endParaRPr>
          </a:p>
        </p:txBody>
      </p:sp>
      <p:grpSp>
        <p:nvGrpSpPr>
          <p:cNvPr id="3" name="组合 2"/>
          <p:cNvGrpSpPr/>
          <p:nvPr/>
        </p:nvGrpSpPr>
        <p:grpSpPr>
          <a:xfrm>
            <a:off x="2415921" y="2348880"/>
            <a:ext cx="7672730" cy="2730586"/>
            <a:chOff x="2415921" y="2348880"/>
            <a:chExt cx="7672730" cy="2730586"/>
          </a:xfrm>
        </p:grpSpPr>
        <p:sp>
          <p:nvSpPr>
            <p:cNvPr id="557" name="矩形 556"/>
            <p:cNvSpPr/>
            <p:nvPr/>
          </p:nvSpPr>
          <p:spPr bwMode="auto">
            <a:xfrm>
              <a:off x="4295800" y="2531380"/>
              <a:ext cx="3598540" cy="2357351"/>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1" name="椭圆 470"/>
            <p:cNvSpPr/>
            <p:nvPr/>
          </p:nvSpPr>
          <p:spPr>
            <a:xfrm>
              <a:off x="4475673" y="274634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72" name="椭圆 471"/>
            <p:cNvSpPr/>
            <p:nvPr/>
          </p:nvSpPr>
          <p:spPr>
            <a:xfrm>
              <a:off x="4475672" y="329410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73" name="椭圆 472"/>
            <p:cNvSpPr/>
            <p:nvPr/>
          </p:nvSpPr>
          <p:spPr>
            <a:xfrm>
              <a:off x="4474467" y="386234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74" name="椭圆 473"/>
            <p:cNvSpPr/>
            <p:nvPr/>
          </p:nvSpPr>
          <p:spPr>
            <a:xfrm>
              <a:off x="4476470" y="464625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475" name="文本框 474"/>
                <p:cNvSpPr txBox="1"/>
                <p:nvPr/>
              </p:nvSpPr>
              <p:spPr>
                <a:xfrm>
                  <a:off x="4379933" y="4156484"/>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475" name="文本框 474"/>
                <p:cNvSpPr txBox="1">
                  <a:spLocks noRot="1" noChangeAspect="1" noMove="1" noResize="1" noEditPoints="1" noAdjustHandles="1" noChangeArrowheads="1" noChangeShapeType="1" noTextEdit="1"/>
                </p:cNvSpPr>
                <p:nvPr/>
              </p:nvSpPr>
              <p:spPr>
                <a:xfrm>
                  <a:off x="4379933" y="4156484"/>
                  <a:ext cx="263473" cy="307777"/>
                </a:xfrm>
                <a:prstGeom prst="rect">
                  <a:avLst/>
                </a:prstGeom>
                <a:blipFill rotWithShape="0">
                  <a:blip r:embed="rId2"/>
                  <a:stretch>
                    <a:fillRect/>
                  </a:stretch>
                </a:blipFill>
                <a:ln>
                  <a:noFill/>
                </a:ln>
              </p:spPr>
              <p:txBody>
                <a:bodyPr/>
                <a:lstStyle/>
                <a:p>
                  <a:r>
                    <a:rPr lang="zh-CN" altLang="en-US">
                      <a:noFill/>
                    </a:rPr>
                    <a:t> </a:t>
                  </a:r>
                </a:p>
              </p:txBody>
            </p:sp>
          </mc:Fallback>
        </mc:AlternateContent>
        <p:sp>
          <p:nvSpPr>
            <p:cNvPr id="476" name="椭圆 475"/>
            <p:cNvSpPr/>
            <p:nvPr/>
          </p:nvSpPr>
          <p:spPr>
            <a:xfrm>
              <a:off x="5726568" y="290899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77" name="椭圆 476"/>
            <p:cNvSpPr/>
            <p:nvPr/>
          </p:nvSpPr>
          <p:spPr>
            <a:xfrm>
              <a:off x="5726567" y="341304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78" name="椭圆 477"/>
            <p:cNvSpPr/>
            <p:nvPr/>
          </p:nvSpPr>
          <p:spPr>
            <a:xfrm>
              <a:off x="5725362" y="385735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79" name="椭圆 478"/>
            <p:cNvSpPr/>
            <p:nvPr/>
          </p:nvSpPr>
          <p:spPr>
            <a:xfrm>
              <a:off x="5726567" y="449316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80" name="椭圆 479"/>
            <p:cNvSpPr/>
            <p:nvPr/>
          </p:nvSpPr>
          <p:spPr>
            <a:xfrm>
              <a:off x="6466433" y="290899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81" name="椭圆 480"/>
            <p:cNvSpPr/>
            <p:nvPr/>
          </p:nvSpPr>
          <p:spPr>
            <a:xfrm>
              <a:off x="6466432" y="341304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82" name="椭圆 481"/>
            <p:cNvSpPr/>
            <p:nvPr/>
          </p:nvSpPr>
          <p:spPr>
            <a:xfrm>
              <a:off x="6465227" y="385735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83" name="椭圆 482"/>
            <p:cNvSpPr/>
            <p:nvPr/>
          </p:nvSpPr>
          <p:spPr>
            <a:xfrm>
              <a:off x="6466432" y="449316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84" name="椭圆 483"/>
            <p:cNvSpPr/>
            <p:nvPr/>
          </p:nvSpPr>
          <p:spPr>
            <a:xfrm>
              <a:off x="7716650" y="2754594"/>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85" name="椭圆 484"/>
            <p:cNvSpPr/>
            <p:nvPr/>
          </p:nvSpPr>
          <p:spPr>
            <a:xfrm>
              <a:off x="7716649" y="330236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86" name="椭圆 485"/>
            <p:cNvSpPr/>
            <p:nvPr/>
          </p:nvSpPr>
          <p:spPr>
            <a:xfrm>
              <a:off x="7715444" y="3870594"/>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487" name="椭圆 486"/>
            <p:cNvSpPr/>
            <p:nvPr/>
          </p:nvSpPr>
          <p:spPr>
            <a:xfrm>
              <a:off x="7716649" y="467657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cxnSp>
          <p:nvCxnSpPr>
            <p:cNvPr id="488" name="直接连接符 487"/>
            <p:cNvCxnSpPr>
              <a:stCxn id="476" idx="6"/>
              <a:endCxn id="480" idx="2"/>
            </p:cNvCxnSpPr>
            <p:nvPr/>
          </p:nvCxnSpPr>
          <p:spPr>
            <a:xfrm>
              <a:off x="5813950" y="2952971"/>
              <a:ext cx="652483" cy="0"/>
            </a:xfrm>
            <a:prstGeom prst="line">
              <a:avLst/>
            </a:prstGeom>
            <a:noFill/>
            <a:ln w="9525" cap="flat" cmpd="sng" algn="ctr">
              <a:solidFill>
                <a:srgbClr val="0070C0"/>
              </a:solidFill>
              <a:prstDash val="solid"/>
            </a:ln>
            <a:effectLst/>
          </p:spPr>
        </p:cxnSp>
        <p:cxnSp>
          <p:nvCxnSpPr>
            <p:cNvPr id="489" name="直接连接符 488"/>
            <p:cNvCxnSpPr>
              <a:stCxn id="476" idx="6"/>
              <a:endCxn id="481" idx="2"/>
            </p:cNvCxnSpPr>
            <p:nvPr/>
          </p:nvCxnSpPr>
          <p:spPr>
            <a:xfrm>
              <a:off x="5813950" y="2952971"/>
              <a:ext cx="652482" cy="504056"/>
            </a:xfrm>
            <a:prstGeom prst="line">
              <a:avLst/>
            </a:prstGeom>
            <a:noFill/>
            <a:ln w="9525" cap="flat" cmpd="sng" algn="ctr">
              <a:solidFill>
                <a:srgbClr val="0070C0"/>
              </a:solidFill>
              <a:prstDash val="solid"/>
            </a:ln>
            <a:effectLst/>
          </p:spPr>
        </p:cxnSp>
        <p:cxnSp>
          <p:nvCxnSpPr>
            <p:cNvPr id="490" name="直接连接符 489"/>
            <p:cNvCxnSpPr>
              <a:stCxn id="476" idx="6"/>
              <a:endCxn id="482" idx="2"/>
            </p:cNvCxnSpPr>
            <p:nvPr/>
          </p:nvCxnSpPr>
          <p:spPr>
            <a:xfrm>
              <a:off x="5813950" y="2952971"/>
              <a:ext cx="651277" cy="948368"/>
            </a:xfrm>
            <a:prstGeom prst="line">
              <a:avLst/>
            </a:prstGeom>
            <a:noFill/>
            <a:ln w="9525" cap="flat" cmpd="sng" algn="ctr">
              <a:solidFill>
                <a:srgbClr val="0070C0"/>
              </a:solidFill>
              <a:prstDash val="solid"/>
            </a:ln>
            <a:effectLst/>
          </p:spPr>
        </p:cxnSp>
        <p:cxnSp>
          <p:nvCxnSpPr>
            <p:cNvPr id="491" name="直接连接符 490"/>
            <p:cNvCxnSpPr>
              <a:stCxn id="476" idx="6"/>
              <a:endCxn id="483" idx="2"/>
            </p:cNvCxnSpPr>
            <p:nvPr/>
          </p:nvCxnSpPr>
          <p:spPr>
            <a:xfrm>
              <a:off x="5813950" y="2952971"/>
              <a:ext cx="652482" cy="1584176"/>
            </a:xfrm>
            <a:prstGeom prst="line">
              <a:avLst/>
            </a:prstGeom>
            <a:noFill/>
            <a:ln w="9525" cap="flat" cmpd="sng" algn="ctr">
              <a:solidFill>
                <a:srgbClr val="0070C0"/>
              </a:solidFill>
              <a:prstDash val="solid"/>
            </a:ln>
            <a:effectLst/>
          </p:spPr>
        </p:cxnSp>
        <p:cxnSp>
          <p:nvCxnSpPr>
            <p:cNvPr id="492" name="直接连接符 491"/>
            <p:cNvCxnSpPr>
              <a:stCxn id="477" idx="6"/>
              <a:endCxn id="480" idx="2"/>
            </p:cNvCxnSpPr>
            <p:nvPr/>
          </p:nvCxnSpPr>
          <p:spPr>
            <a:xfrm flipV="1">
              <a:off x="5813949" y="2952971"/>
              <a:ext cx="652484" cy="504056"/>
            </a:xfrm>
            <a:prstGeom prst="line">
              <a:avLst/>
            </a:prstGeom>
            <a:noFill/>
            <a:ln w="9525" cap="flat" cmpd="sng" algn="ctr">
              <a:solidFill>
                <a:srgbClr val="0070C0"/>
              </a:solidFill>
              <a:prstDash val="solid"/>
            </a:ln>
            <a:effectLst/>
          </p:spPr>
        </p:cxnSp>
        <p:cxnSp>
          <p:nvCxnSpPr>
            <p:cNvPr id="493" name="直接连接符 492"/>
            <p:cNvCxnSpPr>
              <a:stCxn id="477" idx="6"/>
              <a:endCxn id="481" idx="2"/>
            </p:cNvCxnSpPr>
            <p:nvPr/>
          </p:nvCxnSpPr>
          <p:spPr>
            <a:xfrm>
              <a:off x="5813949" y="3457027"/>
              <a:ext cx="652483" cy="0"/>
            </a:xfrm>
            <a:prstGeom prst="line">
              <a:avLst/>
            </a:prstGeom>
            <a:noFill/>
            <a:ln w="9525" cap="flat" cmpd="sng" algn="ctr">
              <a:solidFill>
                <a:srgbClr val="0070C0"/>
              </a:solidFill>
              <a:prstDash val="solid"/>
            </a:ln>
            <a:effectLst/>
          </p:spPr>
        </p:cxnSp>
        <p:cxnSp>
          <p:nvCxnSpPr>
            <p:cNvPr id="494" name="直接连接符 493"/>
            <p:cNvCxnSpPr>
              <a:stCxn id="477" idx="6"/>
              <a:endCxn id="482" idx="2"/>
            </p:cNvCxnSpPr>
            <p:nvPr/>
          </p:nvCxnSpPr>
          <p:spPr>
            <a:xfrm>
              <a:off x="5813949" y="3457027"/>
              <a:ext cx="651278" cy="444312"/>
            </a:xfrm>
            <a:prstGeom prst="line">
              <a:avLst/>
            </a:prstGeom>
            <a:noFill/>
            <a:ln w="9525" cap="flat" cmpd="sng" algn="ctr">
              <a:solidFill>
                <a:srgbClr val="0070C0"/>
              </a:solidFill>
              <a:prstDash val="solid"/>
            </a:ln>
            <a:effectLst/>
          </p:spPr>
        </p:cxnSp>
        <p:cxnSp>
          <p:nvCxnSpPr>
            <p:cNvPr id="495" name="直接连接符 494"/>
            <p:cNvCxnSpPr>
              <a:stCxn id="477" idx="6"/>
              <a:endCxn id="483" idx="2"/>
            </p:cNvCxnSpPr>
            <p:nvPr/>
          </p:nvCxnSpPr>
          <p:spPr>
            <a:xfrm>
              <a:off x="5813949" y="3457027"/>
              <a:ext cx="652483" cy="1080120"/>
            </a:xfrm>
            <a:prstGeom prst="line">
              <a:avLst/>
            </a:prstGeom>
            <a:noFill/>
            <a:ln w="9525" cap="flat" cmpd="sng" algn="ctr">
              <a:solidFill>
                <a:srgbClr val="0070C0"/>
              </a:solidFill>
              <a:prstDash val="solid"/>
            </a:ln>
            <a:effectLst/>
          </p:spPr>
        </p:cxnSp>
        <p:cxnSp>
          <p:nvCxnSpPr>
            <p:cNvPr id="496" name="直接连接符 495"/>
            <p:cNvCxnSpPr>
              <a:stCxn id="478" idx="6"/>
              <a:endCxn id="480" idx="2"/>
            </p:cNvCxnSpPr>
            <p:nvPr/>
          </p:nvCxnSpPr>
          <p:spPr>
            <a:xfrm flipV="1">
              <a:off x="5812744" y="2952971"/>
              <a:ext cx="653689" cy="948368"/>
            </a:xfrm>
            <a:prstGeom prst="line">
              <a:avLst/>
            </a:prstGeom>
            <a:noFill/>
            <a:ln w="9525" cap="flat" cmpd="sng" algn="ctr">
              <a:solidFill>
                <a:srgbClr val="0070C0"/>
              </a:solidFill>
              <a:prstDash val="solid"/>
            </a:ln>
            <a:effectLst/>
          </p:spPr>
        </p:cxnSp>
        <p:cxnSp>
          <p:nvCxnSpPr>
            <p:cNvPr id="497" name="直接连接符 496"/>
            <p:cNvCxnSpPr>
              <a:stCxn id="478" idx="6"/>
              <a:endCxn id="481" idx="2"/>
            </p:cNvCxnSpPr>
            <p:nvPr/>
          </p:nvCxnSpPr>
          <p:spPr>
            <a:xfrm flipV="1">
              <a:off x="5812744" y="3457027"/>
              <a:ext cx="653688" cy="444312"/>
            </a:xfrm>
            <a:prstGeom prst="line">
              <a:avLst/>
            </a:prstGeom>
            <a:noFill/>
            <a:ln w="9525" cap="flat" cmpd="sng" algn="ctr">
              <a:solidFill>
                <a:srgbClr val="0070C0"/>
              </a:solidFill>
              <a:prstDash val="solid"/>
            </a:ln>
            <a:effectLst/>
          </p:spPr>
        </p:cxnSp>
        <p:cxnSp>
          <p:nvCxnSpPr>
            <p:cNvPr id="498" name="直接连接符 497"/>
            <p:cNvCxnSpPr>
              <a:stCxn id="478" idx="6"/>
              <a:endCxn id="482" idx="2"/>
            </p:cNvCxnSpPr>
            <p:nvPr/>
          </p:nvCxnSpPr>
          <p:spPr>
            <a:xfrm>
              <a:off x="5812744" y="3901339"/>
              <a:ext cx="652483" cy="0"/>
            </a:xfrm>
            <a:prstGeom prst="line">
              <a:avLst/>
            </a:prstGeom>
            <a:noFill/>
            <a:ln w="9525" cap="flat" cmpd="sng" algn="ctr">
              <a:solidFill>
                <a:srgbClr val="0070C0"/>
              </a:solidFill>
              <a:prstDash val="solid"/>
            </a:ln>
            <a:effectLst/>
          </p:spPr>
        </p:cxnSp>
        <p:cxnSp>
          <p:nvCxnSpPr>
            <p:cNvPr id="499" name="直接连接符 498"/>
            <p:cNvCxnSpPr>
              <a:stCxn id="478" idx="6"/>
              <a:endCxn id="483" idx="2"/>
            </p:cNvCxnSpPr>
            <p:nvPr/>
          </p:nvCxnSpPr>
          <p:spPr>
            <a:xfrm>
              <a:off x="5812744" y="3901339"/>
              <a:ext cx="653688" cy="635808"/>
            </a:xfrm>
            <a:prstGeom prst="line">
              <a:avLst/>
            </a:prstGeom>
            <a:noFill/>
            <a:ln w="9525" cap="flat" cmpd="sng" algn="ctr">
              <a:solidFill>
                <a:srgbClr val="0070C0"/>
              </a:solidFill>
              <a:prstDash val="solid"/>
            </a:ln>
            <a:effectLst/>
          </p:spPr>
        </p:cxnSp>
        <p:cxnSp>
          <p:nvCxnSpPr>
            <p:cNvPr id="500" name="直接连接符 499"/>
            <p:cNvCxnSpPr>
              <a:stCxn id="479" idx="6"/>
              <a:endCxn id="480" idx="2"/>
            </p:cNvCxnSpPr>
            <p:nvPr/>
          </p:nvCxnSpPr>
          <p:spPr>
            <a:xfrm flipV="1">
              <a:off x="5813949" y="2952971"/>
              <a:ext cx="652484" cy="1584176"/>
            </a:xfrm>
            <a:prstGeom prst="line">
              <a:avLst/>
            </a:prstGeom>
            <a:noFill/>
            <a:ln w="9525" cap="flat" cmpd="sng" algn="ctr">
              <a:solidFill>
                <a:srgbClr val="0070C0"/>
              </a:solidFill>
              <a:prstDash val="solid"/>
            </a:ln>
            <a:effectLst/>
          </p:spPr>
        </p:cxnSp>
        <p:cxnSp>
          <p:nvCxnSpPr>
            <p:cNvPr id="501" name="直接连接符 500"/>
            <p:cNvCxnSpPr>
              <a:stCxn id="479" idx="6"/>
              <a:endCxn id="481" idx="2"/>
            </p:cNvCxnSpPr>
            <p:nvPr/>
          </p:nvCxnSpPr>
          <p:spPr>
            <a:xfrm flipV="1">
              <a:off x="5813949" y="3457027"/>
              <a:ext cx="652483" cy="1080120"/>
            </a:xfrm>
            <a:prstGeom prst="line">
              <a:avLst/>
            </a:prstGeom>
            <a:noFill/>
            <a:ln w="9525" cap="flat" cmpd="sng" algn="ctr">
              <a:solidFill>
                <a:srgbClr val="0070C0"/>
              </a:solidFill>
              <a:prstDash val="solid"/>
            </a:ln>
            <a:effectLst/>
          </p:spPr>
        </p:cxnSp>
        <p:cxnSp>
          <p:nvCxnSpPr>
            <p:cNvPr id="502" name="直接连接符 501"/>
            <p:cNvCxnSpPr>
              <a:stCxn id="479" idx="6"/>
              <a:endCxn id="482" idx="3"/>
            </p:cNvCxnSpPr>
            <p:nvPr/>
          </p:nvCxnSpPr>
          <p:spPr>
            <a:xfrm flipV="1">
              <a:off x="5813949" y="3932438"/>
              <a:ext cx="664075" cy="604709"/>
            </a:xfrm>
            <a:prstGeom prst="line">
              <a:avLst/>
            </a:prstGeom>
            <a:noFill/>
            <a:ln w="9525" cap="flat" cmpd="sng" algn="ctr">
              <a:solidFill>
                <a:srgbClr val="0070C0"/>
              </a:solidFill>
              <a:prstDash val="solid"/>
            </a:ln>
            <a:effectLst/>
          </p:spPr>
        </p:cxnSp>
        <p:cxnSp>
          <p:nvCxnSpPr>
            <p:cNvPr id="503" name="直接连接符 502"/>
            <p:cNvCxnSpPr>
              <a:stCxn id="479" idx="6"/>
              <a:endCxn id="483" idx="2"/>
            </p:cNvCxnSpPr>
            <p:nvPr/>
          </p:nvCxnSpPr>
          <p:spPr>
            <a:xfrm>
              <a:off x="5813949" y="4537147"/>
              <a:ext cx="652483" cy="0"/>
            </a:xfrm>
            <a:prstGeom prst="line">
              <a:avLst/>
            </a:prstGeom>
            <a:noFill/>
            <a:ln w="9525" cap="flat" cmpd="sng" algn="ctr">
              <a:solidFill>
                <a:srgbClr val="0070C0"/>
              </a:solidFill>
              <a:prstDash val="solid"/>
            </a:ln>
            <a:effectLst/>
          </p:spPr>
        </p:cxnSp>
        <mc:AlternateContent xmlns:mc="http://schemas.openxmlformats.org/markup-compatibility/2006" xmlns:a14="http://schemas.microsoft.com/office/drawing/2010/main">
          <mc:Choice Requires="a14">
            <p:sp>
              <p:nvSpPr>
                <p:cNvPr id="504" name="文本框 503"/>
                <p:cNvSpPr txBox="1"/>
                <p:nvPr/>
              </p:nvSpPr>
              <p:spPr>
                <a:xfrm>
                  <a:off x="5643427" y="4167881"/>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04" name="文本框 503"/>
                <p:cNvSpPr txBox="1">
                  <a:spLocks noRot="1" noChangeAspect="1" noMove="1" noResize="1" noEditPoints="1" noAdjustHandles="1" noChangeArrowheads="1" noChangeShapeType="1" noTextEdit="1"/>
                </p:cNvSpPr>
                <p:nvPr/>
              </p:nvSpPr>
              <p:spPr>
                <a:xfrm>
                  <a:off x="5643427" y="4167881"/>
                  <a:ext cx="263473" cy="307777"/>
                </a:xfrm>
                <a:prstGeom prst="rect">
                  <a:avLst/>
                </a:prstGeom>
                <a:blipFill rotWithShape="0">
                  <a:blip r:embed="rId3"/>
                  <a:stretch>
                    <a:fillRect/>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05" name="文本框 504"/>
                <p:cNvSpPr txBox="1"/>
                <p:nvPr/>
              </p:nvSpPr>
              <p:spPr>
                <a:xfrm>
                  <a:off x="6382990" y="4151031"/>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05" name="文本框 504"/>
                <p:cNvSpPr txBox="1">
                  <a:spLocks noRot="1" noChangeAspect="1" noMove="1" noResize="1" noEditPoints="1" noAdjustHandles="1" noChangeArrowheads="1" noChangeShapeType="1" noTextEdit="1"/>
                </p:cNvSpPr>
                <p:nvPr/>
              </p:nvSpPr>
              <p:spPr>
                <a:xfrm>
                  <a:off x="6382990" y="4151031"/>
                  <a:ext cx="263473" cy="307777"/>
                </a:xfrm>
                <a:prstGeom prst="rect">
                  <a:avLst/>
                </a:prstGeom>
                <a:blipFill rotWithShape="0">
                  <a:blip r:embed="rId3"/>
                  <a:stretch>
                    <a:fillRect/>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06" name="文本框 505"/>
                <p:cNvSpPr txBox="1"/>
                <p:nvPr/>
              </p:nvSpPr>
              <p:spPr>
                <a:xfrm>
                  <a:off x="7648077" y="4178958"/>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06" name="文本框 505"/>
                <p:cNvSpPr txBox="1">
                  <a:spLocks noRot="1" noChangeAspect="1" noMove="1" noResize="1" noEditPoints="1" noAdjustHandles="1" noChangeArrowheads="1" noChangeShapeType="1" noTextEdit="1"/>
                </p:cNvSpPr>
                <p:nvPr/>
              </p:nvSpPr>
              <p:spPr>
                <a:xfrm>
                  <a:off x="7648077" y="4178958"/>
                  <a:ext cx="263473" cy="307777"/>
                </a:xfrm>
                <a:prstGeom prst="rect">
                  <a:avLst/>
                </a:prstGeom>
                <a:blipFill rotWithShape="0">
                  <a:blip r:embed="rId3"/>
                  <a:stretch>
                    <a:fillRect/>
                  </a:stretch>
                </a:blipFill>
                <a:ln>
                  <a:noFill/>
                </a:ln>
              </p:spPr>
              <p:txBody>
                <a:bodyPr/>
                <a:lstStyle/>
                <a:p>
                  <a:r>
                    <a:rPr lang="zh-CN" altLang="en-US">
                      <a:noFill/>
                    </a:rPr>
                    <a:t> </a:t>
                  </a:r>
                </a:p>
              </p:txBody>
            </p:sp>
          </mc:Fallback>
        </mc:AlternateContent>
        <p:cxnSp>
          <p:nvCxnSpPr>
            <p:cNvPr id="507" name="直接连接符 506"/>
            <p:cNvCxnSpPr>
              <a:stCxn id="480" idx="6"/>
              <a:endCxn id="484" idx="2"/>
            </p:cNvCxnSpPr>
            <p:nvPr/>
          </p:nvCxnSpPr>
          <p:spPr>
            <a:xfrm flipV="1">
              <a:off x="6553815" y="2798575"/>
              <a:ext cx="1162835" cy="154396"/>
            </a:xfrm>
            <a:prstGeom prst="line">
              <a:avLst/>
            </a:prstGeom>
            <a:noFill/>
            <a:ln w="9525" cap="flat" cmpd="sng" algn="ctr">
              <a:solidFill>
                <a:srgbClr val="0070C0"/>
              </a:solidFill>
              <a:prstDash val="solid"/>
            </a:ln>
            <a:effectLst/>
          </p:spPr>
        </p:cxnSp>
        <p:cxnSp>
          <p:nvCxnSpPr>
            <p:cNvPr id="508" name="直接连接符 507"/>
            <p:cNvCxnSpPr>
              <a:stCxn id="480" idx="6"/>
              <a:endCxn id="485" idx="2"/>
            </p:cNvCxnSpPr>
            <p:nvPr/>
          </p:nvCxnSpPr>
          <p:spPr>
            <a:xfrm>
              <a:off x="6553815" y="2952971"/>
              <a:ext cx="1162834" cy="393372"/>
            </a:xfrm>
            <a:prstGeom prst="line">
              <a:avLst/>
            </a:prstGeom>
            <a:noFill/>
            <a:ln w="9525" cap="flat" cmpd="sng" algn="ctr">
              <a:solidFill>
                <a:srgbClr val="0070C0"/>
              </a:solidFill>
              <a:prstDash val="solid"/>
            </a:ln>
            <a:effectLst/>
          </p:spPr>
        </p:cxnSp>
        <p:cxnSp>
          <p:nvCxnSpPr>
            <p:cNvPr id="509" name="直接连接符 508"/>
            <p:cNvCxnSpPr>
              <a:stCxn id="480" idx="6"/>
              <a:endCxn id="486" idx="1"/>
            </p:cNvCxnSpPr>
            <p:nvPr/>
          </p:nvCxnSpPr>
          <p:spPr>
            <a:xfrm>
              <a:off x="6553815" y="2952971"/>
              <a:ext cx="1174426" cy="930505"/>
            </a:xfrm>
            <a:prstGeom prst="line">
              <a:avLst/>
            </a:prstGeom>
            <a:noFill/>
            <a:ln w="9525" cap="flat" cmpd="sng" algn="ctr">
              <a:solidFill>
                <a:srgbClr val="0070C0"/>
              </a:solidFill>
              <a:prstDash val="solid"/>
            </a:ln>
            <a:effectLst/>
          </p:spPr>
        </p:cxnSp>
        <p:cxnSp>
          <p:nvCxnSpPr>
            <p:cNvPr id="510" name="直接连接符 509"/>
            <p:cNvCxnSpPr>
              <a:stCxn id="480" idx="6"/>
              <a:endCxn id="487" idx="1"/>
            </p:cNvCxnSpPr>
            <p:nvPr/>
          </p:nvCxnSpPr>
          <p:spPr>
            <a:xfrm>
              <a:off x="6553815" y="2952971"/>
              <a:ext cx="1175631" cy="1736481"/>
            </a:xfrm>
            <a:prstGeom prst="line">
              <a:avLst/>
            </a:prstGeom>
            <a:noFill/>
            <a:ln w="9525" cap="flat" cmpd="sng" algn="ctr">
              <a:solidFill>
                <a:srgbClr val="0070C0"/>
              </a:solidFill>
              <a:prstDash val="solid"/>
            </a:ln>
            <a:effectLst/>
          </p:spPr>
        </p:cxnSp>
        <p:cxnSp>
          <p:nvCxnSpPr>
            <p:cNvPr id="511" name="直接连接符 510"/>
            <p:cNvCxnSpPr>
              <a:stCxn id="481" idx="6"/>
              <a:endCxn id="484" idx="3"/>
            </p:cNvCxnSpPr>
            <p:nvPr/>
          </p:nvCxnSpPr>
          <p:spPr>
            <a:xfrm flipV="1">
              <a:off x="6553814" y="2829674"/>
              <a:ext cx="1175633" cy="627353"/>
            </a:xfrm>
            <a:prstGeom prst="line">
              <a:avLst/>
            </a:prstGeom>
            <a:noFill/>
            <a:ln w="9525" cap="flat" cmpd="sng" algn="ctr">
              <a:solidFill>
                <a:srgbClr val="0070C0"/>
              </a:solidFill>
              <a:prstDash val="solid"/>
            </a:ln>
            <a:effectLst/>
          </p:spPr>
        </p:cxnSp>
        <p:cxnSp>
          <p:nvCxnSpPr>
            <p:cNvPr id="512" name="直接连接符 511"/>
            <p:cNvCxnSpPr>
              <a:stCxn id="481" idx="6"/>
              <a:endCxn id="485" idx="2"/>
            </p:cNvCxnSpPr>
            <p:nvPr/>
          </p:nvCxnSpPr>
          <p:spPr>
            <a:xfrm flipV="1">
              <a:off x="6553814" y="3346343"/>
              <a:ext cx="1162835" cy="110684"/>
            </a:xfrm>
            <a:prstGeom prst="line">
              <a:avLst/>
            </a:prstGeom>
            <a:noFill/>
            <a:ln w="9525" cap="flat" cmpd="sng" algn="ctr">
              <a:solidFill>
                <a:srgbClr val="0070C0"/>
              </a:solidFill>
              <a:prstDash val="solid"/>
            </a:ln>
            <a:effectLst/>
          </p:spPr>
        </p:cxnSp>
        <p:cxnSp>
          <p:nvCxnSpPr>
            <p:cNvPr id="513" name="直接连接符 512"/>
            <p:cNvCxnSpPr>
              <a:stCxn id="481" idx="6"/>
              <a:endCxn id="486" idx="2"/>
            </p:cNvCxnSpPr>
            <p:nvPr/>
          </p:nvCxnSpPr>
          <p:spPr>
            <a:xfrm>
              <a:off x="6553814" y="3457027"/>
              <a:ext cx="1161630" cy="457548"/>
            </a:xfrm>
            <a:prstGeom prst="line">
              <a:avLst/>
            </a:prstGeom>
            <a:noFill/>
            <a:ln w="9525" cap="flat" cmpd="sng" algn="ctr">
              <a:solidFill>
                <a:srgbClr val="0070C0"/>
              </a:solidFill>
              <a:prstDash val="solid"/>
            </a:ln>
            <a:effectLst/>
          </p:spPr>
        </p:cxnSp>
        <p:cxnSp>
          <p:nvCxnSpPr>
            <p:cNvPr id="514" name="直接连接符 513"/>
            <p:cNvCxnSpPr>
              <a:stCxn id="481" idx="5"/>
              <a:endCxn id="487" idx="2"/>
            </p:cNvCxnSpPr>
            <p:nvPr/>
          </p:nvCxnSpPr>
          <p:spPr>
            <a:xfrm>
              <a:off x="6541017" y="3488126"/>
              <a:ext cx="1175632" cy="1232425"/>
            </a:xfrm>
            <a:prstGeom prst="line">
              <a:avLst/>
            </a:prstGeom>
            <a:noFill/>
            <a:ln w="9525" cap="flat" cmpd="sng" algn="ctr">
              <a:solidFill>
                <a:srgbClr val="0070C0"/>
              </a:solidFill>
              <a:prstDash val="solid"/>
            </a:ln>
            <a:effectLst/>
          </p:spPr>
        </p:cxnSp>
        <p:cxnSp>
          <p:nvCxnSpPr>
            <p:cNvPr id="515" name="直接连接符 514"/>
            <p:cNvCxnSpPr>
              <a:stCxn id="482" idx="6"/>
              <a:endCxn id="484" idx="3"/>
            </p:cNvCxnSpPr>
            <p:nvPr/>
          </p:nvCxnSpPr>
          <p:spPr>
            <a:xfrm flipV="1">
              <a:off x="6552609" y="2829674"/>
              <a:ext cx="1176838" cy="1071665"/>
            </a:xfrm>
            <a:prstGeom prst="line">
              <a:avLst/>
            </a:prstGeom>
            <a:noFill/>
            <a:ln w="9525" cap="flat" cmpd="sng" algn="ctr">
              <a:solidFill>
                <a:srgbClr val="0070C0"/>
              </a:solidFill>
              <a:prstDash val="solid"/>
            </a:ln>
            <a:effectLst/>
          </p:spPr>
        </p:cxnSp>
        <p:cxnSp>
          <p:nvCxnSpPr>
            <p:cNvPr id="516" name="直接连接符 515"/>
            <p:cNvCxnSpPr>
              <a:stCxn id="482" idx="6"/>
              <a:endCxn id="485" idx="2"/>
            </p:cNvCxnSpPr>
            <p:nvPr/>
          </p:nvCxnSpPr>
          <p:spPr>
            <a:xfrm flipV="1">
              <a:off x="6552609" y="3346343"/>
              <a:ext cx="1164040" cy="554996"/>
            </a:xfrm>
            <a:prstGeom prst="line">
              <a:avLst/>
            </a:prstGeom>
            <a:noFill/>
            <a:ln w="9525" cap="flat" cmpd="sng" algn="ctr">
              <a:solidFill>
                <a:srgbClr val="0070C0"/>
              </a:solidFill>
              <a:prstDash val="solid"/>
            </a:ln>
            <a:effectLst/>
          </p:spPr>
        </p:cxnSp>
        <p:cxnSp>
          <p:nvCxnSpPr>
            <p:cNvPr id="517" name="直接连接符 516"/>
            <p:cNvCxnSpPr>
              <a:stCxn id="482" idx="6"/>
              <a:endCxn id="486" idx="2"/>
            </p:cNvCxnSpPr>
            <p:nvPr/>
          </p:nvCxnSpPr>
          <p:spPr>
            <a:xfrm>
              <a:off x="6552609" y="3901339"/>
              <a:ext cx="1162835" cy="13236"/>
            </a:xfrm>
            <a:prstGeom prst="line">
              <a:avLst/>
            </a:prstGeom>
            <a:noFill/>
            <a:ln w="9525" cap="flat" cmpd="sng" algn="ctr">
              <a:solidFill>
                <a:srgbClr val="0070C0"/>
              </a:solidFill>
              <a:prstDash val="solid"/>
            </a:ln>
            <a:effectLst/>
          </p:spPr>
        </p:cxnSp>
        <p:cxnSp>
          <p:nvCxnSpPr>
            <p:cNvPr id="518" name="直接连接符 517"/>
            <p:cNvCxnSpPr>
              <a:stCxn id="482" idx="5"/>
              <a:endCxn id="487" idx="3"/>
            </p:cNvCxnSpPr>
            <p:nvPr/>
          </p:nvCxnSpPr>
          <p:spPr>
            <a:xfrm>
              <a:off x="6539812" y="3932438"/>
              <a:ext cx="1189634" cy="819212"/>
            </a:xfrm>
            <a:prstGeom prst="line">
              <a:avLst/>
            </a:prstGeom>
            <a:noFill/>
            <a:ln w="9525" cap="flat" cmpd="sng" algn="ctr">
              <a:solidFill>
                <a:srgbClr val="0070C0"/>
              </a:solidFill>
              <a:prstDash val="solid"/>
            </a:ln>
            <a:effectLst/>
          </p:spPr>
        </p:cxnSp>
        <p:cxnSp>
          <p:nvCxnSpPr>
            <p:cNvPr id="519" name="直接连接符 518"/>
            <p:cNvCxnSpPr>
              <a:stCxn id="483" idx="6"/>
              <a:endCxn id="484" idx="3"/>
            </p:cNvCxnSpPr>
            <p:nvPr/>
          </p:nvCxnSpPr>
          <p:spPr>
            <a:xfrm flipV="1">
              <a:off x="6553814" y="2829674"/>
              <a:ext cx="1175633" cy="1707473"/>
            </a:xfrm>
            <a:prstGeom prst="line">
              <a:avLst/>
            </a:prstGeom>
            <a:noFill/>
            <a:ln w="9525" cap="flat" cmpd="sng" algn="ctr">
              <a:solidFill>
                <a:srgbClr val="0070C0"/>
              </a:solidFill>
              <a:prstDash val="solid"/>
            </a:ln>
            <a:effectLst/>
          </p:spPr>
        </p:cxnSp>
        <p:cxnSp>
          <p:nvCxnSpPr>
            <p:cNvPr id="520" name="直接连接符 519"/>
            <p:cNvCxnSpPr>
              <a:stCxn id="483" idx="6"/>
              <a:endCxn id="485" idx="3"/>
            </p:cNvCxnSpPr>
            <p:nvPr/>
          </p:nvCxnSpPr>
          <p:spPr>
            <a:xfrm flipV="1">
              <a:off x="6553814" y="3377442"/>
              <a:ext cx="1175632" cy="1159705"/>
            </a:xfrm>
            <a:prstGeom prst="line">
              <a:avLst/>
            </a:prstGeom>
            <a:noFill/>
            <a:ln w="9525" cap="flat" cmpd="sng" algn="ctr">
              <a:solidFill>
                <a:srgbClr val="0070C0"/>
              </a:solidFill>
              <a:prstDash val="solid"/>
            </a:ln>
            <a:effectLst/>
          </p:spPr>
        </p:cxnSp>
        <p:cxnSp>
          <p:nvCxnSpPr>
            <p:cNvPr id="521" name="直接连接符 520"/>
            <p:cNvCxnSpPr>
              <a:stCxn id="483" idx="6"/>
              <a:endCxn id="486" idx="3"/>
            </p:cNvCxnSpPr>
            <p:nvPr/>
          </p:nvCxnSpPr>
          <p:spPr>
            <a:xfrm flipV="1">
              <a:off x="6553814" y="3945674"/>
              <a:ext cx="1174427" cy="591473"/>
            </a:xfrm>
            <a:prstGeom prst="line">
              <a:avLst/>
            </a:prstGeom>
            <a:noFill/>
            <a:ln w="9525" cap="flat" cmpd="sng" algn="ctr">
              <a:solidFill>
                <a:srgbClr val="0070C0"/>
              </a:solidFill>
              <a:prstDash val="solid"/>
            </a:ln>
            <a:effectLst/>
          </p:spPr>
        </p:cxnSp>
        <p:cxnSp>
          <p:nvCxnSpPr>
            <p:cNvPr id="522" name="直接连接符 521"/>
            <p:cNvCxnSpPr>
              <a:stCxn id="483" idx="6"/>
              <a:endCxn id="487" idx="2"/>
            </p:cNvCxnSpPr>
            <p:nvPr/>
          </p:nvCxnSpPr>
          <p:spPr>
            <a:xfrm>
              <a:off x="6553814" y="4537147"/>
              <a:ext cx="1162835" cy="183404"/>
            </a:xfrm>
            <a:prstGeom prst="line">
              <a:avLst/>
            </a:prstGeom>
            <a:noFill/>
            <a:ln w="9525" cap="flat" cmpd="sng" algn="ctr">
              <a:solidFill>
                <a:srgbClr val="0070C0"/>
              </a:solidFill>
              <a:prstDash val="solid"/>
            </a:ln>
            <a:effectLst/>
          </p:spPr>
        </p:cxnSp>
        <p:cxnSp>
          <p:nvCxnSpPr>
            <p:cNvPr id="523" name="直接连接符 522"/>
            <p:cNvCxnSpPr>
              <a:stCxn id="471" idx="6"/>
              <a:endCxn id="476" idx="2"/>
            </p:cNvCxnSpPr>
            <p:nvPr/>
          </p:nvCxnSpPr>
          <p:spPr>
            <a:xfrm>
              <a:off x="4563055" y="2790321"/>
              <a:ext cx="1163513" cy="162650"/>
            </a:xfrm>
            <a:prstGeom prst="line">
              <a:avLst/>
            </a:prstGeom>
            <a:noFill/>
            <a:ln w="9525" cap="flat" cmpd="sng" algn="ctr">
              <a:solidFill>
                <a:srgbClr val="0070C0"/>
              </a:solidFill>
              <a:prstDash val="solid"/>
            </a:ln>
            <a:effectLst/>
          </p:spPr>
        </p:cxnSp>
        <p:cxnSp>
          <p:nvCxnSpPr>
            <p:cNvPr id="524" name="直接连接符 523"/>
            <p:cNvCxnSpPr>
              <a:stCxn id="472" idx="6"/>
              <a:endCxn id="476" idx="3"/>
            </p:cNvCxnSpPr>
            <p:nvPr/>
          </p:nvCxnSpPr>
          <p:spPr>
            <a:xfrm flipV="1">
              <a:off x="4563054" y="2984070"/>
              <a:ext cx="1176311" cy="354019"/>
            </a:xfrm>
            <a:prstGeom prst="line">
              <a:avLst/>
            </a:prstGeom>
            <a:noFill/>
            <a:ln w="9525" cap="flat" cmpd="sng" algn="ctr">
              <a:solidFill>
                <a:srgbClr val="0070C0"/>
              </a:solidFill>
              <a:prstDash val="solid"/>
            </a:ln>
            <a:effectLst/>
          </p:spPr>
        </p:cxnSp>
        <p:cxnSp>
          <p:nvCxnSpPr>
            <p:cNvPr id="525" name="直接连接符 524"/>
            <p:cNvCxnSpPr>
              <a:stCxn id="471" idx="5"/>
              <a:endCxn id="477" idx="2"/>
            </p:cNvCxnSpPr>
            <p:nvPr/>
          </p:nvCxnSpPr>
          <p:spPr>
            <a:xfrm>
              <a:off x="4550258" y="2821420"/>
              <a:ext cx="1176309" cy="635607"/>
            </a:xfrm>
            <a:prstGeom prst="line">
              <a:avLst/>
            </a:prstGeom>
            <a:noFill/>
            <a:ln w="9525" cap="flat" cmpd="sng" algn="ctr">
              <a:solidFill>
                <a:srgbClr val="0070C0"/>
              </a:solidFill>
              <a:prstDash val="solid"/>
            </a:ln>
            <a:effectLst/>
          </p:spPr>
        </p:cxnSp>
        <p:cxnSp>
          <p:nvCxnSpPr>
            <p:cNvPr id="526" name="直接连接符 525"/>
            <p:cNvCxnSpPr>
              <a:stCxn id="471" idx="5"/>
              <a:endCxn id="478" idx="1"/>
            </p:cNvCxnSpPr>
            <p:nvPr/>
          </p:nvCxnSpPr>
          <p:spPr>
            <a:xfrm>
              <a:off x="4550258" y="2821420"/>
              <a:ext cx="1187901" cy="1048820"/>
            </a:xfrm>
            <a:prstGeom prst="line">
              <a:avLst/>
            </a:prstGeom>
            <a:noFill/>
            <a:ln w="9525" cap="flat" cmpd="sng" algn="ctr">
              <a:solidFill>
                <a:srgbClr val="0070C0"/>
              </a:solidFill>
              <a:prstDash val="solid"/>
            </a:ln>
            <a:effectLst/>
          </p:spPr>
        </p:cxnSp>
        <p:cxnSp>
          <p:nvCxnSpPr>
            <p:cNvPr id="527" name="直接连接符 526"/>
            <p:cNvCxnSpPr>
              <a:stCxn id="471" idx="5"/>
              <a:endCxn id="479" idx="1"/>
            </p:cNvCxnSpPr>
            <p:nvPr/>
          </p:nvCxnSpPr>
          <p:spPr>
            <a:xfrm>
              <a:off x="4550258" y="2821420"/>
              <a:ext cx="1189106" cy="1684628"/>
            </a:xfrm>
            <a:prstGeom prst="line">
              <a:avLst/>
            </a:prstGeom>
            <a:noFill/>
            <a:ln w="9525" cap="flat" cmpd="sng" algn="ctr">
              <a:solidFill>
                <a:srgbClr val="0070C0"/>
              </a:solidFill>
              <a:prstDash val="solid"/>
            </a:ln>
            <a:effectLst/>
          </p:spPr>
        </p:cxnSp>
        <p:cxnSp>
          <p:nvCxnSpPr>
            <p:cNvPr id="528" name="直接连接符 527"/>
            <p:cNvCxnSpPr>
              <a:stCxn id="472" idx="6"/>
              <a:endCxn id="477" idx="2"/>
            </p:cNvCxnSpPr>
            <p:nvPr/>
          </p:nvCxnSpPr>
          <p:spPr>
            <a:xfrm>
              <a:off x="4563054" y="3338089"/>
              <a:ext cx="1163513" cy="118938"/>
            </a:xfrm>
            <a:prstGeom prst="line">
              <a:avLst/>
            </a:prstGeom>
            <a:noFill/>
            <a:ln w="9525" cap="flat" cmpd="sng" algn="ctr">
              <a:solidFill>
                <a:srgbClr val="0070C0"/>
              </a:solidFill>
              <a:prstDash val="solid"/>
            </a:ln>
            <a:effectLst/>
          </p:spPr>
        </p:cxnSp>
        <p:cxnSp>
          <p:nvCxnSpPr>
            <p:cNvPr id="529" name="直接连接符 528"/>
            <p:cNvCxnSpPr>
              <a:stCxn id="472" idx="6"/>
              <a:endCxn id="478" idx="1"/>
            </p:cNvCxnSpPr>
            <p:nvPr/>
          </p:nvCxnSpPr>
          <p:spPr>
            <a:xfrm>
              <a:off x="4563054" y="3338089"/>
              <a:ext cx="1175105" cy="532151"/>
            </a:xfrm>
            <a:prstGeom prst="line">
              <a:avLst/>
            </a:prstGeom>
            <a:noFill/>
            <a:ln w="9525" cap="flat" cmpd="sng" algn="ctr">
              <a:solidFill>
                <a:srgbClr val="0070C0"/>
              </a:solidFill>
              <a:prstDash val="solid"/>
            </a:ln>
            <a:effectLst/>
          </p:spPr>
        </p:cxnSp>
        <p:cxnSp>
          <p:nvCxnSpPr>
            <p:cNvPr id="530" name="直接连接符 529"/>
            <p:cNvCxnSpPr>
              <a:stCxn id="473" idx="6"/>
              <a:endCxn id="477" idx="3"/>
            </p:cNvCxnSpPr>
            <p:nvPr/>
          </p:nvCxnSpPr>
          <p:spPr>
            <a:xfrm flipV="1">
              <a:off x="4561849" y="3488126"/>
              <a:ext cx="1177515" cy="418195"/>
            </a:xfrm>
            <a:prstGeom prst="line">
              <a:avLst/>
            </a:prstGeom>
            <a:noFill/>
            <a:ln w="9525" cap="flat" cmpd="sng" algn="ctr">
              <a:solidFill>
                <a:srgbClr val="0070C0"/>
              </a:solidFill>
              <a:prstDash val="solid"/>
            </a:ln>
            <a:effectLst/>
          </p:spPr>
        </p:cxnSp>
        <p:cxnSp>
          <p:nvCxnSpPr>
            <p:cNvPr id="531" name="直接连接符 530"/>
            <p:cNvCxnSpPr>
              <a:stCxn id="473" idx="6"/>
              <a:endCxn id="478" idx="2"/>
            </p:cNvCxnSpPr>
            <p:nvPr/>
          </p:nvCxnSpPr>
          <p:spPr>
            <a:xfrm flipV="1">
              <a:off x="4561849" y="3901339"/>
              <a:ext cx="1163513" cy="4982"/>
            </a:xfrm>
            <a:prstGeom prst="line">
              <a:avLst/>
            </a:prstGeom>
            <a:noFill/>
            <a:ln w="9525" cap="flat" cmpd="sng" algn="ctr">
              <a:solidFill>
                <a:srgbClr val="0070C0"/>
              </a:solidFill>
              <a:prstDash val="solid"/>
            </a:ln>
            <a:effectLst/>
          </p:spPr>
        </p:cxnSp>
        <p:cxnSp>
          <p:nvCxnSpPr>
            <p:cNvPr id="532" name="直接连接符 531"/>
            <p:cNvCxnSpPr>
              <a:stCxn id="472" idx="5"/>
              <a:endCxn id="479" idx="1"/>
            </p:cNvCxnSpPr>
            <p:nvPr/>
          </p:nvCxnSpPr>
          <p:spPr>
            <a:xfrm>
              <a:off x="4550257" y="3369188"/>
              <a:ext cx="1189107" cy="1136860"/>
            </a:xfrm>
            <a:prstGeom prst="line">
              <a:avLst/>
            </a:prstGeom>
            <a:noFill/>
            <a:ln w="9525" cap="flat" cmpd="sng" algn="ctr">
              <a:solidFill>
                <a:srgbClr val="0070C0"/>
              </a:solidFill>
              <a:prstDash val="solid"/>
            </a:ln>
            <a:effectLst/>
          </p:spPr>
        </p:cxnSp>
        <p:cxnSp>
          <p:nvCxnSpPr>
            <p:cNvPr id="533" name="直接连接符 532"/>
            <p:cNvCxnSpPr>
              <a:stCxn id="473" idx="5"/>
              <a:endCxn id="479" idx="1"/>
            </p:cNvCxnSpPr>
            <p:nvPr/>
          </p:nvCxnSpPr>
          <p:spPr>
            <a:xfrm>
              <a:off x="4549052" y="3937420"/>
              <a:ext cx="1190312" cy="568628"/>
            </a:xfrm>
            <a:prstGeom prst="line">
              <a:avLst/>
            </a:prstGeom>
            <a:noFill/>
            <a:ln w="9525" cap="flat" cmpd="sng" algn="ctr">
              <a:solidFill>
                <a:srgbClr val="0070C0"/>
              </a:solidFill>
              <a:prstDash val="solid"/>
            </a:ln>
            <a:effectLst/>
          </p:spPr>
        </p:cxnSp>
        <p:cxnSp>
          <p:nvCxnSpPr>
            <p:cNvPr id="534" name="直接连接符 533"/>
            <p:cNvCxnSpPr>
              <a:stCxn id="474" idx="6"/>
              <a:endCxn id="476" idx="3"/>
            </p:cNvCxnSpPr>
            <p:nvPr/>
          </p:nvCxnSpPr>
          <p:spPr>
            <a:xfrm flipV="1">
              <a:off x="4563852" y="2984070"/>
              <a:ext cx="1175513" cy="1706164"/>
            </a:xfrm>
            <a:prstGeom prst="line">
              <a:avLst/>
            </a:prstGeom>
            <a:noFill/>
            <a:ln w="9525" cap="flat" cmpd="sng" algn="ctr">
              <a:solidFill>
                <a:srgbClr val="0070C0"/>
              </a:solidFill>
              <a:prstDash val="solid"/>
            </a:ln>
            <a:effectLst/>
          </p:spPr>
        </p:cxnSp>
        <p:cxnSp>
          <p:nvCxnSpPr>
            <p:cNvPr id="535" name="直接连接符 534"/>
            <p:cNvCxnSpPr>
              <a:stCxn id="474" idx="5"/>
              <a:endCxn id="477" idx="4"/>
            </p:cNvCxnSpPr>
            <p:nvPr/>
          </p:nvCxnSpPr>
          <p:spPr>
            <a:xfrm flipV="1">
              <a:off x="4551055" y="3501008"/>
              <a:ext cx="1219203" cy="1220325"/>
            </a:xfrm>
            <a:prstGeom prst="line">
              <a:avLst/>
            </a:prstGeom>
            <a:noFill/>
            <a:ln w="9525" cap="flat" cmpd="sng" algn="ctr">
              <a:solidFill>
                <a:srgbClr val="0070C0"/>
              </a:solidFill>
              <a:prstDash val="solid"/>
            </a:ln>
            <a:effectLst/>
          </p:spPr>
        </p:cxnSp>
        <p:cxnSp>
          <p:nvCxnSpPr>
            <p:cNvPr id="536" name="直接连接符 535"/>
            <p:cNvCxnSpPr>
              <a:stCxn id="474" idx="5"/>
              <a:endCxn id="478" idx="3"/>
            </p:cNvCxnSpPr>
            <p:nvPr/>
          </p:nvCxnSpPr>
          <p:spPr>
            <a:xfrm flipV="1">
              <a:off x="4551055" y="3932438"/>
              <a:ext cx="1187104" cy="788895"/>
            </a:xfrm>
            <a:prstGeom prst="line">
              <a:avLst/>
            </a:prstGeom>
            <a:noFill/>
            <a:ln w="9525" cap="flat" cmpd="sng" algn="ctr">
              <a:solidFill>
                <a:srgbClr val="0070C0"/>
              </a:solidFill>
              <a:prstDash val="solid"/>
            </a:ln>
            <a:effectLst/>
          </p:spPr>
        </p:cxnSp>
        <p:cxnSp>
          <p:nvCxnSpPr>
            <p:cNvPr id="537" name="直接连接符 536"/>
            <p:cNvCxnSpPr>
              <a:stCxn id="474" idx="5"/>
              <a:endCxn id="479" idx="2"/>
            </p:cNvCxnSpPr>
            <p:nvPr/>
          </p:nvCxnSpPr>
          <p:spPr>
            <a:xfrm flipV="1">
              <a:off x="4551055" y="4537147"/>
              <a:ext cx="1175512" cy="184186"/>
            </a:xfrm>
            <a:prstGeom prst="line">
              <a:avLst/>
            </a:prstGeom>
            <a:noFill/>
            <a:ln w="9525" cap="flat" cmpd="sng" algn="ctr">
              <a:solidFill>
                <a:srgbClr val="0070C0"/>
              </a:solidFill>
              <a:prstDash val="solid"/>
            </a:ln>
            <a:effectLst/>
          </p:spPr>
        </p:cxnSp>
        <p:sp>
          <p:nvSpPr>
            <p:cNvPr id="538" name="矩形 537"/>
            <p:cNvSpPr/>
            <p:nvPr/>
          </p:nvSpPr>
          <p:spPr bwMode="auto">
            <a:xfrm>
              <a:off x="2415921" y="2537237"/>
              <a:ext cx="1200973" cy="2357351"/>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1" name="椭圆 540"/>
            <p:cNvSpPr/>
            <p:nvPr/>
          </p:nvSpPr>
          <p:spPr>
            <a:xfrm>
              <a:off x="3560235" y="274135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542" name="椭圆 541"/>
            <p:cNvSpPr/>
            <p:nvPr/>
          </p:nvSpPr>
          <p:spPr>
            <a:xfrm>
              <a:off x="3560234" y="328912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543" name="椭圆 542"/>
            <p:cNvSpPr/>
            <p:nvPr/>
          </p:nvSpPr>
          <p:spPr>
            <a:xfrm>
              <a:off x="3559029" y="385735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544" name="椭圆 543"/>
            <p:cNvSpPr/>
            <p:nvPr/>
          </p:nvSpPr>
          <p:spPr>
            <a:xfrm>
              <a:off x="3561032" y="4641271"/>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545" name="文本框 544"/>
                <p:cNvSpPr txBox="1"/>
                <p:nvPr/>
              </p:nvSpPr>
              <p:spPr>
                <a:xfrm>
                  <a:off x="3464495" y="4151502"/>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45" name="文本框 544"/>
                <p:cNvSpPr txBox="1">
                  <a:spLocks noRot="1" noChangeAspect="1" noMove="1" noResize="1" noEditPoints="1" noAdjustHandles="1" noChangeArrowheads="1" noChangeShapeType="1" noTextEdit="1"/>
                </p:cNvSpPr>
                <p:nvPr/>
              </p:nvSpPr>
              <p:spPr>
                <a:xfrm>
                  <a:off x="3464495" y="4151502"/>
                  <a:ext cx="263473" cy="307777"/>
                </a:xfrm>
                <a:prstGeom prst="rect">
                  <a:avLst/>
                </a:prstGeom>
                <a:blipFill rotWithShape="0">
                  <a:blip r:embed="rId4"/>
                  <a:stretch>
                    <a:fillRect/>
                  </a:stretch>
                </a:blipFill>
                <a:ln>
                  <a:noFill/>
                </a:ln>
              </p:spPr>
              <p:txBody>
                <a:bodyPr/>
                <a:lstStyle/>
                <a:p>
                  <a:r>
                    <a:rPr lang="zh-CN" altLang="en-US">
                      <a:noFill/>
                    </a:rPr>
                    <a:t> </a:t>
                  </a:r>
                </a:p>
              </p:txBody>
            </p:sp>
          </mc:Fallback>
        </mc:AlternateContent>
        <p:cxnSp>
          <p:nvCxnSpPr>
            <p:cNvPr id="546" name="直接箭头连接符 545"/>
            <p:cNvCxnSpPr>
              <a:endCxn id="471" idx="2"/>
            </p:cNvCxnSpPr>
            <p:nvPr/>
          </p:nvCxnSpPr>
          <p:spPr>
            <a:xfrm>
              <a:off x="3646411" y="2785339"/>
              <a:ext cx="829262"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48" name="直接箭头连接符 547"/>
            <p:cNvCxnSpPr/>
            <p:nvPr/>
          </p:nvCxnSpPr>
          <p:spPr>
            <a:xfrm>
              <a:off x="3668428" y="3335762"/>
              <a:ext cx="829089"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51" name="直接箭头连接符 550"/>
            <p:cNvCxnSpPr>
              <a:stCxn id="543" idx="6"/>
              <a:endCxn id="473" idx="2"/>
            </p:cNvCxnSpPr>
            <p:nvPr/>
          </p:nvCxnSpPr>
          <p:spPr>
            <a:xfrm>
              <a:off x="3646411" y="3901339"/>
              <a:ext cx="828056"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54" name="直接箭头连接符 553"/>
            <p:cNvCxnSpPr>
              <a:stCxn id="544" idx="6"/>
              <a:endCxn id="474" idx="2"/>
            </p:cNvCxnSpPr>
            <p:nvPr/>
          </p:nvCxnSpPr>
          <p:spPr>
            <a:xfrm>
              <a:off x="3648414" y="4685252"/>
              <a:ext cx="828056"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59" name="矩形 558"/>
            <p:cNvSpPr/>
            <p:nvPr/>
          </p:nvSpPr>
          <p:spPr bwMode="auto">
            <a:xfrm>
              <a:off x="8850364" y="2507125"/>
              <a:ext cx="1200973" cy="2357351"/>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60" name="直接箭头连接符 559"/>
            <p:cNvCxnSpPr>
              <a:stCxn id="484" idx="6"/>
              <a:endCxn id="563" idx="2"/>
            </p:cNvCxnSpPr>
            <p:nvPr/>
          </p:nvCxnSpPr>
          <p:spPr>
            <a:xfrm>
              <a:off x="7804032" y="2798575"/>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63" name="椭圆 562"/>
            <p:cNvSpPr/>
            <p:nvPr/>
          </p:nvSpPr>
          <p:spPr>
            <a:xfrm>
              <a:off x="8813050" y="275525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564" name="椭圆 563"/>
            <p:cNvSpPr/>
            <p:nvPr/>
          </p:nvSpPr>
          <p:spPr>
            <a:xfrm>
              <a:off x="8813049" y="330302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565" name="椭圆 564"/>
            <p:cNvSpPr/>
            <p:nvPr/>
          </p:nvSpPr>
          <p:spPr>
            <a:xfrm>
              <a:off x="8811844" y="387125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566" name="椭圆 565"/>
            <p:cNvSpPr/>
            <p:nvPr/>
          </p:nvSpPr>
          <p:spPr>
            <a:xfrm>
              <a:off x="8813049" y="4677231"/>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567" name="文本框 566"/>
                <p:cNvSpPr txBox="1"/>
                <p:nvPr/>
              </p:nvSpPr>
              <p:spPr>
                <a:xfrm>
                  <a:off x="8744477" y="4179619"/>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67" name="文本框 566"/>
                <p:cNvSpPr txBox="1">
                  <a:spLocks noRot="1" noChangeAspect="1" noMove="1" noResize="1" noEditPoints="1" noAdjustHandles="1" noChangeArrowheads="1" noChangeShapeType="1" noTextEdit="1"/>
                </p:cNvSpPr>
                <p:nvPr/>
              </p:nvSpPr>
              <p:spPr>
                <a:xfrm>
                  <a:off x="8744477" y="4179619"/>
                  <a:ext cx="263473" cy="307777"/>
                </a:xfrm>
                <a:prstGeom prst="rect">
                  <a:avLst/>
                </a:prstGeom>
                <a:blipFill rotWithShape="0">
                  <a:blip r:embed="rId5"/>
                  <a:stretch>
                    <a:fillRect/>
                  </a:stretch>
                </a:blipFill>
                <a:ln>
                  <a:noFill/>
                </a:ln>
              </p:spPr>
              <p:txBody>
                <a:bodyPr/>
                <a:lstStyle/>
                <a:p>
                  <a:r>
                    <a:rPr lang="zh-CN" altLang="en-US">
                      <a:noFill/>
                    </a:rPr>
                    <a:t> </a:t>
                  </a:r>
                </a:p>
              </p:txBody>
            </p:sp>
          </mc:Fallback>
        </mc:AlternateContent>
        <p:cxnSp>
          <p:nvCxnSpPr>
            <p:cNvPr id="570" name="直接箭头连接符 569"/>
            <p:cNvCxnSpPr>
              <a:stCxn id="485" idx="6"/>
              <a:endCxn id="564" idx="2"/>
            </p:cNvCxnSpPr>
            <p:nvPr/>
          </p:nvCxnSpPr>
          <p:spPr>
            <a:xfrm>
              <a:off x="7804031" y="3346343"/>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73" name="直接箭头连接符 572"/>
            <p:cNvCxnSpPr>
              <a:stCxn id="486" idx="6"/>
              <a:endCxn id="565" idx="2"/>
            </p:cNvCxnSpPr>
            <p:nvPr/>
          </p:nvCxnSpPr>
          <p:spPr>
            <a:xfrm>
              <a:off x="7802826" y="3914575"/>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76" name="直接箭头连接符 575"/>
            <p:cNvCxnSpPr>
              <a:stCxn id="487" idx="6"/>
              <a:endCxn id="566" idx="2"/>
            </p:cNvCxnSpPr>
            <p:nvPr/>
          </p:nvCxnSpPr>
          <p:spPr>
            <a:xfrm>
              <a:off x="7804031" y="4720551"/>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79" name="椭圆 578"/>
            <p:cNvSpPr/>
            <p:nvPr/>
          </p:nvSpPr>
          <p:spPr>
            <a:xfrm>
              <a:off x="10001269" y="359364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582" name="矩形 581"/>
            <p:cNvSpPr/>
            <p:nvPr/>
          </p:nvSpPr>
          <p:spPr bwMode="auto">
            <a:xfrm>
              <a:off x="3949095" y="2348880"/>
              <a:ext cx="4451161" cy="2730586"/>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cxnSp>
        <p:nvCxnSpPr>
          <p:cNvPr id="584" name="直接箭头连接符 583"/>
          <p:cNvCxnSpPr>
            <a:cxnSpLocks/>
            <a:stCxn id="7" idx="2"/>
          </p:cNvCxnSpPr>
          <p:nvPr/>
        </p:nvCxnSpPr>
        <p:spPr bwMode="auto">
          <a:xfrm>
            <a:off x="2674233" y="1993523"/>
            <a:ext cx="1274862" cy="3553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87" name="矩形 586"/>
          <p:cNvSpPr/>
          <p:nvPr/>
        </p:nvSpPr>
        <p:spPr>
          <a:xfrm>
            <a:off x="273616" y="5080282"/>
            <a:ext cx="1646183" cy="1384995"/>
          </a:xfrm>
          <a:prstGeom prst="rect">
            <a:avLst/>
          </a:prstGeom>
        </p:spPr>
        <p:txBody>
          <a:bodyPr wrap="square">
            <a:spAutoFit/>
          </a:bodyPr>
          <a:lstStyle/>
          <a:p>
            <a:r>
              <a:rPr lang="en-US" altLang="zh-CN" sz="1600" dirty="0">
                <a:solidFill>
                  <a:schemeClr val="tx1"/>
                </a:solidFill>
              </a:rPr>
              <a:t>MAC/PHY measurements</a:t>
            </a:r>
          </a:p>
          <a:p>
            <a:pPr marL="171450" indent="-171450">
              <a:buFont typeface="Arial" panose="020B0604020202020204" pitchFamily="34" charset="0"/>
              <a:buChar char="•"/>
            </a:pPr>
            <a:r>
              <a:rPr lang="en-US" altLang="zh-CN" sz="1200" dirty="0">
                <a:solidFill>
                  <a:schemeClr val="tx1"/>
                </a:solidFill>
              </a:rPr>
              <a:t>Can be a sequence of historical observations</a:t>
            </a:r>
          </a:p>
          <a:p>
            <a:r>
              <a:rPr lang="en-US" altLang="zh-CN" sz="1600" dirty="0">
                <a:solidFill>
                  <a:schemeClr val="tx1"/>
                </a:solidFill>
              </a:rPr>
              <a:t> </a:t>
            </a:r>
          </a:p>
        </p:txBody>
      </p:sp>
      <p:grpSp>
        <p:nvGrpSpPr>
          <p:cNvPr id="589" name="组合 588"/>
          <p:cNvGrpSpPr/>
          <p:nvPr/>
        </p:nvGrpSpPr>
        <p:grpSpPr>
          <a:xfrm>
            <a:off x="10900872" y="2871646"/>
            <a:ext cx="1071720" cy="1793990"/>
            <a:chOff x="487366" y="2957660"/>
            <a:chExt cx="1071720" cy="1793990"/>
          </a:xfrm>
        </p:grpSpPr>
        <p:sp>
          <p:nvSpPr>
            <p:cNvPr id="590" name="圆角矩形 589"/>
            <p:cNvSpPr/>
            <p:nvPr/>
          </p:nvSpPr>
          <p:spPr>
            <a:xfrm>
              <a:off x="487366" y="2957660"/>
              <a:ext cx="1071720" cy="1793990"/>
            </a:xfrm>
            <a:prstGeom prst="roundRect">
              <a:avLst>
                <a:gd name="adj" fmla="val 875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1" name="文本框 590"/>
            <p:cNvSpPr txBox="1"/>
            <p:nvPr/>
          </p:nvSpPr>
          <p:spPr>
            <a:xfrm>
              <a:off x="570259" y="3131905"/>
              <a:ext cx="922636" cy="1477328"/>
            </a:xfrm>
            <a:prstGeom prst="rect">
              <a:avLst/>
            </a:prstGeom>
            <a:noFill/>
          </p:spPr>
          <p:txBody>
            <a:bodyPr wrap="square" rtlCol="0">
              <a:spAutoFit/>
            </a:bodyPr>
            <a:lstStyle/>
            <a:p>
              <a:pPr marL="171450" indent="-171450">
                <a:buFont typeface="Arial" panose="020B0604020202020204" pitchFamily="34" charset="0"/>
                <a:buChar char="•"/>
              </a:pPr>
              <a:r>
                <a:rPr lang="en-US" altLang="zh-CN" sz="1000" dirty="0">
                  <a:solidFill>
                    <a:prstClr val="black"/>
                  </a:solidFill>
                </a:rPr>
                <a:t>Channel access</a:t>
              </a:r>
            </a:p>
            <a:p>
              <a:pPr marL="171450" indent="-171450">
                <a:buFont typeface="Arial" panose="020B0604020202020204" pitchFamily="34" charset="0"/>
                <a:buChar char="•"/>
              </a:pPr>
              <a:r>
                <a:rPr lang="en-US" altLang="zh-CN" sz="1000" dirty="0">
                  <a:solidFill>
                    <a:prstClr val="black"/>
                  </a:solidFill>
                </a:rPr>
                <a:t>power-off time duration</a:t>
              </a:r>
            </a:p>
            <a:p>
              <a:pPr marL="171450" indent="-171450">
                <a:buFont typeface="Arial" panose="020B0604020202020204" pitchFamily="34" charset="0"/>
                <a:buChar char="•"/>
              </a:pPr>
              <a:r>
                <a:rPr lang="en-US" altLang="zh-CN" sz="1000" dirty="0">
                  <a:solidFill>
                    <a:prstClr val="black"/>
                  </a:solidFill>
                </a:rPr>
                <a:t>OBSS ED/CS threshold</a:t>
              </a:r>
            </a:p>
            <a:p>
              <a:pPr marL="171450" indent="-171450">
                <a:buFont typeface="Arial" panose="020B0604020202020204" pitchFamily="34" charset="0"/>
                <a:buChar char="•"/>
              </a:pPr>
              <a:r>
                <a:rPr lang="en-US" altLang="zh-CN" sz="1000" dirty="0">
                  <a:solidFill>
                    <a:prstClr val="black"/>
                  </a:solidFill>
                </a:rPr>
                <a:t>MCS</a:t>
              </a:r>
              <a:endParaRPr lang="zh-CN" altLang="en-US" sz="1000" dirty="0">
                <a:solidFill>
                  <a:prstClr val="black"/>
                </a:solidFill>
              </a:endParaRPr>
            </a:p>
          </p:txBody>
        </p:sp>
      </p:grpSp>
      <p:sp>
        <p:nvSpPr>
          <p:cNvPr id="592" name="文本框 591"/>
          <p:cNvSpPr txBox="1"/>
          <p:nvPr/>
        </p:nvSpPr>
        <p:spPr>
          <a:xfrm>
            <a:off x="10728792" y="5127299"/>
            <a:ext cx="1415880" cy="584775"/>
          </a:xfrm>
          <a:prstGeom prst="rect">
            <a:avLst/>
          </a:prstGeom>
          <a:noFill/>
        </p:spPr>
        <p:txBody>
          <a:bodyPr wrap="square" rtlCol="0">
            <a:spAutoFit/>
          </a:bodyPr>
          <a:lstStyle/>
          <a:p>
            <a:r>
              <a:rPr lang="en-US" altLang="zh-CN" sz="1600" dirty="0">
                <a:solidFill>
                  <a:schemeClr val="tx1"/>
                </a:solidFill>
              </a:rPr>
              <a:t>Transmission </a:t>
            </a:r>
            <a:r>
              <a:rPr lang="en-US" altLang="zh-CN" sz="1600" dirty="0" smtClean="0">
                <a:solidFill>
                  <a:schemeClr val="tx1"/>
                </a:solidFill>
              </a:rPr>
              <a:t>scheme</a:t>
            </a:r>
            <a:endParaRPr lang="en-US" altLang="zh-CN" sz="1600" dirty="0">
              <a:solidFill>
                <a:schemeClr val="tx1"/>
              </a:solidFill>
            </a:endParaRPr>
          </a:p>
        </p:txBody>
      </p:sp>
    </p:spTree>
    <p:extLst>
      <p:ext uri="{BB962C8B-B14F-4D97-AF65-F5344CB8AC3E}">
        <p14:creationId xmlns:p14="http://schemas.microsoft.com/office/powerpoint/2010/main" val="3170259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Discussions on </a:t>
            </a:r>
            <a:r>
              <a:rPr lang="en-US" altLang="zh-CN" dirty="0" smtClean="0"/>
              <a:t>Neural Network </a:t>
            </a:r>
            <a:r>
              <a:rPr lang="en-US" altLang="zh-CN" dirty="0"/>
              <a:t>Model </a:t>
            </a:r>
            <a:r>
              <a:rPr lang="en-US" altLang="zh-CN" dirty="0" smtClean="0"/>
              <a:t>Workflow</a:t>
            </a:r>
            <a:endParaRPr lang="zh-CN" altLang="en-US" dirty="0"/>
          </a:p>
        </p:txBody>
      </p:sp>
      <p:sp>
        <p:nvSpPr>
          <p:cNvPr id="3" name="内容占位符 2"/>
          <p:cNvSpPr>
            <a:spLocks noGrp="1"/>
          </p:cNvSpPr>
          <p:nvPr>
            <p:ph idx="1"/>
          </p:nvPr>
        </p:nvSpPr>
        <p:spPr>
          <a:xfrm>
            <a:off x="2207567" y="1981201"/>
            <a:ext cx="9433049" cy="4113213"/>
          </a:xfrm>
        </p:spPr>
        <p:txBody>
          <a:bodyPr/>
          <a:lstStyle/>
          <a:p>
            <a:pPr>
              <a:buFont typeface="Arial" panose="020B0604020202020204" pitchFamily="34" charset="0"/>
              <a:buChar char="•"/>
            </a:pPr>
            <a:r>
              <a:rPr lang="en-US" altLang="zh-CN" dirty="0">
                <a:solidFill>
                  <a:schemeClr val="tx1"/>
                </a:solidFill>
              </a:rPr>
              <a:t>The inputs </a:t>
            </a:r>
            <a:r>
              <a:rPr lang="en-US" altLang="zh-CN" dirty="0" smtClean="0">
                <a:solidFill>
                  <a:schemeClr val="tx1"/>
                </a:solidFill>
              </a:rPr>
              <a:t>from wireless radio measurements</a:t>
            </a:r>
            <a:endParaRPr lang="en-US" altLang="zh-CN" dirty="0">
              <a:solidFill>
                <a:schemeClr val="tx1"/>
              </a:solidFill>
            </a:endParaRPr>
          </a:p>
          <a:p>
            <a:pPr lvl="1">
              <a:buFont typeface="Arial" panose="020B0604020202020204" pitchFamily="34" charset="0"/>
              <a:buChar char="•"/>
            </a:pPr>
            <a:r>
              <a:rPr lang="en-US" altLang="zh-CN" dirty="0">
                <a:solidFill>
                  <a:schemeClr val="tx1"/>
                </a:solidFill>
              </a:rPr>
              <a:t>Include local radio measurements at PHY/MAC layer</a:t>
            </a:r>
          </a:p>
          <a:p>
            <a:pPr lvl="1">
              <a:buFont typeface="Arial" panose="020B0604020202020204" pitchFamily="34" charset="0"/>
              <a:buChar char="•"/>
            </a:pPr>
            <a:r>
              <a:rPr lang="en-US" altLang="zh-CN" dirty="0">
                <a:solidFill>
                  <a:schemeClr val="tx1"/>
                </a:solidFill>
              </a:rPr>
              <a:t>Some </a:t>
            </a:r>
            <a:r>
              <a:rPr lang="en-US" altLang="zh-CN" dirty="0" smtClean="0">
                <a:solidFill>
                  <a:schemeClr val="tx1"/>
                </a:solidFill>
              </a:rPr>
              <a:t>parameters </a:t>
            </a:r>
            <a:r>
              <a:rPr lang="en-US" altLang="zh-CN" dirty="0">
                <a:solidFill>
                  <a:schemeClr val="tx1"/>
                </a:solidFill>
              </a:rPr>
              <a:t>have already been defined in Sec.4.3.11 of </a:t>
            </a:r>
            <a:r>
              <a:rPr lang="en-US" altLang="zh-CN" dirty="0" smtClean="0">
                <a:solidFill>
                  <a:schemeClr val="tx1"/>
                </a:solidFill>
              </a:rPr>
              <a:t>the 802.11-2020</a:t>
            </a:r>
            <a:r>
              <a:rPr lang="en-US" altLang="zh-CN" dirty="0">
                <a:solidFill>
                  <a:schemeClr val="tx1"/>
                </a:solidFill>
              </a:rPr>
              <a:t>, i.e., Wireless LAN radio measurements</a:t>
            </a:r>
          </a:p>
          <a:p>
            <a:pPr lvl="1">
              <a:buFont typeface="Arial" panose="020B0604020202020204" pitchFamily="34" charset="0"/>
              <a:buChar char="•"/>
            </a:pPr>
            <a:r>
              <a:rPr lang="en-US" altLang="zh-CN" dirty="0">
                <a:solidFill>
                  <a:schemeClr val="tx1"/>
                </a:solidFill>
              </a:rPr>
              <a:t>M</a:t>
            </a:r>
            <a:r>
              <a:rPr lang="en-US" altLang="zh-CN" dirty="0" smtClean="0">
                <a:solidFill>
                  <a:schemeClr val="tx1"/>
                </a:solidFill>
              </a:rPr>
              <a:t>ay also include </a:t>
            </a:r>
            <a:r>
              <a:rPr lang="en-US" altLang="zh-CN" b="1" dirty="0">
                <a:solidFill>
                  <a:schemeClr val="tx1"/>
                </a:solidFill>
              </a:rPr>
              <a:t>customized </a:t>
            </a:r>
            <a:r>
              <a:rPr lang="en-US" altLang="zh-CN" b="1" dirty="0" smtClean="0">
                <a:solidFill>
                  <a:schemeClr val="tx1"/>
                </a:solidFill>
              </a:rPr>
              <a:t>measurements, not </a:t>
            </a:r>
            <a:r>
              <a:rPr lang="en-US" altLang="zh-CN" b="1" dirty="0">
                <a:solidFill>
                  <a:schemeClr val="tx1"/>
                </a:solidFill>
              </a:rPr>
              <a:t>expected to be standardized</a:t>
            </a:r>
            <a:r>
              <a:rPr lang="en-US" altLang="zh-CN" dirty="0">
                <a:solidFill>
                  <a:schemeClr val="tx1"/>
                </a:solidFill>
              </a:rPr>
              <a:t>  </a:t>
            </a:r>
          </a:p>
          <a:p>
            <a:pPr lvl="1">
              <a:buFont typeface="Arial" panose="020B0604020202020204" pitchFamily="34" charset="0"/>
              <a:buChar char="•"/>
            </a:pPr>
            <a:r>
              <a:rPr lang="en-US" altLang="zh-CN" dirty="0">
                <a:solidFill>
                  <a:schemeClr val="tx1"/>
                </a:solidFill>
              </a:rPr>
              <a:t>Could be </a:t>
            </a:r>
            <a:r>
              <a:rPr lang="en-US" altLang="zh-CN" b="1" dirty="0">
                <a:solidFill>
                  <a:schemeClr val="tx1"/>
                </a:solidFill>
              </a:rPr>
              <a:t>a sequence of measurements</a:t>
            </a:r>
            <a:r>
              <a:rPr lang="en-US" altLang="zh-CN" dirty="0">
                <a:solidFill>
                  <a:schemeClr val="tx1"/>
                </a:solidFill>
              </a:rPr>
              <a:t>, not only statistics, </a:t>
            </a:r>
            <a:r>
              <a:rPr lang="en-US" altLang="zh-CN" b="1" dirty="0" smtClean="0">
                <a:solidFill>
                  <a:schemeClr val="tx1"/>
                </a:solidFill>
              </a:rPr>
              <a:t>difficult </a:t>
            </a:r>
            <a:r>
              <a:rPr lang="en-US" altLang="zh-CN" b="1" dirty="0">
                <a:solidFill>
                  <a:schemeClr val="tx1"/>
                </a:solidFill>
              </a:rPr>
              <a:t>to be standardized </a:t>
            </a:r>
          </a:p>
          <a:p>
            <a:pPr lvl="1">
              <a:buFont typeface="Arial" panose="020B0604020202020204" pitchFamily="34" charset="0"/>
              <a:buChar char="•"/>
            </a:pPr>
            <a:r>
              <a:rPr lang="en-US" altLang="zh-CN" dirty="0" smtClean="0">
                <a:solidFill>
                  <a:schemeClr val="tx1"/>
                </a:solidFill>
              </a:rPr>
              <a:t>If possible, </a:t>
            </a:r>
            <a:r>
              <a:rPr lang="en-US" altLang="zh-CN" b="1" dirty="0" smtClean="0">
                <a:solidFill>
                  <a:schemeClr val="tx1"/>
                </a:solidFill>
              </a:rPr>
              <a:t>standardize </a:t>
            </a:r>
            <a:r>
              <a:rPr lang="en-US" altLang="zh-CN" b="1" dirty="0">
                <a:solidFill>
                  <a:schemeClr val="tx1"/>
                </a:solidFill>
              </a:rPr>
              <a:t>some basic and common inputs for </a:t>
            </a:r>
            <a:r>
              <a:rPr lang="en-US" altLang="zh-CN" b="1" dirty="0" smtClean="0">
                <a:solidFill>
                  <a:schemeClr val="tx1"/>
                </a:solidFill>
              </a:rPr>
              <a:t>a </a:t>
            </a:r>
            <a:r>
              <a:rPr lang="en-US" altLang="zh-CN" b="1" dirty="0">
                <a:solidFill>
                  <a:schemeClr val="tx1"/>
                </a:solidFill>
              </a:rPr>
              <a:t>variety of  use </a:t>
            </a:r>
            <a:r>
              <a:rPr lang="en-US" altLang="zh-CN" b="1" dirty="0" smtClean="0">
                <a:solidFill>
                  <a:schemeClr val="tx1"/>
                </a:solidFill>
              </a:rPr>
              <a:t>cases</a:t>
            </a:r>
            <a:r>
              <a:rPr lang="en-US" altLang="zh-CN" dirty="0" smtClean="0">
                <a:solidFill>
                  <a:schemeClr val="tx1"/>
                </a:solidFill>
              </a:rPr>
              <a:t>. It may </a:t>
            </a:r>
            <a:r>
              <a:rPr lang="en-US" altLang="zh-CN" dirty="0">
                <a:solidFill>
                  <a:schemeClr val="tx1"/>
                </a:solidFill>
              </a:rPr>
              <a:t>have the advantage that AP can obtain some training data (by monitoring non-AP’s status) without the report from non-AP STAs, thus reducing the overhead of uploading training </a:t>
            </a:r>
            <a:r>
              <a:rPr lang="en-US" altLang="zh-CN" dirty="0" smtClean="0">
                <a:solidFill>
                  <a:schemeClr val="tx1"/>
                </a:solidFill>
              </a:rPr>
              <a:t>data</a:t>
            </a:r>
            <a:endParaRPr lang="en-US" altLang="zh-CN" dirty="0">
              <a:solidFill>
                <a:schemeClr val="tx1"/>
              </a:solidFill>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t>Peng Liu, Huawei</a:t>
            </a:r>
            <a:endParaRPr lang="en-GB" dirty="0"/>
          </a:p>
        </p:txBody>
      </p:sp>
      <p:sp>
        <p:nvSpPr>
          <p:cNvPr id="6" name="日期占位符 5"/>
          <p:cNvSpPr>
            <a:spLocks noGrp="1"/>
          </p:cNvSpPr>
          <p:nvPr>
            <p:ph type="dt" idx="15"/>
          </p:nvPr>
        </p:nvSpPr>
        <p:spPr/>
        <p:txBody>
          <a:bodyPr/>
          <a:lstStyle/>
          <a:p>
            <a:r>
              <a:rPr lang="en-US" altLang="zh-CN"/>
              <a:t>May 2023</a:t>
            </a:r>
            <a:endParaRPr lang="en-GB" dirty="0"/>
          </a:p>
        </p:txBody>
      </p:sp>
      <p:grpSp>
        <p:nvGrpSpPr>
          <p:cNvPr id="7" name="组合 6"/>
          <p:cNvGrpSpPr/>
          <p:nvPr/>
        </p:nvGrpSpPr>
        <p:grpSpPr>
          <a:xfrm>
            <a:off x="247060" y="3024638"/>
            <a:ext cx="1439750" cy="1805461"/>
            <a:chOff x="487366" y="2957660"/>
            <a:chExt cx="1071720" cy="1805461"/>
          </a:xfrm>
        </p:grpSpPr>
        <p:sp>
          <p:nvSpPr>
            <p:cNvPr id="8" name="圆角矩形 7"/>
            <p:cNvSpPr/>
            <p:nvPr/>
          </p:nvSpPr>
          <p:spPr>
            <a:xfrm>
              <a:off x="487366" y="2957660"/>
              <a:ext cx="1071720" cy="1767484"/>
            </a:xfrm>
            <a:prstGeom prst="roundRect">
              <a:avLst>
                <a:gd name="adj" fmla="val 875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 name="文本框 8"/>
            <p:cNvSpPr txBox="1"/>
            <p:nvPr/>
          </p:nvSpPr>
          <p:spPr>
            <a:xfrm>
              <a:off x="570259" y="3131905"/>
              <a:ext cx="922636" cy="1631216"/>
            </a:xfrm>
            <a:prstGeom prst="rect">
              <a:avLst/>
            </a:prstGeom>
            <a:noFill/>
          </p:spPr>
          <p:txBody>
            <a:bodyPr wrap="square" rtlCol="0">
              <a:spAutoFit/>
            </a:bodyPr>
            <a:lstStyle/>
            <a:p>
              <a:pPr marL="171450" indent="-171450">
                <a:buFont typeface="Arial" panose="020B0604020202020204" pitchFamily="34" charset="0"/>
                <a:buChar char="•"/>
              </a:pPr>
              <a:r>
                <a:rPr lang="en-US" altLang="zh-CN" sz="1000" dirty="0">
                  <a:solidFill>
                    <a:prstClr val="black"/>
                  </a:solidFill>
                </a:rPr>
                <a:t>Channel </a:t>
              </a:r>
            </a:p>
            <a:p>
              <a:pPr marL="171450" indent="-171450">
                <a:buFont typeface="Arial" panose="020B0604020202020204" pitchFamily="34" charset="0"/>
                <a:buChar char="•"/>
              </a:pPr>
              <a:r>
                <a:rPr lang="en-US" altLang="zh-CN" sz="1000" dirty="0">
                  <a:solidFill>
                    <a:prstClr val="black"/>
                  </a:solidFill>
                </a:rPr>
                <a:t>ACK</a:t>
              </a:r>
            </a:p>
            <a:p>
              <a:pPr marL="171450" indent="-171450">
                <a:buFont typeface="Arial" panose="020B0604020202020204" pitchFamily="34" charset="0"/>
                <a:buChar char="•"/>
              </a:pPr>
              <a:r>
                <a:rPr lang="en-US" altLang="zh-CN" sz="1000" dirty="0">
                  <a:solidFill>
                    <a:prstClr val="black"/>
                  </a:solidFill>
                </a:rPr>
                <a:t>Buffer status</a:t>
              </a:r>
            </a:p>
            <a:p>
              <a:pPr marL="171450" indent="-171450">
                <a:buFont typeface="Arial" panose="020B0604020202020204" pitchFamily="34" charset="0"/>
                <a:buChar char="•"/>
              </a:pPr>
              <a:r>
                <a:rPr lang="en-US" altLang="zh-CN" sz="1000" dirty="0">
                  <a:solidFill>
                    <a:prstClr val="black"/>
                  </a:solidFill>
                </a:rPr>
                <a:t>RSSI</a:t>
              </a:r>
            </a:p>
            <a:p>
              <a:pPr marL="171450" indent="-171450">
                <a:buFont typeface="Arial" panose="020B0604020202020204" pitchFamily="34" charset="0"/>
                <a:buChar char="•"/>
              </a:pPr>
              <a:r>
                <a:rPr lang="en-US" altLang="zh-CN" sz="1000" dirty="0">
                  <a:solidFill>
                    <a:prstClr val="black"/>
                  </a:solidFill>
                </a:rPr>
                <a:t>Load</a:t>
              </a:r>
            </a:p>
            <a:p>
              <a:pPr marL="171450" indent="-171450">
                <a:buFont typeface="Arial" panose="020B0604020202020204" pitchFamily="34" charset="0"/>
                <a:buChar char="•"/>
              </a:pPr>
              <a:r>
                <a:rPr lang="en-US" altLang="zh-CN" sz="1000" dirty="0">
                  <a:solidFill>
                    <a:prstClr val="black"/>
                  </a:solidFill>
                </a:rPr>
                <a:t>Neighbor report</a:t>
              </a:r>
            </a:p>
            <a:p>
              <a:pPr marL="171450" indent="-171450">
                <a:buFont typeface="Arial" panose="020B0604020202020204" pitchFamily="34" charset="0"/>
                <a:buChar char="•"/>
              </a:pPr>
              <a:r>
                <a:rPr lang="en-US" altLang="zh-CN" sz="1000" dirty="0">
                  <a:solidFill>
                    <a:prstClr val="black"/>
                  </a:solidFill>
                </a:rPr>
                <a:t>A sequence of historical above measurements</a:t>
              </a:r>
            </a:p>
            <a:p>
              <a:pPr marL="171450" indent="-171450">
                <a:buFont typeface="Arial" panose="020B0604020202020204" pitchFamily="34" charset="0"/>
                <a:buChar char="•"/>
              </a:pPr>
              <a:r>
                <a:rPr lang="en-US" altLang="zh-CN" sz="1000" dirty="0">
                  <a:solidFill>
                    <a:prstClr val="black"/>
                  </a:solidFill>
                </a:rPr>
                <a:t>…</a:t>
              </a:r>
            </a:p>
          </p:txBody>
        </p:sp>
      </p:grpSp>
      <p:sp>
        <p:nvSpPr>
          <p:cNvPr id="10" name="右箭头 9"/>
          <p:cNvSpPr/>
          <p:nvPr/>
        </p:nvSpPr>
        <p:spPr bwMode="auto">
          <a:xfrm>
            <a:off x="1703512" y="3717032"/>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3456457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Discussions on </a:t>
            </a:r>
            <a:r>
              <a:rPr lang="en-US" altLang="zh-CN" dirty="0" smtClean="0"/>
              <a:t>Neural Network </a:t>
            </a:r>
            <a:r>
              <a:rPr lang="en-US" altLang="zh-CN" dirty="0"/>
              <a:t>Model Workflow</a:t>
            </a:r>
            <a:endParaRPr lang="zh-CN" altLang="en-US" dirty="0"/>
          </a:p>
        </p:txBody>
      </p:sp>
      <p:sp>
        <p:nvSpPr>
          <p:cNvPr id="3" name="内容占位符 2"/>
          <p:cNvSpPr>
            <a:spLocks noGrp="1"/>
          </p:cNvSpPr>
          <p:nvPr>
            <p:ph idx="1"/>
          </p:nvPr>
        </p:nvSpPr>
        <p:spPr>
          <a:xfrm>
            <a:off x="3405341" y="1978546"/>
            <a:ext cx="8163995" cy="4113213"/>
          </a:xfrm>
        </p:spPr>
        <p:txBody>
          <a:bodyPr/>
          <a:lstStyle/>
          <a:p>
            <a:pPr>
              <a:buFont typeface="Arial" panose="020B0604020202020204" pitchFamily="34" charset="0"/>
              <a:buChar char="•"/>
            </a:pPr>
            <a:r>
              <a:rPr lang="en-US" altLang="zh-CN" dirty="0">
                <a:solidFill>
                  <a:schemeClr val="tx1"/>
                </a:solidFill>
              </a:rPr>
              <a:t>Pre-processing</a:t>
            </a:r>
          </a:p>
          <a:p>
            <a:pPr lvl="1">
              <a:buFont typeface="Arial" panose="020B0604020202020204" pitchFamily="34" charset="0"/>
              <a:buChar char="•"/>
            </a:pPr>
            <a:r>
              <a:rPr lang="en-US" altLang="zh-CN" b="1" dirty="0">
                <a:solidFill>
                  <a:schemeClr val="tx1"/>
                </a:solidFill>
              </a:rPr>
              <a:t>Format conversion </a:t>
            </a:r>
            <a:r>
              <a:rPr lang="en-US" altLang="zh-CN" dirty="0">
                <a:solidFill>
                  <a:schemeClr val="tx1"/>
                </a:solidFill>
              </a:rPr>
              <a:t>(normalization) to </a:t>
            </a:r>
            <a:r>
              <a:rPr lang="en-US" altLang="zh-CN" dirty="0" smtClean="0">
                <a:solidFill>
                  <a:schemeClr val="tx1"/>
                </a:solidFill>
              </a:rPr>
              <a:t>neural network </a:t>
            </a:r>
            <a:r>
              <a:rPr lang="en-US" altLang="zh-CN" dirty="0">
                <a:solidFill>
                  <a:schemeClr val="tx1"/>
                </a:solidFill>
              </a:rPr>
              <a:t>model readable format, e.g., normalized to [0,1]</a:t>
            </a:r>
          </a:p>
          <a:p>
            <a:pPr lvl="1">
              <a:buFont typeface="Arial" panose="020B0604020202020204" pitchFamily="34" charset="0"/>
              <a:buChar char="•"/>
            </a:pPr>
            <a:r>
              <a:rPr lang="en-US" altLang="zh-CN" b="1" dirty="0">
                <a:solidFill>
                  <a:schemeClr val="tx1"/>
                </a:solidFill>
              </a:rPr>
              <a:t>Feature extraction, compress </a:t>
            </a:r>
            <a:r>
              <a:rPr lang="en-US" altLang="zh-CN" dirty="0">
                <a:solidFill>
                  <a:schemeClr val="tx1"/>
                </a:solidFill>
              </a:rPr>
              <a:t>the raw historical observed data from wireless environment</a:t>
            </a:r>
          </a:p>
          <a:p>
            <a:pPr lvl="1">
              <a:buFont typeface="Arial" panose="020B0604020202020204" pitchFamily="34" charset="0"/>
              <a:buChar char="•"/>
            </a:pPr>
            <a:r>
              <a:rPr lang="en-US" altLang="zh-CN" dirty="0">
                <a:solidFill>
                  <a:schemeClr val="tx1"/>
                </a:solidFill>
              </a:rPr>
              <a:t>Either NN or other algorithms can be applied</a:t>
            </a:r>
          </a:p>
          <a:p>
            <a:pPr lvl="1">
              <a:buFont typeface="Arial" panose="020B0604020202020204" pitchFamily="34" charset="0"/>
              <a:buChar char="•"/>
            </a:pPr>
            <a:r>
              <a:rPr lang="en-US" altLang="zh-CN" b="1" dirty="0">
                <a:solidFill>
                  <a:schemeClr val="tx1"/>
                </a:solidFill>
              </a:rPr>
              <a:t>If </a:t>
            </a:r>
            <a:r>
              <a:rPr lang="en-US" altLang="zh-CN" b="1" dirty="0" smtClean="0">
                <a:solidFill>
                  <a:schemeClr val="tx1"/>
                </a:solidFill>
              </a:rPr>
              <a:t>Pre-processing is </a:t>
            </a:r>
            <a:r>
              <a:rPr lang="en-US" altLang="zh-CN" b="1" dirty="0">
                <a:solidFill>
                  <a:schemeClr val="tx1"/>
                </a:solidFill>
              </a:rPr>
              <a:t>left for implementation, the output of </a:t>
            </a:r>
            <a:r>
              <a:rPr lang="en-US" altLang="zh-CN" b="1" dirty="0" smtClean="0">
                <a:solidFill>
                  <a:schemeClr val="tx1"/>
                </a:solidFill>
              </a:rPr>
              <a:t>Pre-processing </a:t>
            </a:r>
            <a:r>
              <a:rPr lang="en-US" altLang="zh-CN" b="1" dirty="0">
                <a:solidFill>
                  <a:schemeClr val="tx1"/>
                </a:solidFill>
              </a:rPr>
              <a:t>(i.e., the input of core </a:t>
            </a:r>
            <a:r>
              <a:rPr lang="en-US" altLang="zh-CN" b="1" dirty="0" smtClean="0">
                <a:solidFill>
                  <a:schemeClr val="tx1"/>
                </a:solidFill>
              </a:rPr>
              <a:t>neural network </a:t>
            </a:r>
            <a:r>
              <a:rPr lang="en-US" altLang="zh-CN" b="1" dirty="0">
                <a:solidFill>
                  <a:schemeClr val="tx1"/>
                </a:solidFill>
              </a:rPr>
              <a:t>model ) </a:t>
            </a:r>
            <a:r>
              <a:rPr lang="en-US" altLang="zh-CN" b="1" dirty="0" smtClean="0">
                <a:solidFill>
                  <a:schemeClr val="tx1"/>
                </a:solidFill>
              </a:rPr>
              <a:t>shall </a:t>
            </a:r>
            <a:r>
              <a:rPr lang="en-US" altLang="zh-CN" b="1" dirty="0">
                <a:solidFill>
                  <a:schemeClr val="tx1"/>
                </a:solidFill>
              </a:rPr>
              <a:t>be standardized</a:t>
            </a:r>
            <a:r>
              <a:rPr lang="en-US" altLang="zh-CN" dirty="0">
                <a:solidFill>
                  <a:schemeClr val="tx1"/>
                </a:solidFill>
              </a:rPr>
              <a:t>. For example, it could be regulated as a vector with M </a:t>
            </a:r>
            <a:r>
              <a:rPr lang="en-US" altLang="zh-CN" dirty="0" smtClean="0">
                <a:solidFill>
                  <a:schemeClr val="tx1"/>
                </a:solidFill>
              </a:rPr>
              <a:t>dimension. </a:t>
            </a:r>
            <a:r>
              <a:rPr lang="en-US" altLang="zh-CN" dirty="0">
                <a:solidFill>
                  <a:schemeClr val="tx1"/>
                </a:solidFill>
              </a:rPr>
              <a:t>In this case, the M-dimensional vector is the training data and </a:t>
            </a:r>
            <a:r>
              <a:rPr lang="en-US" altLang="zh-CN" dirty="0" smtClean="0">
                <a:solidFill>
                  <a:schemeClr val="tx1"/>
                </a:solidFill>
              </a:rPr>
              <a:t>shall be </a:t>
            </a:r>
            <a:r>
              <a:rPr lang="en-US" altLang="zh-CN" dirty="0">
                <a:solidFill>
                  <a:schemeClr val="tx1"/>
                </a:solidFill>
              </a:rPr>
              <a:t>reported to AP in order to execute training.</a:t>
            </a:r>
          </a:p>
          <a:p>
            <a:pPr lvl="0">
              <a:buFont typeface="Arial" panose="020B0604020202020204" pitchFamily="34" charset="0"/>
              <a:buChar char="•"/>
            </a:pPr>
            <a:endParaRPr lang="en-US" altLang="zh-CN" sz="1800" dirty="0">
              <a:solidFill>
                <a:schemeClr val="tx1"/>
              </a:solidFill>
            </a:endParaRPr>
          </a:p>
          <a:p>
            <a:pPr lvl="0">
              <a:buFont typeface="Arial" panose="020B0604020202020204" pitchFamily="34" charset="0"/>
              <a:buChar char="•"/>
            </a:pPr>
            <a:endParaRPr lang="zh-CN" altLang="en-US" sz="1800" dirty="0">
              <a:solidFill>
                <a:schemeClr val="tx1"/>
              </a:solidFill>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t>Peng Liu, Huawei</a:t>
            </a:r>
            <a:endParaRPr lang="en-GB" dirty="0"/>
          </a:p>
        </p:txBody>
      </p:sp>
      <p:sp>
        <p:nvSpPr>
          <p:cNvPr id="6" name="日期占位符 5"/>
          <p:cNvSpPr>
            <a:spLocks noGrp="1"/>
          </p:cNvSpPr>
          <p:nvPr>
            <p:ph type="dt" idx="15"/>
          </p:nvPr>
        </p:nvSpPr>
        <p:spPr/>
        <p:txBody>
          <a:bodyPr/>
          <a:lstStyle/>
          <a:p>
            <a:r>
              <a:rPr lang="en-US" altLang="zh-CN"/>
              <a:t>May 2023</a:t>
            </a:r>
            <a:endParaRPr lang="en-GB" dirty="0"/>
          </a:p>
        </p:txBody>
      </p:sp>
      <p:grpSp>
        <p:nvGrpSpPr>
          <p:cNvPr id="18" name="组合 17"/>
          <p:cNvGrpSpPr/>
          <p:nvPr/>
        </p:nvGrpSpPr>
        <p:grpSpPr>
          <a:xfrm>
            <a:off x="200007" y="2420888"/>
            <a:ext cx="2621958" cy="2357351"/>
            <a:chOff x="200007" y="2420888"/>
            <a:chExt cx="2621958" cy="2357351"/>
          </a:xfrm>
        </p:grpSpPr>
        <p:sp>
          <p:nvSpPr>
            <p:cNvPr id="7" name="矩形 6"/>
            <p:cNvSpPr/>
            <p:nvPr/>
          </p:nvSpPr>
          <p:spPr bwMode="auto">
            <a:xfrm>
              <a:off x="767408" y="2420888"/>
              <a:ext cx="1200973" cy="2357351"/>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椭圆 7"/>
            <p:cNvSpPr/>
            <p:nvPr/>
          </p:nvSpPr>
          <p:spPr>
            <a:xfrm>
              <a:off x="1911722" y="2625009"/>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9" name="椭圆 8"/>
            <p:cNvSpPr/>
            <p:nvPr/>
          </p:nvSpPr>
          <p:spPr>
            <a:xfrm>
              <a:off x="1911721" y="3172777"/>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0" name="椭圆 9"/>
            <p:cNvSpPr/>
            <p:nvPr/>
          </p:nvSpPr>
          <p:spPr>
            <a:xfrm>
              <a:off x="1910516" y="3741009"/>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1" name="椭圆 10"/>
            <p:cNvSpPr/>
            <p:nvPr/>
          </p:nvSpPr>
          <p:spPr>
            <a:xfrm>
              <a:off x="1912519" y="452492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12" name="文本框 11"/>
                <p:cNvSpPr txBox="1"/>
                <p:nvPr/>
              </p:nvSpPr>
              <p:spPr>
                <a:xfrm>
                  <a:off x="1815982" y="4035153"/>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12" name="文本框 11"/>
                <p:cNvSpPr txBox="1">
                  <a:spLocks noRot="1" noChangeAspect="1" noMove="1" noResize="1" noEditPoints="1" noAdjustHandles="1" noChangeArrowheads="1" noChangeShapeType="1" noTextEdit="1"/>
                </p:cNvSpPr>
                <p:nvPr/>
              </p:nvSpPr>
              <p:spPr>
                <a:xfrm>
                  <a:off x="1815982" y="4035153"/>
                  <a:ext cx="263473" cy="307777"/>
                </a:xfrm>
                <a:prstGeom prst="rect">
                  <a:avLst/>
                </a:prstGeom>
                <a:blipFill rotWithShape="0">
                  <a:blip r:embed="rId3"/>
                  <a:stretch>
                    <a:fillRect/>
                  </a:stretch>
                </a:blipFill>
                <a:ln>
                  <a:noFill/>
                </a:ln>
              </p:spPr>
              <p:txBody>
                <a:bodyPr/>
                <a:lstStyle/>
                <a:p>
                  <a:r>
                    <a:rPr lang="zh-CN" altLang="en-US">
                      <a:noFill/>
                    </a:rPr>
                    <a:t> </a:t>
                  </a:r>
                </a:p>
              </p:txBody>
            </p:sp>
          </mc:Fallback>
        </mc:AlternateContent>
        <p:sp>
          <p:nvSpPr>
            <p:cNvPr id="13" name="右箭头 12"/>
            <p:cNvSpPr/>
            <p:nvPr/>
          </p:nvSpPr>
          <p:spPr bwMode="auto">
            <a:xfrm>
              <a:off x="200007" y="3475344"/>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直接箭头连接符 13"/>
            <p:cNvCxnSpPr/>
            <p:nvPr/>
          </p:nvCxnSpPr>
          <p:spPr>
            <a:xfrm>
              <a:off x="1970859" y="2685332"/>
              <a:ext cx="829262"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a:off x="1992876" y="3235755"/>
              <a:ext cx="829089"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1970859" y="3801332"/>
              <a:ext cx="828056"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1972862" y="4585245"/>
              <a:ext cx="828056"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19" name="椭圆 18"/>
          <p:cNvSpPr/>
          <p:nvPr/>
        </p:nvSpPr>
        <p:spPr bwMode="auto">
          <a:xfrm>
            <a:off x="2172125" y="2159403"/>
            <a:ext cx="360040" cy="28803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矩形 19"/>
          <p:cNvSpPr/>
          <p:nvPr/>
        </p:nvSpPr>
        <p:spPr>
          <a:xfrm>
            <a:off x="795467" y="5369158"/>
            <a:ext cx="2230098" cy="369332"/>
          </a:xfrm>
          <a:prstGeom prst="rect">
            <a:avLst/>
          </a:prstGeom>
        </p:spPr>
        <p:txBody>
          <a:bodyPr wrap="none">
            <a:spAutoFit/>
          </a:bodyPr>
          <a:lstStyle/>
          <a:p>
            <a:r>
              <a:rPr lang="en-US" altLang="zh-CN" sz="1800" dirty="0">
                <a:solidFill>
                  <a:schemeClr val="tx1"/>
                </a:solidFill>
              </a:rPr>
              <a:t>M-dimensional vector</a:t>
            </a:r>
            <a:endParaRPr lang="zh-CN" altLang="en-US" sz="1800" dirty="0"/>
          </a:p>
        </p:txBody>
      </p:sp>
      <p:cxnSp>
        <p:nvCxnSpPr>
          <p:cNvPr id="22" name="直接箭头连接符 21"/>
          <p:cNvCxnSpPr>
            <a:stCxn id="19" idx="4"/>
            <a:endCxn id="20" idx="0"/>
          </p:cNvCxnSpPr>
          <p:nvPr/>
        </p:nvCxnSpPr>
        <p:spPr bwMode="auto">
          <a:xfrm flipH="1">
            <a:off x="1910516" y="5039723"/>
            <a:ext cx="441629" cy="32943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41407673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Discussions on </a:t>
            </a:r>
            <a:r>
              <a:rPr lang="en-US" altLang="zh-CN" dirty="0" smtClean="0"/>
              <a:t>Neural Network </a:t>
            </a:r>
            <a:r>
              <a:rPr lang="en-US" altLang="zh-CN" dirty="0"/>
              <a:t>Model Workflow</a:t>
            </a:r>
            <a:endParaRPr lang="zh-CN" altLang="en-US" dirty="0"/>
          </a:p>
        </p:txBody>
      </p:sp>
      <p:sp>
        <p:nvSpPr>
          <p:cNvPr id="3" name="内容占位符 2"/>
          <p:cNvSpPr>
            <a:spLocks noGrp="1"/>
          </p:cNvSpPr>
          <p:nvPr>
            <p:ph idx="1"/>
          </p:nvPr>
        </p:nvSpPr>
        <p:spPr>
          <a:xfrm>
            <a:off x="4532084" y="1964300"/>
            <a:ext cx="7015893" cy="4113213"/>
          </a:xfrm>
        </p:spPr>
        <p:txBody>
          <a:bodyPr/>
          <a:lstStyle/>
          <a:p>
            <a:pPr>
              <a:buFont typeface="Arial" panose="020B0604020202020204" pitchFamily="34" charset="0"/>
              <a:buChar char="•"/>
            </a:pPr>
            <a:r>
              <a:rPr lang="en-US" altLang="zh-CN" dirty="0" smtClean="0">
                <a:solidFill>
                  <a:schemeClr val="tx1"/>
                </a:solidFill>
              </a:rPr>
              <a:t>Core Neural Network Model</a:t>
            </a:r>
            <a:endParaRPr lang="en-US" altLang="zh-CN" dirty="0">
              <a:solidFill>
                <a:schemeClr val="tx1"/>
              </a:solidFill>
            </a:endParaRPr>
          </a:p>
          <a:p>
            <a:pPr lvl="1">
              <a:buFont typeface="Arial" panose="020B0604020202020204" pitchFamily="34" charset="0"/>
              <a:buChar char="•"/>
            </a:pPr>
            <a:r>
              <a:rPr lang="en-US" altLang="zh-CN" dirty="0">
                <a:solidFill>
                  <a:schemeClr val="tx1"/>
                </a:solidFill>
              </a:rPr>
              <a:t>L</a:t>
            </a:r>
            <a:r>
              <a:rPr lang="en-US" altLang="zh-CN" dirty="0" smtClean="0">
                <a:solidFill>
                  <a:schemeClr val="tx1"/>
                </a:solidFill>
              </a:rPr>
              <a:t>ayer </a:t>
            </a:r>
            <a:r>
              <a:rPr lang="en-US" altLang="zh-CN" dirty="0">
                <a:solidFill>
                  <a:schemeClr val="tx1"/>
                </a:solidFill>
              </a:rPr>
              <a:t>types, number of layers, number of neurons per layer, activation function</a:t>
            </a:r>
          </a:p>
          <a:p>
            <a:pPr lvl="1">
              <a:buFont typeface="Arial" panose="020B0604020202020204" pitchFamily="34" charset="0"/>
              <a:buChar char="•"/>
            </a:pPr>
            <a:r>
              <a:rPr lang="en-US" altLang="zh-CN" dirty="0" smtClean="0">
                <a:solidFill>
                  <a:schemeClr val="tx1"/>
                </a:solidFill>
              </a:rPr>
              <a:t>If possible, </a:t>
            </a:r>
            <a:r>
              <a:rPr lang="en-US" altLang="zh-CN" b="1" dirty="0" smtClean="0">
                <a:solidFill>
                  <a:schemeClr val="tx1"/>
                </a:solidFill>
              </a:rPr>
              <a:t>standardize </a:t>
            </a:r>
            <a:r>
              <a:rPr lang="en-US" altLang="zh-CN" b="1" dirty="0">
                <a:solidFill>
                  <a:schemeClr val="tx1"/>
                </a:solidFill>
              </a:rPr>
              <a:t>several basic and mandatory model structure such as DNN and </a:t>
            </a:r>
            <a:r>
              <a:rPr lang="en-US" altLang="zh-CN" b="1" dirty="0" smtClean="0">
                <a:solidFill>
                  <a:schemeClr val="tx1"/>
                </a:solidFill>
              </a:rPr>
              <a:t>CNN</a:t>
            </a:r>
          </a:p>
          <a:p>
            <a:pPr lvl="1">
              <a:buFont typeface="Arial" panose="020B0604020202020204" pitchFamily="34" charset="0"/>
              <a:buChar char="•"/>
            </a:pPr>
            <a:r>
              <a:rPr lang="en-US" altLang="zh-CN" dirty="0" smtClean="0">
                <a:solidFill>
                  <a:schemeClr val="tx1"/>
                </a:solidFill>
              </a:rPr>
              <a:t>Alternatively, employ </a:t>
            </a:r>
            <a:r>
              <a:rPr lang="en-US" altLang="zh-CN" b="1" dirty="0" smtClean="0">
                <a:solidFill>
                  <a:schemeClr val="tx1"/>
                </a:solidFill>
              </a:rPr>
              <a:t>other standardized </a:t>
            </a:r>
            <a:r>
              <a:rPr lang="en-US" altLang="zh-CN" b="1" dirty="0">
                <a:solidFill>
                  <a:schemeClr val="tx1"/>
                </a:solidFill>
              </a:rPr>
              <a:t>n</a:t>
            </a:r>
            <a:r>
              <a:rPr lang="en-US" altLang="zh-CN" b="1" dirty="0" smtClean="0">
                <a:solidFill>
                  <a:schemeClr val="tx1"/>
                </a:solidFill>
              </a:rPr>
              <a:t>eural </a:t>
            </a:r>
            <a:r>
              <a:rPr lang="en-US" altLang="zh-CN" b="1" dirty="0">
                <a:solidFill>
                  <a:schemeClr val="tx1"/>
                </a:solidFill>
              </a:rPr>
              <a:t>n</a:t>
            </a:r>
            <a:r>
              <a:rPr lang="en-US" altLang="zh-CN" b="1" dirty="0" smtClean="0">
                <a:solidFill>
                  <a:schemeClr val="tx1"/>
                </a:solidFill>
              </a:rPr>
              <a:t>etwork model </a:t>
            </a:r>
            <a:r>
              <a:rPr lang="en-US" altLang="zh-CN" dirty="0" smtClean="0">
                <a:solidFill>
                  <a:schemeClr val="tx1"/>
                </a:solidFill>
              </a:rPr>
              <a:t>format on top of the 802.11, such as </a:t>
            </a:r>
            <a:r>
              <a:rPr lang="en-US" altLang="zh-CN" dirty="0" smtClean="0">
                <a:solidFill>
                  <a:schemeClr val="tx1"/>
                </a:solidFill>
              </a:rPr>
              <a:t>NNEF(</a:t>
            </a:r>
            <a:r>
              <a:rPr lang="en-US" altLang="zh-CN" dirty="0"/>
              <a:t>Neural Network Exchange Format</a:t>
            </a:r>
            <a:r>
              <a:rPr lang="en-US" altLang="zh-CN" dirty="0" smtClean="0">
                <a:solidFill>
                  <a:schemeClr val="tx1"/>
                </a:solidFill>
              </a:rPr>
              <a:t>)[</a:t>
            </a:r>
            <a:r>
              <a:rPr lang="en-US" altLang="zh-CN" dirty="0" smtClean="0">
                <a:solidFill>
                  <a:schemeClr val="tx1"/>
                </a:solidFill>
              </a:rPr>
              <a:t>7] and </a:t>
            </a:r>
            <a:r>
              <a:rPr lang="en-US" altLang="zh-CN" dirty="0" smtClean="0">
                <a:solidFill>
                  <a:schemeClr val="tx1"/>
                </a:solidFill>
              </a:rPr>
              <a:t>ONNX</a:t>
            </a:r>
            <a:r>
              <a:rPr lang="en-US" altLang="zh-CN" dirty="0" smtClean="0">
                <a:solidFill>
                  <a:schemeClr val="tx1"/>
                </a:solidFill>
              </a:rPr>
              <a:t>(</a:t>
            </a:r>
            <a:r>
              <a:rPr lang="en-US" altLang="zh-CN" dirty="0"/>
              <a:t>Open Neural Network </a:t>
            </a:r>
            <a:r>
              <a:rPr lang="en-US" altLang="zh-CN" dirty="0" err="1"/>
              <a:t>eXchange</a:t>
            </a:r>
            <a:r>
              <a:rPr lang="en-US" altLang="zh-CN" dirty="0" smtClean="0">
                <a:solidFill>
                  <a:schemeClr val="tx1"/>
                </a:solidFill>
              </a:rPr>
              <a:t>)</a:t>
            </a:r>
            <a:r>
              <a:rPr lang="en-US" altLang="zh-CN" dirty="0" smtClean="0">
                <a:solidFill>
                  <a:schemeClr val="tx1"/>
                </a:solidFill>
              </a:rPr>
              <a:t>[8</a:t>
            </a:r>
            <a:r>
              <a:rPr lang="en-US" altLang="zh-CN" dirty="0" smtClean="0">
                <a:solidFill>
                  <a:schemeClr val="tx1"/>
                </a:solidFill>
              </a:rPr>
              <a:t>]</a:t>
            </a:r>
            <a:endParaRPr lang="en-US" altLang="zh-CN" dirty="0">
              <a:solidFill>
                <a:schemeClr val="tx1"/>
              </a:solidFill>
            </a:endParaRPr>
          </a:p>
          <a:p>
            <a:pPr lvl="1">
              <a:buFont typeface="Arial" panose="020B0604020202020204" pitchFamily="34" charset="0"/>
              <a:buChar char="•"/>
            </a:pPr>
            <a:r>
              <a:rPr lang="en-US" altLang="zh-CN" b="1" dirty="0" smtClean="0">
                <a:solidFill>
                  <a:schemeClr val="tx1"/>
                </a:solidFill>
              </a:rPr>
              <a:t>Explore model </a:t>
            </a:r>
            <a:r>
              <a:rPr lang="en-US" altLang="zh-CN" b="1" dirty="0">
                <a:solidFill>
                  <a:schemeClr val="tx1"/>
                </a:solidFill>
              </a:rPr>
              <a:t>reuse</a:t>
            </a:r>
            <a:r>
              <a:rPr lang="en-US" altLang="zh-CN" dirty="0">
                <a:solidFill>
                  <a:schemeClr val="tx1"/>
                </a:solidFill>
              </a:rPr>
              <a:t>, </a:t>
            </a:r>
            <a:r>
              <a:rPr lang="en-US" altLang="zh-CN" dirty="0" smtClean="0">
                <a:solidFill>
                  <a:schemeClr val="tx1"/>
                </a:solidFill>
              </a:rPr>
              <a:t>one </a:t>
            </a:r>
            <a:r>
              <a:rPr lang="en-US" altLang="zh-CN" dirty="0">
                <a:solidFill>
                  <a:schemeClr val="tx1"/>
                </a:solidFill>
              </a:rPr>
              <a:t>n</a:t>
            </a:r>
            <a:r>
              <a:rPr lang="en-US" altLang="zh-CN" dirty="0" smtClean="0">
                <a:solidFill>
                  <a:schemeClr val="tx1"/>
                </a:solidFill>
              </a:rPr>
              <a:t>eural </a:t>
            </a:r>
            <a:r>
              <a:rPr lang="en-US" altLang="zh-CN" dirty="0">
                <a:solidFill>
                  <a:schemeClr val="tx1"/>
                </a:solidFill>
              </a:rPr>
              <a:t>n</a:t>
            </a:r>
            <a:r>
              <a:rPr lang="en-US" altLang="zh-CN" dirty="0" smtClean="0">
                <a:solidFill>
                  <a:schemeClr val="tx1"/>
                </a:solidFill>
              </a:rPr>
              <a:t>etwork </a:t>
            </a:r>
            <a:r>
              <a:rPr lang="en-US" altLang="zh-CN" dirty="0">
                <a:solidFill>
                  <a:schemeClr val="tx1"/>
                </a:solidFill>
              </a:rPr>
              <a:t>model structure applied to multiple transmission scheme optimization use cases, </a:t>
            </a:r>
            <a:r>
              <a:rPr lang="en-US" altLang="zh-CN" dirty="0" smtClean="0">
                <a:solidFill>
                  <a:schemeClr val="tx1"/>
                </a:solidFill>
              </a:rPr>
              <a:t>to </a:t>
            </a:r>
            <a:r>
              <a:rPr lang="en-US" altLang="zh-CN" dirty="0">
                <a:solidFill>
                  <a:schemeClr val="tx1"/>
                </a:solidFill>
              </a:rPr>
              <a:t>reduce implementation complexity and facilitate standardization </a:t>
            </a:r>
            <a:r>
              <a:rPr lang="en-US" altLang="zh-CN" dirty="0" smtClean="0">
                <a:solidFill>
                  <a:schemeClr val="tx1"/>
                </a:solidFill>
              </a:rPr>
              <a:t>[5]. </a:t>
            </a:r>
            <a:endParaRPr lang="en-US" altLang="zh-CN" dirty="0">
              <a:solidFill>
                <a:schemeClr val="tx1"/>
              </a:solidFill>
            </a:endParaRPr>
          </a:p>
          <a:p>
            <a:pPr lvl="1">
              <a:buFont typeface="Arial" panose="020B0604020202020204" pitchFamily="34" charset="0"/>
              <a:buChar char="•"/>
            </a:pPr>
            <a:endParaRPr lang="en-US" altLang="zh-CN" sz="1800" dirty="0">
              <a:solidFill>
                <a:schemeClr val="tx1"/>
              </a:solidFill>
            </a:endParaRPr>
          </a:p>
          <a:p>
            <a:pPr lvl="1">
              <a:buFont typeface="Arial" panose="020B0604020202020204" pitchFamily="34" charset="0"/>
              <a:buChar char="•"/>
            </a:pPr>
            <a:endParaRPr lang="en-US" altLang="zh-CN" sz="1800" dirty="0">
              <a:solidFill>
                <a:schemeClr val="tx1"/>
              </a:solidFill>
            </a:endParaRPr>
          </a:p>
          <a:p>
            <a:pPr lvl="0">
              <a:buFont typeface="Arial" panose="020B0604020202020204" pitchFamily="34" charset="0"/>
              <a:buChar char="•"/>
            </a:pPr>
            <a:endParaRPr lang="en-US" altLang="zh-CN" sz="1800" dirty="0">
              <a:solidFill>
                <a:schemeClr val="tx1"/>
              </a:solidFill>
            </a:endParaRPr>
          </a:p>
          <a:p>
            <a:pPr lvl="0">
              <a:buFont typeface="Arial" panose="020B0604020202020204" pitchFamily="34" charset="0"/>
              <a:buChar char="•"/>
            </a:pPr>
            <a:endParaRPr lang="zh-CN" altLang="en-US" sz="1800" dirty="0">
              <a:solidFill>
                <a:schemeClr val="tx1"/>
              </a:solidFill>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dirty="0"/>
              <a:t>Peng Liu, Huawei</a:t>
            </a:r>
          </a:p>
        </p:txBody>
      </p:sp>
      <p:sp>
        <p:nvSpPr>
          <p:cNvPr id="6" name="日期占位符 5"/>
          <p:cNvSpPr>
            <a:spLocks noGrp="1"/>
          </p:cNvSpPr>
          <p:nvPr>
            <p:ph type="dt" idx="15"/>
          </p:nvPr>
        </p:nvSpPr>
        <p:spPr/>
        <p:txBody>
          <a:bodyPr/>
          <a:lstStyle/>
          <a:p>
            <a:r>
              <a:rPr lang="en-US" altLang="zh-CN"/>
              <a:t>May 2023</a:t>
            </a:r>
            <a:endParaRPr lang="en-GB" dirty="0"/>
          </a:p>
        </p:txBody>
      </p:sp>
      <p:grpSp>
        <p:nvGrpSpPr>
          <p:cNvPr id="93" name="组合 92"/>
          <p:cNvGrpSpPr/>
          <p:nvPr/>
        </p:nvGrpSpPr>
        <p:grpSpPr>
          <a:xfrm>
            <a:off x="1038491" y="1865479"/>
            <a:ext cx="2521597" cy="1150514"/>
            <a:chOff x="1414163" y="3356992"/>
            <a:chExt cx="5166639" cy="2357351"/>
          </a:xfrm>
        </p:grpSpPr>
        <p:sp>
          <p:nvSpPr>
            <p:cNvPr id="7" name="矩形 6"/>
            <p:cNvSpPr/>
            <p:nvPr/>
          </p:nvSpPr>
          <p:spPr bwMode="auto">
            <a:xfrm>
              <a:off x="2063552" y="3356992"/>
              <a:ext cx="3598540" cy="2357351"/>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椭圆 7"/>
            <p:cNvSpPr/>
            <p:nvPr/>
          </p:nvSpPr>
          <p:spPr>
            <a:xfrm>
              <a:off x="2243425" y="357195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9" name="椭圆 8"/>
            <p:cNvSpPr/>
            <p:nvPr/>
          </p:nvSpPr>
          <p:spPr>
            <a:xfrm>
              <a:off x="2243424" y="411972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0" name="椭圆 9"/>
            <p:cNvSpPr/>
            <p:nvPr/>
          </p:nvSpPr>
          <p:spPr>
            <a:xfrm>
              <a:off x="2242219" y="468795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1" name="椭圆 10"/>
            <p:cNvSpPr/>
            <p:nvPr/>
          </p:nvSpPr>
          <p:spPr>
            <a:xfrm>
              <a:off x="2244222" y="547186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12" name="文本框 11"/>
                <p:cNvSpPr txBox="1"/>
                <p:nvPr/>
              </p:nvSpPr>
              <p:spPr>
                <a:xfrm>
                  <a:off x="2147685" y="4982096"/>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12" name="文本框 11"/>
                <p:cNvSpPr txBox="1">
                  <a:spLocks noRot="1" noChangeAspect="1" noMove="1" noResize="1" noEditPoints="1" noAdjustHandles="1" noChangeArrowheads="1" noChangeShapeType="1" noTextEdit="1"/>
                </p:cNvSpPr>
                <p:nvPr/>
              </p:nvSpPr>
              <p:spPr>
                <a:xfrm>
                  <a:off x="2147685" y="4982096"/>
                  <a:ext cx="263473" cy="307777"/>
                </a:xfrm>
                <a:prstGeom prst="rect">
                  <a:avLst/>
                </a:prstGeom>
                <a:blipFill rotWithShape="0">
                  <a:blip r:embed="rId3"/>
                  <a:stretch>
                    <a:fillRect r="-42857" b="-84000"/>
                  </a:stretch>
                </a:blipFill>
                <a:ln>
                  <a:noFill/>
                </a:ln>
              </p:spPr>
              <p:txBody>
                <a:bodyPr/>
                <a:lstStyle/>
                <a:p>
                  <a:r>
                    <a:rPr lang="zh-CN" altLang="en-US">
                      <a:noFill/>
                    </a:rPr>
                    <a:t> </a:t>
                  </a:r>
                </a:p>
              </p:txBody>
            </p:sp>
          </mc:Fallback>
        </mc:AlternateContent>
        <p:sp>
          <p:nvSpPr>
            <p:cNvPr id="13" name="椭圆 12"/>
            <p:cNvSpPr/>
            <p:nvPr/>
          </p:nvSpPr>
          <p:spPr>
            <a:xfrm>
              <a:off x="3494320" y="373460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4" name="椭圆 13"/>
            <p:cNvSpPr/>
            <p:nvPr/>
          </p:nvSpPr>
          <p:spPr>
            <a:xfrm>
              <a:off x="3494319" y="423865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5" name="椭圆 14"/>
            <p:cNvSpPr/>
            <p:nvPr/>
          </p:nvSpPr>
          <p:spPr>
            <a:xfrm>
              <a:off x="3493114" y="468297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6" name="椭圆 15"/>
            <p:cNvSpPr/>
            <p:nvPr/>
          </p:nvSpPr>
          <p:spPr>
            <a:xfrm>
              <a:off x="3494319" y="531877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7" name="椭圆 16"/>
            <p:cNvSpPr/>
            <p:nvPr/>
          </p:nvSpPr>
          <p:spPr>
            <a:xfrm>
              <a:off x="4234185" y="373460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8" name="椭圆 17"/>
            <p:cNvSpPr/>
            <p:nvPr/>
          </p:nvSpPr>
          <p:spPr>
            <a:xfrm>
              <a:off x="4234184" y="423865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9" name="椭圆 18"/>
            <p:cNvSpPr/>
            <p:nvPr/>
          </p:nvSpPr>
          <p:spPr>
            <a:xfrm>
              <a:off x="4232979" y="468297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0" name="椭圆 19"/>
            <p:cNvSpPr/>
            <p:nvPr/>
          </p:nvSpPr>
          <p:spPr>
            <a:xfrm>
              <a:off x="4234184" y="531877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1" name="椭圆 20"/>
            <p:cNvSpPr/>
            <p:nvPr/>
          </p:nvSpPr>
          <p:spPr>
            <a:xfrm>
              <a:off x="5484402" y="358020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2" name="椭圆 21"/>
            <p:cNvSpPr/>
            <p:nvPr/>
          </p:nvSpPr>
          <p:spPr>
            <a:xfrm>
              <a:off x="5484401" y="4127974"/>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3" name="椭圆 22"/>
            <p:cNvSpPr/>
            <p:nvPr/>
          </p:nvSpPr>
          <p:spPr>
            <a:xfrm>
              <a:off x="5483196" y="469620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4" name="椭圆 23"/>
            <p:cNvSpPr/>
            <p:nvPr/>
          </p:nvSpPr>
          <p:spPr>
            <a:xfrm>
              <a:off x="5484401" y="550218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cxnSp>
          <p:nvCxnSpPr>
            <p:cNvPr id="25" name="直接连接符 24"/>
            <p:cNvCxnSpPr>
              <a:stCxn id="13" idx="6"/>
              <a:endCxn id="17" idx="2"/>
            </p:cNvCxnSpPr>
            <p:nvPr/>
          </p:nvCxnSpPr>
          <p:spPr>
            <a:xfrm>
              <a:off x="3581702" y="3778583"/>
              <a:ext cx="652483" cy="0"/>
            </a:xfrm>
            <a:prstGeom prst="line">
              <a:avLst/>
            </a:prstGeom>
            <a:noFill/>
            <a:ln w="9525" cap="flat" cmpd="sng" algn="ctr">
              <a:solidFill>
                <a:srgbClr val="0070C0"/>
              </a:solidFill>
              <a:prstDash val="solid"/>
            </a:ln>
            <a:effectLst/>
          </p:spPr>
        </p:cxnSp>
        <p:cxnSp>
          <p:nvCxnSpPr>
            <p:cNvPr id="26" name="直接连接符 25"/>
            <p:cNvCxnSpPr>
              <a:stCxn id="13" idx="6"/>
              <a:endCxn id="18" idx="2"/>
            </p:cNvCxnSpPr>
            <p:nvPr/>
          </p:nvCxnSpPr>
          <p:spPr>
            <a:xfrm>
              <a:off x="3581702" y="3778583"/>
              <a:ext cx="652482" cy="504056"/>
            </a:xfrm>
            <a:prstGeom prst="line">
              <a:avLst/>
            </a:prstGeom>
            <a:noFill/>
            <a:ln w="9525" cap="flat" cmpd="sng" algn="ctr">
              <a:solidFill>
                <a:srgbClr val="0070C0"/>
              </a:solidFill>
              <a:prstDash val="solid"/>
            </a:ln>
            <a:effectLst/>
          </p:spPr>
        </p:cxnSp>
        <p:cxnSp>
          <p:nvCxnSpPr>
            <p:cNvPr id="27" name="直接连接符 26"/>
            <p:cNvCxnSpPr>
              <a:stCxn id="13" idx="6"/>
              <a:endCxn id="19" idx="2"/>
            </p:cNvCxnSpPr>
            <p:nvPr/>
          </p:nvCxnSpPr>
          <p:spPr>
            <a:xfrm>
              <a:off x="3581702" y="3778583"/>
              <a:ext cx="651277" cy="948368"/>
            </a:xfrm>
            <a:prstGeom prst="line">
              <a:avLst/>
            </a:prstGeom>
            <a:noFill/>
            <a:ln w="9525" cap="flat" cmpd="sng" algn="ctr">
              <a:solidFill>
                <a:srgbClr val="0070C0"/>
              </a:solidFill>
              <a:prstDash val="solid"/>
            </a:ln>
            <a:effectLst/>
          </p:spPr>
        </p:cxnSp>
        <p:cxnSp>
          <p:nvCxnSpPr>
            <p:cNvPr id="28" name="直接连接符 27"/>
            <p:cNvCxnSpPr>
              <a:stCxn id="13" idx="6"/>
              <a:endCxn id="20" idx="2"/>
            </p:cNvCxnSpPr>
            <p:nvPr/>
          </p:nvCxnSpPr>
          <p:spPr>
            <a:xfrm>
              <a:off x="3581702" y="3778583"/>
              <a:ext cx="652482" cy="1584176"/>
            </a:xfrm>
            <a:prstGeom prst="line">
              <a:avLst/>
            </a:prstGeom>
            <a:noFill/>
            <a:ln w="9525" cap="flat" cmpd="sng" algn="ctr">
              <a:solidFill>
                <a:srgbClr val="0070C0"/>
              </a:solidFill>
              <a:prstDash val="solid"/>
            </a:ln>
            <a:effectLst/>
          </p:spPr>
        </p:cxnSp>
        <p:cxnSp>
          <p:nvCxnSpPr>
            <p:cNvPr id="29" name="直接连接符 28"/>
            <p:cNvCxnSpPr>
              <a:stCxn id="14" idx="6"/>
              <a:endCxn id="17" idx="2"/>
            </p:cNvCxnSpPr>
            <p:nvPr/>
          </p:nvCxnSpPr>
          <p:spPr>
            <a:xfrm flipV="1">
              <a:off x="3581701" y="3778583"/>
              <a:ext cx="652484" cy="504056"/>
            </a:xfrm>
            <a:prstGeom prst="line">
              <a:avLst/>
            </a:prstGeom>
            <a:noFill/>
            <a:ln w="9525" cap="flat" cmpd="sng" algn="ctr">
              <a:solidFill>
                <a:srgbClr val="0070C0"/>
              </a:solidFill>
              <a:prstDash val="solid"/>
            </a:ln>
            <a:effectLst/>
          </p:spPr>
        </p:cxnSp>
        <p:cxnSp>
          <p:nvCxnSpPr>
            <p:cNvPr id="30" name="直接连接符 29"/>
            <p:cNvCxnSpPr>
              <a:stCxn id="14" idx="6"/>
              <a:endCxn id="18" idx="2"/>
            </p:cNvCxnSpPr>
            <p:nvPr/>
          </p:nvCxnSpPr>
          <p:spPr>
            <a:xfrm>
              <a:off x="3581701" y="4282639"/>
              <a:ext cx="652483" cy="0"/>
            </a:xfrm>
            <a:prstGeom prst="line">
              <a:avLst/>
            </a:prstGeom>
            <a:noFill/>
            <a:ln w="9525" cap="flat" cmpd="sng" algn="ctr">
              <a:solidFill>
                <a:srgbClr val="0070C0"/>
              </a:solidFill>
              <a:prstDash val="solid"/>
            </a:ln>
            <a:effectLst/>
          </p:spPr>
        </p:cxnSp>
        <p:cxnSp>
          <p:nvCxnSpPr>
            <p:cNvPr id="31" name="直接连接符 30"/>
            <p:cNvCxnSpPr>
              <a:stCxn id="14" idx="6"/>
              <a:endCxn id="19" idx="2"/>
            </p:cNvCxnSpPr>
            <p:nvPr/>
          </p:nvCxnSpPr>
          <p:spPr>
            <a:xfrm>
              <a:off x="3581701" y="4282639"/>
              <a:ext cx="651278" cy="444312"/>
            </a:xfrm>
            <a:prstGeom prst="line">
              <a:avLst/>
            </a:prstGeom>
            <a:noFill/>
            <a:ln w="9525" cap="flat" cmpd="sng" algn="ctr">
              <a:solidFill>
                <a:srgbClr val="0070C0"/>
              </a:solidFill>
              <a:prstDash val="solid"/>
            </a:ln>
            <a:effectLst/>
          </p:spPr>
        </p:cxnSp>
        <p:cxnSp>
          <p:nvCxnSpPr>
            <p:cNvPr id="32" name="直接连接符 31"/>
            <p:cNvCxnSpPr>
              <a:stCxn id="14" idx="6"/>
              <a:endCxn id="20" idx="2"/>
            </p:cNvCxnSpPr>
            <p:nvPr/>
          </p:nvCxnSpPr>
          <p:spPr>
            <a:xfrm>
              <a:off x="3581701" y="4282639"/>
              <a:ext cx="652483" cy="1080120"/>
            </a:xfrm>
            <a:prstGeom prst="line">
              <a:avLst/>
            </a:prstGeom>
            <a:noFill/>
            <a:ln w="9525" cap="flat" cmpd="sng" algn="ctr">
              <a:solidFill>
                <a:srgbClr val="0070C0"/>
              </a:solidFill>
              <a:prstDash val="solid"/>
            </a:ln>
            <a:effectLst/>
          </p:spPr>
        </p:cxnSp>
        <p:cxnSp>
          <p:nvCxnSpPr>
            <p:cNvPr id="33" name="直接连接符 32"/>
            <p:cNvCxnSpPr>
              <a:stCxn id="15" idx="6"/>
              <a:endCxn id="17" idx="2"/>
            </p:cNvCxnSpPr>
            <p:nvPr/>
          </p:nvCxnSpPr>
          <p:spPr>
            <a:xfrm flipV="1">
              <a:off x="3580496" y="3778583"/>
              <a:ext cx="653689" cy="948368"/>
            </a:xfrm>
            <a:prstGeom prst="line">
              <a:avLst/>
            </a:prstGeom>
            <a:noFill/>
            <a:ln w="9525" cap="flat" cmpd="sng" algn="ctr">
              <a:solidFill>
                <a:srgbClr val="0070C0"/>
              </a:solidFill>
              <a:prstDash val="solid"/>
            </a:ln>
            <a:effectLst/>
          </p:spPr>
        </p:cxnSp>
        <p:cxnSp>
          <p:nvCxnSpPr>
            <p:cNvPr id="34" name="直接连接符 33"/>
            <p:cNvCxnSpPr>
              <a:stCxn id="15" idx="6"/>
              <a:endCxn id="18" idx="2"/>
            </p:cNvCxnSpPr>
            <p:nvPr/>
          </p:nvCxnSpPr>
          <p:spPr>
            <a:xfrm flipV="1">
              <a:off x="3580496" y="4282639"/>
              <a:ext cx="653688" cy="444312"/>
            </a:xfrm>
            <a:prstGeom prst="line">
              <a:avLst/>
            </a:prstGeom>
            <a:noFill/>
            <a:ln w="9525" cap="flat" cmpd="sng" algn="ctr">
              <a:solidFill>
                <a:srgbClr val="0070C0"/>
              </a:solidFill>
              <a:prstDash val="solid"/>
            </a:ln>
            <a:effectLst/>
          </p:spPr>
        </p:cxnSp>
        <p:cxnSp>
          <p:nvCxnSpPr>
            <p:cNvPr id="35" name="直接连接符 34"/>
            <p:cNvCxnSpPr>
              <a:stCxn id="15" idx="6"/>
              <a:endCxn id="19" idx="2"/>
            </p:cNvCxnSpPr>
            <p:nvPr/>
          </p:nvCxnSpPr>
          <p:spPr>
            <a:xfrm>
              <a:off x="3580496" y="4726951"/>
              <a:ext cx="652483" cy="0"/>
            </a:xfrm>
            <a:prstGeom prst="line">
              <a:avLst/>
            </a:prstGeom>
            <a:noFill/>
            <a:ln w="9525" cap="flat" cmpd="sng" algn="ctr">
              <a:solidFill>
                <a:srgbClr val="0070C0"/>
              </a:solidFill>
              <a:prstDash val="solid"/>
            </a:ln>
            <a:effectLst/>
          </p:spPr>
        </p:cxnSp>
        <p:cxnSp>
          <p:nvCxnSpPr>
            <p:cNvPr id="36" name="直接连接符 35"/>
            <p:cNvCxnSpPr>
              <a:stCxn id="15" idx="6"/>
              <a:endCxn id="20" idx="2"/>
            </p:cNvCxnSpPr>
            <p:nvPr/>
          </p:nvCxnSpPr>
          <p:spPr>
            <a:xfrm>
              <a:off x="3580496" y="4726951"/>
              <a:ext cx="653688" cy="635808"/>
            </a:xfrm>
            <a:prstGeom prst="line">
              <a:avLst/>
            </a:prstGeom>
            <a:noFill/>
            <a:ln w="9525" cap="flat" cmpd="sng" algn="ctr">
              <a:solidFill>
                <a:srgbClr val="0070C0"/>
              </a:solidFill>
              <a:prstDash val="solid"/>
            </a:ln>
            <a:effectLst/>
          </p:spPr>
        </p:cxnSp>
        <p:cxnSp>
          <p:nvCxnSpPr>
            <p:cNvPr id="37" name="直接连接符 36"/>
            <p:cNvCxnSpPr>
              <a:stCxn id="16" idx="6"/>
              <a:endCxn id="17" idx="2"/>
            </p:cNvCxnSpPr>
            <p:nvPr/>
          </p:nvCxnSpPr>
          <p:spPr>
            <a:xfrm flipV="1">
              <a:off x="3581701" y="3778583"/>
              <a:ext cx="652484" cy="1584176"/>
            </a:xfrm>
            <a:prstGeom prst="line">
              <a:avLst/>
            </a:prstGeom>
            <a:noFill/>
            <a:ln w="9525" cap="flat" cmpd="sng" algn="ctr">
              <a:solidFill>
                <a:srgbClr val="0070C0"/>
              </a:solidFill>
              <a:prstDash val="solid"/>
            </a:ln>
            <a:effectLst/>
          </p:spPr>
        </p:cxnSp>
        <p:cxnSp>
          <p:nvCxnSpPr>
            <p:cNvPr id="38" name="直接连接符 37"/>
            <p:cNvCxnSpPr>
              <a:stCxn id="16" idx="6"/>
              <a:endCxn id="18" idx="2"/>
            </p:cNvCxnSpPr>
            <p:nvPr/>
          </p:nvCxnSpPr>
          <p:spPr>
            <a:xfrm flipV="1">
              <a:off x="3581701" y="4282639"/>
              <a:ext cx="652483" cy="1080120"/>
            </a:xfrm>
            <a:prstGeom prst="line">
              <a:avLst/>
            </a:prstGeom>
            <a:noFill/>
            <a:ln w="9525" cap="flat" cmpd="sng" algn="ctr">
              <a:solidFill>
                <a:srgbClr val="0070C0"/>
              </a:solidFill>
              <a:prstDash val="solid"/>
            </a:ln>
            <a:effectLst/>
          </p:spPr>
        </p:cxnSp>
        <p:cxnSp>
          <p:nvCxnSpPr>
            <p:cNvPr id="39" name="直接连接符 38"/>
            <p:cNvCxnSpPr>
              <a:stCxn id="16" idx="6"/>
              <a:endCxn id="19" idx="3"/>
            </p:cNvCxnSpPr>
            <p:nvPr/>
          </p:nvCxnSpPr>
          <p:spPr>
            <a:xfrm flipV="1">
              <a:off x="3581701" y="4758050"/>
              <a:ext cx="664075" cy="604709"/>
            </a:xfrm>
            <a:prstGeom prst="line">
              <a:avLst/>
            </a:prstGeom>
            <a:noFill/>
            <a:ln w="9525" cap="flat" cmpd="sng" algn="ctr">
              <a:solidFill>
                <a:srgbClr val="0070C0"/>
              </a:solidFill>
              <a:prstDash val="solid"/>
            </a:ln>
            <a:effectLst/>
          </p:spPr>
        </p:cxnSp>
        <p:cxnSp>
          <p:nvCxnSpPr>
            <p:cNvPr id="40" name="直接连接符 39"/>
            <p:cNvCxnSpPr>
              <a:stCxn id="16" idx="6"/>
              <a:endCxn id="20" idx="2"/>
            </p:cNvCxnSpPr>
            <p:nvPr/>
          </p:nvCxnSpPr>
          <p:spPr>
            <a:xfrm>
              <a:off x="3581701" y="5362759"/>
              <a:ext cx="652483" cy="0"/>
            </a:xfrm>
            <a:prstGeom prst="line">
              <a:avLst/>
            </a:prstGeom>
            <a:noFill/>
            <a:ln w="9525" cap="flat" cmpd="sng" algn="ctr">
              <a:solidFill>
                <a:srgbClr val="0070C0"/>
              </a:solidFill>
              <a:prstDash val="solid"/>
            </a:ln>
            <a:effectLst/>
          </p:spPr>
        </p:cxnSp>
        <mc:AlternateContent xmlns:mc="http://schemas.openxmlformats.org/markup-compatibility/2006" xmlns:a14="http://schemas.microsoft.com/office/drawing/2010/main">
          <mc:Choice Requires="a14">
            <p:sp>
              <p:nvSpPr>
                <p:cNvPr id="41" name="文本框 40"/>
                <p:cNvSpPr txBox="1"/>
                <p:nvPr/>
              </p:nvSpPr>
              <p:spPr>
                <a:xfrm>
                  <a:off x="3411179" y="4993493"/>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41" name="文本框 40"/>
                <p:cNvSpPr txBox="1">
                  <a:spLocks noRot="1" noChangeAspect="1" noMove="1" noResize="1" noEditPoints="1" noAdjustHandles="1" noChangeArrowheads="1" noChangeShapeType="1" noTextEdit="1"/>
                </p:cNvSpPr>
                <p:nvPr/>
              </p:nvSpPr>
              <p:spPr>
                <a:xfrm>
                  <a:off x="3411179" y="4993493"/>
                  <a:ext cx="263473" cy="307777"/>
                </a:xfrm>
                <a:prstGeom prst="rect">
                  <a:avLst/>
                </a:prstGeom>
                <a:blipFill rotWithShape="0">
                  <a:blip r:embed="rId3"/>
                  <a:stretch>
                    <a:fillRect r="-42857" b="-84000"/>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2" name="文本框 41"/>
                <p:cNvSpPr txBox="1"/>
                <p:nvPr/>
              </p:nvSpPr>
              <p:spPr>
                <a:xfrm>
                  <a:off x="4150742" y="4976643"/>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42" name="文本框 41"/>
                <p:cNvSpPr txBox="1">
                  <a:spLocks noRot="1" noChangeAspect="1" noMove="1" noResize="1" noEditPoints="1" noAdjustHandles="1" noChangeArrowheads="1" noChangeShapeType="1" noTextEdit="1"/>
                </p:cNvSpPr>
                <p:nvPr/>
              </p:nvSpPr>
              <p:spPr>
                <a:xfrm>
                  <a:off x="4150742" y="4976643"/>
                  <a:ext cx="263473" cy="307777"/>
                </a:xfrm>
                <a:prstGeom prst="rect">
                  <a:avLst/>
                </a:prstGeom>
                <a:blipFill rotWithShape="0">
                  <a:blip r:embed="rId4"/>
                  <a:stretch>
                    <a:fillRect r="-36364" b="-91667"/>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3" name="文本框 42"/>
                <p:cNvSpPr txBox="1"/>
                <p:nvPr/>
              </p:nvSpPr>
              <p:spPr>
                <a:xfrm>
                  <a:off x="5415829" y="5004570"/>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43" name="文本框 42"/>
                <p:cNvSpPr txBox="1">
                  <a:spLocks noRot="1" noChangeAspect="1" noMove="1" noResize="1" noEditPoints="1" noAdjustHandles="1" noChangeArrowheads="1" noChangeShapeType="1" noTextEdit="1"/>
                </p:cNvSpPr>
                <p:nvPr/>
              </p:nvSpPr>
              <p:spPr>
                <a:xfrm>
                  <a:off x="5415829" y="5004570"/>
                  <a:ext cx="263473" cy="307777"/>
                </a:xfrm>
                <a:prstGeom prst="rect">
                  <a:avLst/>
                </a:prstGeom>
                <a:blipFill rotWithShape="0">
                  <a:blip r:embed="rId5"/>
                  <a:stretch>
                    <a:fillRect r="-42857" b="-84000"/>
                  </a:stretch>
                </a:blipFill>
                <a:ln>
                  <a:noFill/>
                </a:ln>
              </p:spPr>
              <p:txBody>
                <a:bodyPr/>
                <a:lstStyle/>
                <a:p>
                  <a:r>
                    <a:rPr lang="zh-CN" altLang="en-US">
                      <a:noFill/>
                    </a:rPr>
                    <a:t> </a:t>
                  </a:r>
                </a:p>
              </p:txBody>
            </p:sp>
          </mc:Fallback>
        </mc:AlternateContent>
        <p:cxnSp>
          <p:nvCxnSpPr>
            <p:cNvPr id="44" name="直接连接符 43"/>
            <p:cNvCxnSpPr>
              <a:stCxn id="17" idx="6"/>
              <a:endCxn id="21" idx="2"/>
            </p:cNvCxnSpPr>
            <p:nvPr/>
          </p:nvCxnSpPr>
          <p:spPr>
            <a:xfrm flipV="1">
              <a:off x="4321567" y="3624187"/>
              <a:ext cx="1162835" cy="154396"/>
            </a:xfrm>
            <a:prstGeom prst="line">
              <a:avLst/>
            </a:prstGeom>
            <a:noFill/>
            <a:ln w="9525" cap="flat" cmpd="sng" algn="ctr">
              <a:solidFill>
                <a:srgbClr val="0070C0"/>
              </a:solidFill>
              <a:prstDash val="solid"/>
            </a:ln>
            <a:effectLst/>
          </p:spPr>
        </p:cxnSp>
        <p:cxnSp>
          <p:nvCxnSpPr>
            <p:cNvPr id="45" name="直接连接符 44"/>
            <p:cNvCxnSpPr>
              <a:stCxn id="17" idx="6"/>
              <a:endCxn id="22" idx="2"/>
            </p:cNvCxnSpPr>
            <p:nvPr/>
          </p:nvCxnSpPr>
          <p:spPr>
            <a:xfrm>
              <a:off x="4321567" y="3778583"/>
              <a:ext cx="1162834" cy="393372"/>
            </a:xfrm>
            <a:prstGeom prst="line">
              <a:avLst/>
            </a:prstGeom>
            <a:noFill/>
            <a:ln w="9525" cap="flat" cmpd="sng" algn="ctr">
              <a:solidFill>
                <a:srgbClr val="0070C0"/>
              </a:solidFill>
              <a:prstDash val="solid"/>
            </a:ln>
            <a:effectLst/>
          </p:spPr>
        </p:cxnSp>
        <p:cxnSp>
          <p:nvCxnSpPr>
            <p:cNvPr id="46" name="直接连接符 45"/>
            <p:cNvCxnSpPr>
              <a:stCxn id="17" idx="6"/>
              <a:endCxn id="23" idx="1"/>
            </p:cNvCxnSpPr>
            <p:nvPr/>
          </p:nvCxnSpPr>
          <p:spPr>
            <a:xfrm>
              <a:off x="4321567" y="3778583"/>
              <a:ext cx="1174426" cy="930505"/>
            </a:xfrm>
            <a:prstGeom prst="line">
              <a:avLst/>
            </a:prstGeom>
            <a:noFill/>
            <a:ln w="9525" cap="flat" cmpd="sng" algn="ctr">
              <a:solidFill>
                <a:srgbClr val="0070C0"/>
              </a:solidFill>
              <a:prstDash val="solid"/>
            </a:ln>
            <a:effectLst/>
          </p:spPr>
        </p:cxnSp>
        <p:cxnSp>
          <p:nvCxnSpPr>
            <p:cNvPr id="47" name="直接连接符 46"/>
            <p:cNvCxnSpPr>
              <a:stCxn id="17" idx="6"/>
              <a:endCxn id="24" idx="1"/>
            </p:cNvCxnSpPr>
            <p:nvPr/>
          </p:nvCxnSpPr>
          <p:spPr>
            <a:xfrm>
              <a:off x="4321567" y="3778583"/>
              <a:ext cx="1175631" cy="1736481"/>
            </a:xfrm>
            <a:prstGeom prst="line">
              <a:avLst/>
            </a:prstGeom>
            <a:noFill/>
            <a:ln w="9525" cap="flat" cmpd="sng" algn="ctr">
              <a:solidFill>
                <a:srgbClr val="0070C0"/>
              </a:solidFill>
              <a:prstDash val="solid"/>
            </a:ln>
            <a:effectLst/>
          </p:spPr>
        </p:cxnSp>
        <p:cxnSp>
          <p:nvCxnSpPr>
            <p:cNvPr id="48" name="直接连接符 47"/>
            <p:cNvCxnSpPr>
              <a:stCxn id="18" idx="6"/>
              <a:endCxn id="21" idx="3"/>
            </p:cNvCxnSpPr>
            <p:nvPr/>
          </p:nvCxnSpPr>
          <p:spPr>
            <a:xfrm flipV="1">
              <a:off x="4321566" y="3655286"/>
              <a:ext cx="1175633" cy="627353"/>
            </a:xfrm>
            <a:prstGeom prst="line">
              <a:avLst/>
            </a:prstGeom>
            <a:noFill/>
            <a:ln w="9525" cap="flat" cmpd="sng" algn="ctr">
              <a:solidFill>
                <a:srgbClr val="0070C0"/>
              </a:solidFill>
              <a:prstDash val="solid"/>
            </a:ln>
            <a:effectLst/>
          </p:spPr>
        </p:cxnSp>
        <p:cxnSp>
          <p:nvCxnSpPr>
            <p:cNvPr id="49" name="直接连接符 48"/>
            <p:cNvCxnSpPr>
              <a:stCxn id="18" idx="6"/>
              <a:endCxn id="22" idx="2"/>
            </p:cNvCxnSpPr>
            <p:nvPr/>
          </p:nvCxnSpPr>
          <p:spPr>
            <a:xfrm flipV="1">
              <a:off x="4321566" y="4171955"/>
              <a:ext cx="1162835" cy="110684"/>
            </a:xfrm>
            <a:prstGeom prst="line">
              <a:avLst/>
            </a:prstGeom>
            <a:noFill/>
            <a:ln w="9525" cap="flat" cmpd="sng" algn="ctr">
              <a:solidFill>
                <a:srgbClr val="0070C0"/>
              </a:solidFill>
              <a:prstDash val="solid"/>
            </a:ln>
            <a:effectLst/>
          </p:spPr>
        </p:cxnSp>
        <p:cxnSp>
          <p:nvCxnSpPr>
            <p:cNvPr id="50" name="直接连接符 49"/>
            <p:cNvCxnSpPr>
              <a:stCxn id="18" idx="6"/>
              <a:endCxn id="23" idx="2"/>
            </p:cNvCxnSpPr>
            <p:nvPr/>
          </p:nvCxnSpPr>
          <p:spPr>
            <a:xfrm>
              <a:off x="4321566" y="4282639"/>
              <a:ext cx="1161630" cy="457548"/>
            </a:xfrm>
            <a:prstGeom prst="line">
              <a:avLst/>
            </a:prstGeom>
            <a:noFill/>
            <a:ln w="9525" cap="flat" cmpd="sng" algn="ctr">
              <a:solidFill>
                <a:srgbClr val="0070C0"/>
              </a:solidFill>
              <a:prstDash val="solid"/>
            </a:ln>
            <a:effectLst/>
          </p:spPr>
        </p:cxnSp>
        <p:cxnSp>
          <p:nvCxnSpPr>
            <p:cNvPr id="51" name="直接连接符 50"/>
            <p:cNvCxnSpPr>
              <a:stCxn id="18" idx="5"/>
              <a:endCxn id="24" idx="2"/>
            </p:cNvCxnSpPr>
            <p:nvPr/>
          </p:nvCxnSpPr>
          <p:spPr>
            <a:xfrm>
              <a:off x="4308769" y="4313738"/>
              <a:ext cx="1175632" cy="1232425"/>
            </a:xfrm>
            <a:prstGeom prst="line">
              <a:avLst/>
            </a:prstGeom>
            <a:noFill/>
            <a:ln w="9525" cap="flat" cmpd="sng" algn="ctr">
              <a:solidFill>
                <a:srgbClr val="0070C0"/>
              </a:solidFill>
              <a:prstDash val="solid"/>
            </a:ln>
            <a:effectLst/>
          </p:spPr>
        </p:cxnSp>
        <p:cxnSp>
          <p:nvCxnSpPr>
            <p:cNvPr id="52" name="直接连接符 51"/>
            <p:cNvCxnSpPr>
              <a:stCxn id="19" idx="6"/>
              <a:endCxn id="21" idx="3"/>
            </p:cNvCxnSpPr>
            <p:nvPr/>
          </p:nvCxnSpPr>
          <p:spPr>
            <a:xfrm flipV="1">
              <a:off x="4320361" y="3655286"/>
              <a:ext cx="1176838" cy="1071665"/>
            </a:xfrm>
            <a:prstGeom prst="line">
              <a:avLst/>
            </a:prstGeom>
            <a:noFill/>
            <a:ln w="9525" cap="flat" cmpd="sng" algn="ctr">
              <a:solidFill>
                <a:srgbClr val="0070C0"/>
              </a:solidFill>
              <a:prstDash val="solid"/>
            </a:ln>
            <a:effectLst/>
          </p:spPr>
        </p:cxnSp>
        <p:cxnSp>
          <p:nvCxnSpPr>
            <p:cNvPr id="53" name="直接连接符 52"/>
            <p:cNvCxnSpPr>
              <a:stCxn id="19" idx="6"/>
              <a:endCxn id="22" idx="2"/>
            </p:cNvCxnSpPr>
            <p:nvPr/>
          </p:nvCxnSpPr>
          <p:spPr>
            <a:xfrm flipV="1">
              <a:off x="4320361" y="4171955"/>
              <a:ext cx="1164040" cy="554996"/>
            </a:xfrm>
            <a:prstGeom prst="line">
              <a:avLst/>
            </a:prstGeom>
            <a:noFill/>
            <a:ln w="9525" cap="flat" cmpd="sng" algn="ctr">
              <a:solidFill>
                <a:srgbClr val="0070C0"/>
              </a:solidFill>
              <a:prstDash val="solid"/>
            </a:ln>
            <a:effectLst/>
          </p:spPr>
        </p:cxnSp>
        <p:cxnSp>
          <p:nvCxnSpPr>
            <p:cNvPr id="54" name="直接连接符 53"/>
            <p:cNvCxnSpPr>
              <a:stCxn id="19" idx="6"/>
              <a:endCxn id="23" idx="2"/>
            </p:cNvCxnSpPr>
            <p:nvPr/>
          </p:nvCxnSpPr>
          <p:spPr>
            <a:xfrm>
              <a:off x="4320361" y="4726951"/>
              <a:ext cx="1162835" cy="13236"/>
            </a:xfrm>
            <a:prstGeom prst="line">
              <a:avLst/>
            </a:prstGeom>
            <a:noFill/>
            <a:ln w="9525" cap="flat" cmpd="sng" algn="ctr">
              <a:solidFill>
                <a:srgbClr val="0070C0"/>
              </a:solidFill>
              <a:prstDash val="solid"/>
            </a:ln>
            <a:effectLst/>
          </p:spPr>
        </p:cxnSp>
        <p:cxnSp>
          <p:nvCxnSpPr>
            <p:cNvPr id="55" name="直接连接符 54"/>
            <p:cNvCxnSpPr>
              <a:stCxn id="19" idx="5"/>
              <a:endCxn id="24" idx="3"/>
            </p:cNvCxnSpPr>
            <p:nvPr/>
          </p:nvCxnSpPr>
          <p:spPr>
            <a:xfrm>
              <a:off x="4307564" y="4758050"/>
              <a:ext cx="1189634" cy="819212"/>
            </a:xfrm>
            <a:prstGeom prst="line">
              <a:avLst/>
            </a:prstGeom>
            <a:noFill/>
            <a:ln w="9525" cap="flat" cmpd="sng" algn="ctr">
              <a:solidFill>
                <a:srgbClr val="0070C0"/>
              </a:solidFill>
              <a:prstDash val="solid"/>
            </a:ln>
            <a:effectLst/>
          </p:spPr>
        </p:cxnSp>
        <p:cxnSp>
          <p:nvCxnSpPr>
            <p:cNvPr id="56" name="直接连接符 55"/>
            <p:cNvCxnSpPr>
              <a:stCxn id="20" idx="6"/>
              <a:endCxn id="21" idx="3"/>
            </p:cNvCxnSpPr>
            <p:nvPr/>
          </p:nvCxnSpPr>
          <p:spPr>
            <a:xfrm flipV="1">
              <a:off x="4321566" y="3655286"/>
              <a:ext cx="1175633" cy="1707473"/>
            </a:xfrm>
            <a:prstGeom prst="line">
              <a:avLst/>
            </a:prstGeom>
            <a:noFill/>
            <a:ln w="9525" cap="flat" cmpd="sng" algn="ctr">
              <a:solidFill>
                <a:srgbClr val="0070C0"/>
              </a:solidFill>
              <a:prstDash val="solid"/>
            </a:ln>
            <a:effectLst/>
          </p:spPr>
        </p:cxnSp>
        <p:cxnSp>
          <p:nvCxnSpPr>
            <p:cNvPr id="57" name="直接连接符 56"/>
            <p:cNvCxnSpPr>
              <a:stCxn id="20" idx="6"/>
              <a:endCxn id="22" idx="3"/>
            </p:cNvCxnSpPr>
            <p:nvPr/>
          </p:nvCxnSpPr>
          <p:spPr>
            <a:xfrm flipV="1">
              <a:off x="4321566" y="4203054"/>
              <a:ext cx="1175632" cy="1159705"/>
            </a:xfrm>
            <a:prstGeom prst="line">
              <a:avLst/>
            </a:prstGeom>
            <a:noFill/>
            <a:ln w="9525" cap="flat" cmpd="sng" algn="ctr">
              <a:solidFill>
                <a:srgbClr val="0070C0"/>
              </a:solidFill>
              <a:prstDash val="solid"/>
            </a:ln>
            <a:effectLst/>
          </p:spPr>
        </p:cxnSp>
        <p:cxnSp>
          <p:nvCxnSpPr>
            <p:cNvPr id="58" name="直接连接符 57"/>
            <p:cNvCxnSpPr>
              <a:stCxn id="20" idx="6"/>
              <a:endCxn id="23" idx="3"/>
            </p:cNvCxnSpPr>
            <p:nvPr/>
          </p:nvCxnSpPr>
          <p:spPr>
            <a:xfrm flipV="1">
              <a:off x="4321566" y="4771286"/>
              <a:ext cx="1174427" cy="591473"/>
            </a:xfrm>
            <a:prstGeom prst="line">
              <a:avLst/>
            </a:prstGeom>
            <a:noFill/>
            <a:ln w="9525" cap="flat" cmpd="sng" algn="ctr">
              <a:solidFill>
                <a:srgbClr val="0070C0"/>
              </a:solidFill>
              <a:prstDash val="solid"/>
            </a:ln>
            <a:effectLst/>
          </p:spPr>
        </p:cxnSp>
        <p:cxnSp>
          <p:nvCxnSpPr>
            <p:cNvPr id="59" name="直接连接符 58"/>
            <p:cNvCxnSpPr>
              <a:stCxn id="20" idx="6"/>
              <a:endCxn id="24" idx="2"/>
            </p:cNvCxnSpPr>
            <p:nvPr/>
          </p:nvCxnSpPr>
          <p:spPr>
            <a:xfrm>
              <a:off x="4321566" y="5362759"/>
              <a:ext cx="1162835" cy="183404"/>
            </a:xfrm>
            <a:prstGeom prst="line">
              <a:avLst/>
            </a:prstGeom>
            <a:noFill/>
            <a:ln w="9525" cap="flat" cmpd="sng" algn="ctr">
              <a:solidFill>
                <a:srgbClr val="0070C0"/>
              </a:solidFill>
              <a:prstDash val="solid"/>
            </a:ln>
            <a:effectLst/>
          </p:spPr>
        </p:cxnSp>
        <p:cxnSp>
          <p:nvCxnSpPr>
            <p:cNvPr id="60" name="直接连接符 59"/>
            <p:cNvCxnSpPr>
              <a:stCxn id="8" idx="6"/>
              <a:endCxn id="13" idx="2"/>
            </p:cNvCxnSpPr>
            <p:nvPr/>
          </p:nvCxnSpPr>
          <p:spPr>
            <a:xfrm>
              <a:off x="2330807" y="3615933"/>
              <a:ext cx="1163513" cy="162650"/>
            </a:xfrm>
            <a:prstGeom prst="line">
              <a:avLst/>
            </a:prstGeom>
            <a:noFill/>
            <a:ln w="9525" cap="flat" cmpd="sng" algn="ctr">
              <a:solidFill>
                <a:srgbClr val="0070C0"/>
              </a:solidFill>
              <a:prstDash val="solid"/>
            </a:ln>
            <a:effectLst/>
          </p:spPr>
        </p:cxnSp>
        <p:cxnSp>
          <p:nvCxnSpPr>
            <p:cNvPr id="61" name="直接连接符 60"/>
            <p:cNvCxnSpPr>
              <a:stCxn id="9" idx="6"/>
              <a:endCxn id="13" idx="3"/>
            </p:cNvCxnSpPr>
            <p:nvPr/>
          </p:nvCxnSpPr>
          <p:spPr>
            <a:xfrm flipV="1">
              <a:off x="2330806" y="3809682"/>
              <a:ext cx="1176311" cy="354019"/>
            </a:xfrm>
            <a:prstGeom prst="line">
              <a:avLst/>
            </a:prstGeom>
            <a:noFill/>
            <a:ln w="9525" cap="flat" cmpd="sng" algn="ctr">
              <a:solidFill>
                <a:srgbClr val="0070C0"/>
              </a:solidFill>
              <a:prstDash val="solid"/>
            </a:ln>
            <a:effectLst/>
          </p:spPr>
        </p:cxnSp>
        <p:cxnSp>
          <p:nvCxnSpPr>
            <p:cNvPr id="62" name="直接连接符 61"/>
            <p:cNvCxnSpPr>
              <a:stCxn id="8" idx="5"/>
              <a:endCxn id="14" idx="2"/>
            </p:cNvCxnSpPr>
            <p:nvPr/>
          </p:nvCxnSpPr>
          <p:spPr>
            <a:xfrm>
              <a:off x="2318010" y="3647032"/>
              <a:ext cx="1176309" cy="635607"/>
            </a:xfrm>
            <a:prstGeom prst="line">
              <a:avLst/>
            </a:prstGeom>
            <a:noFill/>
            <a:ln w="9525" cap="flat" cmpd="sng" algn="ctr">
              <a:solidFill>
                <a:srgbClr val="0070C0"/>
              </a:solidFill>
              <a:prstDash val="solid"/>
            </a:ln>
            <a:effectLst/>
          </p:spPr>
        </p:cxnSp>
        <p:cxnSp>
          <p:nvCxnSpPr>
            <p:cNvPr id="63" name="直接连接符 62"/>
            <p:cNvCxnSpPr>
              <a:stCxn id="8" idx="5"/>
              <a:endCxn id="15" idx="1"/>
            </p:cNvCxnSpPr>
            <p:nvPr/>
          </p:nvCxnSpPr>
          <p:spPr>
            <a:xfrm>
              <a:off x="2318010" y="3647032"/>
              <a:ext cx="1187901" cy="1048820"/>
            </a:xfrm>
            <a:prstGeom prst="line">
              <a:avLst/>
            </a:prstGeom>
            <a:noFill/>
            <a:ln w="9525" cap="flat" cmpd="sng" algn="ctr">
              <a:solidFill>
                <a:srgbClr val="0070C0"/>
              </a:solidFill>
              <a:prstDash val="solid"/>
            </a:ln>
            <a:effectLst/>
          </p:spPr>
        </p:cxnSp>
        <p:cxnSp>
          <p:nvCxnSpPr>
            <p:cNvPr id="64" name="直接连接符 63"/>
            <p:cNvCxnSpPr>
              <a:stCxn id="8" idx="5"/>
              <a:endCxn id="16" idx="1"/>
            </p:cNvCxnSpPr>
            <p:nvPr/>
          </p:nvCxnSpPr>
          <p:spPr>
            <a:xfrm>
              <a:off x="2318010" y="3647032"/>
              <a:ext cx="1189106" cy="1684628"/>
            </a:xfrm>
            <a:prstGeom prst="line">
              <a:avLst/>
            </a:prstGeom>
            <a:noFill/>
            <a:ln w="9525" cap="flat" cmpd="sng" algn="ctr">
              <a:solidFill>
                <a:srgbClr val="0070C0"/>
              </a:solidFill>
              <a:prstDash val="solid"/>
            </a:ln>
            <a:effectLst/>
          </p:spPr>
        </p:cxnSp>
        <p:cxnSp>
          <p:nvCxnSpPr>
            <p:cNvPr id="65" name="直接连接符 64"/>
            <p:cNvCxnSpPr>
              <a:stCxn id="9" idx="6"/>
              <a:endCxn id="14" idx="2"/>
            </p:cNvCxnSpPr>
            <p:nvPr/>
          </p:nvCxnSpPr>
          <p:spPr>
            <a:xfrm>
              <a:off x="2330806" y="4163701"/>
              <a:ext cx="1163513" cy="118938"/>
            </a:xfrm>
            <a:prstGeom prst="line">
              <a:avLst/>
            </a:prstGeom>
            <a:noFill/>
            <a:ln w="9525" cap="flat" cmpd="sng" algn="ctr">
              <a:solidFill>
                <a:srgbClr val="0070C0"/>
              </a:solidFill>
              <a:prstDash val="solid"/>
            </a:ln>
            <a:effectLst/>
          </p:spPr>
        </p:cxnSp>
        <p:cxnSp>
          <p:nvCxnSpPr>
            <p:cNvPr id="66" name="直接连接符 65"/>
            <p:cNvCxnSpPr>
              <a:stCxn id="9" idx="6"/>
              <a:endCxn id="15" idx="1"/>
            </p:cNvCxnSpPr>
            <p:nvPr/>
          </p:nvCxnSpPr>
          <p:spPr>
            <a:xfrm>
              <a:off x="2330806" y="4163701"/>
              <a:ext cx="1175105" cy="532151"/>
            </a:xfrm>
            <a:prstGeom prst="line">
              <a:avLst/>
            </a:prstGeom>
            <a:noFill/>
            <a:ln w="9525" cap="flat" cmpd="sng" algn="ctr">
              <a:solidFill>
                <a:srgbClr val="0070C0"/>
              </a:solidFill>
              <a:prstDash val="solid"/>
            </a:ln>
            <a:effectLst/>
          </p:spPr>
        </p:cxnSp>
        <p:cxnSp>
          <p:nvCxnSpPr>
            <p:cNvPr id="67" name="直接连接符 66"/>
            <p:cNvCxnSpPr>
              <a:stCxn id="10" idx="6"/>
              <a:endCxn id="14" idx="3"/>
            </p:cNvCxnSpPr>
            <p:nvPr/>
          </p:nvCxnSpPr>
          <p:spPr>
            <a:xfrm flipV="1">
              <a:off x="2329601" y="4313738"/>
              <a:ext cx="1177515" cy="418195"/>
            </a:xfrm>
            <a:prstGeom prst="line">
              <a:avLst/>
            </a:prstGeom>
            <a:noFill/>
            <a:ln w="9525" cap="flat" cmpd="sng" algn="ctr">
              <a:solidFill>
                <a:srgbClr val="0070C0"/>
              </a:solidFill>
              <a:prstDash val="solid"/>
            </a:ln>
            <a:effectLst/>
          </p:spPr>
        </p:cxnSp>
        <p:cxnSp>
          <p:nvCxnSpPr>
            <p:cNvPr id="68" name="直接连接符 67"/>
            <p:cNvCxnSpPr>
              <a:stCxn id="10" idx="6"/>
              <a:endCxn id="15" idx="2"/>
            </p:cNvCxnSpPr>
            <p:nvPr/>
          </p:nvCxnSpPr>
          <p:spPr>
            <a:xfrm flipV="1">
              <a:off x="2329601" y="4726951"/>
              <a:ext cx="1163513" cy="4982"/>
            </a:xfrm>
            <a:prstGeom prst="line">
              <a:avLst/>
            </a:prstGeom>
            <a:noFill/>
            <a:ln w="9525" cap="flat" cmpd="sng" algn="ctr">
              <a:solidFill>
                <a:srgbClr val="0070C0"/>
              </a:solidFill>
              <a:prstDash val="solid"/>
            </a:ln>
            <a:effectLst/>
          </p:spPr>
        </p:cxnSp>
        <p:cxnSp>
          <p:nvCxnSpPr>
            <p:cNvPr id="69" name="直接连接符 68"/>
            <p:cNvCxnSpPr>
              <a:stCxn id="9" idx="5"/>
              <a:endCxn id="16" idx="1"/>
            </p:cNvCxnSpPr>
            <p:nvPr/>
          </p:nvCxnSpPr>
          <p:spPr>
            <a:xfrm>
              <a:off x="2318009" y="4194800"/>
              <a:ext cx="1189107" cy="1136860"/>
            </a:xfrm>
            <a:prstGeom prst="line">
              <a:avLst/>
            </a:prstGeom>
            <a:noFill/>
            <a:ln w="9525" cap="flat" cmpd="sng" algn="ctr">
              <a:solidFill>
                <a:srgbClr val="0070C0"/>
              </a:solidFill>
              <a:prstDash val="solid"/>
            </a:ln>
            <a:effectLst/>
          </p:spPr>
        </p:cxnSp>
        <p:cxnSp>
          <p:nvCxnSpPr>
            <p:cNvPr id="70" name="直接连接符 69"/>
            <p:cNvCxnSpPr>
              <a:stCxn id="10" idx="5"/>
              <a:endCxn id="16" idx="1"/>
            </p:cNvCxnSpPr>
            <p:nvPr/>
          </p:nvCxnSpPr>
          <p:spPr>
            <a:xfrm>
              <a:off x="2316804" y="4763032"/>
              <a:ext cx="1190312" cy="568628"/>
            </a:xfrm>
            <a:prstGeom prst="line">
              <a:avLst/>
            </a:prstGeom>
            <a:noFill/>
            <a:ln w="9525" cap="flat" cmpd="sng" algn="ctr">
              <a:solidFill>
                <a:srgbClr val="0070C0"/>
              </a:solidFill>
              <a:prstDash val="solid"/>
            </a:ln>
            <a:effectLst/>
          </p:spPr>
        </p:cxnSp>
        <p:cxnSp>
          <p:nvCxnSpPr>
            <p:cNvPr id="71" name="直接连接符 70"/>
            <p:cNvCxnSpPr>
              <a:stCxn id="11" idx="6"/>
              <a:endCxn id="13" idx="3"/>
            </p:cNvCxnSpPr>
            <p:nvPr/>
          </p:nvCxnSpPr>
          <p:spPr>
            <a:xfrm flipV="1">
              <a:off x="2331604" y="3809682"/>
              <a:ext cx="1175513" cy="1706164"/>
            </a:xfrm>
            <a:prstGeom prst="line">
              <a:avLst/>
            </a:prstGeom>
            <a:noFill/>
            <a:ln w="9525" cap="flat" cmpd="sng" algn="ctr">
              <a:solidFill>
                <a:srgbClr val="0070C0"/>
              </a:solidFill>
              <a:prstDash val="solid"/>
            </a:ln>
            <a:effectLst/>
          </p:spPr>
        </p:cxnSp>
        <p:cxnSp>
          <p:nvCxnSpPr>
            <p:cNvPr id="72" name="直接连接符 71"/>
            <p:cNvCxnSpPr>
              <a:stCxn id="11" idx="5"/>
              <a:endCxn id="14" idx="4"/>
            </p:cNvCxnSpPr>
            <p:nvPr/>
          </p:nvCxnSpPr>
          <p:spPr>
            <a:xfrm flipV="1">
              <a:off x="2318807" y="4326620"/>
              <a:ext cx="1219203" cy="1220325"/>
            </a:xfrm>
            <a:prstGeom prst="line">
              <a:avLst/>
            </a:prstGeom>
            <a:noFill/>
            <a:ln w="9525" cap="flat" cmpd="sng" algn="ctr">
              <a:solidFill>
                <a:srgbClr val="0070C0"/>
              </a:solidFill>
              <a:prstDash val="solid"/>
            </a:ln>
            <a:effectLst/>
          </p:spPr>
        </p:cxnSp>
        <p:cxnSp>
          <p:nvCxnSpPr>
            <p:cNvPr id="73" name="直接连接符 72"/>
            <p:cNvCxnSpPr>
              <a:stCxn id="11" idx="5"/>
              <a:endCxn id="15" idx="3"/>
            </p:cNvCxnSpPr>
            <p:nvPr/>
          </p:nvCxnSpPr>
          <p:spPr>
            <a:xfrm flipV="1">
              <a:off x="2318807" y="4758050"/>
              <a:ext cx="1187104" cy="788895"/>
            </a:xfrm>
            <a:prstGeom prst="line">
              <a:avLst/>
            </a:prstGeom>
            <a:noFill/>
            <a:ln w="9525" cap="flat" cmpd="sng" algn="ctr">
              <a:solidFill>
                <a:srgbClr val="0070C0"/>
              </a:solidFill>
              <a:prstDash val="solid"/>
            </a:ln>
            <a:effectLst/>
          </p:spPr>
        </p:cxnSp>
        <p:cxnSp>
          <p:nvCxnSpPr>
            <p:cNvPr id="74" name="直接连接符 73"/>
            <p:cNvCxnSpPr>
              <a:stCxn id="11" idx="5"/>
              <a:endCxn id="16" idx="2"/>
            </p:cNvCxnSpPr>
            <p:nvPr/>
          </p:nvCxnSpPr>
          <p:spPr>
            <a:xfrm flipV="1">
              <a:off x="2318807" y="5362759"/>
              <a:ext cx="1175512" cy="184186"/>
            </a:xfrm>
            <a:prstGeom prst="line">
              <a:avLst/>
            </a:prstGeom>
            <a:noFill/>
            <a:ln w="9525" cap="flat" cmpd="sng" algn="ctr">
              <a:solidFill>
                <a:srgbClr val="0070C0"/>
              </a:solidFill>
              <a:prstDash val="solid"/>
            </a:ln>
            <a:effectLst/>
          </p:spPr>
        </p:cxnSp>
        <p:cxnSp>
          <p:nvCxnSpPr>
            <p:cNvPr id="80" name="直接箭头连接符 79"/>
            <p:cNvCxnSpPr>
              <a:endCxn id="8" idx="2"/>
            </p:cNvCxnSpPr>
            <p:nvPr/>
          </p:nvCxnSpPr>
          <p:spPr>
            <a:xfrm>
              <a:off x="1414163" y="3610951"/>
              <a:ext cx="829262"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1" name="直接箭头连接符 80"/>
            <p:cNvCxnSpPr/>
            <p:nvPr/>
          </p:nvCxnSpPr>
          <p:spPr>
            <a:xfrm>
              <a:off x="1436180" y="4161374"/>
              <a:ext cx="829089"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直接箭头连接符 81"/>
            <p:cNvCxnSpPr>
              <a:endCxn id="10" idx="2"/>
            </p:cNvCxnSpPr>
            <p:nvPr/>
          </p:nvCxnSpPr>
          <p:spPr>
            <a:xfrm>
              <a:off x="1414163" y="4726951"/>
              <a:ext cx="828056"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3" name="直接箭头连接符 82"/>
            <p:cNvCxnSpPr>
              <a:endCxn id="11" idx="2"/>
            </p:cNvCxnSpPr>
            <p:nvPr/>
          </p:nvCxnSpPr>
          <p:spPr>
            <a:xfrm>
              <a:off x="1416166" y="5510864"/>
              <a:ext cx="828056" cy="498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4" name="直接箭头连接符 83"/>
            <p:cNvCxnSpPr>
              <a:stCxn id="21" idx="6"/>
            </p:cNvCxnSpPr>
            <p:nvPr/>
          </p:nvCxnSpPr>
          <p:spPr>
            <a:xfrm>
              <a:off x="5571784" y="3624187"/>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0" name="直接箭头连接符 89"/>
            <p:cNvCxnSpPr>
              <a:stCxn id="22" idx="6"/>
            </p:cNvCxnSpPr>
            <p:nvPr/>
          </p:nvCxnSpPr>
          <p:spPr>
            <a:xfrm>
              <a:off x="5571783" y="4171955"/>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p:cNvCxnSpPr>
              <a:stCxn id="23" idx="6"/>
            </p:cNvCxnSpPr>
            <p:nvPr/>
          </p:nvCxnSpPr>
          <p:spPr>
            <a:xfrm>
              <a:off x="5570578" y="4740187"/>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2" name="直接箭头连接符 91"/>
            <p:cNvCxnSpPr>
              <a:stCxn id="24" idx="6"/>
            </p:cNvCxnSpPr>
            <p:nvPr/>
          </p:nvCxnSpPr>
          <p:spPr>
            <a:xfrm>
              <a:off x="5571783" y="5546163"/>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94" name="椭圆 93"/>
          <p:cNvSpPr/>
          <p:nvPr/>
        </p:nvSpPr>
        <p:spPr bwMode="auto">
          <a:xfrm>
            <a:off x="869503" y="1721463"/>
            <a:ext cx="352934" cy="144016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95" name="矩形 94"/>
              <p:cNvSpPr/>
              <p:nvPr/>
            </p:nvSpPr>
            <p:spPr>
              <a:xfrm>
                <a:off x="413620" y="3236601"/>
                <a:ext cx="1707475" cy="68922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altLang="zh-CN" sz="1200" b="0" i="1" smtClean="0">
                              <a:solidFill>
                                <a:schemeClr val="tx1"/>
                              </a:solidFill>
                              <a:latin typeface="Cambria Math" panose="02040503050406030204" pitchFamily="18" charset="0"/>
                            </a:rPr>
                          </m:ctrlPr>
                        </m:sSubPr>
                        <m:e>
                          <m:r>
                            <a:rPr lang="en-US" altLang="zh-CN" sz="1200" b="0" i="1" smtClean="0">
                              <a:solidFill>
                                <a:schemeClr val="tx1"/>
                              </a:solidFill>
                              <a:latin typeface="Cambria Math" panose="02040503050406030204" pitchFamily="18" charset="0"/>
                            </a:rPr>
                            <m:t>𝑉</m:t>
                          </m:r>
                        </m:e>
                        <m:sub>
                          <m:r>
                            <a:rPr lang="en-US" altLang="zh-CN" sz="1200" b="0" i="1" smtClean="0">
                              <a:solidFill>
                                <a:schemeClr val="tx1"/>
                              </a:solidFill>
                              <a:latin typeface="Cambria Math" panose="02040503050406030204" pitchFamily="18" charset="0"/>
                            </a:rPr>
                            <m:t>𝑖𝑛𝑝𝑢𝑡</m:t>
                          </m:r>
                        </m:sub>
                      </m:sSub>
                      <m:r>
                        <a:rPr lang="en-US" altLang="zh-CN" sz="1200" b="0" i="1" smtClean="0">
                          <a:solidFill>
                            <a:schemeClr val="tx1"/>
                          </a:solidFill>
                          <a:latin typeface="Cambria Math" panose="02040503050406030204" pitchFamily="18" charset="0"/>
                        </a:rPr>
                        <m:t>,</m:t>
                      </m:r>
                    </m:oMath>
                  </m:oMathPara>
                </a14:m>
                <a:endParaRPr lang="en-US" altLang="zh-CN" sz="1200" b="0" i="1" dirty="0">
                  <a:solidFill>
                    <a:schemeClr val="tx1"/>
                  </a:solidFill>
                  <a:latin typeface="Cambria Math" panose="02040503050406030204" pitchFamily="18" charset="0"/>
                </a:endParaRPr>
              </a:p>
              <a:p>
                <a:pPr marL="171450" indent="-171450">
                  <a:buFont typeface="Arial" panose="020B0604020202020204" pitchFamily="34" charset="0"/>
                  <a:buChar char="•"/>
                </a:pPr>
                <a14:m>
                  <m:oMath xmlns:m="http://schemas.openxmlformats.org/officeDocument/2006/math">
                    <m:func>
                      <m:funcPr>
                        <m:ctrlPr>
                          <a:rPr lang="en-US" altLang="zh-CN" sz="1200" b="0" i="1" smtClean="0">
                            <a:solidFill>
                              <a:schemeClr val="tx1"/>
                            </a:solidFill>
                            <a:latin typeface="Cambria Math" panose="02040503050406030204" pitchFamily="18" charset="0"/>
                          </a:rPr>
                        </m:ctrlPr>
                      </m:funcPr>
                      <m:fName>
                        <m:r>
                          <m:rPr>
                            <m:sty m:val="p"/>
                          </m:rPr>
                          <a:rPr lang="en-US" altLang="zh-CN" sz="1200" b="0" i="0" smtClean="0">
                            <a:solidFill>
                              <a:schemeClr val="tx1"/>
                            </a:solidFill>
                            <a:latin typeface="Cambria Math" panose="02040503050406030204" pitchFamily="18" charset="0"/>
                          </a:rPr>
                          <m:t>dim</m:t>
                        </m:r>
                      </m:fName>
                      <m:e>
                        <m:sSub>
                          <m:sSubPr>
                            <m:ctrlPr>
                              <a:rPr lang="en-US" altLang="zh-CN" sz="1200" b="0" i="1" smtClean="0">
                                <a:solidFill>
                                  <a:schemeClr val="tx1"/>
                                </a:solidFill>
                                <a:latin typeface="Cambria Math" panose="02040503050406030204" pitchFamily="18" charset="0"/>
                              </a:rPr>
                            </m:ctrlPr>
                          </m:sSubPr>
                          <m:e>
                            <m:r>
                              <a:rPr lang="en-US" altLang="zh-CN" sz="1200" b="0" i="1" smtClean="0">
                                <a:solidFill>
                                  <a:schemeClr val="tx1"/>
                                </a:solidFill>
                                <a:latin typeface="Cambria Math" panose="02040503050406030204" pitchFamily="18" charset="0"/>
                              </a:rPr>
                              <m:t>𝑉</m:t>
                            </m:r>
                          </m:e>
                          <m:sub>
                            <m:r>
                              <a:rPr lang="en-US" altLang="zh-CN" sz="1200" b="0" i="1" smtClean="0">
                                <a:solidFill>
                                  <a:schemeClr val="tx1"/>
                                </a:solidFill>
                                <a:latin typeface="Cambria Math" panose="02040503050406030204" pitchFamily="18" charset="0"/>
                              </a:rPr>
                              <m:t>𝑖𝑛𝑝𝑢𝑡</m:t>
                            </m:r>
                          </m:sub>
                        </m:sSub>
                      </m:e>
                    </m:func>
                    <m:r>
                      <a:rPr lang="en-US" altLang="zh-CN" sz="1200" b="0" i="1" smtClean="0">
                        <a:solidFill>
                          <a:schemeClr val="tx1"/>
                        </a:solidFill>
                        <a:latin typeface="Cambria Math" panose="02040503050406030204" pitchFamily="18" charset="0"/>
                      </a:rPr>
                      <m:t>=</m:t>
                    </m:r>
                    <m:r>
                      <a:rPr lang="en-US" altLang="zh-CN" sz="1200" b="0" i="1" smtClean="0">
                        <a:solidFill>
                          <a:schemeClr val="tx1"/>
                        </a:solidFill>
                        <a:latin typeface="Cambria Math" panose="02040503050406030204" pitchFamily="18" charset="0"/>
                      </a:rPr>
                      <m:t>𝑀</m:t>
                    </m:r>
                  </m:oMath>
                </a14:m>
                <a:endParaRPr lang="en-US" altLang="zh-CN" sz="1200" b="0" dirty="0">
                  <a:solidFill>
                    <a:schemeClr val="tx1"/>
                  </a:solidFill>
                </a:endParaRPr>
              </a:p>
              <a:p>
                <a:pPr marL="171450" indent="-171450">
                  <a:buFont typeface="Arial" panose="020B0604020202020204" pitchFamily="34" charset="0"/>
                  <a:buChar char="•"/>
                </a:pPr>
                <a14:m>
                  <m:oMath xmlns:m="http://schemas.openxmlformats.org/officeDocument/2006/math">
                    <m:sSub>
                      <m:sSubPr>
                        <m:ctrlPr>
                          <a:rPr lang="en-US"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𝑉</m:t>
                        </m:r>
                      </m:e>
                      <m:sub>
                        <m:r>
                          <a:rPr lang="en-US" altLang="zh-CN" sz="1200" i="1">
                            <a:solidFill>
                              <a:schemeClr val="tx1"/>
                            </a:solidFill>
                            <a:latin typeface="Cambria Math" panose="02040503050406030204" pitchFamily="18" charset="0"/>
                          </a:rPr>
                          <m:t>𝑖𝑛𝑝𝑢𝑡</m:t>
                        </m:r>
                      </m:sub>
                    </m:sSub>
                    <m:r>
                      <a:rPr lang="en-US" altLang="zh-CN" sz="1200" b="0" i="1" smtClean="0">
                        <a:solidFill>
                          <a:schemeClr val="tx1"/>
                        </a:solidFill>
                        <a:latin typeface="Cambria Math" panose="02040503050406030204" pitchFamily="18" charset="0"/>
                      </a:rPr>
                      <m:t>[</m:t>
                    </m:r>
                    <m:r>
                      <a:rPr lang="en-US" altLang="zh-CN" sz="1200" b="0" i="1" smtClean="0">
                        <a:solidFill>
                          <a:schemeClr val="tx1"/>
                        </a:solidFill>
                        <a:latin typeface="Cambria Math" panose="02040503050406030204" pitchFamily="18" charset="0"/>
                      </a:rPr>
                      <m:t>𝑚</m:t>
                    </m:r>
                    <m:r>
                      <a:rPr lang="en-US" altLang="zh-CN" sz="1200" b="0" i="1" smtClean="0">
                        <a:solidFill>
                          <a:schemeClr val="tx1"/>
                        </a:solidFill>
                        <a:latin typeface="Cambria Math" panose="02040503050406030204" pitchFamily="18" charset="0"/>
                      </a:rPr>
                      <m:t>]∈</m:t>
                    </m:r>
                    <m:r>
                      <a:rPr lang="en-US" altLang="zh-CN" sz="1200" i="1" smtClean="0">
                        <a:solidFill>
                          <a:schemeClr val="tx1"/>
                        </a:solidFill>
                        <a:latin typeface="Cambria Math" panose="02040503050406030204" pitchFamily="18" charset="0"/>
                        <a:ea typeface="Cambria Math" panose="02040503050406030204" pitchFamily="18" charset="0"/>
                      </a:rPr>
                      <m:t>ℝ</m:t>
                    </m:r>
                  </m:oMath>
                </a14:m>
                <a:endParaRPr lang="zh-CN" altLang="en-US" sz="1200" dirty="0"/>
              </a:p>
            </p:txBody>
          </p:sp>
        </mc:Choice>
        <mc:Fallback xmlns="">
          <p:sp>
            <p:nvSpPr>
              <p:cNvPr id="95" name="矩形 94"/>
              <p:cNvSpPr>
                <a:spLocks noRot="1" noChangeAspect="1" noMove="1" noResize="1" noEditPoints="1" noAdjustHandles="1" noChangeArrowheads="1" noChangeShapeType="1" noTextEdit="1"/>
              </p:cNvSpPr>
              <p:nvPr/>
            </p:nvSpPr>
            <p:spPr>
              <a:xfrm>
                <a:off x="413620" y="3236601"/>
                <a:ext cx="1707475" cy="689228"/>
              </a:xfrm>
              <a:prstGeom prst="rect">
                <a:avLst/>
              </a:prstGeom>
              <a:blipFill>
                <a:blip r:embed="rId6"/>
                <a:stretch>
                  <a:fillRect b="-2655"/>
                </a:stretch>
              </a:blipFill>
            </p:spPr>
            <p:txBody>
              <a:bodyPr/>
              <a:lstStyle/>
              <a:p>
                <a:r>
                  <a:rPr lang="zh-CN" altLang="en-US">
                    <a:noFill/>
                  </a:rPr>
                  <a:t> </a:t>
                </a:r>
              </a:p>
            </p:txBody>
          </p:sp>
        </mc:Fallback>
      </mc:AlternateContent>
      <p:sp>
        <p:nvSpPr>
          <p:cNvPr id="96" name="椭圆 95"/>
          <p:cNvSpPr/>
          <p:nvPr/>
        </p:nvSpPr>
        <p:spPr bwMode="auto">
          <a:xfrm>
            <a:off x="3340297" y="1721463"/>
            <a:ext cx="382391" cy="144016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98" name="矩形 97"/>
              <p:cNvSpPr/>
              <p:nvPr/>
            </p:nvSpPr>
            <p:spPr>
              <a:xfrm>
                <a:off x="2801754" y="3226555"/>
                <a:ext cx="1707475" cy="68922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altLang="zh-CN" sz="1200" b="0" i="1" smtClean="0">
                              <a:solidFill>
                                <a:schemeClr val="tx1"/>
                              </a:solidFill>
                              <a:latin typeface="Cambria Math" panose="02040503050406030204" pitchFamily="18" charset="0"/>
                            </a:rPr>
                          </m:ctrlPr>
                        </m:sSubPr>
                        <m:e>
                          <m:r>
                            <a:rPr lang="en-US" altLang="zh-CN" sz="1200" b="0" i="1" smtClean="0">
                              <a:solidFill>
                                <a:schemeClr val="tx1"/>
                              </a:solidFill>
                              <a:latin typeface="Cambria Math" panose="02040503050406030204" pitchFamily="18" charset="0"/>
                            </a:rPr>
                            <m:t>𝑉</m:t>
                          </m:r>
                        </m:e>
                        <m:sub>
                          <m:r>
                            <a:rPr lang="en-US" altLang="zh-CN" sz="1200" b="0" i="1" smtClean="0">
                              <a:solidFill>
                                <a:schemeClr val="tx1"/>
                              </a:solidFill>
                              <a:latin typeface="Cambria Math" panose="02040503050406030204" pitchFamily="18" charset="0"/>
                            </a:rPr>
                            <m:t>𝑜𝑢𝑡𝑝𝑢𝑡</m:t>
                          </m:r>
                        </m:sub>
                      </m:sSub>
                      <m:r>
                        <a:rPr lang="en-US" altLang="zh-CN" sz="1200" b="0" i="1" smtClean="0">
                          <a:solidFill>
                            <a:schemeClr val="tx1"/>
                          </a:solidFill>
                          <a:latin typeface="Cambria Math" panose="02040503050406030204" pitchFamily="18" charset="0"/>
                        </a:rPr>
                        <m:t>,</m:t>
                      </m:r>
                    </m:oMath>
                  </m:oMathPara>
                </a14:m>
                <a:endParaRPr lang="en-US" altLang="zh-CN" sz="1200" b="0" i="1" dirty="0">
                  <a:solidFill>
                    <a:schemeClr val="tx1"/>
                  </a:solidFill>
                  <a:latin typeface="Cambria Math" panose="02040503050406030204" pitchFamily="18" charset="0"/>
                </a:endParaRPr>
              </a:p>
              <a:p>
                <a:pPr marL="171450" indent="-171450">
                  <a:buFont typeface="Arial" panose="020B0604020202020204" pitchFamily="34" charset="0"/>
                  <a:buChar char="•"/>
                </a:pPr>
                <a14:m>
                  <m:oMath xmlns:m="http://schemas.openxmlformats.org/officeDocument/2006/math">
                    <m:func>
                      <m:funcPr>
                        <m:ctrlPr>
                          <a:rPr lang="en-US" altLang="zh-CN" sz="1200" b="0" i="1" smtClean="0">
                            <a:solidFill>
                              <a:schemeClr val="tx1"/>
                            </a:solidFill>
                            <a:latin typeface="Cambria Math" panose="02040503050406030204" pitchFamily="18" charset="0"/>
                          </a:rPr>
                        </m:ctrlPr>
                      </m:funcPr>
                      <m:fName>
                        <m:r>
                          <m:rPr>
                            <m:sty m:val="p"/>
                          </m:rPr>
                          <a:rPr lang="en-US" altLang="zh-CN" sz="1200" b="0" i="0" smtClean="0">
                            <a:solidFill>
                              <a:schemeClr val="tx1"/>
                            </a:solidFill>
                            <a:latin typeface="Cambria Math" panose="02040503050406030204" pitchFamily="18" charset="0"/>
                          </a:rPr>
                          <m:t>dim</m:t>
                        </m:r>
                      </m:fName>
                      <m:e>
                        <m:sSub>
                          <m:sSubPr>
                            <m:ctrlPr>
                              <a:rPr lang="en-US" altLang="zh-CN" sz="1200" b="0" i="1" smtClean="0">
                                <a:solidFill>
                                  <a:schemeClr val="tx1"/>
                                </a:solidFill>
                                <a:latin typeface="Cambria Math" panose="02040503050406030204" pitchFamily="18" charset="0"/>
                              </a:rPr>
                            </m:ctrlPr>
                          </m:sSubPr>
                          <m:e>
                            <m:r>
                              <a:rPr lang="en-US" altLang="zh-CN" sz="1200" b="0" i="1" smtClean="0">
                                <a:solidFill>
                                  <a:schemeClr val="tx1"/>
                                </a:solidFill>
                                <a:latin typeface="Cambria Math" panose="02040503050406030204" pitchFamily="18" charset="0"/>
                              </a:rPr>
                              <m:t>𝑉</m:t>
                            </m:r>
                          </m:e>
                          <m:sub>
                            <m:r>
                              <a:rPr lang="en-US" altLang="zh-CN" sz="1200" b="0" i="1" smtClean="0">
                                <a:solidFill>
                                  <a:schemeClr val="tx1"/>
                                </a:solidFill>
                                <a:latin typeface="Cambria Math" panose="02040503050406030204" pitchFamily="18" charset="0"/>
                              </a:rPr>
                              <m:t>𝑜𝑢𝑡𝑝𝑢𝑡</m:t>
                            </m:r>
                          </m:sub>
                        </m:sSub>
                      </m:e>
                    </m:func>
                    <m:r>
                      <a:rPr lang="en-US" altLang="zh-CN" sz="1200" b="0" i="1" smtClean="0">
                        <a:solidFill>
                          <a:schemeClr val="tx1"/>
                        </a:solidFill>
                        <a:latin typeface="Cambria Math" panose="02040503050406030204" pitchFamily="18" charset="0"/>
                      </a:rPr>
                      <m:t>=</m:t>
                    </m:r>
                    <m:r>
                      <a:rPr lang="en-US" altLang="zh-CN" sz="1200" b="0" i="1" smtClean="0">
                        <a:solidFill>
                          <a:schemeClr val="tx1"/>
                        </a:solidFill>
                        <a:latin typeface="Cambria Math" panose="02040503050406030204" pitchFamily="18" charset="0"/>
                      </a:rPr>
                      <m:t>𝑁</m:t>
                    </m:r>
                  </m:oMath>
                </a14:m>
                <a:endParaRPr lang="en-US" altLang="zh-CN" sz="1200" b="0" dirty="0">
                  <a:solidFill>
                    <a:schemeClr val="tx1"/>
                  </a:solidFill>
                </a:endParaRPr>
              </a:p>
              <a:p>
                <a:pPr marL="171450" indent="-171450">
                  <a:buFont typeface="Arial" panose="020B0604020202020204" pitchFamily="34" charset="0"/>
                  <a:buChar char="•"/>
                </a:pPr>
                <a14:m>
                  <m:oMath xmlns:m="http://schemas.openxmlformats.org/officeDocument/2006/math">
                    <m:sSub>
                      <m:sSubPr>
                        <m:ctrlPr>
                          <a:rPr lang="en-US"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𝑉</m:t>
                        </m:r>
                      </m:e>
                      <m:sub>
                        <m:r>
                          <a:rPr lang="en-US" altLang="zh-CN" sz="1200" b="0" i="1" smtClean="0">
                            <a:solidFill>
                              <a:schemeClr val="tx1"/>
                            </a:solidFill>
                            <a:latin typeface="Cambria Math" panose="02040503050406030204" pitchFamily="18" charset="0"/>
                          </a:rPr>
                          <m:t>𝑜𝑢𝑡</m:t>
                        </m:r>
                        <m:r>
                          <a:rPr lang="en-US" altLang="zh-CN" sz="1200" i="1">
                            <a:solidFill>
                              <a:schemeClr val="tx1"/>
                            </a:solidFill>
                            <a:latin typeface="Cambria Math" panose="02040503050406030204" pitchFamily="18" charset="0"/>
                          </a:rPr>
                          <m:t>𝑝𝑢𝑡</m:t>
                        </m:r>
                      </m:sub>
                    </m:sSub>
                    <m:r>
                      <a:rPr lang="en-US" altLang="zh-CN" sz="1200" i="1">
                        <a:solidFill>
                          <a:schemeClr val="tx1"/>
                        </a:solidFill>
                        <a:latin typeface="Cambria Math" panose="02040503050406030204" pitchFamily="18" charset="0"/>
                      </a:rPr>
                      <m:t>[</m:t>
                    </m:r>
                    <m:r>
                      <a:rPr lang="en-US" altLang="zh-CN" sz="1200" b="0" i="1" smtClean="0">
                        <a:solidFill>
                          <a:schemeClr val="tx1"/>
                        </a:solidFill>
                        <a:latin typeface="Cambria Math" panose="02040503050406030204" pitchFamily="18" charset="0"/>
                      </a:rPr>
                      <m:t>𝑛</m:t>
                    </m:r>
                    <m:r>
                      <a:rPr lang="en-US" altLang="zh-CN" sz="1200" i="1">
                        <a:solidFill>
                          <a:schemeClr val="tx1"/>
                        </a:solidFill>
                        <a:latin typeface="Cambria Math" panose="02040503050406030204" pitchFamily="18" charset="0"/>
                      </a:rPr>
                      <m:t>]∈</m:t>
                    </m:r>
                    <m:r>
                      <a:rPr lang="en-US" altLang="zh-CN" sz="1200" i="1">
                        <a:solidFill>
                          <a:schemeClr val="tx1"/>
                        </a:solidFill>
                        <a:latin typeface="Cambria Math" panose="02040503050406030204" pitchFamily="18" charset="0"/>
                        <a:ea typeface="Cambria Math" panose="02040503050406030204" pitchFamily="18" charset="0"/>
                      </a:rPr>
                      <m:t>ℝ</m:t>
                    </m:r>
                  </m:oMath>
                </a14:m>
                <a:endParaRPr lang="zh-CN" altLang="en-US" sz="1200" dirty="0"/>
              </a:p>
            </p:txBody>
          </p:sp>
        </mc:Choice>
        <mc:Fallback xmlns="">
          <p:sp>
            <p:nvSpPr>
              <p:cNvPr id="98" name="矩形 97"/>
              <p:cNvSpPr>
                <a:spLocks noRot="1" noChangeAspect="1" noMove="1" noResize="1" noEditPoints="1" noAdjustHandles="1" noChangeArrowheads="1" noChangeShapeType="1" noTextEdit="1"/>
              </p:cNvSpPr>
              <p:nvPr/>
            </p:nvSpPr>
            <p:spPr>
              <a:xfrm>
                <a:off x="2801754" y="3226555"/>
                <a:ext cx="1707475" cy="689228"/>
              </a:xfrm>
              <a:prstGeom prst="rect">
                <a:avLst/>
              </a:prstGeom>
              <a:blipFill>
                <a:blip r:embed="rId7"/>
                <a:stretch>
                  <a:fillRect b="-2655"/>
                </a:stretch>
              </a:blipFill>
            </p:spPr>
            <p:txBody>
              <a:bodyPr/>
              <a:lstStyle/>
              <a:p>
                <a:r>
                  <a:rPr lang="zh-CN" altLang="en-US">
                    <a:noFill/>
                  </a:rPr>
                  <a:t> </a:t>
                </a:r>
              </a:p>
            </p:txBody>
          </p:sp>
        </mc:Fallback>
      </mc:AlternateContent>
      <p:grpSp>
        <p:nvGrpSpPr>
          <p:cNvPr id="101" name="组合 100">
            <a:extLst>
              <a:ext uri="{FF2B5EF4-FFF2-40B4-BE49-F238E27FC236}">
                <a16:creationId xmlns="" xmlns:a16="http://schemas.microsoft.com/office/drawing/2014/main" id="{63BC1933-0392-4802-88A1-E67E29963CD3}"/>
              </a:ext>
            </a:extLst>
          </p:cNvPr>
          <p:cNvGrpSpPr/>
          <p:nvPr/>
        </p:nvGrpSpPr>
        <p:grpSpPr>
          <a:xfrm>
            <a:off x="3247423" y="4561025"/>
            <a:ext cx="1844100" cy="1523119"/>
            <a:chOff x="6705628" y="3914080"/>
            <a:chExt cx="3074377" cy="2539256"/>
          </a:xfrm>
        </p:grpSpPr>
        <p:pic>
          <p:nvPicPr>
            <p:cNvPr id="102" name="图片 101">
              <a:extLst>
                <a:ext uri="{FF2B5EF4-FFF2-40B4-BE49-F238E27FC236}">
                  <a16:creationId xmlns="" xmlns:a16="http://schemas.microsoft.com/office/drawing/2014/main" id="{6F680393-CACE-4C79-B1DA-6B6BDB59F7FE}"/>
                </a:ext>
              </a:extLst>
            </p:cNvPr>
            <p:cNvPicPr>
              <a:picLocks noChangeAspect="1"/>
            </p:cNvPicPr>
            <p:nvPr/>
          </p:nvPicPr>
          <p:blipFill rotWithShape="1">
            <a:blip r:embed="rId8"/>
            <a:srcRect t="-1" b="-187"/>
            <a:stretch/>
          </p:blipFill>
          <p:spPr>
            <a:xfrm>
              <a:off x="6705628" y="3914080"/>
              <a:ext cx="3074377" cy="2539256"/>
            </a:xfrm>
            <a:prstGeom prst="rect">
              <a:avLst/>
            </a:prstGeom>
          </p:spPr>
        </p:pic>
        <p:sp>
          <p:nvSpPr>
            <p:cNvPr id="103" name="矩形 102">
              <a:extLst>
                <a:ext uri="{FF2B5EF4-FFF2-40B4-BE49-F238E27FC236}">
                  <a16:creationId xmlns="" xmlns:a16="http://schemas.microsoft.com/office/drawing/2014/main" id="{030BCE27-EF07-4644-8085-35589806FD0B}"/>
                </a:ext>
              </a:extLst>
            </p:cNvPr>
            <p:cNvSpPr/>
            <p:nvPr/>
          </p:nvSpPr>
          <p:spPr bwMode="auto">
            <a:xfrm>
              <a:off x="7536160" y="4005064"/>
              <a:ext cx="706656" cy="144016"/>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04" name="组合 103">
            <a:extLst>
              <a:ext uri="{FF2B5EF4-FFF2-40B4-BE49-F238E27FC236}">
                <a16:creationId xmlns="" xmlns:a16="http://schemas.microsoft.com/office/drawing/2014/main" id="{11DE7660-18CC-434D-AC75-C383CE233AB7}"/>
              </a:ext>
            </a:extLst>
          </p:cNvPr>
          <p:cNvGrpSpPr/>
          <p:nvPr/>
        </p:nvGrpSpPr>
        <p:grpSpPr>
          <a:xfrm>
            <a:off x="437427" y="4631272"/>
            <a:ext cx="1763611" cy="1412573"/>
            <a:chOff x="2320935" y="3914080"/>
            <a:chExt cx="3170286" cy="2539256"/>
          </a:xfrm>
        </p:grpSpPr>
        <p:pic>
          <p:nvPicPr>
            <p:cNvPr id="105" name="图片 104">
              <a:extLst>
                <a:ext uri="{FF2B5EF4-FFF2-40B4-BE49-F238E27FC236}">
                  <a16:creationId xmlns="" xmlns:a16="http://schemas.microsoft.com/office/drawing/2014/main" id="{F4B7C787-E17D-40EC-8C3F-CA80641F6AC8}"/>
                </a:ext>
              </a:extLst>
            </p:cNvPr>
            <p:cNvPicPr>
              <a:picLocks noChangeAspect="1"/>
            </p:cNvPicPr>
            <p:nvPr/>
          </p:nvPicPr>
          <p:blipFill rotWithShape="1">
            <a:blip r:embed="rId9"/>
            <a:srcRect t="-1" b="-459"/>
            <a:stretch/>
          </p:blipFill>
          <p:spPr>
            <a:xfrm>
              <a:off x="2320935" y="3914080"/>
              <a:ext cx="3170286" cy="2539256"/>
            </a:xfrm>
            <a:prstGeom prst="rect">
              <a:avLst/>
            </a:prstGeom>
          </p:spPr>
        </p:pic>
        <p:sp>
          <p:nvSpPr>
            <p:cNvPr id="106" name="矩形 105">
              <a:extLst>
                <a:ext uri="{FF2B5EF4-FFF2-40B4-BE49-F238E27FC236}">
                  <a16:creationId xmlns="" xmlns:a16="http://schemas.microsoft.com/office/drawing/2014/main" id="{BA8EA58A-9F3E-479A-ADC4-22476EBBC4A5}"/>
                </a:ext>
              </a:extLst>
            </p:cNvPr>
            <p:cNvSpPr/>
            <p:nvPr/>
          </p:nvSpPr>
          <p:spPr bwMode="auto">
            <a:xfrm>
              <a:off x="3075653" y="4004914"/>
              <a:ext cx="706656" cy="144016"/>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07" name="文本框 106"/>
          <p:cNvSpPr txBox="1"/>
          <p:nvPr/>
        </p:nvSpPr>
        <p:spPr>
          <a:xfrm>
            <a:off x="1899303" y="4179648"/>
            <a:ext cx="1362019" cy="769441"/>
          </a:xfrm>
          <a:prstGeom prst="rect">
            <a:avLst/>
          </a:prstGeom>
          <a:noFill/>
        </p:spPr>
        <p:txBody>
          <a:bodyPr wrap="square" rtlCol="0">
            <a:spAutoFit/>
          </a:bodyPr>
          <a:lstStyle/>
          <a:p>
            <a:r>
              <a:rPr lang="en-US" altLang="zh-CN" sz="1100" dirty="0">
                <a:solidFill>
                  <a:schemeClr val="tx1"/>
                </a:solidFill>
              </a:rPr>
              <a:t>Different use cases (rate selection and frame aggregation) with same inputs [4]</a:t>
            </a:r>
            <a:endParaRPr lang="zh-CN" altLang="en-US" sz="1100" dirty="0">
              <a:solidFill>
                <a:schemeClr val="tx1"/>
              </a:solidFill>
            </a:endParaRPr>
          </a:p>
        </p:txBody>
      </p:sp>
      <p:cxnSp>
        <p:nvCxnSpPr>
          <p:cNvPr id="109" name="直接箭头连接符 108"/>
          <p:cNvCxnSpPr>
            <a:endCxn id="107" idx="1"/>
          </p:cNvCxnSpPr>
          <p:nvPr/>
        </p:nvCxnSpPr>
        <p:spPr bwMode="auto">
          <a:xfrm flipV="1">
            <a:off x="1550618" y="4564369"/>
            <a:ext cx="348685" cy="1447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0" name="直接箭头连接符 109"/>
          <p:cNvCxnSpPr>
            <a:endCxn id="107" idx="3"/>
          </p:cNvCxnSpPr>
          <p:nvPr/>
        </p:nvCxnSpPr>
        <p:spPr bwMode="auto">
          <a:xfrm flipH="1" flipV="1">
            <a:off x="3261322" y="4564369"/>
            <a:ext cx="259830" cy="13691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40821333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a:themeElements>
    <a:clrScheme name="自定义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7F7F7F"/>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19347</TotalTime>
  <Words>1884</Words>
  <Application>Microsoft Office PowerPoint</Application>
  <PresentationFormat>宽屏</PresentationFormat>
  <Paragraphs>295</Paragraphs>
  <Slides>13</Slides>
  <Notes>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 Unicode MS</vt:lpstr>
      <vt:lpstr>MS Gothic</vt:lpstr>
      <vt:lpstr>宋体</vt:lpstr>
      <vt:lpstr>微软雅黑</vt:lpstr>
      <vt:lpstr>Arial</vt:lpstr>
      <vt:lpstr>Calibri</vt:lpstr>
      <vt:lpstr>Cambria Math</vt:lpstr>
      <vt:lpstr>Times New Roman</vt:lpstr>
      <vt:lpstr>Office</vt:lpstr>
      <vt:lpstr>Discussions on Neural Network Model Sharing for WLAN</vt:lpstr>
      <vt:lpstr>Introduction</vt:lpstr>
      <vt:lpstr>Neural Network Model Sharing between AP and non-AP STA</vt:lpstr>
      <vt:lpstr>Revisit the Use Cases in [6]</vt:lpstr>
      <vt:lpstr>Transmission Scheme Use Cases</vt:lpstr>
      <vt:lpstr>Neural Network Model Workflow for Transmission Scheme Optimization </vt:lpstr>
      <vt:lpstr>Discussions on Neural Network Model Workflow</vt:lpstr>
      <vt:lpstr>Discussions on Neural Network Model Workflow</vt:lpstr>
      <vt:lpstr>Discussions on Neural Network Model Workflow</vt:lpstr>
      <vt:lpstr>Discussions on Neural Network Model Workflow</vt:lpstr>
      <vt:lpstr>Summary of Neural Network Model Workflow</vt:lpstr>
      <vt:lpstr>Summary</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Clear Channel Assessment (CCA) behavior of commerical Wi-Fi equipment</dc:title>
  <dc:creator>Guido R. Hiertz</dc:creator>
  <cp:lastModifiedBy>Liupeng (Jeremy)</cp:lastModifiedBy>
  <cp:revision>737</cp:revision>
  <cp:lastPrinted>1601-01-01T00:00:00Z</cp:lastPrinted>
  <dcterms:created xsi:type="dcterms:W3CDTF">2022-07-07T19:12:59Z</dcterms:created>
  <dcterms:modified xsi:type="dcterms:W3CDTF">2023-05-08T06:56:39Z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(3)+yiZemPTd/zT5Ws2rPbZ7HsP0oA5SWmx7kwa/umYYSEpXXACeA3svTgPmt5S5I8ky/B3lM4f
y1JbD0UcgbZ58Q2vBOkvxh3X9pVMo2PmHvg3GJuVtMURAOJS//IJTmt0jMQQL2E9VDGoxivG
xdlM9dqjLlGV7IXn9BMZSLbSODIPP1ZbBaT8st3G6pXFRIeafhDLGVPNAI1DQ1KaiUKZ5pC5
ulBaHfbXwXAQNDFjJr</vt:lpwstr>
  </property>
  <property fmtid="{D5CDD505-2E9C-101B-9397-08002B2CF9AE}" pid="3" name="_2015_ms_pID_7253431">
    <vt:lpwstr>OU9H5kCn14Ikuhy/s4/5sP9riKOiejyNwRoZm/R5aOGbYoADgfJB3E
QQ5CWVyS3f/FDsYMYv4Rq6BF6Y1ztziyJw6fE/FdKyPig1QkVbpcB7rwyo0KZ0xX4d/9qpZ7
gWJQabbIhBZ9RRyQwPcjChoBzho7STJ+JDwTze1e4bDm9TxVFn5+FEnjSwARXj6kKDToSUxI
9sX/C3vS/49WE1bmUzwyFtbdkumJAACvD0vA</vt:lpwstr>
  </property>
  <property fmtid="{D5CDD505-2E9C-101B-9397-08002B2CF9AE}" pid="4" name="_2015_ms_pID_7253432">
    <vt:lpwstr>rw==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1683267672</vt:lpwstr>
  </property>
</Properties>
</file>