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7"/>
  </p:notesMasterIdLst>
  <p:handoutMasterIdLst>
    <p:handoutMasterId r:id="rId8"/>
  </p:handoutMasterIdLst>
  <p:sldIdLst>
    <p:sldId id="269" r:id="rId2"/>
    <p:sldId id="2560" r:id="rId3"/>
    <p:sldId id="2561" r:id="rId4"/>
    <p:sldId id="2562" r:id="rId5"/>
    <p:sldId id="2556"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343434"/>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29" autoAdjust="0"/>
    <p:restoredTop sz="94660" autoAdjust="0"/>
  </p:normalViewPr>
  <p:slideViewPr>
    <p:cSldViewPr>
      <p:cViewPr varScale="1">
        <p:scale>
          <a:sx n="87" d="100"/>
          <a:sy n="87" d="100"/>
        </p:scale>
        <p:origin x="90" y="4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45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802.11-18/0605r5</a:t>
            </a:r>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May 2018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802.11-18/0605r5</a:t>
            </a:r>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May 2018</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Rectangle 5">
            <a:extLst>
              <a:ext uri="{FF2B5EF4-FFF2-40B4-BE49-F238E27FC236}">
                <a16:creationId xmlns:a16="http://schemas.microsoft.com/office/drawing/2014/main" id="{F2C86047-4056-603E-F931-07C83674E58A}"/>
              </a:ext>
            </a:extLst>
          </p:cNvPr>
          <p:cNvSpPr>
            <a:spLocks noGrp="1" noChangeArrowheads="1"/>
          </p:cNvSpPr>
          <p:nvPr>
            <p:ph type="ftr" sz="quarter" idx="3"/>
          </p:nvPr>
        </p:nvSpPr>
        <p:spPr>
          <a:xfrm>
            <a:off x="6553200" y="6475413"/>
            <a:ext cx="1990725" cy="182558"/>
          </a:xfrm>
          <a:prstGeom prst="rect">
            <a:avLst/>
          </a:prstGeom>
          <a:ln/>
        </p:spPr>
        <p:txBody>
          <a:bodyPr/>
          <a:lstStyle>
            <a:lvl1pPr>
              <a:defRPr>
                <a:latin typeface="+mj-lt"/>
              </a:defRPr>
            </a:lvl1pPr>
          </a:lstStyle>
          <a:p>
            <a:pPr>
              <a:defRPr/>
            </a:pPr>
            <a:r>
              <a:rPr lang="en-US" dirty="0"/>
              <a:t>Andrew Myles, unaffiliated</a:t>
            </a:r>
          </a:p>
        </p:txBody>
      </p:sp>
    </p:spTree>
    <p:extLst>
      <p:ext uri="{BB962C8B-B14F-4D97-AF65-F5344CB8AC3E}">
        <p14:creationId xmlns:p14="http://schemas.microsoft.com/office/powerpoint/2010/main" val="38669456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
        <p:nvSpPr>
          <p:cNvPr id="7" name="Rectangle 5">
            <a:extLst>
              <a:ext uri="{FF2B5EF4-FFF2-40B4-BE49-F238E27FC236}">
                <a16:creationId xmlns:a16="http://schemas.microsoft.com/office/drawing/2014/main" id="{B1D67FF5-E0CC-FD41-673C-40ED33B789F7}"/>
              </a:ext>
            </a:extLst>
          </p:cNvPr>
          <p:cNvSpPr>
            <a:spLocks noGrp="1" noChangeArrowheads="1"/>
          </p:cNvSpPr>
          <p:nvPr>
            <p:ph type="ftr" sz="quarter" idx="3"/>
          </p:nvPr>
        </p:nvSpPr>
        <p:spPr>
          <a:xfrm>
            <a:off x="6553200" y="6475413"/>
            <a:ext cx="1990725" cy="182558"/>
          </a:xfrm>
          <a:prstGeom prst="rect">
            <a:avLst/>
          </a:prstGeom>
          <a:ln/>
        </p:spPr>
        <p:txBody>
          <a:bodyPr/>
          <a:lstStyle>
            <a:lvl1pPr>
              <a:defRPr>
                <a:latin typeface="+mj-lt"/>
              </a:defRPr>
            </a:lvl1pPr>
          </a:lstStyle>
          <a:p>
            <a:pPr>
              <a:defRPr/>
            </a:pPr>
            <a:r>
              <a:rPr lang="en-US" dirty="0"/>
              <a:t>Andrew Myles, unaffiliated</a:t>
            </a:r>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802.11-23/0729r0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May 2023</a:t>
            </a:r>
          </a:p>
        </p:txBody>
      </p:sp>
      <p:sp>
        <p:nvSpPr>
          <p:cNvPr id="5" name="Rectangle 5">
            <a:extLst>
              <a:ext uri="{FF2B5EF4-FFF2-40B4-BE49-F238E27FC236}">
                <a16:creationId xmlns:a16="http://schemas.microsoft.com/office/drawing/2014/main" id="{4AACB594-26B3-5820-10CC-075D27EEA5C3}"/>
              </a:ext>
            </a:extLst>
          </p:cNvPr>
          <p:cNvSpPr>
            <a:spLocks noGrp="1" noChangeArrowheads="1"/>
          </p:cNvSpPr>
          <p:nvPr>
            <p:ph type="ftr" sz="quarter" idx="3"/>
          </p:nvPr>
        </p:nvSpPr>
        <p:spPr>
          <a:xfrm>
            <a:off x="6553200" y="6475413"/>
            <a:ext cx="1990725" cy="182558"/>
          </a:xfrm>
          <a:prstGeom prst="rect">
            <a:avLst/>
          </a:prstGeom>
          <a:ln/>
        </p:spPr>
        <p:txBody>
          <a:bodyPr/>
          <a:lstStyle>
            <a:lvl1pPr>
              <a:defRPr>
                <a:latin typeface="+mj-lt"/>
              </a:defRPr>
            </a:lvl1pPr>
          </a:lstStyle>
          <a:p>
            <a:pPr>
              <a:defRPr/>
            </a:pPr>
            <a:r>
              <a:rPr lang="en-US" dirty="0"/>
              <a:t>Andrew Myles, unaffiliated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2">
                    <a:lumMod val="75000"/>
                  </a:schemeClr>
                </a:solidFill>
              </a:rPr>
              <a:t>A response to the response to CID3033 in LB2270 on 802.11m D2.0</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6"/>
                </a:solidFill>
              </a:rPr>
              <a:t>1 May 2023</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78405150"/>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Myles</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err="1">
                          <a:effectLst/>
                        </a:rPr>
                        <a:t>unaffliated</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andrew@myles.au</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endParaRPr lang="en-AU" sz="1200" dirty="0">
                        <a:effectLst/>
                        <a:latin typeface="+mn-lt"/>
                        <a:ea typeface="Times New Roman"/>
                      </a:endParaRPr>
                    </a:p>
                  </a:txBody>
                  <a:tcPr marL="68580" marR="68580" marT="0" marB="0" anchor="ctr"/>
                </a:tc>
                <a:tc>
                  <a:txBody>
                    <a:bodyPr/>
                    <a:lstStyle/>
                    <a:p>
                      <a:pPr>
                        <a:spcAft>
                          <a:spcPts val="0"/>
                        </a:spcAft>
                      </a:pPr>
                      <a:endParaRPr lang="en-AU" sz="1200" dirty="0">
                        <a:effectLst/>
                        <a:latin typeface="+mn-lt"/>
                        <a:ea typeface="Times New Roman"/>
                      </a:endParaRPr>
                    </a:p>
                  </a:txBody>
                  <a:tcPr marL="68580" marR="68580" marT="0" marB="0" anchor="ctr"/>
                </a:tc>
                <a:tc>
                  <a:txBody>
                    <a:bodyPr/>
                    <a:lstStyle/>
                    <a:p>
                      <a:pPr marL="21590" indent="-21590">
                        <a:spcAft>
                          <a:spcPts val="0"/>
                        </a:spcAft>
                      </a:pPr>
                      <a:endParaRPr lang="en-AU" sz="1200" dirty="0">
                        <a:effectLst/>
                        <a:latin typeface="+mn-lt"/>
                        <a:ea typeface="Times New Roman"/>
                      </a:endParaRPr>
                    </a:p>
                  </a:txBody>
                  <a:tcPr marL="68580" marR="68580" marT="0" marB="0" anchor="ctr"/>
                </a:tc>
                <a:tc>
                  <a:txBody>
                    <a:bodyPr/>
                    <a:lstStyle/>
                    <a:p>
                      <a:pPr>
                        <a:spcAft>
                          <a:spcPts val="0"/>
                        </a:spcAft>
                      </a:pP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
        <p:nvSpPr>
          <p:cNvPr id="3" name="Rectangle 5">
            <a:extLst>
              <a:ext uri="{FF2B5EF4-FFF2-40B4-BE49-F238E27FC236}">
                <a16:creationId xmlns:a16="http://schemas.microsoft.com/office/drawing/2014/main" id="{C9B27DCB-A5C5-B2C4-1A62-1BE9029664A4}"/>
              </a:ext>
            </a:extLst>
          </p:cNvPr>
          <p:cNvSpPr>
            <a:spLocks noGrp="1" noChangeArrowheads="1"/>
          </p:cNvSpPr>
          <p:nvPr>
            <p:ph type="ftr" sz="quarter" idx="3"/>
          </p:nvPr>
        </p:nvSpPr>
        <p:spPr>
          <a:xfrm>
            <a:off x="6553200" y="6475413"/>
            <a:ext cx="1990725" cy="182558"/>
          </a:xfrm>
          <a:prstGeom prst="rect">
            <a:avLst/>
          </a:prstGeom>
          <a:ln/>
        </p:spPr>
        <p:txBody>
          <a:bodyPr/>
          <a:lstStyle>
            <a:lvl1pPr>
              <a:defRPr>
                <a:latin typeface="+mj-lt"/>
              </a:defRPr>
            </a:lvl1pPr>
          </a:lstStyle>
          <a:p>
            <a:pPr>
              <a:defRPr/>
            </a:pPr>
            <a:r>
              <a:rPr lang="en-US" dirty="0"/>
              <a:t>Andrew Myles, unaffiliated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90758-FB81-56E1-9D2E-38E7C344F35B}"/>
              </a:ext>
            </a:extLst>
          </p:cNvPr>
          <p:cNvSpPr>
            <a:spLocks noGrp="1"/>
          </p:cNvSpPr>
          <p:nvPr>
            <p:ph type="title"/>
          </p:nvPr>
        </p:nvSpPr>
        <p:spPr>
          <a:xfrm>
            <a:off x="685799" y="685800"/>
            <a:ext cx="8077201" cy="1066800"/>
          </a:xfrm>
        </p:spPr>
        <p:txBody>
          <a:bodyPr/>
          <a:lstStyle/>
          <a:p>
            <a:r>
              <a:rPr lang="en-AU" dirty="0"/>
              <a:t>In LB258, </a:t>
            </a:r>
            <a:r>
              <a:rPr lang="en-AU" dirty="0" err="1"/>
              <a:t>TGme</a:t>
            </a:r>
            <a:r>
              <a:rPr lang="en-AU" dirty="0"/>
              <a:t> expressed some sympathy for the problem highlighted by CID2323, but not the solutions</a:t>
            </a:r>
          </a:p>
        </p:txBody>
      </p:sp>
      <p:sp>
        <p:nvSpPr>
          <p:cNvPr id="3" name="Content Placeholder 2">
            <a:extLst>
              <a:ext uri="{FF2B5EF4-FFF2-40B4-BE49-F238E27FC236}">
                <a16:creationId xmlns:a16="http://schemas.microsoft.com/office/drawing/2014/main" id="{27BBAC41-F610-CD4D-BB60-036EA8C93FBD}"/>
              </a:ext>
            </a:extLst>
          </p:cNvPr>
          <p:cNvSpPr>
            <a:spLocks noGrp="1"/>
          </p:cNvSpPr>
          <p:nvPr>
            <p:ph idx="1"/>
          </p:nvPr>
        </p:nvSpPr>
        <p:spPr>
          <a:xfrm>
            <a:off x="685800" y="1905000"/>
            <a:ext cx="7772400" cy="4114800"/>
          </a:xfrm>
        </p:spPr>
        <p:txBody>
          <a:bodyPr/>
          <a:lstStyle/>
          <a:p>
            <a:pPr lvl="1"/>
            <a:r>
              <a:rPr lang="en-US" dirty="0"/>
              <a:t>CID2323 (author: Thomas </a:t>
            </a:r>
            <a:r>
              <a:rPr lang="en-US" dirty="0" err="1"/>
              <a:t>Derham</a:t>
            </a:r>
            <a:r>
              <a:rPr lang="en-US" dirty="0"/>
              <a:t>) in LB258 commented on the Regulatory Info subfield and suggested some changes</a:t>
            </a:r>
          </a:p>
          <a:p>
            <a:pPr lvl="1"/>
            <a:r>
              <a:rPr lang="en-US" dirty="0"/>
              <a:t>In 11-22-0350 (author: Andrew Myles), I proposed an alternative solution to that suggested by </a:t>
            </a:r>
            <a:r>
              <a:rPr lang="en-US" dirty="0" err="1"/>
              <a:t>Derham</a:t>
            </a:r>
            <a:r>
              <a:rPr lang="en-US" dirty="0"/>
              <a:t> in CID2323</a:t>
            </a:r>
          </a:p>
          <a:p>
            <a:pPr lvl="1"/>
            <a:r>
              <a:rPr lang="en-US" dirty="0"/>
              <a:t>Both proposed changes (by </a:t>
            </a:r>
            <a:r>
              <a:rPr lang="en-US" dirty="0" err="1"/>
              <a:t>Derham</a:t>
            </a:r>
            <a:r>
              <a:rPr lang="en-US" dirty="0"/>
              <a:t> &amp; Myles) were rejected by </a:t>
            </a:r>
            <a:r>
              <a:rPr lang="en-US" dirty="0" err="1"/>
              <a:t>TGme</a:t>
            </a:r>
            <a:r>
              <a:rPr lang="en-US" dirty="0"/>
              <a:t> in their response to CID2323</a:t>
            </a:r>
          </a:p>
          <a:p>
            <a:pPr lvl="1"/>
            <a:r>
              <a:rPr lang="en-US" dirty="0" err="1"/>
              <a:t>TGme’s</a:t>
            </a:r>
            <a:r>
              <a:rPr lang="en-US" dirty="0"/>
              <a:t> response seemed to accept that while the premise of </a:t>
            </a:r>
            <a:r>
              <a:rPr lang="en-US" dirty="0" err="1"/>
              <a:t>Derham’s</a:t>
            </a:r>
            <a:r>
              <a:rPr lang="en-US" dirty="0"/>
              <a:t> comment in CID2323 is false, the problem highlighted by CID2323 is real</a:t>
            </a:r>
          </a:p>
          <a:p>
            <a:pPr lvl="1"/>
            <a:r>
              <a:rPr lang="en-US" dirty="0"/>
              <a:t>It therefore seems to be accepted that a change of some sort is required, but the question is what change?</a:t>
            </a:r>
          </a:p>
          <a:p>
            <a:endParaRPr lang="en-US" dirty="0"/>
          </a:p>
          <a:p>
            <a:endParaRPr lang="en-AU" dirty="0"/>
          </a:p>
        </p:txBody>
      </p:sp>
      <p:sp>
        <p:nvSpPr>
          <p:cNvPr id="4" name="Slide Number Placeholder 3">
            <a:extLst>
              <a:ext uri="{FF2B5EF4-FFF2-40B4-BE49-F238E27FC236}">
                <a16:creationId xmlns:a16="http://schemas.microsoft.com/office/drawing/2014/main" id="{F82E00BE-8C95-8D18-078E-F8497A44789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a:p>
        </p:txBody>
      </p:sp>
      <p:sp>
        <p:nvSpPr>
          <p:cNvPr id="5" name="Footer Placeholder 4">
            <a:extLst>
              <a:ext uri="{FF2B5EF4-FFF2-40B4-BE49-F238E27FC236}">
                <a16:creationId xmlns:a16="http://schemas.microsoft.com/office/drawing/2014/main" id="{836B62A3-5C4F-A2F6-8FF4-67FA5FCC1DB4}"/>
              </a:ext>
            </a:extLst>
          </p:cNvPr>
          <p:cNvSpPr>
            <a:spLocks noGrp="1"/>
          </p:cNvSpPr>
          <p:nvPr>
            <p:ph type="ftr" sz="quarter" idx="3"/>
          </p:nvPr>
        </p:nvSpPr>
        <p:spPr/>
        <p:txBody>
          <a:bodyPr/>
          <a:lstStyle/>
          <a:p>
            <a:pPr>
              <a:defRPr/>
            </a:pPr>
            <a:r>
              <a:rPr lang="en-US"/>
              <a:t>Andrew Myles, unaffiliated</a:t>
            </a:r>
            <a:endParaRPr lang="en-US" dirty="0"/>
          </a:p>
        </p:txBody>
      </p:sp>
    </p:spTree>
    <p:extLst>
      <p:ext uri="{BB962C8B-B14F-4D97-AF65-F5344CB8AC3E}">
        <p14:creationId xmlns:p14="http://schemas.microsoft.com/office/powerpoint/2010/main" val="3306498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90758-FB81-56E1-9D2E-38E7C344F35B}"/>
              </a:ext>
            </a:extLst>
          </p:cNvPr>
          <p:cNvSpPr>
            <a:spLocks noGrp="1"/>
          </p:cNvSpPr>
          <p:nvPr>
            <p:ph type="title"/>
          </p:nvPr>
        </p:nvSpPr>
        <p:spPr/>
        <p:txBody>
          <a:bodyPr/>
          <a:lstStyle/>
          <a:p>
            <a:r>
              <a:rPr lang="en-AU" dirty="0"/>
              <a:t>In LB270, Myles provided a response in CID3033 to the questions in </a:t>
            </a:r>
            <a:r>
              <a:rPr lang="en-AU" dirty="0" err="1"/>
              <a:t>TGme’s</a:t>
            </a:r>
            <a:r>
              <a:rPr lang="en-AU" dirty="0"/>
              <a:t> response to </a:t>
            </a:r>
            <a:r>
              <a:rPr lang="en-US" dirty="0"/>
              <a:t>CID2323</a:t>
            </a:r>
            <a:endParaRPr lang="en-AU" dirty="0"/>
          </a:p>
        </p:txBody>
      </p:sp>
      <p:sp>
        <p:nvSpPr>
          <p:cNvPr id="3" name="Content Placeholder 2">
            <a:extLst>
              <a:ext uri="{FF2B5EF4-FFF2-40B4-BE49-F238E27FC236}">
                <a16:creationId xmlns:a16="http://schemas.microsoft.com/office/drawing/2014/main" id="{27BBAC41-F610-CD4D-BB60-036EA8C93FBD}"/>
              </a:ext>
            </a:extLst>
          </p:cNvPr>
          <p:cNvSpPr>
            <a:spLocks noGrp="1"/>
          </p:cNvSpPr>
          <p:nvPr>
            <p:ph idx="1"/>
          </p:nvPr>
        </p:nvSpPr>
        <p:spPr>
          <a:xfrm>
            <a:off x="685800" y="1905000"/>
            <a:ext cx="7772400" cy="4114800"/>
          </a:xfrm>
        </p:spPr>
        <p:txBody>
          <a:bodyPr/>
          <a:lstStyle/>
          <a:p>
            <a:pPr lvl="1"/>
            <a:r>
              <a:rPr lang="en-US" dirty="0"/>
              <a:t>In rejecting the changes proposed in 11-22-0350 (author: Andrew Myles), </a:t>
            </a:r>
            <a:r>
              <a:rPr lang="en-US" dirty="0" err="1"/>
              <a:t>TGme</a:t>
            </a:r>
            <a:r>
              <a:rPr lang="en-US" dirty="0"/>
              <a:t> seemed to display some sympathy for the reasoning &amp; suggested proposal for further generalisation, albeit with questions</a:t>
            </a:r>
          </a:p>
          <a:p>
            <a:pPr lvl="1"/>
            <a:r>
              <a:rPr lang="en-US" dirty="0"/>
              <a:t>The author responded in CID3033 in LB270 to the questions posed in </a:t>
            </a:r>
            <a:r>
              <a:rPr lang="en-US" dirty="0" err="1"/>
              <a:t>TGme’s</a:t>
            </a:r>
            <a:r>
              <a:rPr lang="en-US" dirty="0"/>
              <a:t> response to CID2323, noting that:</a:t>
            </a:r>
          </a:p>
          <a:p>
            <a:pPr lvl="2"/>
            <a:r>
              <a:rPr lang="en-US" dirty="0"/>
              <a:t>An ANA assignment is indeed required, as suggested by </a:t>
            </a:r>
            <a:r>
              <a:rPr lang="en-US" dirty="0" err="1"/>
              <a:t>TGme</a:t>
            </a:r>
            <a:r>
              <a:rPr lang="en-US" dirty="0"/>
              <a:t>. Myles agreed that this can be achieved by separate motion in the future</a:t>
            </a:r>
          </a:p>
          <a:p>
            <a:pPr lvl="2"/>
            <a:r>
              <a:rPr lang="en-US" dirty="0"/>
              <a:t>The need for a formal definition of C2C can be avoided. Myles proposed some new text to achieve this goal</a:t>
            </a:r>
          </a:p>
          <a:p>
            <a:pPr lvl="2"/>
            <a:r>
              <a:rPr lang="en-US" dirty="0" err="1"/>
              <a:t>TGme</a:t>
            </a:r>
            <a:r>
              <a:rPr lang="en-US" dirty="0"/>
              <a:t> is correct that the text probably should not contain "shall" or "shall not", as any enforcement is a regulatory issue. Myles proposed new text that avoided "shall" and "shall not"</a:t>
            </a:r>
          </a:p>
          <a:p>
            <a:pPr lvl="2"/>
            <a:r>
              <a:rPr lang="en-US" dirty="0"/>
              <a:t>This signalling from the AP to the client is required so that the client can know about the APs choices</a:t>
            </a:r>
          </a:p>
          <a:p>
            <a:endParaRPr lang="en-AU" dirty="0"/>
          </a:p>
        </p:txBody>
      </p:sp>
      <p:sp>
        <p:nvSpPr>
          <p:cNvPr id="4" name="Slide Number Placeholder 3">
            <a:extLst>
              <a:ext uri="{FF2B5EF4-FFF2-40B4-BE49-F238E27FC236}">
                <a16:creationId xmlns:a16="http://schemas.microsoft.com/office/drawing/2014/main" id="{F82E00BE-8C95-8D18-078E-F8497A44789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a:p>
        </p:txBody>
      </p:sp>
      <p:sp>
        <p:nvSpPr>
          <p:cNvPr id="5" name="Footer Placeholder 4">
            <a:extLst>
              <a:ext uri="{FF2B5EF4-FFF2-40B4-BE49-F238E27FC236}">
                <a16:creationId xmlns:a16="http://schemas.microsoft.com/office/drawing/2014/main" id="{836B62A3-5C4F-A2F6-8FF4-67FA5FCC1DB4}"/>
              </a:ext>
            </a:extLst>
          </p:cNvPr>
          <p:cNvSpPr>
            <a:spLocks noGrp="1"/>
          </p:cNvSpPr>
          <p:nvPr>
            <p:ph type="ftr" sz="quarter" idx="3"/>
          </p:nvPr>
        </p:nvSpPr>
        <p:spPr/>
        <p:txBody>
          <a:bodyPr/>
          <a:lstStyle/>
          <a:p>
            <a:pPr>
              <a:defRPr/>
            </a:pPr>
            <a:r>
              <a:rPr lang="en-US"/>
              <a:t>Andrew Myles, unaffiliated</a:t>
            </a:r>
            <a:endParaRPr lang="en-US" dirty="0"/>
          </a:p>
        </p:txBody>
      </p:sp>
    </p:spTree>
    <p:extLst>
      <p:ext uri="{BB962C8B-B14F-4D97-AF65-F5344CB8AC3E}">
        <p14:creationId xmlns:p14="http://schemas.microsoft.com/office/powerpoint/2010/main" val="3172628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4679E-4860-C3AC-6954-3991B06D80BE}"/>
              </a:ext>
            </a:extLst>
          </p:cNvPr>
          <p:cNvSpPr>
            <a:spLocks noGrp="1"/>
          </p:cNvSpPr>
          <p:nvPr>
            <p:ph type="title"/>
          </p:nvPr>
        </p:nvSpPr>
        <p:spPr>
          <a:xfrm>
            <a:off x="685800" y="685800"/>
            <a:ext cx="8077200" cy="1066800"/>
          </a:xfrm>
        </p:spPr>
        <p:txBody>
          <a:bodyPr/>
          <a:lstStyle/>
          <a:p>
            <a:r>
              <a:rPr lang="en-AU" dirty="0"/>
              <a:t>A replacement to Table E-12 will allow administrators to have management control over enablement </a:t>
            </a:r>
          </a:p>
        </p:txBody>
      </p:sp>
      <p:sp>
        <p:nvSpPr>
          <p:cNvPr id="3" name="Content Placeholder 2">
            <a:extLst>
              <a:ext uri="{FF2B5EF4-FFF2-40B4-BE49-F238E27FC236}">
                <a16:creationId xmlns:a16="http://schemas.microsoft.com/office/drawing/2014/main" id="{29CE52A4-ACD4-0169-3934-2B6E3DC7742A}"/>
              </a:ext>
            </a:extLst>
          </p:cNvPr>
          <p:cNvSpPr>
            <a:spLocks noGrp="1"/>
          </p:cNvSpPr>
          <p:nvPr>
            <p:ph idx="1"/>
          </p:nvPr>
        </p:nvSpPr>
        <p:spPr/>
        <p:txBody>
          <a:bodyPr/>
          <a:lstStyle/>
          <a:p>
            <a:pPr lvl="1"/>
            <a:r>
              <a:rPr lang="en-US" dirty="0"/>
              <a:t>In the response to Myles’ comment in CID3033 in LB270, </a:t>
            </a:r>
            <a:r>
              <a:rPr lang="en-US" dirty="0" err="1"/>
              <a:t>TGme</a:t>
            </a:r>
            <a:r>
              <a:rPr lang="en-US" dirty="0"/>
              <a:t> was  ambiguous about next steps</a:t>
            </a:r>
          </a:p>
          <a:p>
            <a:pPr lvl="1"/>
            <a:r>
              <a:rPr lang="en-US" dirty="0"/>
              <a:t>It appears, assuming that the need for change is accepted and generalisation is a good direction, that </a:t>
            </a:r>
            <a:r>
              <a:rPr lang="en-US" dirty="0" err="1"/>
              <a:t>TGme</a:t>
            </a:r>
            <a:r>
              <a:rPr lang="en-US" dirty="0"/>
              <a:t> wants Myles to provide a full and explicit set of changes</a:t>
            </a:r>
          </a:p>
          <a:p>
            <a:pPr lvl="1"/>
            <a:r>
              <a:rPr lang="en-US" dirty="0"/>
              <a:t>The following page contains the proposed change, which is to </a:t>
            </a:r>
            <a:r>
              <a:rPr lang="en-AU" dirty="0"/>
              <a:t>replace Table E-12 on pp 5529-30 of 802.11me D3.0</a:t>
            </a:r>
          </a:p>
          <a:p>
            <a:pPr lvl="2"/>
            <a:r>
              <a:rPr lang="en-AU" dirty="0"/>
              <a:t>This proposal provides mechanisms to allow an indoor AP or indoor standard power AP to signal whether it consents to being used to enable another AP</a:t>
            </a:r>
          </a:p>
          <a:p>
            <a:pPr lvl="2"/>
            <a:r>
              <a:rPr lang="en-AU" dirty="0"/>
              <a:t>This allows flexibility for administrators to have management control over whether other APs are enabled by their infrastructure</a:t>
            </a:r>
            <a:endParaRPr lang="en-US" dirty="0"/>
          </a:p>
          <a:p>
            <a:endParaRPr lang="en-AU" dirty="0"/>
          </a:p>
        </p:txBody>
      </p:sp>
      <p:sp>
        <p:nvSpPr>
          <p:cNvPr id="4" name="Slide Number Placeholder 3">
            <a:extLst>
              <a:ext uri="{FF2B5EF4-FFF2-40B4-BE49-F238E27FC236}">
                <a16:creationId xmlns:a16="http://schemas.microsoft.com/office/drawing/2014/main" id="{D44F20B4-AA05-69D1-1D30-6ED4B343E0A7}"/>
              </a:ext>
            </a:extLst>
          </p:cNvPr>
          <p:cNvSpPr>
            <a:spLocks noGrp="1"/>
          </p:cNvSpPr>
          <p:nvPr>
            <p:ph type="sldNum" sz="quarter" idx="11"/>
          </p:nvPr>
        </p:nvSpPr>
        <p:spPr/>
        <p:txBody>
          <a:bodyPr/>
          <a:lstStyle/>
          <a:p>
            <a:r>
              <a:rPr lang="en-US"/>
              <a:t>Slide </a:t>
            </a:r>
            <a:fld id="{EF4002E7-DB4D-4CC3-8382-1939D19420D8}" type="slidenum">
              <a:rPr lang="en-US" smtClean="0"/>
              <a:pPr/>
              <a:t>4</a:t>
            </a:fld>
            <a:endParaRPr lang="en-US"/>
          </a:p>
        </p:txBody>
      </p:sp>
      <p:sp>
        <p:nvSpPr>
          <p:cNvPr id="5" name="Footer Placeholder 4">
            <a:extLst>
              <a:ext uri="{FF2B5EF4-FFF2-40B4-BE49-F238E27FC236}">
                <a16:creationId xmlns:a16="http://schemas.microsoft.com/office/drawing/2014/main" id="{AE568FBC-4AFE-584D-1CA6-5C2A006455B6}"/>
              </a:ext>
            </a:extLst>
          </p:cNvPr>
          <p:cNvSpPr>
            <a:spLocks noGrp="1"/>
          </p:cNvSpPr>
          <p:nvPr>
            <p:ph type="ftr" sz="quarter" idx="3"/>
          </p:nvPr>
        </p:nvSpPr>
        <p:spPr/>
        <p:txBody>
          <a:bodyPr/>
          <a:lstStyle/>
          <a:p>
            <a:r>
              <a:rPr lang="en-US"/>
              <a:t>Andrew Myles, unaffiliated</a:t>
            </a:r>
            <a:endParaRPr lang="en-US" dirty="0"/>
          </a:p>
        </p:txBody>
      </p:sp>
    </p:spTree>
    <p:extLst>
      <p:ext uri="{BB962C8B-B14F-4D97-AF65-F5344CB8AC3E}">
        <p14:creationId xmlns:p14="http://schemas.microsoft.com/office/powerpoint/2010/main" val="630247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45A93-BF0B-4D24-BDC2-7806EA34C6EF}"/>
              </a:ext>
            </a:extLst>
          </p:cNvPr>
          <p:cNvSpPr>
            <a:spLocks noGrp="1"/>
          </p:cNvSpPr>
          <p:nvPr>
            <p:ph type="title"/>
          </p:nvPr>
        </p:nvSpPr>
        <p:spPr/>
        <p:txBody>
          <a:bodyPr/>
          <a:lstStyle/>
          <a:p>
            <a:r>
              <a:rPr lang="en-AU" dirty="0"/>
              <a:t>It is proposed that the table below replaces Table E-12 on pp 5529-30 of 802.11me D3.0</a:t>
            </a:r>
          </a:p>
        </p:txBody>
      </p:sp>
      <p:sp>
        <p:nvSpPr>
          <p:cNvPr id="5" name="Slide Number Placeholder 4">
            <a:extLst>
              <a:ext uri="{FF2B5EF4-FFF2-40B4-BE49-F238E27FC236}">
                <a16:creationId xmlns:a16="http://schemas.microsoft.com/office/drawing/2014/main" id="{AD8C806E-2692-4F12-B115-4C675E731CF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a:p>
        </p:txBody>
      </p:sp>
      <p:sp>
        <p:nvSpPr>
          <p:cNvPr id="8" name="Content Placeholder 7">
            <a:extLst>
              <a:ext uri="{FF2B5EF4-FFF2-40B4-BE49-F238E27FC236}">
                <a16:creationId xmlns:a16="http://schemas.microsoft.com/office/drawing/2014/main" id="{9C41D866-64D5-4BCE-9B02-603ABF17F554}"/>
              </a:ext>
            </a:extLst>
          </p:cNvPr>
          <p:cNvSpPr>
            <a:spLocks noGrp="1"/>
          </p:cNvSpPr>
          <p:nvPr>
            <p:ph idx="1"/>
          </p:nvPr>
        </p:nvSpPr>
        <p:spPr/>
        <p:txBody>
          <a:bodyPr/>
          <a:lstStyle/>
          <a:p>
            <a:r>
              <a:rPr lang="en-AU" dirty="0"/>
              <a:t>Proposed Table E-12 revisions</a:t>
            </a:r>
          </a:p>
        </p:txBody>
      </p:sp>
      <p:graphicFrame>
        <p:nvGraphicFramePr>
          <p:cNvPr id="9" name="Table 6">
            <a:extLst>
              <a:ext uri="{FF2B5EF4-FFF2-40B4-BE49-F238E27FC236}">
                <a16:creationId xmlns:a16="http://schemas.microsoft.com/office/drawing/2014/main" id="{F3C0AE15-1E35-483A-8256-F45CF5694151}"/>
              </a:ext>
            </a:extLst>
          </p:cNvPr>
          <p:cNvGraphicFramePr>
            <a:graphicFrameLocks/>
          </p:cNvGraphicFramePr>
          <p:nvPr>
            <p:extLst>
              <p:ext uri="{D42A27DB-BD31-4B8C-83A1-F6EECF244321}">
                <p14:modId xmlns:p14="http://schemas.microsoft.com/office/powerpoint/2010/main" val="2070651619"/>
              </p:ext>
            </p:extLst>
          </p:nvPr>
        </p:nvGraphicFramePr>
        <p:xfrm>
          <a:off x="76199" y="1638300"/>
          <a:ext cx="8991601" cy="4800600"/>
        </p:xfrm>
        <a:graphic>
          <a:graphicData uri="http://schemas.openxmlformats.org/drawingml/2006/table">
            <a:tbl>
              <a:tblPr firstRow="1" bandRow="1">
                <a:tableStyleId>{93296810-A885-4BE3-A3E7-6D5BEEA58F35}</a:tableStyleId>
              </a:tblPr>
              <a:tblGrid>
                <a:gridCol w="533401">
                  <a:extLst>
                    <a:ext uri="{9D8B030D-6E8A-4147-A177-3AD203B41FA5}">
                      <a16:colId xmlns:a16="http://schemas.microsoft.com/office/drawing/2014/main" val="2886601884"/>
                    </a:ext>
                  </a:extLst>
                </a:gridCol>
                <a:gridCol w="5105400">
                  <a:extLst>
                    <a:ext uri="{9D8B030D-6E8A-4147-A177-3AD203B41FA5}">
                      <a16:colId xmlns:a16="http://schemas.microsoft.com/office/drawing/2014/main" val="3663724833"/>
                    </a:ext>
                  </a:extLst>
                </a:gridCol>
                <a:gridCol w="3352800">
                  <a:extLst>
                    <a:ext uri="{9D8B030D-6E8A-4147-A177-3AD203B41FA5}">
                      <a16:colId xmlns:a16="http://schemas.microsoft.com/office/drawing/2014/main" val="1298466458"/>
                    </a:ext>
                  </a:extLst>
                </a:gridCol>
              </a:tblGrid>
              <a:tr h="0">
                <a:tc>
                  <a:txBody>
                    <a:bodyPr/>
                    <a:lstStyle/>
                    <a:p>
                      <a:pPr algn="ctr"/>
                      <a:r>
                        <a:rPr lang="en-AU" sz="900" dirty="0"/>
                        <a:t>Value</a:t>
                      </a:r>
                    </a:p>
                  </a:txBody>
                  <a:tcPr/>
                </a:tc>
                <a:tc>
                  <a:txBody>
                    <a:bodyPr/>
                    <a:lstStyle/>
                    <a:p>
                      <a:r>
                        <a:rPr lang="en-AU" sz="900" dirty="0"/>
                        <a:t>Description </a:t>
                      </a:r>
                    </a:p>
                  </a:txBody>
                  <a:tcPr/>
                </a:tc>
                <a:tc>
                  <a:txBody>
                    <a:bodyPr/>
                    <a:lstStyle/>
                    <a:p>
                      <a:r>
                        <a:rPr lang="en-AU" sz="900" u="none" dirty="0"/>
                        <a:t>Enablement</a:t>
                      </a:r>
                    </a:p>
                  </a:txBody>
                  <a:tcPr/>
                </a:tc>
                <a:extLst>
                  <a:ext uri="{0D108BD9-81ED-4DB2-BD59-A6C34878D82A}">
                    <a16:rowId xmlns:a16="http://schemas.microsoft.com/office/drawing/2014/main" val="1911129668"/>
                  </a:ext>
                </a:extLst>
              </a:tr>
              <a:tr h="290060">
                <a:tc>
                  <a:txBody>
                    <a:bodyPr/>
                    <a:lstStyle/>
                    <a:p>
                      <a:pPr algn="ctr"/>
                      <a:r>
                        <a:rPr lang="en-AU" sz="900" dirty="0"/>
                        <a:t>0</a:t>
                      </a:r>
                    </a:p>
                  </a:txBody>
                  <a:tcPr/>
                </a:tc>
                <a:tc>
                  <a:txBody>
                    <a:bodyPr/>
                    <a:lstStyle/>
                    <a:p>
                      <a:r>
                        <a:rPr lang="en-AU" sz="900" b="0" u="none" strike="noStrike" kern="1200" baseline="0" dirty="0">
                          <a:solidFill>
                            <a:schemeClr val="dk1"/>
                          </a:solidFill>
                        </a:rPr>
                        <a:t>Indoor AP (Enabler)</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900" b="0" u="none" strike="noStrike" kern="1200" baseline="0" dirty="0">
                          <a:solidFill>
                            <a:schemeClr val="dk1"/>
                          </a:solidFill>
                        </a:rPr>
                        <a:t>An AP whose operation does not require control from an external system such as an Automated Frequency Coordination (AFC) system but that is subject to additional regulatory requirements intended to prohibit outdoor operation</a:t>
                      </a:r>
                      <a:endParaRPr lang="en-AU" sz="900" u="sng" dirty="0"/>
                    </a:p>
                  </a:txBody>
                  <a:tcPr/>
                </a:tc>
                <a:tc>
                  <a:txBody>
                    <a:bodyPr/>
                    <a:lstStyle/>
                    <a:p>
                      <a:endParaRPr lang="en-AU" sz="900" b="0" u="none" strike="noStrike" kern="1200" baseline="0" dirty="0">
                        <a:solidFill>
                          <a:schemeClr val="dk1"/>
                        </a:solidFill>
                      </a:endParaRPr>
                    </a:p>
                    <a:p>
                      <a:r>
                        <a:rPr lang="en-AU" sz="900" b="0" u="none" strike="noStrike" kern="1200" baseline="0" dirty="0">
                          <a:solidFill>
                            <a:schemeClr val="dk1"/>
                          </a:solidFill>
                        </a:rPr>
                        <a:t>Value indicates the Indoor AP (Enabler) consents to being used to </a:t>
                      </a:r>
                      <a:r>
                        <a:rPr lang="en-US" sz="900" b="0" u="none" strike="noStrike" kern="1200" baseline="0" dirty="0">
                          <a:solidFill>
                            <a:schemeClr val="dk1"/>
                          </a:solidFill>
                        </a:rPr>
                        <a:t>enable operation of an Indoor Enabled AP if such enablement is allowed by regulations</a:t>
                      </a:r>
                      <a:endParaRPr lang="en-AU" sz="900" u="none" dirty="0"/>
                    </a:p>
                  </a:txBody>
                  <a:tcPr/>
                </a:tc>
                <a:extLst>
                  <a:ext uri="{0D108BD9-81ED-4DB2-BD59-A6C34878D82A}">
                    <a16:rowId xmlns:a16="http://schemas.microsoft.com/office/drawing/2014/main" val="3527449031"/>
                  </a:ext>
                </a:extLst>
              </a:tr>
              <a:tr h="222604">
                <a:tc>
                  <a:txBody>
                    <a:bodyPr/>
                    <a:lstStyle/>
                    <a:p>
                      <a:pPr algn="ctr"/>
                      <a:r>
                        <a:rPr lang="en-AU" sz="900" dirty="0"/>
                        <a:t>1</a:t>
                      </a:r>
                    </a:p>
                  </a:txBody>
                  <a:tcPr/>
                </a:tc>
                <a:tc>
                  <a:txBody>
                    <a:bodyPr/>
                    <a:lstStyle/>
                    <a:p>
                      <a:r>
                        <a:rPr lang="en-AU" sz="900" b="0" i="0" u="none" strike="noStrike" kern="1200" baseline="0" dirty="0">
                          <a:solidFill>
                            <a:schemeClr val="dk1"/>
                          </a:solidFill>
                          <a:latin typeface="+mn-lt"/>
                          <a:ea typeface="+mn-ea"/>
                          <a:cs typeface="+mn-cs"/>
                        </a:rPr>
                        <a:t>Standard Power AP </a:t>
                      </a:r>
                    </a:p>
                    <a:p>
                      <a:r>
                        <a:rPr lang="en-AU" sz="900" b="0" i="0" u="none" strike="noStrike" kern="1200" baseline="0" dirty="0">
                          <a:solidFill>
                            <a:schemeClr val="dk1"/>
                          </a:solidFill>
                          <a:latin typeface="+mn-lt"/>
                          <a:ea typeface="+mn-ea"/>
                          <a:cs typeface="+mn-cs"/>
                        </a:rPr>
                        <a:t>An AP whose operation requires control from an external system such as an AFC system. </a:t>
                      </a:r>
                      <a:endParaRPr lang="en-AU"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900" b="0" u="none"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900" b="0" u="none" strike="noStrike" kern="1200" baseline="0" dirty="0">
                          <a:solidFill>
                            <a:schemeClr val="dk1"/>
                          </a:solidFill>
                        </a:rPr>
                        <a:t>Value indicates the </a:t>
                      </a:r>
                      <a:r>
                        <a:rPr lang="en-AU" sz="900" b="0" i="0" u="none" strike="noStrike" kern="1200" baseline="0" dirty="0">
                          <a:solidFill>
                            <a:schemeClr val="dk1"/>
                          </a:solidFill>
                          <a:latin typeface="+mn-lt"/>
                          <a:ea typeface="+mn-ea"/>
                          <a:cs typeface="+mn-cs"/>
                        </a:rPr>
                        <a:t>Standard Power AP does not </a:t>
                      </a:r>
                      <a:r>
                        <a:rPr lang="en-AU" sz="900" b="0" u="none" strike="noStrike" kern="1200" baseline="0" dirty="0">
                          <a:solidFill>
                            <a:schemeClr val="dk1"/>
                          </a:solidFill>
                        </a:rPr>
                        <a:t>consent to being used to </a:t>
                      </a:r>
                      <a:r>
                        <a:rPr lang="en-US" sz="900" b="0" u="none" strike="noStrike" kern="1200" baseline="0" dirty="0">
                          <a:solidFill>
                            <a:schemeClr val="dk1"/>
                          </a:solidFill>
                        </a:rPr>
                        <a:t>enable operation of another AP</a:t>
                      </a:r>
                      <a:endParaRPr lang="en-AU" sz="900" u="none" dirty="0"/>
                    </a:p>
                  </a:txBody>
                  <a:tcPr/>
                </a:tc>
                <a:extLst>
                  <a:ext uri="{0D108BD9-81ED-4DB2-BD59-A6C34878D82A}">
                    <a16:rowId xmlns:a16="http://schemas.microsoft.com/office/drawing/2014/main" val="4212283637"/>
                  </a:ext>
                </a:extLst>
              </a:tr>
              <a:tr h="283314">
                <a:tc>
                  <a:txBody>
                    <a:bodyPr/>
                    <a:lstStyle/>
                    <a:p>
                      <a:pPr algn="ctr"/>
                      <a:r>
                        <a:rPr lang="en-AU" sz="900" dirty="0"/>
                        <a:t>2</a:t>
                      </a:r>
                    </a:p>
                  </a:txBody>
                  <a:tcPr/>
                </a:tc>
                <a:tc>
                  <a:txBody>
                    <a:bodyPr/>
                    <a:lstStyle/>
                    <a:p>
                      <a:r>
                        <a:rPr lang="en-AU" sz="900" b="0" i="0" u="none" strike="noStrike" kern="1200" baseline="0" dirty="0">
                          <a:solidFill>
                            <a:schemeClr val="dk1"/>
                          </a:solidFill>
                          <a:latin typeface="+mn-lt"/>
                          <a:ea typeface="+mn-ea"/>
                          <a:cs typeface="+mn-cs"/>
                        </a:rPr>
                        <a:t>Very Low Power AP </a:t>
                      </a:r>
                    </a:p>
                    <a:p>
                      <a:r>
                        <a:rPr lang="en-AU" sz="900" b="0" i="0" u="none" strike="noStrike" kern="1200" baseline="0" dirty="0">
                          <a:solidFill>
                            <a:schemeClr val="dk1"/>
                          </a:solidFill>
                          <a:latin typeface="+mn-lt"/>
                          <a:ea typeface="+mn-ea"/>
                          <a:cs typeface="+mn-cs"/>
                        </a:rPr>
                        <a:t>An AP whose operation does not require control from an external system such as an AFC system, is not subject to additional regulatory requirements intended to prohibit outdoor operation, and is restricted to very low transmit power. </a:t>
                      </a:r>
                      <a:endParaRPr lang="en-AU"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900" b="0" u="none"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900" b="0" u="none" strike="noStrike" kern="1200" baseline="0" dirty="0">
                          <a:solidFill>
                            <a:schemeClr val="dk1"/>
                          </a:solidFill>
                        </a:rPr>
                        <a:t>Value indicates the </a:t>
                      </a:r>
                      <a:r>
                        <a:rPr lang="en-AU" sz="900" b="0" i="0" u="none" strike="noStrike" kern="1200" baseline="0" dirty="0">
                          <a:solidFill>
                            <a:schemeClr val="dk1"/>
                          </a:solidFill>
                          <a:latin typeface="+mn-lt"/>
                          <a:ea typeface="+mn-ea"/>
                          <a:cs typeface="+mn-cs"/>
                        </a:rPr>
                        <a:t>Very Low Power AP does not </a:t>
                      </a:r>
                      <a:r>
                        <a:rPr lang="en-AU" sz="900" b="0" u="none" strike="noStrike" kern="1200" baseline="0" dirty="0">
                          <a:solidFill>
                            <a:schemeClr val="dk1"/>
                          </a:solidFill>
                        </a:rPr>
                        <a:t>consent to being used to </a:t>
                      </a:r>
                      <a:r>
                        <a:rPr lang="en-US" sz="900" b="0" u="none" strike="noStrike" kern="1200" baseline="0" dirty="0">
                          <a:solidFill>
                            <a:schemeClr val="dk1"/>
                          </a:solidFill>
                        </a:rPr>
                        <a:t>enable operation of another AP</a:t>
                      </a:r>
                      <a:endParaRPr lang="en-AU" sz="900" u="none" dirty="0"/>
                    </a:p>
                  </a:txBody>
                  <a:tcPr/>
                </a:tc>
                <a:extLst>
                  <a:ext uri="{0D108BD9-81ED-4DB2-BD59-A6C34878D82A}">
                    <a16:rowId xmlns:a16="http://schemas.microsoft.com/office/drawing/2014/main" val="1273196099"/>
                  </a:ext>
                </a:extLst>
              </a:tr>
              <a:tr h="283314">
                <a:tc>
                  <a:txBody>
                    <a:bodyPr/>
                    <a:lstStyle/>
                    <a:p>
                      <a:pPr algn="ctr"/>
                      <a:r>
                        <a:rPr lang="en-AU" sz="900" dirty="0"/>
                        <a:t>3</a:t>
                      </a:r>
                    </a:p>
                  </a:txBody>
                  <a:tcPr/>
                </a:tc>
                <a:tc>
                  <a:txBody>
                    <a:bodyPr/>
                    <a:lstStyle/>
                    <a:p>
                      <a:r>
                        <a:rPr lang="en-AU" sz="900" b="0" i="0" u="none" strike="noStrike" kern="1200" baseline="0" dirty="0">
                          <a:solidFill>
                            <a:schemeClr val="dk1"/>
                          </a:solidFill>
                          <a:latin typeface="+mn-lt"/>
                          <a:ea typeface="+mn-ea"/>
                          <a:cs typeface="+mn-cs"/>
                        </a:rPr>
                        <a:t>Indoor Enabled AP</a:t>
                      </a:r>
                    </a:p>
                    <a:p>
                      <a:r>
                        <a:rPr lang="en-AU" sz="900" b="0" i="0" u="none" strike="noStrike" kern="1200" baseline="0" dirty="0">
                          <a:solidFill>
                            <a:schemeClr val="dk1"/>
                          </a:solidFill>
                          <a:latin typeface="+mn-lt"/>
                          <a:ea typeface="+mn-ea"/>
                          <a:cs typeface="+mn-cs"/>
                        </a:rPr>
                        <a:t>An AP whose operation relies on being able to successfully receive an enabling signal (as defined by the regulatory rules) from an Indoor AP (Enabler) or an Indoor Standard Power AP (Enabler). </a:t>
                      </a:r>
                      <a:endParaRPr lang="en-AU"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900" b="0" u="none"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900" b="0" u="none" strike="noStrike" kern="1200" baseline="0" dirty="0">
                          <a:solidFill>
                            <a:schemeClr val="dk1"/>
                          </a:solidFill>
                        </a:rPr>
                        <a:t>Value indicates the </a:t>
                      </a:r>
                      <a:r>
                        <a:rPr lang="en-AU" sz="900" b="0" i="0" u="none" strike="noStrike" kern="1200" baseline="0" dirty="0">
                          <a:solidFill>
                            <a:schemeClr val="dk1"/>
                          </a:solidFill>
                          <a:latin typeface="+mn-lt"/>
                          <a:ea typeface="+mn-ea"/>
                          <a:cs typeface="+mn-cs"/>
                        </a:rPr>
                        <a:t>Indoor Enabled AP does not </a:t>
                      </a:r>
                      <a:r>
                        <a:rPr lang="en-AU" sz="900" b="0" u="none" strike="noStrike" kern="1200" baseline="0" dirty="0">
                          <a:solidFill>
                            <a:schemeClr val="dk1"/>
                          </a:solidFill>
                        </a:rPr>
                        <a:t>consent to being used to </a:t>
                      </a:r>
                      <a:r>
                        <a:rPr lang="en-US" sz="900" b="0" u="none" strike="noStrike" kern="1200" baseline="0" dirty="0">
                          <a:solidFill>
                            <a:schemeClr val="dk1"/>
                          </a:solidFill>
                        </a:rPr>
                        <a:t>enable operation of another AP</a:t>
                      </a:r>
                      <a:endParaRPr lang="en-AU" sz="900" u="none" dirty="0"/>
                    </a:p>
                  </a:txBody>
                  <a:tcPr/>
                </a:tc>
                <a:extLst>
                  <a:ext uri="{0D108BD9-81ED-4DB2-BD59-A6C34878D82A}">
                    <a16:rowId xmlns:a16="http://schemas.microsoft.com/office/drawing/2014/main" val="1180347030"/>
                  </a:ext>
                </a:extLst>
              </a:tr>
              <a:tr h="283314">
                <a:tc>
                  <a:txBody>
                    <a:bodyPr/>
                    <a:lstStyle/>
                    <a:p>
                      <a:pPr algn="ctr"/>
                      <a:r>
                        <a:rPr lang="en-AU" sz="900" dirty="0"/>
                        <a:t>4</a:t>
                      </a:r>
                    </a:p>
                  </a:txBody>
                  <a:tcPr/>
                </a:tc>
                <a:tc>
                  <a:txBody>
                    <a:bodyPr/>
                    <a:lstStyle/>
                    <a:p>
                      <a:r>
                        <a:rPr lang="en-AU" sz="900" b="0" i="0" u="none" strike="noStrike" kern="1200" baseline="0" dirty="0">
                          <a:solidFill>
                            <a:schemeClr val="dk1"/>
                          </a:solidFill>
                          <a:latin typeface="+mn-lt"/>
                          <a:ea typeface="+mn-ea"/>
                          <a:cs typeface="+mn-cs"/>
                        </a:rPr>
                        <a:t>Indoor Standard Power AP (Enabler)</a:t>
                      </a:r>
                    </a:p>
                    <a:p>
                      <a:r>
                        <a:rPr lang="en-AU" sz="900" b="0" i="0" u="none" strike="noStrike" kern="1200" baseline="0" dirty="0">
                          <a:solidFill>
                            <a:schemeClr val="dk1"/>
                          </a:solidFill>
                          <a:latin typeface="+mn-lt"/>
                          <a:ea typeface="+mn-ea"/>
                          <a:cs typeface="+mn-cs"/>
                        </a:rPr>
                        <a:t>An AP whose operation requires control from an external system such as an AFC system and that is subject to additional regulatory requirements intended to prohibit outdoor operation. </a:t>
                      </a:r>
                      <a:endParaRPr lang="en-AU" sz="900"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900" b="0" u="none"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900" b="0" u="none" strike="noStrike" kern="1200" baseline="0" dirty="0">
                          <a:solidFill>
                            <a:schemeClr val="dk1"/>
                          </a:solidFill>
                        </a:rPr>
                        <a:t>Value indicates the </a:t>
                      </a:r>
                      <a:r>
                        <a:rPr lang="en-AU" sz="900" b="0" i="0" u="none" strike="noStrike" kern="1200" baseline="0" dirty="0">
                          <a:solidFill>
                            <a:schemeClr val="dk1"/>
                          </a:solidFill>
                          <a:latin typeface="+mn-lt"/>
                          <a:ea typeface="+mn-ea"/>
                          <a:cs typeface="+mn-cs"/>
                        </a:rPr>
                        <a:t>Indoor Standard Power AP (Enabler) </a:t>
                      </a:r>
                      <a:r>
                        <a:rPr lang="en-AU" sz="900" b="0" u="none" strike="noStrike" kern="1200" baseline="0" dirty="0">
                          <a:solidFill>
                            <a:schemeClr val="dk1"/>
                          </a:solidFill>
                        </a:rPr>
                        <a:t>consents to being used to </a:t>
                      </a:r>
                      <a:r>
                        <a:rPr lang="en-US" sz="900" b="0" u="none" strike="noStrike" kern="1200" baseline="0" dirty="0">
                          <a:solidFill>
                            <a:schemeClr val="dk1"/>
                          </a:solidFill>
                        </a:rPr>
                        <a:t>enable operation of an Indoor Enabled AP if such enablement is allowed by regulations</a:t>
                      </a:r>
                      <a:endParaRPr lang="en-AU" sz="900" u="none" dirty="0"/>
                    </a:p>
                  </a:txBody>
                  <a:tcPr/>
                </a:tc>
                <a:extLst>
                  <a:ext uri="{0D108BD9-81ED-4DB2-BD59-A6C34878D82A}">
                    <a16:rowId xmlns:a16="http://schemas.microsoft.com/office/drawing/2014/main" val="2123967245"/>
                  </a:ext>
                </a:extLst>
              </a:tr>
              <a:tr h="283314">
                <a:tc>
                  <a:txBody>
                    <a:bodyPr/>
                    <a:lstStyle/>
                    <a:p>
                      <a:pPr algn="ctr"/>
                      <a:r>
                        <a:rPr lang="en-AU" sz="900" u="sng" dirty="0"/>
                        <a:t>5</a:t>
                      </a:r>
                    </a:p>
                  </a:txBody>
                  <a:tcPr/>
                </a:tc>
                <a:tc>
                  <a:txBody>
                    <a:bodyPr/>
                    <a:lstStyle/>
                    <a:p>
                      <a:r>
                        <a:rPr lang="en-AU" sz="900" b="0" u="none" strike="noStrike" kern="1200" baseline="0" dirty="0">
                          <a:solidFill>
                            <a:schemeClr val="dk1"/>
                          </a:solidFill>
                        </a:rPr>
                        <a:t>Indoor AP</a:t>
                      </a:r>
                    </a:p>
                    <a:p>
                      <a:r>
                        <a:rPr lang="en-AU" sz="900" b="0" u="none" strike="noStrike" kern="1200" baseline="0" dirty="0">
                          <a:solidFill>
                            <a:schemeClr val="dk1"/>
                          </a:solidFill>
                        </a:rPr>
                        <a:t>An AP whose operation does not require control from an external system such as an Automated Frequency Coordination (AFC) system but that is subject to additional regulatory requirements intended to prohibit outdoor operation. </a:t>
                      </a:r>
                      <a:endParaRPr lang="en-AU" sz="900" u="none" dirty="0"/>
                    </a:p>
                  </a:txBody>
                  <a:tcPr/>
                </a:tc>
                <a:tc>
                  <a:txBody>
                    <a:bodyPr/>
                    <a:lstStyle/>
                    <a:p>
                      <a:endParaRPr lang="en-AU" sz="900" b="0" u="none"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900" b="0" u="none" strike="noStrike" kern="1200" baseline="0" dirty="0">
                          <a:solidFill>
                            <a:schemeClr val="dk1"/>
                          </a:solidFill>
                        </a:rPr>
                        <a:t>Value indicates the </a:t>
                      </a:r>
                      <a:r>
                        <a:rPr lang="en-AU" sz="900" b="0" i="0" u="none" strike="noStrike" kern="1200" baseline="0" dirty="0">
                          <a:solidFill>
                            <a:schemeClr val="dk1"/>
                          </a:solidFill>
                          <a:latin typeface="+mn-lt"/>
                          <a:ea typeface="+mn-ea"/>
                          <a:cs typeface="+mn-cs"/>
                        </a:rPr>
                        <a:t>Indoor AP does not </a:t>
                      </a:r>
                      <a:r>
                        <a:rPr lang="en-AU" sz="900" b="0" u="none" strike="noStrike" kern="1200" baseline="0" dirty="0">
                          <a:solidFill>
                            <a:schemeClr val="dk1"/>
                          </a:solidFill>
                        </a:rPr>
                        <a:t>consent to being used to </a:t>
                      </a:r>
                      <a:r>
                        <a:rPr lang="en-US" sz="900" b="0" u="none" strike="noStrike" kern="1200" baseline="0" dirty="0">
                          <a:solidFill>
                            <a:schemeClr val="dk1"/>
                          </a:solidFill>
                        </a:rPr>
                        <a:t>enable operation of another AP</a:t>
                      </a:r>
                      <a:endParaRPr lang="en-AU" sz="900" u="none" dirty="0"/>
                    </a:p>
                  </a:txBody>
                  <a:tcPr/>
                </a:tc>
                <a:extLst>
                  <a:ext uri="{0D108BD9-81ED-4DB2-BD59-A6C34878D82A}">
                    <a16:rowId xmlns:a16="http://schemas.microsoft.com/office/drawing/2014/main" val="2892996352"/>
                  </a:ext>
                </a:extLst>
              </a:tr>
              <a:tr h="283314">
                <a:tc>
                  <a:txBody>
                    <a:bodyPr/>
                    <a:lstStyle/>
                    <a:p>
                      <a:pPr algn="ctr"/>
                      <a:r>
                        <a:rPr lang="en-AU" sz="900" u="sng" dirty="0"/>
                        <a:t>6</a:t>
                      </a:r>
                    </a:p>
                  </a:txBody>
                  <a:tcPr/>
                </a:tc>
                <a:tc>
                  <a:txBody>
                    <a:bodyPr/>
                    <a:lstStyle/>
                    <a:p>
                      <a:r>
                        <a:rPr lang="en-AU" sz="900" b="0" i="0" u="none" strike="noStrike" kern="1200" baseline="0" dirty="0">
                          <a:solidFill>
                            <a:schemeClr val="dk1"/>
                          </a:solidFill>
                          <a:latin typeface="+mn-lt"/>
                          <a:ea typeface="+mn-ea"/>
                          <a:cs typeface="+mn-cs"/>
                        </a:rPr>
                        <a:t>Indoor standard power AP</a:t>
                      </a:r>
                    </a:p>
                    <a:p>
                      <a:r>
                        <a:rPr lang="en-AU" sz="900" b="0" i="0" u="none" strike="noStrike" kern="1200" baseline="0" dirty="0">
                          <a:solidFill>
                            <a:schemeClr val="dk1"/>
                          </a:solidFill>
                          <a:latin typeface="+mn-lt"/>
                          <a:ea typeface="+mn-ea"/>
                          <a:cs typeface="+mn-cs"/>
                        </a:rPr>
                        <a:t>An AP whose operation requires control from an external system such as an AFC system and that is subject to additional regulatory requirements intended to prohibit outdoor operation. </a:t>
                      </a:r>
                      <a:endParaRPr lang="en-AU" sz="900" u="none" dirty="0"/>
                    </a:p>
                  </a:txBody>
                  <a:tcPr/>
                </a:tc>
                <a:tc>
                  <a:txBody>
                    <a:bodyPr/>
                    <a:lstStyle/>
                    <a:p>
                      <a:endParaRPr lang="en-AU" sz="90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900" b="0" u="none" strike="noStrike" kern="1200" baseline="0" dirty="0">
                          <a:solidFill>
                            <a:schemeClr val="dk1"/>
                          </a:solidFill>
                        </a:rPr>
                        <a:t>Value indicates the </a:t>
                      </a:r>
                      <a:r>
                        <a:rPr lang="en-AU" sz="900" b="0" i="0" u="none" strike="noStrike" kern="1200" baseline="0" dirty="0">
                          <a:solidFill>
                            <a:schemeClr val="dk1"/>
                          </a:solidFill>
                          <a:latin typeface="+mn-lt"/>
                          <a:ea typeface="+mn-ea"/>
                          <a:cs typeface="+mn-cs"/>
                        </a:rPr>
                        <a:t>Standard Power AP does not </a:t>
                      </a:r>
                      <a:r>
                        <a:rPr lang="en-AU" sz="900" b="0" u="none" strike="noStrike" kern="1200" baseline="0" dirty="0">
                          <a:solidFill>
                            <a:schemeClr val="dk1"/>
                          </a:solidFill>
                        </a:rPr>
                        <a:t>consent to being used to </a:t>
                      </a:r>
                      <a:r>
                        <a:rPr lang="en-US" sz="900" b="0" u="none" strike="noStrike" kern="1200" baseline="0" dirty="0">
                          <a:solidFill>
                            <a:schemeClr val="dk1"/>
                          </a:solidFill>
                        </a:rPr>
                        <a:t>enable operation of another AP</a:t>
                      </a:r>
                      <a:endParaRPr lang="en-AU" sz="900" u="none" dirty="0"/>
                    </a:p>
                  </a:txBody>
                  <a:tcPr/>
                </a:tc>
                <a:extLst>
                  <a:ext uri="{0D108BD9-81ED-4DB2-BD59-A6C34878D82A}">
                    <a16:rowId xmlns:a16="http://schemas.microsoft.com/office/drawing/2014/main" val="1301396572"/>
                  </a:ext>
                </a:extLst>
              </a:tr>
              <a:tr h="164142">
                <a:tc>
                  <a:txBody>
                    <a:bodyPr/>
                    <a:lstStyle/>
                    <a:p>
                      <a:pPr algn="ctr"/>
                      <a:r>
                        <a:rPr lang="en-AU" sz="900" u="sng" dirty="0"/>
                        <a:t>7</a:t>
                      </a:r>
                    </a:p>
                  </a:txBody>
                  <a:tcPr/>
                </a:tc>
                <a:tc>
                  <a:txBody>
                    <a:bodyPr/>
                    <a:lstStyle/>
                    <a:p>
                      <a:r>
                        <a:rPr lang="en-AU" sz="900" u="none" dirty="0"/>
                        <a:t>An AP that does not operate according to any of the descriptions for values 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b="0" u="none" strike="noStrike" kern="1200" baseline="0" dirty="0">
                          <a:solidFill>
                            <a:schemeClr val="dk1"/>
                          </a:solidFill>
                        </a:rPr>
                        <a:t>Value indicates the </a:t>
                      </a:r>
                      <a:r>
                        <a:rPr lang="en-AU" sz="900" b="0" i="0" u="none" strike="noStrike" kern="1200" baseline="0" dirty="0">
                          <a:solidFill>
                            <a:schemeClr val="dk1"/>
                          </a:solidFill>
                          <a:latin typeface="+mn-lt"/>
                          <a:ea typeface="+mn-ea"/>
                          <a:cs typeface="+mn-cs"/>
                        </a:rPr>
                        <a:t>Standard Power AP does not </a:t>
                      </a:r>
                      <a:r>
                        <a:rPr lang="en-AU" sz="900" b="0" u="none" strike="noStrike" kern="1200" baseline="0" dirty="0">
                          <a:solidFill>
                            <a:schemeClr val="dk1"/>
                          </a:solidFill>
                        </a:rPr>
                        <a:t>consent to being used to </a:t>
                      </a:r>
                      <a:r>
                        <a:rPr lang="en-US" sz="900" b="0" u="none" strike="noStrike" kern="1200" baseline="0" dirty="0">
                          <a:solidFill>
                            <a:schemeClr val="dk1"/>
                          </a:solidFill>
                        </a:rPr>
                        <a:t>enable operation of another AP</a:t>
                      </a:r>
                      <a:endParaRPr lang="en-AU" sz="900" u="none" dirty="0"/>
                    </a:p>
                  </a:txBody>
                  <a:tcPr/>
                </a:tc>
                <a:extLst>
                  <a:ext uri="{0D108BD9-81ED-4DB2-BD59-A6C34878D82A}">
                    <a16:rowId xmlns:a16="http://schemas.microsoft.com/office/drawing/2014/main" val="2713483110"/>
                  </a:ext>
                </a:extLst>
              </a:tr>
            </a:tbl>
          </a:graphicData>
        </a:graphic>
      </p:graphicFrame>
    </p:spTree>
    <p:extLst>
      <p:ext uri="{BB962C8B-B14F-4D97-AF65-F5344CB8AC3E}">
        <p14:creationId xmlns:p14="http://schemas.microsoft.com/office/powerpoint/2010/main" val="37509118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956</Words>
  <Application>Microsoft Office PowerPoint</Application>
  <PresentationFormat>On-screen Show (4:3)</PresentationFormat>
  <Paragraphs>86</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802-11-Submission</vt:lpstr>
      <vt:lpstr>A response to the response to CID3033 in LB2270 on 802.11m D2.0</vt:lpstr>
      <vt:lpstr>In LB258, TGme expressed some sympathy for the problem highlighted by CID2323, but not the solutions</vt:lpstr>
      <vt:lpstr>In LB270, Myles provided a response in CID3033 to the questions in TGme’s response to CID2323</vt:lpstr>
      <vt:lpstr>A replacement to Table E-12 will allow administrators to have management control over enablement </vt:lpstr>
      <vt:lpstr>It is proposed that the table below replaces Table E-12 on pp 5529-30 of 802.11me D3.0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2023-05-01T03:09:11Z</dcterms:modified>
</cp:coreProperties>
</file>