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72" r:id="rId6"/>
    <p:sldId id="573" r:id="rId7"/>
    <p:sldId id="560" r:id="rId8"/>
    <p:sldId id="574" r:id="rId9"/>
    <p:sldId id="561" r:id="rId10"/>
    <p:sldId id="575" r:id="rId11"/>
    <p:sldId id="268" r:id="rId12"/>
    <p:sldId id="563" r:id="rId13"/>
    <p:sldId id="562" r:id="rId14"/>
    <p:sldId id="565" r:id="rId15"/>
    <p:sldId id="568" r:id="rId16"/>
    <p:sldId id="576" r:id="rId17"/>
    <p:sldId id="570" r:id="rId18"/>
    <p:sldId id="569" r:id="rId19"/>
    <p:sldId id="571" r:id="rId20"/>
    <p:sldId id="269" r:id="rId21"/>
    <p:sldId id="553" r:id="rId22"/>
    <p:sldId id="567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B1DF95-8750-4949-A67F-9343544BF587}" v="1" dt="2023-04-28T16:39:54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2" d="100"/>
          <a:sy n="62" d="100"/>
        </p:scale>
        <p:origin x="532" y="48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BCB1DF95-8750-4949-A67F-9343544BF587}"/>
    <pc:docChg chg="modSld modMainMaster">
      <pc:chgData name="Sigurd Schelstraete" userId="cc1875bc-5b00-4f0e-92c1-b5b7dcde1a21" providerId="ADAL" clId="{BCB1DF95-8750-4949-A67F-9343544BF587}" dt="2023-04-28T16:39:54.227" v="8"/>
      <pc:docMkLst>
        <pc:docMk/>
      </pc:docMkLst>
      <pc:sldChg chg="modSp">
        <pc:chgData name="Sigurd Schelstraete" userId="cc1875bc-5b00-4f0e-92c1-b5b7dcde1a21" providerId="ADAL" clId="{BCB1DF95-8750-4949-A67F-9343544BF587}" dt="2023-04-28T16:39:54.227" v="8"/>
        <pc:sldMkLst>
          <pc:docMk/>
          <pc:sldMk cId="0" sldId="256"/>
        </pc:sldMkLst>
        <pc:graphicFrameChg chg="mod">
          <ac:chgData name="Sigurd Schelstraete" userId="cc1875bc-5b00-4f0e-92c1-b5b7dcde1a21" providerId="ADAL" clId="{BCB1DF95-8750-4949-A67F-9343544BF587}" dt="2023-04-28T16:39:54.227" v="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MasterChg chg="modSp mod">
        <pc:chgData name="Sigurd Schelstraete" userId="cc1875bc-5b00-4f0e-92c1-b5b7dcde1a21" providerId="ADAL" clId="{BCB1DF95-8750-4949-A67F-9343544BF587}" dt="2023-04-28T16:39:34.953" v="7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BCB1DF95-8750-4949-A67F-9343544BF587}" dt="2023-04-28T16:39:34.953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802.11-23/0725r0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MU MIMO Precoding –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28-Apr-23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255635"/>
              </p:ext>
            </p:extLst>
          </p:nvPr>
        </p:nvGraphicFramePr>
        <p:xfrm>
          <a:off x="511175" y="2625725"/>
          <a:ext cx="8018463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3541" imgH="2536630" progId="Word.Document.8">
                  <p:embed/>
                </p:oleObj>
              </mc:Choice>
              <mc:Fallback>
                <p:oleObj name="Document" r:id="rId3" imgW="8243541" imgH="25366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625725"/>
                        <a:ext cx="8018463" cy="246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659188" cy="4113213"/>
          </a:xfrm>
        </p:spPr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Same as slide 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Different channels, 320MHz</a:t>
            </a:r>
          </a:p>
          <a:p>
            <a:pPr marL="0" indent="0"/>
            <a:r>
              <a:rPr lang="en-US" sz="2000" dirty="0"/>
              <a:t>Observation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the B LOS channel, the gap between precoding and no precoding at high SNR is lower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precoding gain remains around 8dB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AC0C97A8-6B7B-427D-A7C9-3BFC2612E0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8041" t="6209" r="8375"/>
          <a:stretch/>
        </p:blipFill>
        <p:spPr>
          <a:xfrm>
            <a:off x="4267200" y="2092472"/>
            <a:ext cx="4775657" cy="2934451"/>
          </a:xfrm>
        </p:spPr>
      </p:pic>
    </p:spTree>
    <p:extLst>
      <p:ext uri="{BB962C8B-B14F-4D97-AF65-F5344CB8AC3E}">
        <p14:creationId xmlns:p14="http://schemas.microsoft.com/office/powerpoint/2010/main" val="1483435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Precoding Gain with 3STAs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Same as slide 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3 STAs, 1 AP</a:t>
            </a:r>
          </a:p>
          <a:p>
            <a:pPr marL="0" indent="0"/>
            <a:r>
              <a:rPr lang="en-US" sz="2000" dirty="0"/>
              <a:t>Observation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With 3STAs, the precoding gain is around 4dB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17FAD8A-D3A3-CDC8-F57C-D853F4BBFC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5219" t="4462" r="7640"/>
          <a:stretch/>
        </p:blipFill>
        <p:spPr>
          <a:xfrm>
            <a:off x="4419601" y="2323978"/>
            <a:ext cx="4341814" cy="325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085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2B866-81AB-3E58-FC09-F994D92A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Nonlinear Equalizer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C8CB3-48F0-561C-F3C0-6E4FEE2BA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4049486" cy="4113213"/>
          </a:xfrm>
        </p:spPr>
        <p:txBody>
          <a:bodyPr/>
          <a:lstStyle/>
          <a:p>
            <a:r>
              <a:rPr lang="en-US" dirty="0"/>
              <a:t>Equalizer types</a:t>
            </a:r>
          </a:p>
          <a:p>
            <a:pPr lvl="1"/>
            <a:r>
              <a:rPr lang="en-US" dirty="0"/>
              <a:t>There are many different nonlinear receiver architectures (ML, NML, SIC, VBLAST, Sphere, …)</a:t>
            </a:r>
          </a:p>
          <a:p>
            <a:pPr lvl="1"/>
            <a:r>
              <a:rPr lang="en-US" dirty="0"/>
              <a:t>In the presented simulations, sphere decoding was used</a:t>
            </a:r>
          </a:p>
          <a:p>
            <a:pPr lvl="1"/>
            <a:r>
              <a:rPr lang="en-US" dirty="0"/>
              <a:t>For complexity reasons, it is limited to MCS9 (256-QAM)</a:t>
            </a:r>
          </a:p>
          <a:p>
            <a:r>
              <a:rPr lang="en-US" dirty="0"/>
              <a:t>Nonlinear receivers benefit from precoding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C1C37-BC11-EDB4-1DAE-0440EFD68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2192-27CC-DE55-8B2C-45F14168B6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DE2B58-3E56-8F3F-6A28-71A5F9A44F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2BDA1C-CBB9-7321-AB0B-FD6DF17E4B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7" t="5675" r="7084"/>
          <a:stretch/>
        </p:blipFill>
        <p:spPr>
          <a:xfrm>
            <a:off x="4669682" y="1968137"/>
            <a:ext cx="4475906" cy="351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25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2B866-81AB-3E58-FC09-F994D92A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Precoder Computation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C8CB3-48F0-561C-F3C0-6E4FEE2BA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799" cy="4113213"/>
          </a:xfrm>
        </p:spPr>
        <p:txBody>
          <a:bodyPr/>
          <a:lstStyle/>
          <a:p>
            <a:r>
              <a:rPr lang="en-US" dirty="0"/>
              <a:t>There are different uplink Coordination methods with different performance and complexity</a:t>
            </a:r>
          </a:p>
          <a:p>
            <a:r>
              <a:rPr lang="en-US" dirty="0"/>
              <a:t>Uplink sounding and precoder communication in UHR shall not be limited to a certain computation method, but support beamforming, as presented in [3, 4]</a:t>
            </a:r>
          </a:p>
          <a:p>
            <a:r>
              <a:rPr lang="en-US" dirty="0"/>
              <a:t>The following slides show to precoding methods of different complexity, both achieving the performance presented in the previous slides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C1C37-BC11-EDB4-1DAE-0440EFD68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2192-27CC-DE55-8B2C-45F14168B6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DE2B58-3E56-8F3F-6A28-71A5F9A44F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973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4EA0ADE-DD62-08F5-30B2-C017149B72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76" b="3205"/>
          <a:stretch/>
        </p:blipFill>
        <p:spPr>
          <a:xfrm>
            <a:off x="4770210" y="2590800"/>
            <a:ext cx="4245066" cy="27678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62B866-81AB-3E58-FC09-F994D92A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MMSE Precoder Calculation - </a:t>
            </a:r>
            <a:br>
              <a:rPr lang="en-US" dirty="0"/>
            </a:br>
            <a:r>
              <a:rPr lang="en-US" dirty="0"/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650138C1-F91B-C3A1-F3AA-072FEB1177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4289708" cy="41132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Uplink-Downlink-Duality-based Precoding [5, 6]</a:t>
                </a:r>
              </a:p>
              <a:p>
                <a:pPr lvl="1"/>
                <a:r>
                  <a:rPr lang="en-US" dirty="0"/>
                  <a:t>Iterative approach: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Initialize Precoder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Calculate MMSE RX equalizer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Update Precoder and evaluate </a:t>
                </a:r>
                <a:r>
                  <a:rPr lang="en-US" dirty="0" err="1"/>
                  <a:t>tx</a:t>
                </a:r>
                <a:r>
                  <a:rPr lang="en-US" dirty="0"/>
                  <a:t> power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Repeat step 2, 3 until convergence</a:t>
                </a:r>
              </a:p>
              <a:p>
                <a:pPr marL="0" indent="0">
                  <a:buNone/>
                </a:pPr>
                <a:r>
                  <a:rPr lang="en-US" dirty="0"/>
                  <a:t>Transmission model: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sz="1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𝒖</m:t>
                              </m:r>
                            </m:e>
                          </m:acc>
                        </m:e>
                        <m:sup>
                          <m:r>
                            <a:rPr lang="en-US" sz="1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</m:sSup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𝑷</m:t>
                              </m:r>
                            </m:e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sup>
                          </m:s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sz="16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With </a:t>
                </a:r>
                <a:r>
                  <a:rPr lang="en-US" sz="1600" dirty="0" err="1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tx</a:t>
                </a:r>
                <a:r>
                  <a:rPr lang="en-US" sz="16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signal </a:t>
                </a:r>
                <a:r>
                  <a:rPr lang="en-US" sz="1600" b="1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16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600" dirty="0" err="1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rx</a:t>
                </a:r>
                <a:r>
                  <a:rPr lang="en-US" sz="16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signal </a:t>
                </a:r>
                <a:r>
                  <a:rPr lang="en-US" sz="1600" b="1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û</a:t>
                </a:r>
                <a:r>
                  <a:rPr lang="en-US" sz="16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noise </a:t>
                </a:r>
                <a:r>
                  <a:rPr lang="en-US" sz="1600" b="1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noise covariance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1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lvl="1" indent="-45720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650138C1-F91B-C3A1-F3AA-072FEB1177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4289708" cy="4113213"/>
              </a:xfrm>
              <a:blipFill>
                <a:blip r:embed="rId3"/>
                <a:stretch>
                  <a:fillRect l="-2276" t="-1185" r="-1422" b="-12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C1C37-BC11-EDB4-1DAE-0440EFD68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2192-27CC-DE55-8B2C-45F14168B6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DE2B58-3E56-8F3F-6A28-71A5F9A44F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996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2B866-81AB-3E58-FC09-F994D92A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MMSE Precoder Calculation</a:t>
            </a:r>
            <a:br>
              <a:rPr lang="en-US" dirty="0"/>
            </a:br>
            <a:r>
              <a:rPr lang="en-US" dirty="0"/>
              <a:t>(DL MU MIMO vs. UL MU MIMO)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650138C1-F91B-C3A1-F3AA-072FEB11779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Downstream</a:t>
                </a:r>
              </a:p>
              <a:p>
                <a:pPr marL="0" indent="0">
                  <a:buNone/>
                </a:pPr>
                <a:r>
                  <a:rPr lang="en-US" sz="1100" b="0" dirty="0"/>
                  <a:t>1. Initial precoder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1100" b="0" dirty="0"/>
                  <a:t>, calculated, e.g., as zero-forcing precoder</a:t>
                </a:r>
              </a:p>
              <a:p>
                <a:pPr marL="0" indent="0">
                  <a:buNone/>
                </a:pPr>
                <a:r>
                  <a:rPr lang="en-US" sz="1100" b="0" dirty="0"/>
                  <a:t> 2. MMSE Equalizer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sz="110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b="1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𝑮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1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b>
                            <m:sup>
                              <m:r>
                                <a:rPr lang="en-US" sz="11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1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100" b="1" i="1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</m:e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1" i="1" smtClean="0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100" b="0" i="0" smtClean="0"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sub>
                                <m:sup>
                                  <m:r>
                                    <a:rPr lang="en-US" sz="1100" b="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100" b="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𝑷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US" sz="1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p>
                      <m:sSup>
                        <m:s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𝑯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1100" b="0" i="0" smtClean="0">
                                          <a:latin typeface="Cambria Math" panose="02040503050406030204" pitchFamily="18" charset="0"/>
                                        </a:rPr>
                                        <m:t>m</m:t>
                                      </m:r>
                                    </m:sub>
                                    <m:sup>
                                      <m:r>
                                        <a:rPr lang="en-US" sz="1100" b="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100" b="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bSup>
                                  <m:sSup>
                                    <m:sSupPr>
                                      <m:ctrlP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b="1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𝑷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</m:e>
                              </m:d>
                              <m:sSup>
                                <m:s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100" b="0" i="0">
                                              <a:latin typeface="Cambria Math" panose="02040503050406030204" pitchFamily="18" charset="0"/>
                                            </a:rPr>
                                            <m:t>u</m:t>
                                          </m:r>
                                        </m:sub>
                                        <m:sup>
                                          <m:r>
                                            <a:rPr lang="en-US" sz="1100" b="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n-US" sz="1100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bSup>
                                      <m:sSup>
                                        <m:sSupPr>
                                          <m:ctrlP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100" b="1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𝑷</m:t>
                                          </m:r>
                                        </m:e>
                                        <m:sup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p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100" b="0" i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n</m:t>
                                  </m:r>
                                  <m:r>
                                    <a:rPr lang="en-US" sz="1100" b="0" i="0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100" b="0" i="0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u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100" dirty="0"/>
              </a:p>
              <a:p>
                <a:pPr marL="0" indent="0">
                  <a:buNone/>
                </a:pPr>
                <a:r>
                  <a:rPr lang="en-US" sz="1100" b="0" dirty="0"/>
                  <a:t>3. Precoder update using uplink-downlink duality</a:t>
                </a:r>
              </a:p>
              <a:p>
                <a:pPr marL="0" indent="0">
                  <a:buNone/>
                </a:pPr>
                <a:r>
                  <a:rPr lang="en-US" sz="1100" b="0" dirty="0"/>
                  <a:t>3.1 Dual channel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dual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𝑮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sup>
                          </m:sSup>
                          <m:r>
                            <a:rPr lang="en-US" sz="11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sup>
                          </m:s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100" i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en-US" sz="1100" dirty="0"/>
              </a:p>
              <a:p>
                <a:pPr marL="0" indent="0"/>
                <a:r>
                  <a:rPr lang="en-US" sz="1100" b="0" dirty="0"/>
                  <a:t>3.2 Dual equalizer (corresponds to precoder)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1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100" b="1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dual</m:t>
                          </m:r>
                        </m:sub>
                        <m:sup>
                          <m:r>
                            <a:rPr lang="en-US" sz="1100" b="1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1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100" b="1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100" b="1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dual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sup>
                      </m:sSubSup>
                      <m:sSup>
                        <m:s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100" b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dual</m:t>
                              </m:r>
                            </m:sub>
                            <m:sup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𝒌</m:t>
                              </m:r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100" b="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dual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en-US" sz="1100" b="0" i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sup>
                          </m:sSub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1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𝑸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100" i="1" dirty="0"/>
              </a:p>
              <a:p>
                <a:pPr marL="0" indent="0">
                  <a:buNone/>
                </a:pPr>
                <a:r>
                  <a:rPr lang="en-US" sz="1100" b="0" dirty="0"/>
                  <a:t>3.3 Transform to Precoder: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dual</m:t>
                          </m:r>
                        </m:sub>
                        <m:sup>
                          <m:d>
                            <m:dPr>
                              <m:ctrlPr>
                                <a:rPr lang="en-US" sz="11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11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</m:sSubSup>
                    </m:oMath>
                  </m:oMathPara>
                </a14:m>
                <a:endParaRPr lang="en-US" sz="1100" b="0" dirty="0"/>
              </a:p>
              <a:p>
                <a:pPr marL="0" indent="0">
                  <a:buNone/>
                </a:pPr>
                <a:r>
                  <a:rPr lang="en-US" sz="1100" b="0" dirty="0"/>
                  <a:t>3.4 Update </a:t>
                </a:r>
                <a:r>
                  <a:rPr lang="en-US" sz="1100" i="1" dirty="0"/>
                  <a:t>Q</a:t>
                </a:r>
                <a:r>
                  <a:rPr lang="en-US" sz="1100" b="0" dirty="0"/>
                  <a:t>, based on power constraints: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𝑸</m:t>
                    </m:r>
                    <m:r>
                      <a:rPr lang="en-US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1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en-US" sz="1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𝑰</m:t>
                    </m:r>
                  </m:oMath>
                </a14:m>
                <a:r>
                  <a:rPr lang="en-US" sz="1100" b="0" dirty="0"/>
                  <a:t>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µ</m:t>
                        </m:r>
                      </m:e>
                      <m:sub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en-US" sz="11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µ</m:t>
                        </m:r>
                      </m:e>
                      <m:sub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1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sum</m:t>
                        </m:r>
                      </m:sub>
                    </m:sSub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1100" b="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1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</m:oMath>
                </a14:m>
                <a:r>
                  <a:rPr lang="en-US" sz="1100" dirty="0"/>
                  <a:t>)</a:t>
                </a:r>
              </a:p>
              <a:p>
                <a:pPr marL="0" indent="0">
                  <a:buNone/>
                </a:pPr>
                <a:r>
                  <a:rPr lang="en-US" sz="1100" b="0" dirty="0"/>
                  <a:t>4 Repeat steps 2 and 3 until convergence</a:t>
                </a:r>
              </a:p>
              <a:p>
                <a:pPr marL="0" indent="0">
                  <a:buNone/>
                </a:pPr>
                <a:r>
                  <a:rPr lang="en-US" sz="1100" b="0" dirty="0"/>
                  <a:t>More details can be found in [3, 5]</a:t>
                </a:r>
              </a:p>
              <a:p>
                <a:pPr marL="0" indent="0">
                  <a:buNone/>
                </a:pPr>
                <a:endParaRPr lang="en-US" sz="1000" b="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650138C1-F91B-C3A1-F3AA-072FEB1177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3365" t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5568ADE0-BBE8-034B-0436-6CBFF2A3B97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Upstream</a:t>
                </a:r>
              </a:p>
              <a:p>
                <a:pPr marL="0" indent="0">
                  <a:buNone/>
                </a:pPr>
                <a:r>
                  <a:rPr lang="en-US" sz="1100" b="0" dirty="0"/>
                  <a:t>1. Initial precoder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1100" b="0" dirty="0"/>
                  <a:t>, e.g., identity matrix</a:t>
                </a:r>
              </a:p>
              <a:p>
                <a:pPr marL="0" indent="0">
                  <a:buNone/>
                </a:pPr>
                <a:r>
                  <a:rPr lang="en-US" sz="1100" b="0" dirty="0"/>
                  <a:t> 2. MMSE Equalizer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p>
                          <m:d>
                            <m:d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𝑷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US" sz="1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p>
                      </m:sSup>
                      <m:sSup>
                        <m:s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b="1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𝑯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b="1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𝑷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</m:e>
                              </m:d>
                              <m:sSup>
                                <m:s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100" b="1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p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100" b="1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𝑷</m:t>
                                          </m:r>
                                        </m:e>
                                        <m:sup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11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sup>
                              </m:sSup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100" dirty="0"/>
              </a:p>
              <a:p>
                <a:pPr marL="0" indent="0">
                  <a:buNone/>
                </a:pPr>
                <a:r>
                  <a:rPr lang="en-US" sz="1100" b="0" dirty="0"/>
                  <a:t>3. Precoder update using uplink-downlink duality</a:t>
                </a:r>
              </a:p>
              <a:p>
                <a:pPr marL="0" indent="0">
                  <a:buNone/>
                </a:pPr>
                <a:r>
                  <a:rPr lang="en-US" sz="1100" b="0" dirty="0"/>
                  <a:t>3.1 Dual channel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dual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𝑮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sup>
                          </m:sSup>
                          <m:r>
                            <a:rPr lang="en-US" sz="11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sup>
                          </m:s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100" i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en-US" sz="1100" dirty="0"/>
              </a:p>
              <a:p>
                <a:pPr marL="0" indent="0">
                  <a:buNone/>
                </a:pPr>
                <a:r>
                  <a:rPr lang="en-US" sz="1100" b="0" dirty="0"/>
                  <a:t>3.2 Dual equalizer (corresponds to precoder)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1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100" b="1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dual</m:t>
                          </m:r>
                        </m:sub>
                        <m:sup>
                          <m:r>
                            <a:rPr lang="en-US" sz="1100" b="1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1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100" b="1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100" b="1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dual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sup>
                      </m:sSubSup>
                      <m:sSup>
                        <m:sSup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100" b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dual</m:t>
                              </m:r>
                            </m:sub>
                            <m:sup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𝒌</m:t>
                              </m:r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100" b="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dual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en-US" sz="1100" b="0" i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sup>
                          </m:sSub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1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𝑸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1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100" b="0" dirty="0">
                    <a:solidFill>
                      <a:srgbClr val="C00000"/>
                    </a:solidFill>
                  </a:rPr>
                  <a:t>3.3 Transform to Precoder, zero non-existing coefficients</a:t>
                </a:r>
                <a:r>
                  <a:rPr lang="en-US" sz="1100" baseline="30000" dirty="0">
                    <a:solidFill>
                      <a:srgbClr val="C00000"/>
                    </a:solidFill>
                  </a:rPr>
                  <a:t>*</a:t>
                </a:r>
                <a:endParaRPr lang="en-US" sz="1100" b="0" baseline="300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i="1" smtClean="0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1" i="1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sz="1100" i="1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100" i="1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100" i="1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sz="1100" i="1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100" i="1">
                              <a:solidFill>
                                <a:srgbClr val="C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100" b="1" i="1" smtClean="0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𝑮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100" b="0" i="0" smtClean="0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dual</m:t>
                                    </m:r>
                                    <m:r>
                                      <a:rPr lang="en-US" sz="1100" b="0" i="0" smtClean="0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</m:e>
                              <m:e>
                                <m:r>
                                  <a:rPr lang="en-US" sz="1100" b="1" i="1">
                                    <a:solidFill>
                                      <a:srgbClr val="C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100" b="1" i="1">
                                    <a:solidFill>
                                      <a:srgbClr val="C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1" i="1">
                                    <a:solidFill>
                                      <a:srgbClr val="C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100" i="1">
                                    <a:solidFill>
                                      <a:srgbClr val="C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1100" b="1" i="1">
                                    <a:solidFill>
                                      <a:srgbClr val="C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b="1" i="1">
                                    <a:solidFill>
                                      <a:srgbClr val="C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100" b="1" i="1">
                                    <a:solidFill>
                                      <a:srgbClr val="C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𝑮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100" b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dual</m:t>
                                    </m:r>
                                    <m:r>
                                      <a:rPr lang="en-US" sz="1100" b="0" i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1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𝑀</m:t>
                                    </m:r>
                                  </m:sub>
                                  <m:sup>
                                    <m: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11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100" dirty="0">
                  <a:solidFill>
                    <a:srgbClr val="C00000"/>
                  </a:solidFill>
                </a:endParaRPr>
              </a:p>
              <a:p>
                <a:r>
                  <a:rPr lang="en-US" sz="1100" b="0" dirty="0"/>
                  <a:t>3.4 Update </a:t>
                </a:r>
                <a:r>
                  <a:rPr lang="en-US" sz="1100" i="1" dirty="0"/>
                  <a:t>Q</a:t>
                </a:r>
                <a:r>
                  <a:rPr lang="en-US" sz="1100" b="0" dirty="0"/>
                  <a:t>, based on power constraints: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𝑸</m:t>
                    </m:r>
                    <m:r>
                      <a:rPr lang="en-US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1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1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µ</m:t>
                                  </m:r>
                                </m:e>
                                <m:sub>
                                  <m:r>
                                    <a:rPr lang="en-US" sz="11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𝑰</m:t>
                              </m:r>
                            </m:e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11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11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100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µ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𝑰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100" b="0" dirty="0"/>
                  <a:t>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µ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en-US" sz="11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µ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1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sum</m:t>
                        </m:r>
                        <m:r>
                          <a:rPr lang="en-US" sz="11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1100" b="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1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max</m:t>
                        </m:r>
                        <m:r>
                          <a:rPr lang="en-US" sz="11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100" dirty="0"/>
                  <a:t>)</a:t>
                </a:r>
              </a:p>
              <a:p>
                <a:r>
                  <a:rPr lang="en-US" sz="1100" b="0" dirty="0"/>
                  <a:t>4. Repeat steps 2 and 3 until convergence</a:t>
                </a:r>
              </a:p>
              <a:p>
                <a:endParaRPr lang="en-US" sz="11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5568ADE0-BBE8-034B-0436-6CBFF2A3B9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3200" t="-1481" b="-6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DE2B58-3E56-8F3F-6A28-71A5F9A44F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2192-27CC-DE55-8B2C-45F14168B6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C1C37-BC11-EDB4-1DAE-0440EFD68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0C9BD0-A129-B03D-041D-1B846BC582E0}"/>
              </a:ext>
            </a:extLst>
          </p:cNvPr>
          <p:cNvSpPr txBox="1"/>
          <p:nvPr/>
        </p:nvSpPr>
        <p:spPr>
          <a:xfrm>
            <a:off x="696912" y="6013748"/>
            <a:ext cx="3648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*Additional computation step for uplink precoder vs. downlink precoder is marked in red</a:t>
            </a:r>
          </a:p>
        </p:txBody>
      </p:sp>
    </p:spTree>
    <p:extLst>
      <p:ext uri="{BB962C8B-B14F-4D97-AF65-F5344CB8AC3E}">
        <p14:creationId xmlns:p14="http://schemas.microsoft.com/office/powerpoint/2010/main" val="2074226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2B866-81AB-3E58-FC09-F994D92A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Precoder Calculation</a:t>
            </a:r>
            <a:br>
              <a:rPr lang="en-US" dirty="0"/>
            </a:br>
            <a:r>
              <a:rPr lang="en-US" dirty="0"/>
              <a:t>- 1 SS special case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650138C1-F91B-C3A1-F3AA-072FEB1177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Uplink Precoding with 1 SS per STA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US" dirty="0"/>
                  <a:t>Stations with 1 spatial stream and 2 antennas are the most relevant use case</a:t>
                </a:r>
              </a:p>
              <a:p>
                <a:pPr marL="857250" lvl="1" indent="-457200"/>
                <a:r>
                  <a:rPr lang="en-US" dirty="0"/>
                  <a:t>In this case, the special structure of the uplink precoder can be used: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b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sup>
                                  </m:sSubSup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857250" lvl="1" indent="-457200"/>
                <a:r>
                  <a:rPr lang="en-US" dirty="0"/>
                  <a:t>It is possible to calculate the optimal angle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. </a:t>
                </a:r>
              </a:p>
              <a:p>
                <a:pPr marL="857250" lvl="1" indent="-457200"/>
                <a:r>
                  <a:rPr lang="en-US" dirty="0"/>
                  <a:t>Communicating only the angles reduces the overhead </a:t>
                </a:r>
                <a:r>
                  <a:rPr lang="en-US"/>
                  <a:t>communicated from the AP to the STA.</a:t>
                </a:r>
                <a:endParaRPr lang="en-US" dirty="0"/>
              </a:p>
              <a:p>
                <a:pPr marL="0" indent="0">
                  <a:buNone/>
                </a:pPr>
                <a:endParaRPr lang="en-US" sz="1000" b="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650138C1-F91B-C3A1-F3AA-072FEB1177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C1C37-BC11-EDB4-1DAE-0440EFD68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2192-27CC-DE55-8B2C-45F14168B6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DE2B58-3E56-8F3F-6A28-71A5F9A44F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902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gain vs. overhead</a:t>
            </a:r>
          </a:p>
          <a:p>
            <a:pPr lvl="1"/>
            <a:r>
              <a:rPr lang="en-US" dirty="0"/>
              <a:t>The performance increase of precoding is substantially higher than the overhead in all tested cases</a:t>
            </a:r>
          </a:p>
          <a:p>
            <a:r>
              <a:rPr lang="en-US" dirty="0"/>
              <a:t>Beamforming vs. Precoding</a:t>
            </a:r>
          </a:p>
          <a:p>
            <a:pPr lvl="1"/>
            <a:r>
              <a:rPr lang="en-US" dirty="0"/>
              <a:t>Coordinated precoding outperforms beamforming</a:t>
            </a:r>
          </a:p>
          <a:p>
            <a:pPr lvl="1"/>
            <a:r>
              <a:rPr lang="en-US" dirty="0"/>
              <a:t>The uplink sounding procedure for UHR shall support both, precoding and beamforming</a:t>
            </a:r>
          </a:p>
          <a:p>
            <a:r>
              <a:rPr lang="en-US" dirty="0"/>
              <a:t>More simulations</a:t>
            </a:r>
          </a:p>
          <a:p>
            <a:pPr lvl="1"/>
            <a:r>
              <a:rPr lang="en-US" dirty="0"/>
              <a:t>~8dB gain on LOS and NLOS channels (4 STA, 2 antennas, 1 SS per STA, linear receiver)</a:t>
            </a:r>
          </a:p>
          <a:p>
            <a:pPr lvl="1"/>
            <a:r>
              <a:rPr lang="en-US" dirty="0"/>
              <a:t>With 3 STAs or nonlinear receiver, gains are lower, but still justify uplink precoding/beamforming to be 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 IEEE 802.11-23/0027r1, “Uplink MU MIMO Improvements”, 2023-01-17</a:t>
            </a:r>
          </a:p>
          <a:p>
            <a:pPr marL="0" indent="0">
              <a:buNone/>
            </a:pPr>
            <a:r>
              <a:rPr lang="en-US" altLang="ko-KR" sz="1800" b="0" dirty="0"/>
              <a:t>[2] </a:t>
            </a:r>
            <a:r>
              <a:rPr lang="en-US" altLang="ko-KR" sz="1800" b="0" dirty="0" err="1"/>
              <a:t>Vinko</a:t>
            </a:r>
            <a:r>
              <a:rPr lang="en-US" altLang="ko-KR" sz="1800" b="0" dirty="0"/>
              <a:t> Erceg et.al., “IEEE P802.11 Wireless LANs </a:t>
            </a:r>
            <a:r>
              <a:rPr lang="en-US" altLang="ko-KR" sz="1800" b="0" dirty="0" err="1"/>
              <a:t>TGn</a:t>
            </a:r>
            <a:r>
              <a:rPr lang="en-US" altLang="ko-KR" sz="1800" b="0" dirty="0"/>
              <a:t> Channel</a:t>
            </a:r>
          </a:p>
          <a:p>
            <a:pPr marL="0" indent="0">
              <a:buNone/>
            </a:pPr>
            <a:r>
              <a:rPr lang="en-US" altLang="ko-KR" sz="1800" b="0" dirty="0"/>
              <a:t>Models,” 2004, Contribution IEEE 802.11-03/940r4</a:t>
            </a:r>
          </a:p>
          <a:p>
            <a:pPr marL="0" indent="0">
              <a:buNone/>
            </a:pPr>
            <a:r>
              <a:rPr lang="en-US" altLang="ko-KR" sz="1800" b="0" dirty="0"/>
              <a:t>[3] IEEE 802.11-22/1392r0, “Beamforming Improvement for UHR”, 2022-09-02</a:t>
            </a:r>
          </a:p>
          <a:p>
            <a:pPr marL="0" indent="0">
              <a:buNone/>
            </a:pPr>
            <a:r>
              <a:rPr lang="en-US" altLang="ko-KR" sz="1800" b="0" dirty="0"/>
              <a:t>[4] IEEE 802.11-23/0263r0, “Triggered Beamforming in UHR”, 2023-02-20</a:t>
            </a:r>
          </a:p>
          <a:p>
            <a:pPr marL="0" indent="0">
              <a:buNone/>
            </a:pPr>
            <a:r>
              <a:rPr lang="en-US" altLang="ko-KR" sz="1800" b="0" dirty="0"/>
              <a:t>[5] Strobel, Rainer, Andreas Barthelme, and Wolfgang Utschick. "Zero-Forcing and MMSE Precoding for G. fast." 2015 IEEE Global Communications Conference (GLOBECOM). IEEE, 2015.</a:t>
            </a:r>
          </a:p>
          <a:p>
            <a:pPr marL="0" indent="0">
              <a:buNone/>
            </a:pPr>
            <a:r>
              <a:rPr lang="en-US" altLang="ko-KR" sz="1800" b="0" dirty="0"/>
              <a:t>[6] – </a:t>
            </a:r>
            <a:r>
              <a:rPr lang="en-US" altLang="ko-KR" sz="1800" b="0" dirty="0" err="1"/>
              <a:t>Lanneer</a:t>
            </a:r>
            <a:r>
              <a:rPr lang="en-US" altLang="ko-KR" sz="1800" b="0" dirty="0"/>
              <a:t>, </a:t>
            </a:r>
            <a:r>
              <a:rPr lang="en-US" altLang="ko-KR" sz="1800" b="0" dirty="0" err="1"/>
              <a:t>Wouter</a:t>
            </a:r>
            <a:r>
              <a:rPr lang="en-US" altLang="ko-KR" sz="1800" b="0" dirty="0"/>
              <a:t>, et al. "Linear and nonlinear precoding based dynamic spectrum management for downstream vectored G. fast transmission." IEEE Transactions on Communications 65.3 (2016): 1247-1259.</a:t>
            </a:r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April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6585055" y="6475413"/>
            <a:ext cx="19588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Overhead  - Beamforming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Protocol (see figure)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4x NDP announcement (64µs, each)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4x NDP (64µs, each)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4x individual feedback, 48µs+3920 byte  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13 SIFS, 16µs =208µs</a:t>
            </a:r>
          </a:p>
          <a:p>
            <a:r>
              <a:rPr lang="en-US" sz="2000" kern="0" dirty="0"/>
              <a:t>Sounding is repeated every 100ms, as beamforming is not sensitive to aging</a:t>
            </a:r>
          </a:p>
          <a:p>
            <a:r>
              <a:rPr lang="en-US" sz="2000" kern="0" dirty="0"/>
              <a:t>Collisions are not considered</a:t>
            </a:r>
          </a:p>
        </p:txBody>
      </p:sp>
      <p:pic>
        <p:nvPicPr>
          <p:cNvPr id="10" name="Picture 9" descr="A picture containing table&#10;&#10;Description automatically generated">
            <a:extLst>
              <a:ext uri="{FF2B5EF4-FFF2-40B4-BE49-F238E27FC236}">
                <a16:creationId xmlns:a16="http://schemas.microsoft.com/office/drawing/2014/main" id="{6684BCA0-F75F-F9C6-1282-BEB258A74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49" y="4675025"/>
            <a:ext cx="8224820" cy="168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04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presented uplink MU MIMO precoding for uplink rate and reliability improvement</a:t>
            </a:r>
          </a:p>
          <a:p>
            <a:r>
              <a:rPr lang="en-US" dirty="0"/>
              <a:t>This contribution gives more simulation results and details to respond to the questions raised for [1]:</a:t>
            </a:r>
          </a:p>
          <a:p>
            <a:pPr lvl="1"/>
            <a:r>
              <a:rPr lang="en-US" dirty="0"/>
              <a:t>MAC overhead and channel aging</a:t>
            </a:r>
          </a:p>
          <a:p>
            <a:pPr lvl="1"/>
            <a:r>
              <a:rPr lang="en-US" dirty="0"/>
              <a:t>Additional simulations</a:t>
            </a:r>
          </a:p>
          <a:p>
            <a:pPr lvl="2"/>
            <a:r>
              <a:rPr lang="en-US" dirty="0"/>
              <a:t>Comparison to beamforming</a:t>
            </a:r>
          </a:p>
          <a:p>
            <a:pPr lvl="2"/>
            <a:r>
              <a:rPr lang="en-US" dirty="0"/>
              <a:t>Performance on LOS channels</a:t>
            </a:r>
          </a:p>
          <a:p>
            <a:pPr lvl="2"/>
            <a:r>
              <a:rPr lang="en-US" dirty="0"/>
              <a:t>Performance with 3 stations</a:t>
            </a:r>
          </a:p>
          <a:p>
            <a:pPr lvl="2"/>
            <a:r>
              <a:rPr lang="en-US" dirty="0"/>
              <a:t>Nonlinear Receiver</a:t>
            </a:r>
          </a:p>
          <a:p>
            <a:pPr lvl="1"/>
            <a:r>
              <a:rPr lang="en-US" dirty="0"/>
              <a:t>Details on the precoder calculation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30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Overhead -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Uplink precoding introduces a new sounding procedure with the following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Sounding trigger frame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Uplink NDP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Precoder coefficient message</a:t>
            </a:r>
          </a:p>
          <a:p>
            <a:r>
              <a:rPr lang="en-US" sz="2000" kern="0" dirty="0"/>
              <a:t>Due to channel aging, there is a trade-off between precoding performance and sounding overhead, which determines the sounding frequency</a:t>
            </a:r>
          </a:p>
          <a:p>
            <a:endParaRPr lang="en-US" kern="0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73" name="Content Placeholder 8">
            <a:extLst>
              <a:ext uri="{FF2B5EF4-FFF2-40B4-BE49-F238E27FC236}">
                <a16:creationId xmlns:a16="http://schemas.microsoft.com/office/drawing/2014/main" id="{8A6B9C9E-867C-4004-9AC3-9FDAFBF5B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811" y="4271423"/>
            <a:ext cx="5188802" cy="20547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52381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Overhead Estimation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Sounding trigger frame (EHT) </a:t>
            </a:r>
            <a:r>
              <a:rPr lang="en-US" dirty="0"/>
              <a:t>64µs (48µs preamble/extension+16µs content), carries 245Byte at 320MHz mcs0 (&gt;&gt;34Byte required)</a:t>
            </a:r>
            <a:endParaRPr lang="en-US" kern="0" dirty="0"/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Uplink NDP </a:t>
            </a:r>
            <a:r>
              <a:rPr lang="en-US" dirty="0"/>
              <a:t>8x8+48µs = 112µs (2x LTF, 4 STA)</a:t>
            </a:r>
            <a:endParaRPr lang="en-US" kern="0" dirty="0"/>
          </a:p>
          <a:p>
            <a:pPr marL="914400" lvl="1" indent="-457200">
              <a:buFont typeface="+mj-lt"/>
              <a:buAutoNum type="arabicPeriod"/>
            </a:pPr>
            <a:r>
              <a:rPr lang="en-US" kern="0" dirty="0" err="1"/>
              <a:t>Precoder+trigger</a:t>
            </a:r>
            <a:r>
              <a:rPr lang="en-US" kern="0" dirty="0"/>
              <a:t> packet:</a:t>
            </a:r>
          </a:p>
          <a:p>
            <a:pPr marL="1314450" lvl="2" indent="-457200"/>
            <a:r>
              <a:rPr lang="en-US" sz="2000" kern="0" dirty="0"/>
              <a:t>48µs </a:t>
            </a:r>
            <a:r>
              <a:rPr lang="en-US" sz="2000" dirty="0"/>
              <a:t>preamble </a:t>
            </a:r>
            <a:r>
              <a:rPr lang="en-US" sz="2000" kern="0" dirty="0"/>
              <a:t>/packet extension</a:t>
            </a:r>
          </a:p>
          <a:p>
            <a:pPr marL="1314450" lvl="2" indent="-457200"/>
            <a:r>
              <a:rPr lang="en-US" sz="2000" kern="0" dirty="0"/>
              <a:t>6bit phase/5bit amplitude format: 2 antennas require 1 phase, 2 amplitudes requires 2 byte per 4 carriers: 1920 byte per STA at 320MHz </a:t>
            </a:r>
          </a:p>
          <a:p>
            <a:pPr marL="1314450" lvl="2" indent="-457200"/>
            <a:r>
              <a:rPr lang="en-US" sz="2000" kern="0" dirty="0"/>
              <a:t>Simulations assume the precoders are communicated with a MU-MIMO packet at 50% of the rate of a data packet (for higher robustness)</a:t>
            </a:r>
            <a:endParaRPr lang="en-US" kern="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2 SIFS 2x16µs</a:t>
            </a:r>
          </a:p>
          <a:p>
            <a:pPr marL="914400" lvl="1" indent="-457200">
              <a:buFont typeface="+mj-lt"/>
              <a:buAutoNum type="arabicPeriod"/>
            </a:pPr>
            <a:endParaRPr lang="en-US" kern="0" dirty="0"/>
          </a:p>
          <a:p>
            <a:pPr marL="914400" lvl="1" indent="-457200">
              <a:buFont typeface="+mj-lt"/>
              <a:buAutoNum type="arabicPeriod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4330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Aging and Sounding Interval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Scenario 1: Few STAs (&lt;40)</a:t>
            </a:r>
          </a:p>
          <a:p>
            <a:pPr lvl="1"/>
            <a:r>
              <a:rPr lang="en-US" kern="0" dirty="0"/>
              <a:t>sounding in regular interval, e.g., 60ms </a:t>
            </a:r>
          </a:p>
          <a:p>
            <a:r>
              <a:rPr lang="en-US" kern="0" dirty="0"/>
              <a:t>Scenario 2: Many STAs:</a:t>
            </a:r>
          </a:p>
          <a:p>
            <a:pPr lvl="1"/>
            <a:r>
              <a:rPr lang="en-US" kern="0" dirty="0"/>
              <a:t>Sounding for every TXOP with the STAs of interest</a:t>
            </a:r>
          </a:p>
          <a:p>
            <a:r>
              <a:rPr lang="en-US" kern="0" dirty="0"/>
              <a:t>Assumptions</a:t>
            </a:r>
          </a:p>
          <a:p>
            <a:pPr lvl="1"/>
            <a:r>
              <a:rPr lang="en-US" kern="0" dirty="0"/>
              <a:t>6ms TXOP length</a:t>
            </a:r>
          </a:p>
          <a:p>
            <a:pPr lvl="1"/>
            <a:r>
              <a:rPr lang="en-US" kern="0" dirty="0"/>
              <a:t>5.4ms packet length</a:t>
            </a:r>
          </a:p>
          <a:p>
            <a:pPr lvl="1"/>
            <a:r>
              <a:rPr lang="en-US" kern="0" dirty="0"/>
              <a:t>For simulation, only the simulated (e.g., 4) STAs are served</a:t>
            </a:r>
          </a:p>
          <a:p>
            <a:r>
              <a:rPr lang="en-US" kern="0" dirty="0"/>
              <a:t>Aging channel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6Hz Doppler, 1.2km/h movement [2]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Per-STA transmit clock: STA clocks have ±0.07ppm clock difference</a:t>
            </a:r>
          </a:p>
          <a:p>
            <a:pPr lvl="1"/>
            <a:endParaRPr lang="en-US" kern="0" dirty="0"/>
          </a:p>
          <a:p>
            <a:pPr marL="914400" lvl="1" indent="-457200">
              <a:buFont typeface="+mj-lt"/>
              <a:buAutoNum type="arabicPeriod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3843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Aging vs.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07681" y="6453641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5" y="1770289"/>
            <a:ext cx="5399085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4 STAs, different sounding intervals</a:t>
            </a:r>
          </a:p>
          <a:p>
            <a:r>
              <a:rPr lang="en-US" kern="0" dirty="0"/>
              <a:t>Neither aging nor overhead degrades performance much</a:t>
            </a:r>
          </a:p>
          <a:p>
            <a:r>
              <a:rPr lang="en-US" kern="0" dirty="0"/>
              <a:t>Uplink precoding is less sensitive to aging than downlink MU MIMO</a:t>
            </a:r>
          </a:p>
          <a:p>
            <a:endParaRPr lang="en-US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97C982-112E-1E47-12A3-6DDCD98DB2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8" t="1980" r="8572"/>
          <a:stretch/>
        </p:blipFill>
        <p:spPr>
          <a:xfrm>
            <a:off x="329391" y="3764194"/>
            <a:ext cx="3311280" cy="27112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75AECA-C678-858E-BE19-F85C778341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29" t="1865" r="7143"/>
          <a:stretch/>
        </p:blipFill>
        <p:spPr>
          <a:xfrm>
            <a:off x="3675761" y="3764194"/>
            <a:ext cx="3319127" cy="267194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3D2B687-1BF0-2137-E20B-D585CD853035}"/>
              </a:ext>
            </a:extLst>
          </p:cNvPr>
          <p:cNvSpPr/>
          <p:nvPr/>
        </p:nvSpPr>
        <p:spPr bwMode="auto">
          <a:xfrm>
            <a:off x="5067301" y="4504554"/>
            <a:ext cx="685800" cy="65854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75A44E6-F876-A63A-686C-EFDD795B73AB}"/>
              </a:ext>
            </a:extLst>
          </p:cNvPr>
          <p:cNvCxnSpPr>
            <a:cxnSpLocks/>
          </p:cNvCxnSpPr>
          <p:nvPr/>
        </p:nvCxnSpPr>
        <p:spPr bwMode="auto">
          <a:xfrm flipV="1">
            <a:off x="5067301" y="1770289"/>
            <a:ext cx="1333499" cy="27342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3E06022-3E8B-42F2-B539-E7347190825B}"/>
              </a:ext>
            </a:extLst>
          </p:cNvPr>
          <p:cNvCxnSpPr>
            <a:cxnSpLocks/>
          </p:cNvCxnSpPr>
          <p:nvPr/>
        </p:nvCxnSpPr>
        <p:spPr bwMode="auto">
          <a:xfrm flipV="1">
            <a:off x="5753101" y="3671883"/>
            <a:ext cx="3099707" cy="14912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90EB028-02C6-94C8-389D-1C76B57B3B2F}"/>
              </a:ext>
            </a:extLst>
          </p:cNvPr>
          <p:cNvSpPr/>
          <p:nvPr/>
        </p:nvSpPr>
        <p:spPr bwMode="auto">
          <a:xfrm>
            <a:off x="6400801" y="1751014"/>
            <a:ext cx="2452008" cy="192087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317F546-D56F-C7F4-D9C4-9B73A5090DD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287" t="9075" r="9999" b="11905"/>
          <a:stretch/>
        </p:blipFill>
        <p:spPr>
          <a:xfrm>
            <a:off x="6435891" y="1780043"/>
            <a:ext cx="2416917" cy="189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25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simulations</a:t>
            </a:r>
          </a:p>
          <a:p>
            <a:pPr lvl="1"/>
            <a:r>
              <a:rPr lang="en-US" dirty="0"/>
              <a:t>Answers to questions on simulations in [1]</a:t>
            </a:r>
          </a:p>
          <a:p>
            <a:pPr lvl="1"/>
            <a:r>
              <a:rPr lang="en-US" dirty="0"/>
              <a:t>Comparison to beamforming</a:t>
            </a:r>
          </a:p>
          <a:p>
            <a:pPr lvl="1"/>
            <a:r>
              <a:rPr lang="en-US" dirty="0"/>
              <a:t>Performance on other channel types</a:t>
            </a:r>
          </a:p>
          <a:p>
            <a:pPr lvl="1"/>
            <a:r>
              <a:rPr lang="en-US" dirty="0"/>
              <a:t>Performance with 3 stations</a:t>
            </a:r>
          </a:p>
          <a:p>
            <a:pPr lvl="1"/>
            <a:r>
              <a:rPr lang="en-US" dirty="0"/>
              <a:t>Nonlinear Receiver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32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8908A2D-F8FD-40BE-A2C2-94F986CD72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041" t="4394" r="5958"/>
          <a:stretch/>
        </p:blipFill>
        <p:spPr>
          <a:xfrm>
            <a:off x="4270879" y="1979613"/>
            <a:ext cx="4185734" cy="266858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 between Precoding and no Precoding on high Channel SNR in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D NLOS channel, 320MHz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2x LTF; 1.6µs GI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Grouping 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4STAs, 1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STAs: 2 TX antennas, 1SS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AP: 4 RX antennas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FF0000"/>
                </a:solidFill>
              </a:rPr>
              <a:t>TXSNR: 45dB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FF0000"/>
                </a:solidFill>
              </a:rPr>
              <a:t>RXSNR: 43dB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70FE64-FE3D-4070-83DD-9DB9256ECC16}"/>
              </a:ext>
            </a:extLst>
          </p:cNvPr>
          <p:cNvSpPr/>
          <p:nvPr/>
        </p:nvSpPr>
        <p:spPr bwMode="auto">
          <a:xfrm rot="10800000">
            <a:off x="6096000" y="2898950"/>
            <a:ext cx="304800" cy="225105"/>
          </a:xfrm>
          <a:prstGeom prst="rightArrow">
            <a:avLst/>
          </a:prstGeom>
          <a:solidFill>
            <a:srgbClr val="FFFF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6F3B4-E15D-4E1D-9198-37863EBBC442}"/>
              </a:ext>
            </a:extLst>
          </p:cNvPr>
          <p:cNvSpPr txBox="1"/>
          <p:nvPr/>
        </p:nvSpPr>
        <p:spPr>
          <a:xfrm>
            <a:off x="4991450" y="2785501"/>
            <a:ext cx="1142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8dB gain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571E184-D72B-452E-A845-2A6AE647CA5D}"/>
              </a:ext>
            </a:extLst>
          </p:cNvPr>
          <p:cNvSpPr txBox="1">
            <a:spLocks/>
          </p:cNvSpPr>
          <p:nvPr/>
        </p:nvSpPr>
        <p:spPr bwMode="auto">
          <a:xfrm>
            <a:off x="3971041" y="4723607"/>
            <a:ext cx="4485572" cy="1676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b="0" kern="0" dirty="0">
                <a:solidFill>
                  <a:schemeClr val="tx1"/>
                </a:solidFill>
              </a:rPr>
              <a:t>On high channel SNR, performance is limited by TX and RX SNR rather than AWGN noise. For ULMU precoding, the RX equalizer is better conditioned, having a lower noise gain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400634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Beamforming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Same as slide 8</a:t>
            </a:r>
          </a:p>
          <a:p>
            <a:pPr marL="0" indent="0"/>
            <a:r>
              <a:rPr lang="en-US" sz="2000" dirty="0"/>
              <a:t>Observation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Beamforming gives some performance improvement over no precoding, but lower than AP-coordination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Sounding overhead is considered, here (Beamforming overhead assumptions in the appendix)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12AEB06-7150-1415-8C03-E92CE09274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5957"/>
          <a:stretch/>
        </p:blipFill>
        <p:spPr>
          <a:xfrm>
            <a:off x="5566685" y="1576682"/>
            <a:ext cx="3489319" cy="2461124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2CE441-DD17-DA7D-A76F-65B641CA47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7" t="5623" r="7143"/>
          <a:stretch/>
        </p:blipFill>
        <p:spPr>
          <a:xfrm>
            <a:off x="5566685" y="3996284"/>
            <a:ext cx="3184519" cy="25045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956028-13DC-A278-9073-1D280ED6C60A}"/>
              </a:ext>
            </a:extLst>
          </p:cNvPr>
          <p:cNvSpPr txBox="1"/>
          <p:nvPr/>
        </p:nvSpPr>
        <p:spPr>
          <a:xfrm rot="16200000">
            <a:off x="4841924" y="2320876"/>
            <a:ext cx="1141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 LOS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4EDC9B-BC56-DC28-77FA-905CF0EB6F51}"/>
              </a:ext>
            </a:extLst>
          </p:cNvPr>
          <p:cNvSpPr txBox="1"/>
          <p:nvPr/>
        </p:nvSpPr>
        <p:spPr>
          <a:xfrm rot="16200000">
            <a:off x="4688452" y="4836168"/>
            <a:ext cx="1294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 NLOS</a:t>
            </a:r>
          </a:p>
        </p:txBody>
      </p:sp>
    </p:spTree>
    <p:extLst>
      <p:ext uri="{BB962C8B-B14F-4D97-AF65-F5344CB8AC3E}">
        <p14:creationId xmlns:p14="http://schemas.microsoft.com/office/powerpoint/2010/main" val="1711038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_x002d_Person xmlns="a098bb3a-f077-48bd-9f2c-d74e3f392aef">
      <UserInfo>
        <DisplayName/>
        <AccountId xsi:nil="true"/>
        <AccountType/>
      </UserInfo>
    </Owner_x002d_Person>
    <TaxCatchAll xmlns="d5ad6e8a-0c0a-4ef0-b85b-67782538390e" xsi:nil="true"/>
    <lcf76f155ced4ddcb4097134ff3c332f xmlns="a098bb3a-f077-48bd-9f2c-d74e3f392a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47A1C7504BF347A21D0810E328AD85" ma:contentTypeVersion="21" ma:contentTypeDescription="Create a new document." ma:contentTypeScope="" ma:versionID="4438af41c5644059b0e9637e14cf5db4">
  <xsd:schema xmlns:xsd="http://www.w3.org/2001/XMLSchema" xmlns:xs="http://www.w3.org/2001/XMLSchema" xmlns:p="http://schemas.microsoft.com/office/2006/metadata/properties" xmlns:ns2="a098bb3a-f077-48bd-9f2c-d74e3f392aef" xmlns:ns3="c5fd6070-5f7c-41c4-b625-b7cb54481757" xmlns:ns4="d5ad6e8a-0c0a-4ef0-b85b-67782538390e" targetNamespace="http://schemas.microsoft.com/office/2006/metadata/properties" ma:root="true" ma:fieldsID="386b1b311dbcfe679ad025ff2f0f1046" ns2:_="" ns3:_="" ns4:_="">
    <xsd:import namespace="a098bb3a-f077-48bd-9f2c-d74e3f392aef"/>
    <xsd:import namespace="c5fd6070-5f7c-41c4-b625-b7cb54481757"/>
    <xsd:import namespace="d5ad6e8a-0c0a-4ef0-b85b-6778253839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Owner_x002d_Person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8bb3a-f077-48bd-9f2c-d74e3f392a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Owner_x002d_Person" ma:index="18" nillable="true" ma:displayName="Owner - Person" ma:format="Dropdown" ma:list="UserInfo" ma:SharePointGroup="0" ma:internalName="Owner_x002d_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d6070-5f7c-41c4-b625-b7cb5448175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d6e8a-0c0a-4ef0-b85b-67782538390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df80f30-2caf-4aea-b5bf-b23940fbf6da}" ma:internalName="TaxCatchAll" ma:showField="CatchAllData" ma:web="d5ad6e8a-0c0a-4ef0-b85b-6778253839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d5ad6e8a-0c0a-4ef0-b85b-67782538390e"/>
    <ds:schemaRef ds:uri="http://purl.org/dc/dcmitype/"/>
    <ds:schemaRef ds:uri="a098bb3a-f077-48bd-9f2c-d74e3f392aef"/>
    <ds:schemaRef ds:uri="http://schemas.microsoft.com/office/2006/documentManagement/types"/>
    <ds:schemaRef ds:uri="http://purl.org/dc/elements/1.1/"/>
    <ds:schemaRef ds:uri="http://www.w3.org/XML/1998/namespace"/>
    <ds:schemaRef ds:uri="c5fd6070-5f7c-41c4-b625-b7cb5448175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D4196A-FB91-439A-8E2C-70F0A4F3BE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8bb3a-f077-48bd-9f2c-d74e3f392aef"/>
    <ds:schemaRef ds:uri="c5fd6070-5f7c-41c4-b625-b7cb54481757"/>
    <ds:schemaRef ds:uri="d5ad6e8a-0c0a-4ef0-b85b-6778253839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6860</TotalTime>
  <Words>1455</Words>
  <Application>Microsoft Office PowerPoint</Application>
  <PresentationFormat>On-screen Show (4:3)</PresentationFormat>
  <Paragraphs>228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Cambria Math</vt:lpstr>
      <vt:lpstr>Times New Roman</vt:lpstr>
      <vt:lpstr>Verdana</vt:lpstr>
      <vt:lpstr>Office Theme</vt:lpstr>
      <vt:lpstr>Microsoft Word 97 - 2003 Document</vt:lpstr>
      <vt:lpstr>Uplink MU MIMO Precoding – Follow-up</vt:lpstr>
      <vt:lpstr>Introduction</vt:lpstr>
      <vt:lpstr>MAC Overhead - Introduction</vt:lpstr>
      <vt:lpstr>MAC Overhead Estimation</vt:lpstr>
      <vt:lpstr>Aging and Sounding Interval</vt:lpstr>
      <vt:lpstr>Aging vs. Overhead</vt:lpstr>
      <vt:lpstr>Additional Simulation Results</vt:lpstr>
      <vt:lpstr>Gap between Precoding and no Precoding on high Channel SNR in [1]</vt:lpstr>
      <vt:lpstr>Comparison to Beamforming</vt:lpstr>
      <vt:lpstr>Different Channels</vt:lpstr>
      <vt:lpstr>Precoding Gain with 3STAs</vt:lpstr>
      <vt:lpstr>Nonlinear Equalizer</vt:lpstr>
      <vt:lpstr>Precoder Computation</vt:lpstr>
      <vt:lpstr>MMSE Precoder Calculation -  Introduction</vt:lpstr>
      <vt:lpstr>MMSE Precoder Calculation (DL MU MIMO vs. UL MU MIMO)</vt:lpstr>
      <vt:lpstr>Uplink Precoder Calculation - 1 SS special case</vt:lpstr>
      <vt:lpstr>Conclusion</vt:lpstr>
      <vt:lpstr>References</vt:lpstr>
      <vt:lpstr>MAC Overhead  - Beamforming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Sigurd Schelstraete</cp:lastModifiedBy>
  <cp:revision>5</cp:revision>
  <cp:lastPrinted>1601-01-01T00:00:00Z</cp:lastPrinted>
  <dcterms:created xsi:type="dcterms:W3CDTF">2022-11-07T19:40:06Z</dcterms:created>
  <dcterms:modified xsi:type="dcterms:W3CDTF">2023-04-28T16:40:04Z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0x010100F147A1C7504BF347A21D0810E328AD85</vt:lpwstr>
  </property>
</Properties>
</file>