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2"/>
  </p:notesMasterIdLst>
  <p:handoutMasterIdLst>
    <p:handoutMasterId r:id="rId33"/>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1099" r:id="rId17"/>
    <p:sldId id="1100" r:id="rId18"/>
    <p:sldId id="1103" r:id="rId19"/>
    <p:sldId id="933" r:id="rId20"/>
    <p:sldId id="1074" r:id="rId21"/>
    <p:sldId id="897" r:id="rId22"/>
    <p:sldId id="1072" r:id="rId23"/>
    <p:sldId id="1101" r:id="rId24"/>
    <p:sldId id="1076" r:id="rId25"/>
    <p:sldId id="1102" r:id="rId26"/>
    <p:sldId id="842" r:id="rId27"/>
    <p:sldId id="1024" r:id="rId28"/>
    <p:sldId id="1071" r:id="rId29"/>
    <p:sldId id="1079" r:id="rId30"/>
    <p:sldId id="1080" r:id="rId31"/>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4"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616DA210-FB5B-4158-B5E0-FEB733F419BA}" styleName="浅色样式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383" autoAdjust="0"/>
    <p:restoredTop sz="96424" autoAdjust="0"/>
  </p:normalViewPr>
  <p:slideViewPr>
    <p:cSldViewPr>
      <p:cViewPr varScale="1">
        <p:scale>
          <a:sx n="91" d="100"/>
          <a:sy n="91" d="100"/>
        </p:scale>
        <p:origin x="91" y="134"/>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__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a:t>
            </a:r>
            <a:r>
              <a:rPr lang="en-US" dirty="0" smtClean="0"/>
              <a:t>D1.0 </a:t>
            </a:r>
            <a:r>
              <a:rPr lang="en-US" dirty="0"/>
              <a:t>CR Status</a:t>
            </a:r>
          </a:p>
        </c:rich>
      </c:tx>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zh-CN"/>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815</c:v>
                </c:pt>
                <c:pt idx="1">
                  <c:v>28</c:v>
                </c:pt>
                <c:pt idx="2">
                  <c:v>459</c:v>
                </c:pt>
              </c:numCache>
            </c:numRef>
          </c:val>
          <c:extLst xmlns:c16r2="http://schemas.microsoft.com/office/drawing/2015/06/chart">
            <c:ext xmlns:c16="http://schemas.microsoft.com/office/drawing/2014/chart" uri="{C3380CC4-5D6E-409C-BE32-E72D297353CC}">
              <c16:uniqueId val="{00000000-7DDA-4C11-A3E1-0B160159F838}"/>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167</c:v>
                </c:pt>
                <c:pt idx="1">
                  <c:v>6</c:v>
                </c:pt>
                <c:pt idx="2">
                  <c:v>234</c:v>
                </c:pt>
              </c:numCache>
            </c:numRef>
          </c:val>
          <c:extLst xmlns:c16r2="http://schemas.microsoft.com/office/drawing/2015/06/chart">
            <c:ext xmlns:c16="http://schemas.microsoft.com/office/drawing/2014/chart" uri="{C3380CC4-5D6E-409C-BE32-E72D297353CC}">
              <c16:uniqueId val="{00000001-7DDA-4C11-A3E1-0B160159F838}"/>
            </c:ext>
          </c:extLst>
        </c:ser>
        <c:dLbls>
          <c:dLblPos val="inEnd"/>
          <c:showLegendKey val="0"/>
          <c:showVal val="1"/>
          <c:showCatName val="0"/>
          <c:showSerName val="0"/>
          <c:showPercent val="0"/>
          <c:showBubbleSize val="0"/>
        </c:dLbls>
        <c:gapWidth val="65"/>
        <c:axId val="-722269760"/>
        <c:axId val="-722269216"/>
      </c:barChart>
      <c:catAx>
        <c:axId val="-722269760"/>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zh-CN"/>
          </a:p>
        </c:txPr>
        <c:crossAx val="-722269216"/>
        <c:crosses val="autoZero"/>
        <c:auto val="1"/>
        <c:lblAlgn val="ctr"/>
        <c:lblOffset val="100"/>
        <c:noMultiLvlLbl val="0"/>
      </c:catAx>
      <c:valAx>
        <c:axId val="-722269216"/>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722269760"/>
        <c:crosses val="autoZero"/>
        <c:crossBetween val="between"/>
      </c:valAx>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zh-CN"/>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8572955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495528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983575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88941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a:p>
          <a:p>
            <a:endParaRPr lang="en-US" altLang="en-US" dirty="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20</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0330403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11215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5052364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1425900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51624134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2197288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a:highlight>
                  <a:srgbClr val="00FF00"/>
                </a:highlight>
              </a:rPr>
              <a:t>Approved by unanimous consent</a:t>
            </a:r>
            <a:endParaRPr lang="en-US" altLang="zh-CN" kern="0" dirty="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a:highlight>
                  <a:srgbClr val="00FF00"/>
                </a:highlight>
              </a:rPr>
              <a:t>Motion Passes (Y, N, A)</a:t>
            </a:r>
            <a:endParaRPr lang="en-US" altLang="zh-CN" sz="1200" dirty="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lvl="0"/>
            <a:r>
              <a:rPr lang="en-US" altLang="zh-CN" sz="1200" kern="1200" dirty="0">
                <a:solidFill>
                  <a:schemeClr val="tx1"/>
                </a:solidFill>
                <a:effectLst/>
                <a:latin typeface="Times New Roman" pitchFamily="18" charset="0"/>
                <a:ea typeface="MS PGothic" pitchFamily="34" charset="-128"/>
                <a:cs typeface="MS PGothic" charset="0"/>
              </a:rPr>
              <a:t>Do you agree to replace the Sensing Measurement Report element with a field?</a:t>
            </a:r>
            <a:endParaRPr lang="zh-CN" altLang="zh-CN" sz="1200" kern="1200" dirty="0">
              <a:solidFill>
                <a:schemeClr val="tx1"/>
              </a:solidFill>
              <a:effectLst/>
              <a:latin typeface="Times New Roman" pitchFamily="18" charset="0"/>
              <a:ea typeface="MS PGothic" pitchFamily="34" charset="-128"/>
              <a:cs typeface="MS PGothic" charset="0"/>
            </a:endParaRPr>
          </a:p>
          <a:p>
            <a:r>
              <a:rPr lang="en-US" altLang="zh-CN" sz="1200" kern="1200" dirty="0">
                <a:solidFill>
                  <a:schemeClr val="tx1"/>
                </a:solidFill>
                <a:effectLst/>
                <a:latin typeface="Times New Roman" pitchFamily="18" charset="0"/>
                <a:ea typeface="MS PGothic" pitchFamily="34" charset="-128"/>
                <a:cs typeface="MS PGothic" charset="0"/>
              </a:rPr>
              <a:t>Note: The content of the field is based on the content of the Sensing Measurement Report element. </a:t>
            </a:r>
            <a:endParaRPr lang="zh-CN" altLang="zh-CN" sz="1200" kern="1200" dirty="0">
              <a:solidFill>
                <a:schemeClr val="tx1"/>
              </a:solidFill>
              <a:effectLst/>
              <a:latin typeface="Times New Roman" pitchFamily="18" charset="0"/>
              <a:ea typeface="MS PGothic" pitchFamily="34" charset="-128"/>
              <a:cs typeface="MS PGothic" charset="0"/>
            </a:endParaRPr>
          </a:p>
          <a:p>
            <a:endParaRPr lang="zh-CN" altLang="en-US" dirty="0"/>
          </a:p>
        </p:txBody>
      </p:sp>
    </p:spTree>
    <p:extLst>
      <p:ext uri="{BB962C8B-B14F-4D97-AF65-F5344CB8AC3E}">
        <p14:creationId xmlns:p14="http://schemas.microsoft.com/office/powerpoint/2010/main" val="265680495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6689683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815735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kern="1200" dirty="0" smtClean="0">
                <a:solidFill>
                  <a:srgbClr val="000000"/>
                </a:solidFill>
                <a:highlight>
                  <a:srgbClr val="00FF00"/>
                </a:highlight>
                <a:latin typeface="Times New Roman" panose="02020603050405020304" pitchFamily="18" charset="0"/>
                <a:ea typeface="MS PGothic" pitchFamily="34" charset="-128"/>
                <a:cs typeface="MS PGothic" charset="0"/>
              </a:rPr>
              <a:t>Approved by unanimous consent</a:t>
            </a:r>
            <a:endParaRPr lang="en-US" altLang="zh-CN" sz="900" kern="0" dirty="0" smtClean="0"/>
          </a:p>
          <a:p>
            <a:endParaRPr lang="zh-CN" altLang="en-US" dirty="0"/>
          </a:p>
        </p:txBody>
      </p:sp>
    </p:spTree>
    <p:extLst>
      <p:ext uri="{BB962C8B-B14F-4D97-AF65-F5344CB8AC3E}">
        <p14:creationId xmlns:p14="http://schemas.microsoft.com/office/powerpoint/2010/main" val="4691269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1" name="Rectangle 7"/>
          <p:cNvSpPr>
            <a:spLocks noChangeArrowheads="1"/>
          </p:cNvSpPr>
          <p:nvPr/>
        </p:nvSpPr>
        <p:spPr bwMode="auto">
          <a:xfrm>
            <a:off x="8336369" y="304027"/>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a:t>
            </a:r>
            <a:r>
              <a:rPr lang="en-US" altLang="en-US" sz="1800" b="1" dirty="0" smtClean="0"/>
              <a:t>802.11-23</a:t>
            </a:r>
            <a:r>
              <a:rPr lang="en-US" altLang="en-US" sz="1800" b="1" kern="1200" dirty="0" smtClean="0">
                <a:solidFill>
                  <a:schemeClr val="tx1"/>
                </a:solidFill>
                <a:latin typeface="Times New Roman" panose="02020603050405020304" pitchFamily="18" charset="0"/>
                <a:ea typeface="MS PGothic" panose="020B0600070205080204" pitchFamily="34" charset="-128"/>
                <a:cs typeface="+mn-cs"/>
              </a:rPr>
              <a:t>/</a:t>
            </a:r>
            <a:r>
              <a:rPr lang="en-US" altLang="zh-CN" sz="1800" b="1" kern="1200" dirty="0" smtClean="0">
                <a:solidFill>
                  <a:schemeClr val="tx1"/>
                </a:solidFill>
                <a:latin typeface="Times New Roman" panose="02020603050405020304" pitchFamily="18" charset="0"/>
                <a:ea typeface="MS PGothic" panose="020B0600070205080204" pitchFamily="34" charset="-128"/>
                <a:cs typeface="+mn-cs"/>
              </a:rPr>
              <a:t>0712</a:t>
            </a:r>
            <a:r>
              <a:rPr lang="en-US" altLang="en-US" sz="1800" b="1" kern="1200" dirty="0" smtClean="0">
                <a:solidFill>
                  <a:schemeClr val="tx1"/>
                </a:solidFill>
                <a:latin typeface="Times New Roman" panose="02020603050405020304" pitchFamily="18" charset="0"/>
                <a:ea typeface="MS PGothic" panose="020B0600070205080204" pitchFamily="34" charset="-128"/>
                <a:cs typeface="+mn-cs"/>
              </a:rPr>
              <a:t>r2</a:t>
            </a:r>
            <a:endParaRPr lang="en-US" altLang="en-US" sz="1800" b="1" dirty="0"/>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11" name="Rectangle 7"/>
          <p:cNvSpPr>
            <a:spLocks noChangeArrowheads="1"/>
          </p:cNvSpPr>
          <p:nvPr userDrawn="1"/>
        </p:nvSpPr>
        <p:spPr bwMode="auto">
          <a:xfrm>
            <a:off x="457200" y="318315"/>
            <a:ext cx="96821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May 2023</a:t>
            </a:r>
            <a:endParaRPr lang="en-US" altLang="en-US" sz="1800" b="1" dirty="0"/>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a:t>Tony Xiao Han (Huawei)</a:t>
            </a:r>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smtClean="0">
                <a:solidFill>
                  <a:srgbClr val="0000FF"/>
                </a:solidFill>
              </a:rPr>
              <a:t>May teleconference </a:t>
            </a:r>
            <a:r>
              <a:rPr lang="en-US" altLang="en-US" sz="3600" dirty="0"/>
              <a:t>2023</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a:t>:</a:t>
            </a:r>
            <a:r>
              <a:rPr lang="en-US" altLang="en-US" sz="2000" b="0"/>
              <a:t> </a:t>
            </a:r>
            <a:r>
              <a:rPr lang="en-US" altLang="en-US" sz="2000" b="0" smtClean="0"/>
              <a:t>2023-05-08</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extLst>
                    <a:ext uri="{9D8B030D-6E8A-4147-A177-3AD203B41FA5}">
                      <a16:colId xmlns:a16="http://schemas.microsoft.com/office/drawing/2014/main" xmlns="" val="20000"/>
                    </a:ext>
                  </a:extLst>
                </a:gridCol>
                <a:gridCol w="1203158">
                  <a:extLst>
                    <a:ext uri="{9D8B030D-6E8A-4147-A177-3AD203B41FA5}">
                      <a16:colId xmlns:a16="http://schemas.microsoft.com/office/drawing/2014/main" xmlns="" val="20001"/>
                    </a:ext>
                  </a:extLst>
                </a:gridCol>
                <a:gridCol w="2165684">
                  <a:extLst>
                    <a:ext uri="{9D8B030D-6E8A-4147-A177-3AD203B41FA5}">
                      <a16:colId xmlns:a16="http://schemas.microsoft.com/office/drawing/2014/main" xmlns="" val="20002"/>
                    </a:ext>
                  </a:extLst>
                </a:gridCol>
                <a:gridCol w="802105">
                  <a:extLst>
                    <a:ext uri="{9D8B030D-6E8A-4147-A177-3AD203B41FA5}">
                      <a16:colId xmlns:a16="http://schemas.microsoft.com/office/drawing/2014/main" xmlns="" val="20003"/>
                    </a:ext>
                  </a:extLst>
                </a:gridCol>
                <a:gridCol w="1925053">
                  <a:extLst>
                    <a:ext uri="{9D8B030D-6E8A-4147-A177-3AD203B41FA5}">
                      <a16:colId xmlns:a16="http://schemas.microsoft.com/office/drawing/2014/main" xmlns="" val="20004"/>
                    </a:ext>
                  </a:extLst>
                </a:gridCol>
              </a:tblGrid>
              <a:tr h="275273">
                <a:tc>
                  <a:txBody>
                    <a:bodyPr/>
                    <a:lstStyle/>
                    <a:p>
                      <a:pPr algn="ctr"/>
                      <a:r>
                        <a:rPr lang="en-US" sz="1200" dirty="0">
                          <a:solidFill>
                            <a:schemeClr val="tx1"/>
                          </a:solidFill>
                        </a:rPr>
                        <a:t>Name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Affiliation</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Address</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Phone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Email</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a:solidFill>
                            <a:srgbClr val="000000"/>
                          </a:solidFill>
                          <a:latin typeface="+mn-lt"/>
                          <a:ea typeface="Times New Roman"/>
                          <a:cs typeface="Arial"/>
                        </a:rPr>
                        <a:t>Tony Xiao Han</a:t>
                      </a:r>
                      <a:endParaRPr lang="en-US" sz="14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May 4</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submissions</a:t>
            </a:r>
          </a:p>
          <a:p>
            <a:pPr algn="just"/>
            <a:endParaRPr lang="en-US" altLang="en-US" sz="1600" dirty="0"/>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ext uri="{D42A27DB-BD31-4B8C-83A1-F6EECF244321}">
                <p14:modId xmlns:p14="http://schemas.microsoft.com/office/powerpoint/2010/main" val="1911248542"/>
              </p:ext>
            </p:extLst>
          </p:nvPr>
        </p:nvGraphicFramePr>
        <p:xfrm>
          <a:off x="3429000" y="1600200"/>
          <a:ext cx="8305801" cy="4766014"/>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23/0641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Cheng Chen (Intel)</a:t>
                      </a:r>
                      <a:endParaRPr lang="en-US" altLang="zh-CN"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Instance Comments in LB272 - Part 1: Non-TB sensing measurement</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23/0642</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Cheng Chen (Intel)</a:t>
                      </a:r>
                      <a:endParaRPr lang="en-US" altLang="zh-CN"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Resolutions for Instance Comments in LB272 - Part 2: TB sensing measurement instance</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60</a:t>
                      </a:r>
                      <a:r>
                        <a:rPr lang="en-US" altLang="zh-CN" sz="1200" kern="1200" baseline="0" dirty="0" smtClean="0">
                          <a:solidFill>
                            <a:srgbClr val="0000FF"/>
                          </a:solidFill>
                          <a:latin typeface="+mn-lt"/>
                          <a:ea typeface="+mn-ea"/>
                          <a:cs typeface="+mn-cs"/>
                        </a:rPr>
                        <a:t> mins</a:t>
                      </a:r>
                      <a:endParaRPr lang="en-US" altLang="zh-CN" sz="1200" kern="1200" dirty="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23/0647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Alecsander Eitan (Qualcomm)</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LB272-DMG-CIDs-set1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23/0648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Xiandong</a:t>
                      </a:r>
                      <a:r>
                        <a:rPr lang="en-US" altLang="zh-CN" sz="1200" kern="1200" dirty="0" smtClean="0">
                          <a:solidFill>
                            <a:schemeClr val="tx1"/>
                          </a:solidFill>
                          <a:latin typeface="+mn-lt"/>
                          <a:ea typeface="+mn-ea"/>
                          <a:cs typeface="+mn-cs"/>
                        </a:rPr>
                        <a:t> Dong(Xiaomi)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CID1735&amp;1739 -for- reporting- part-in-LB272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23/0633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Yang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CRs for CID 1477and 2053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a:t>
                      </a:r>
                      <a:r>
                        <a:rPr lang="en-US" altLang="zh-CN" sz="1200" kern="1200" baseline="0" dirty="0" smtClean="0">
                          <a:solidFill>
                            <a:schemeClr val="tx1"/>
                          </a:solidFill>
                          <a:latin typeface="+mn-lt"/>
                          <a:ea typeface="+mn-ea"/>
                          <a:cs typeface="+mn-cs"/>
                        </a:rPr>
                        <a:t>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23/0624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Mahmoud Kamel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 272 CR for CIDs on Sensing Measurement Setup - Part 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a:t>
                      </a:r>
                      <a:r>
                        <a:rPr lang="en-US" altLang="zh-CN" sz="1200" kern="1200" baseline="0" dirty="0" smtClean="0">
                          <a:solidFill>
                            <a:schemeClr val="tx1"/>
                          </a:solidFill>
                          <a:latin typeface="+mn-lt"/>
                          <a:ea typeface="+mn-ea"/>
                          <a:cs typeface="+mn-cs"/>
                        </a:rPr>
                        <a:t>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23/0674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Anirudha Sahoo (NIST)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in LB272 for OST CID (Part 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smtClean="0">
                          <a:solidFill>
                            <a:schemeClr val="tx1"/>
                          </a:solidFill>
                          <a:latin typeface="+mn-lt"/>
                          <a:ea typeface="+mn-ea"/>
                          <a:cs typeface="+mn-cs"/>
                        </a:rPr>
                        <a:t>15</a:t>
                      </a:r>
                      <a:r>
                        <a:rPr lang="en-US" altLang="zh-CN" sz="1200" kern="1200" baseline="0" smtClean="0">
                          <a:solidFill>
                            <a:schemeClr val="tx1"/>
                          </a:solidFill>
                          <a:latin typeface="+mn-lt"/>
                          <a:ea typeface="+mn-ea"/>
                          <a:cs typeface="+mn-cs"/>
                        </a:rPr>
                        <a:t>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23/0612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Resolution for CID 1296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23/0683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lb272-ost-cid-1758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a:t>
                      </a:r>
                      <a:r>
                        <a:rPr lang="en-US" altLang="zh-CN" sz="1200" kern="1200" baseline="0" dirty="0" smtClean="0">
                          <a:solidFill>
                            <a:schemeClr val="tx1"/>
                          </a:solidFill>
                          <a:latin typeface="+mn-lt"/>
                          <a:ea typeface="+mn-ea"/>
                          <a:cs typeface="+mn-cs"/>
                        </a:rPr>
                        <a:t>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23/0438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comments measurement setup comments resolution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23/0684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Alecsander Eitan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LB272-DMG-CIDs-set2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23/0675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Mengshi</a:t>
                      </a:r>
                      <a:r>
                        <a:rPr lang="en-US" altLang="zh-CN" sz="1200" kern="1200" dirty="0" smtClean="0">
                          <a:solidFill>
                            <a:schemeClr val="tx1"/>
                          </a:solidFill>
                          <a:latin typeface="+mn-lt"/>
                          <a:ea typeface="+mn-ea"/>
                          <a:cs typeface="+mn-cs"/>
                        </a:rPr>
                        <a:t> Hu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for Threshold-based Reporting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25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23/0529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Resolutions for MS Termination MLME</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23/0538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Zinan Lin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for Sensing Terminologies</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5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23/0718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Anirudha Sahoo (NIST)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in LB272 for OST CID (Part 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smtClean="0">
                          <a:solidFill>
                            <a:schemeClr val="tx1"/>
                          </a:solidFill>
                          <a:latin typeface="+mn-lt"/>
                          <a:ea typeface="+mn-ea"/>
                          <a:cs typeface="+mn-cs"/>
                        </a:rPr>
                        <a:t>23/0719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Anirudha Sahoo (NIST)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in LB272 for OST CID (Part 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23/0726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Proposed resolutions for editorial comments on D1.0 - Part 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23/0727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Proposed resolutions for technical comments on D1.0 -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r>
            </a:tbl>
          </a:graphicData>
        </a:graphic>
      </p:graphicFrame>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a:solidFill>
                  <a:srgbClr val="0000FF"/>
                </a:solidFill>
              </a:rPr>
              <a:t>Table 1</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90628635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May 8</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zh-CN" sz="1600" dirty="0"/>
              <a:t>D1.0 CR </a:t>
            </a:r>
            <a:r>
              <a:rPr lang="en-US" altLang="zh-CN" sz="1600" dirty="0" smtClean="0"/>
              <a:t>Status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ext uri="{D42A27DB-BD31-4B8C-83A1-F6EECF244321}">
                <p14:modId xmlns:p14="http://schemas.microsoft.com/office/powerpoint/2010/main" val="1864010391"/>
              </p:ext>
            </p:extLst>
          </p:nvPr>
        </p:nvGraphicFramePr>
        <p:xfrm>
          <a:off x="3429000" y="1600200"/>
          <a:ext cx="8305801" cy="4801816"/>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23/0642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Cheng Chen (Intel)</a:t>
                      </a:r>
                      <a:endParaRPr lang="en-US" altLang="zh-CN"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Instance Comments in LB272 - Part 2: TB sensing measurement instance</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a:t>
                      </a:r>
                      <a:r>
                        <a:rPr lang="en-US" altLang="zh-CN" sz="1200" kern="1200" baseline="0" dirty="0" smtClean="0">
                          <a:solidFill>
                            <a:srgbClr val="00B050"/>
                          </a:solidFill>
                          <a:latin typeface="+mn-lt"/>
                          <a:ea typeface="+mn-ea"/>
                          <a:cs typeface="+mn-cs"/>
                        </a:rPr>
                        <a:t> 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23/0647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Alecsander Eitan (Qualcomm)</a:t>
                      </a:r>
                      <a:endParaRPr lang="en-US" altLang="zh-CN"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LB272-DMG-CIDs-set1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23/0648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Xiandong</a:t>
                      </a:r>
                      <a:r>
                        <a:rPr lang="en-US" altLang="zh-CN" sz="1200" kern="1200" dirty="0" smtClean="0">
                          <a:solidFill>
                            <a:srgbClr val="00B050"/>
                          </a:solidFill>
                          <a:latin typeface="+mn-lt"/>
                          <a:ea typeface="+mn-ea"/>
                          <a:cs typeface="+mn-cs"/>
                        </a:rPr>
                        <a:t> Dong(Xiaomi)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CID1735&amp;1739 -for- reporting- part-in-LB272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23/0633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Rui Yang (</a:t>
                      </a:r>
                      <a:r>
                        <a:rPr lang="en-US" altLang="zh-CN" sz="1200" kern="1200" dirty="0" err="1" smtClean="0">
                          <a:solidFill>
                            <a:srgbClr val="00B050"/>
                          </a:solidFill>
                          <a:latin typeface="+mn-lt"/>
                          <a:ea typeface="+mn-ea"/>
                          <a:cs typeface="+mn-cs"/>
                        </a:rPr>
                        <a:t>InterDigital</a:t>
                      </a:r>
                      <a:r>
                        <a:rPr lang="en-US" altLang="zh-CN" sz="1200" kern="1200" dirty="0" smtClean="0">
                          <a:solidFill>
                            <a:srgbClr val="00B050"/>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CRs for CID 1477and 2053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a:t>
                      </a:r>
                      <a:r>
                        <a:rPr lang="en-US" altLang="zh-CN" sz="1200" kern="1200" baseline="0" dirty="0" smtClean="0">
                          <a:solidFill>
                            <a:srgbClr val="00B050"/>
                          </a:solidFill>
                          <a:latin typeface="+mn-lt"/>
                          <a:ea typeface="+mn-ea"/>
                          <a:cs typeface="+mn-cs"/>
                        </a:rPr>
                        <a:t> 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23/0624</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Mahmoud Kamel (</a:t>
                      </a:r>
                      <a:r>
                        <a:rPr lang="en-US" altLang="zh-CN" sz="1200" kern="1200" dirty="0" err="1" smtClean="0">
                          <a:solidFill>
                            <a:srgbClr val="0000FF"/>
                          </a:solidFill>
                          <a:latin typeface="+mn-lt"/>
                          <a:ea typeface="+mn-ea"/>
                          <a:cs typeface="+mn-cs"/>
                        </a:rPr>
                        <a:t>InterDigital</a:t>
                      </a:r>
                      <a:r>
                        <a:rPr lang="en-US" altLang="zh-CN" sz="1200" kern="1200" dirty="0" smtClean="0">
                          <a:solidFill>
                            <a:srgbClr val="0000FF"/>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 272 CR for CIDs on Sensing Measurement Setup - Part 2</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a:t>
                      </a:r>
                      <a:r>
                        <a:rPr lang="en-US" altLang="zh-CN" sz="1200" kern="1200" baseline="0" dirty="0" smtClean="0">
                          <a:solidFill>
                            <a:srgbClr val="0000FF"/>
                          </a:solidFill>
                          <a:latin typeface="+mn-lt"/>
                          <a:ea typeface="+mn-ea"/>
                          <a:cs typeface="+mn-cs"/>
                        </a:rPr>
                        <a:t> mins</a:t>
                      </a:r>
                      <a:endParaRPr lang="en-US" altLang="zh-CN" sz="1200" kern="1200" dirty="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23/0674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Anirudha Sahoo (NIST)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Comment Resolution in LB272 for OST CID (Part 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a:t>
                      </a:r>
                      <a:r>
                        <a:rPr lang="en-US" altLang="zh-CN" sz="1200" kern="1200" baseline="0" dirty="0" smtClean="0">
                          <a:solidFill>
                            <a:srgbClr val="00B050"/>
                          </a:solidFill>
                          <a:latin typeface="+mn-lt"/>
                          <a:ea typeface="+mn-ea"/>
                          <a:cs typeface="+mn-cs"/>
                        </a:rPr>
                        <a:t> </a:t>
                      </a:r>
                      <a:r>
                        <a:rPr lang="en-US" altLang="zh-CN" sz="1200" kern="1200" baseline="0" dirty="0" err="1" smtClean="0">
                          <a:solidFill>
                            <a:srgbClr val="00B050"/>
                          </a:solidFill>
                          <a:latin typeface="+mn-lt"/>
                          <a:ea typeface="+mn-ea"/>
                          <a:cs typeface="+mn-cs"/>
                        </a:rPr>
                        <a:t>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23/0612</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Pei Zhou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Resolution for CID 1296</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mins</a:t>
                      </a:r>
                      <a:endParaRPr lang="en-US" altLang="zh-CN" sz="1200" kern="1200" dirty="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23/0683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lb272-ost-cid-1758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a:t>
                      </a:r>
                      <a:r>
                        <a:rPr lang="en-US" altLang="zh-CN" sz="1200" kern="1200" baseline="0" dirty="0" smtClean="0">
                          <a:solidFill>
                            <a:srgbClr val="00B050"/>
                          </a:solidFill>
                          <a:latin typeface="+mn-lt"/>
                          <a:ea typeface="+mn-ea"/>
                          <a:cs typeface="+mn-cs"/>
                        </a:rPr>
                        <a:t> 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23/0438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comments measurement setup comments resolution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23/0684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Alecsander Eitan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LB272-DMG-CIDs-set2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23/0675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Mengshi</a:t>
                      </a:r>
                      <a:r>
                        <a:rPr lang="en-US" altLang="zh-CN" sz="1200" kern="1200" dirty="0" smtClean="0">
                          <a:solidFill>
                            <a:schemeClr val="tx1"/>
                          </a:solidFill>
                          <a:latin typeface="+mn-lt"/>
                          <a:ea typeface="+mn-ea"/>
                          <a:cs typeface="+mn-cs"/>
                        </a:rPr>
                        <a:t> Hu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for Threshold-based Reporting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25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23/0529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Resolutions for MS Termination MLME</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23/0538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Zinan Lin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for Sensing Terminologies</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5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23/0718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Anirudha Sahoo (NIST)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in LB272 for OST CID (Part 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smtClean="0">
                          <a:solidFill>
                            <a:schemeClr val="tx1"/>
                          </a:solidFill>
                          <a:latin typeface="+mn-lt"/>
                          <a:ea typeface="+mn-ea"/>
                          <a:cs typeface="+mn-cs"/>
                        </a:rPr>
                        <a:t>23/0719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Anirudha Sahoo (NIST)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in LB272 for OST CID (Part 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23/0726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Proposed resolutions for editorial comments on D1.0 - Part 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23/0727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Proposed resolutions for technical comments on D1.0 -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23/0748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SBP Comments in LB272 -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23/0751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Assaf Kasher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LB272-DMG-CIDs-v4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23/0626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for SBP CID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p>
                  </a:txBody>
                  <a:tcPr marL="36000" marR="36000" marT="17901" marB="17901" anchor="ctr"/>
                </a:tc>
              </a:tr>
            </a:tbl>
          </a:graphicData>
        </a:graphic>
      </p:graphicFrame>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a:solidFill>
                  <a:srgbClr val="0000FF"/>
                </a:solidFill>
              </a:rPr>
              <a:t>Table 1</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204307358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May 9</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zh-CN" sz="1600" dirty="0"/>
              <a:t>D1.0 CR </a:t>
            </a:r>
            <a:r>
              <a:rPr lang="en-US" altLang="zh-CN" sz="1600" dirty="0" smtClean="0"/>
              <a:t>Status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ext uri="{D42A27DB-BD31-4B8C-83A1-F6EECF244321}">
                <p14:modId xmlns:p14="http://schemas.microsoft.com/office/powerpoint/2010/main" val="594841799"/>
              </p:ext>
            </p:extLst>
          </p:nvPr>
        </p:nvGraphicFramePr>
        <p:xfrm>
          <a:off x="3429000" y="1600200"/>
          <a:ext cx="8305801" cy="3306844"/>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23/0624</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Mahmoud Kamel (</a:t>
                      </a:r>
                      <a:r>
                        <a:rPr lang="en-US" altLang="zh-CN" sz="1200" kern="1200" dirty="0" err="1" smtClean="0">
                          <a:solidFill>
                            <a:srgbClr val="0000FF"/>
                          </a:solidFill>
                          <a:latin typeface="+mn-lt"/>
                          <a:ea typeface="+mn-ea"/>
                          <a:cs typeface="+mn-cs"/>
                        </a:rPr>
                        <a:t>InterDigital</a:t>
                      </a:r>
                      <a:r>
                        <a:rPr lang="en-US" altLang="zh-CN" sz="1200" kern="1200" dirty="0" smtClean="0">
                          <a:solidFill>
                            <a:srgbClr val="0000FF"/>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 272 CR for CIDs on Sensing Measurement Setup - Part 2</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a:t>
                      </a:r>
                      <a:r>
                        <a:rPr lang="en-US" altLang="zh-CN" sz="1200" kern="1200" baseline="0" dirty="0" smtClean="0">
                          <a:solidFill>
                            <a:srgbClr val="0000FF"/>
                          </a:solidFill>
                          <a:latin typeface="+mn-lt"/>
                          <a:ea typeface="+mn-ea"/>
                          <a:cs typeface="+mn-cs"/>
                        </a:rPr>
                        <a:t> mins</a:t>
                      </a:r>
                      <a:endParaRPr lang="en-US" altLang="zh-CN" sz="1200" kern="1200" dirty="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23/0612</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Pei Zhou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Resolution for CID 1296</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mins</a:t>
                      </a:r>
                      <a:endParaRPr lang="en-US" altLang="zh-CN" sz="1200" kern="1200" dirty="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23/0438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comments measurement setup comments resolution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23/0684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Alecsander Eitan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LB272-DMG-CIDs-set2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23/0675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Mengshi</a:t>
                      </a:r>
                      <a:r>
                        <a:rPr lang="en-US" altLang="zh-CN" sz="1200" kern="1200" dirty="0" smtClean="0">
                          <a:solidFill>
                            <a:schemeClr val="tx1"/>
                          </a:solidFill>
                          <a:latin typeface="+mn-lt"/>
                          <a:ea typeface="+mn-ea"/>
                          <a:cs typeface="+mn-cs"/>
                        </a:rPr>
                        <a:t> Hu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for Threshold-based Reporting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25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23/0529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Resolutions for MS Termination MLME</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23/0538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Zinan Lin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for Sensing Terminologies</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5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23/0718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Anirudha Sahoo (NIST)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in LB272 for OST CID (Part 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smtClean="0">
                          <a:solidFill>
                            <a:schemeClr val="tx1"/>
                          </a:solidFill>
                          <a:latin typeface="+mn-lt"/>
                          <a:ea typeface="+mn-ea"/>
                          <a:cs typeface="+mn-cs"/>
                        </a:rPr>
                        <a:t>23/0719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Anirudha Sahoo (NIST)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in LB272 for OST CID (Part 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23/0726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Proposed resolutions for editorial comments on D1.0 - Part 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23/0727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Proposed resolutions for technical comments on D1.0 -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23/0748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SBP Comments in LB272 -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23/0751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Assaf Kasher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LB272-DMG-CIDs-v4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23/0626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for SBP CID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p>
                  </a:txBody>
                  <a:tcPr marL="36000" marR="36000" marT="17901" marB="17901" anchor="ctr"/>
                </a:tc>
              </a:tr>
            </a:tbl>
          </a:graphicData>
        </a:graphic>
      </p:graphicFrame>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a:solidFill>
                  <a:srgbClr val="0000FF"/>
                </a:solidFill>
              </a:rPr>
              <a:t>Table 1</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296909728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Table 3 (</a:t>
            </a:r>
            <a:r>
              <a:rPr lang="en-US" altLang="zh-CN" sz="3200" dirty="0"/>
              <a:t>Stop discussion</a:t>
            </a:r>
            <a:r>
              <a:rPr lang="en-US" altLang="en-US" sz="3200" dirty="0">
                <a:solidFill>
                  <a:schemeClr val="tx2"/>
                </a:solidFill>
              </a:rPr>
              <a:t>) </a:t>
            </a:r>
            <a:endParaRPr lang="en-US" altLang="en-US" sz="3200" dirty="0">
              <a:solidFill>
                <a:srgbClr val="0000FF"/>
              </a:solidFill>
              <a:cs typeface="Times New Roman" panose="02020603050405020304" pitchFamily="18" charset="0"/>
            </a:endParaRP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219646396"/>
              </p:ext>
            </p:extLst>
          </p:nvPr>
        </p:nvGraphicFramePr>
        <p:xfrm>
          <a:off x="3429000" y="4572000"/>
          <a:ext cx="8305801" cy="1557388"/>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01"/>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0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0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04"/>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rgbClr val="0000FF"/>
                        </a:solidFill>
                        <a:latin typeface="+mn-lt"/>
                        <a:ea typeface="+mn-ea"/>
                        <a:cs typeface="+mn-cs"/>
                      </a:endParaRPr>
                    </a:p>
                  </a:txBody>
                  <a:tcPr marL="36000" marR="36000" marT="17901" marB="17901" anchor="ctr"/>
                </a:tc>
                <a:extLst>
                  <a:ext uri="{0D108BD9-81ED-4DB2-BD59-A6C34878D82A}">
                    <a16:rowId xmlns:a16="http://schemas.microsoft.com/office/drawing/2014/main" xmlns="" val="1000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06"/>
                  </a:ext>
                </a:extLst>
              </a:tr>
            </a:tbl>
          </a:graphicData>
        </a:graphic>
      </p:graphicFrame>
      <p:sp>
        <p:nvSpPr>
          <p:cNvPr id="7" name="Rectangle 2"/>
          <p:cNvSpPr txBox="1">
            <a:spLocks noChangeArrowheads="1"/>
          </p:cNvSpPr>
          <p:nvPr/>
        </p:nvSpPr>
        <p:spPr bwMode="auto">
          <a:xfrm>
            <a:off x="3419475" y="4343400"/>
            <a:ext cx="914400"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a:solidFill>
                  <a:schemeClr val="tx2"/>
                </a:solidFill>
              </a:rPr>
              <a:t>Table 3</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37950723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a:t>		</a:t>
            </a: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(Qualcomm)</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Tech</a:t>
            </a:r>
            <a:r>
              <a:rPr lang="en-US" altLang="zh-CN" dirty="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0218" y="853201"/>
            <a:ext cx="4645181"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638799"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400" kern="0" dirty="0">
                <a:solidFill>
                  <a:srgbClr val="00B050"/>
                </a:solidFill>
              </a:rPr>
              <a:t>PAR approved			Sep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First TG meeting		Oct 2020</a:t>
            </a:r>
          </a:p>
          <a:p>
            <a:pPr marL="212725" lvl="1" indent="-212725" algn="just" defTabSz="685800" eaLnBrk="1" fontAlgn="auto" hangingPunct="1">
              <a:spcBef>
                <a:spcPts val="200"/>
              </a:spcBef>
              <a:spcAft>
                <a:spcPts val="600"/>
              </a:spcAft>
              <a:buFont typeface="微软雅黑" panose="020B0503020204020204" pitchFamily="34" charset="-122"/>
              <a:buChar char="–"/>
              <a:defRPr/>
            </a:pPr>
            <a:r>
              <a:rPr lang="en-US" altLang="zh-CN" sz="1400" kern="0" dirty="0">
                <a:solidFill>
                  <a:srgbClr val="00B050"/>
                </a:solidFill>
              </a:rPr>
              <a:t>Comment Collection (D0.1)	</a:t>
            </a:r>
            <a:r>
              <a:rPr lang="en-US" altLang="zh-CN" sz="1400" i="1" strike="sngStrike" kern="0" dirty="0">
                <a:solidFill>
                  <a:schemeClr val="bg1">
                    <a:lumMod val="50000"/>
                  </a:schemeClr>
                </a:solidFill>
              </a:rPr>
              <a:t>Jan 2022</a:t>
            </a:r>
            <a:r>
              <a:rPr lang="en-US" altLang="zh-CN" sz="1400" i="1" strike="sngStrike" kern="0" dirty="0">
                <a:solidFill>
                  <a:schemeClr val="bg1">
                    <a:lumMod val="50000"/>
                  </a:schemeClr>
                </a:solidFill>
                <a:sym typeface="Wingdings" panose="05000000000000000000" pitchFamily="2" charset="2"/>
              </a:rPr>
              <a:t>Mar 2022</a:t>
            </a:r>
          </a:p>
          <a:p>
            <a:pPr marL="0" lvl="1" indent="0" algn="just" defTabSz="685800" eaLnBrk="1" fontAlgn="auto" hangingPunct="1">
              <a:spcBef>
                <a:spcPts val="200"/>
              </a:spcBef>
              <a:spcAft>
                <a:spcPts val="600"/>
              </a:spcAft>
              <a:buNone/>
              <a:defRPr/>
            </a:pPr>
            <a:r>
              <a:rPr lang="en-US" altLang="zh-CN" sz="1400" i="1" kern="0" dirty="0">
                <a:solidFill>
                  <a:schemeClr val="bg1">
                    <a:lumMod val="50000"/>
                  </a:schemeClr>
                </a:solidFill>
                <a:sym typeface="Wingdings" panose="05000000000000000000" pitchFamily="2" charset="2"/>
              </a:rPr>
              <a:t>				 </a:t>
            </a:r>
            <a:r>
              <a:rPr lang="en-US" altLang="zh-CN" sz="1400" i="1" kern="0" dirty="0">
                <a:solidFill>
                  <a:srgbClr val="00B050"/>
                </a:solidFill>
                <a:sym typeface="Wingdings" panose="05000000000000000000" pitchFamily="2" charset="2"/>
              </a:rPr>
              <a:t> April 2022</a:t>
            </a:r>
            <a:endParaRPr lang="en-US" altLang="zh-CN" sz="1400" i="1" kern="0" dirty="0">
              <a:solidFill>
                <a:srgbClr val="00B050"/>
              </a:solidFill>
            </a:endParaRPr>
          </a:p>
          <a:p>
            <a:pPr marL="212725" lvl="1" indent="-212725"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00B050"/>
                </a:solidFill>
              </a:rPr>
              <a:t>Initial Letter Ballot (D1.0)</a:t>
            </a:r>
            <a:r>
              <a:rPr lang="en-US" altLang="zh-CN" sz="1400" kern="0" dirty="0">
                <a:solidFill>
                  <a:srgbClr val="FF0000"/>
                </a:solidFill>
              </a:rPr>
              <a:t>	</a:t>
            </a:r>
            <a:r>
              <a:rPr lang="en-US" altLang="zh-CN" sz="1400" i="1" strike="sngStrike" kern="0" dirty="0">
                <a:solidFill>
                  <a:schemeClr val="bg1">
                    <a:lumMod val="50000"/>
                  </a:schemeClr>
                </a:solidFill>
              </a:rPr>
              <a:t>Jul 2022</a:t>
            </a:r>
            <a:r>
              <a:rPr lang="en-US" altLang="zh-CN" sz="1400" i="1" strike="sngStrike" kern="0" dirty="0">
                <a:solidFill>
                  <a:schemeClr val="bg1">
                    <a:lumMod val="50000"/>
                  </a:schemeClr>
                </a:solidFill>
                <a:sym typeface="Wingdings" panose="05000000000000000000" pitchFamily="2" charset="2"/>
              </a:rPr>
              <a:t> Sep</a:t>
            </a:r>
            <a:r>
              <a:rPr lang="en-US" altLang="zh-CN" sz="1400" i="1" strike="sngStrike" kern="0" dirty="0">
                <a:solidFill>
                  <a:schemeClr val="bg1">
                    <a:lumMod val="50000"/>
                  </a:schemeClr>
                </a:solidFill>
              </a:rPr>
              <a:t> 2022</a:t>
            </a:r>
          </a:p>
          <a:p>
            <a:pPr marL="0" lvl="1" indent="0" algn="just" defTabSz="685800" eaLnBrk="1" fontAlgn="auto" hangingPunct="1">
              <a:spcBef>
                <a:spcPts val="200"/>
              </a:spcBef>
              <a:spcAft>
                <a:spcPts val="600"/>
              </a:spcAft>
              <a:buNone/>
              <a:defRPr/>
            </a:pPr>
            <a:r>
              <a:rPr lang="en-US" altLang="zh-CN" sz="1400" i="1" kern="0" dirty="0">
                <a:solidFill>
                  <a:schemeClr val="bg1">
                    <a:lumMod val="50000"/>
                  </a:schemeClr>
                </a:solidFill>
              </a:rPr>
              <a:t>				</a:t>
            </a:r>
            <a:r>
              <a:rPr lang="en-US" altLang="zh-CN" sz="1400" i="1" strike="sngStrike" kern="0" dirty="0">
                <a:solidFill>
                  <a:schemeClr val="bg1">
                    <a:lumMod val="50000"/>
                  </a:schemeClr>
                </a:solidFill>
                <a:sym typeface="Wingdings" panose="05000000000000000000" pitchFamily="2" charset="2"/>
              </a:rPr>
              <a:t> Nov</a:t>
            </a:r>
            <a:r>
              <a:rPr lang="en-US" altLang="zh-CN" sz="1400" i="1" strike="sngStrike" kern="0" dirty="0">
                <a:solidFill>
                  <a:schemeClr val="bg1">
                    <a:lumMod val="50000"/>
                  </a:schemeClr>
                </a:solidFill>
              </a:rPr>
              <a:t> 2022</a:t>
            </a:r>
            <a:r>
              <a:rPr lang="en-US" altLang="zh-CN" sz="1400" i="1" strike="sngStrike" kern="0" dirty="0">
                <a:solidFill>
                  <a:schemeClr val="bg1">
                    <a:lumMod val="50000"/>
                  </a:schemeClr>
                </a:solidFill>
                <a:sym typeface="Wingdings" panose="05000000000000000000" pitchFamily="2" charset="2"/>
              </a:rPr>
              <a:t> </a:t>
            </a:r>
          </a:p>
          <a:p>
            <a:pPr marL="0" lvl="1" indent="0" algn="just" defTabSz="685800" eaLnBrk="1" fontAlgn="auto" hangingPunct="1">
              <a:spcBef>
                <a:spcPts val="200"/>
              </a:spcBef>
              <a:spcAft>
                <a:spcPts val="600"/>
              </a:spcAft>
              <a:buNone/>
              <a:defRPr/>
            </a:pPr>
            <a:r>
              <a:rPr lang="en-US" altLang="zh-CN" sz="1400" i="1" kern="0" dirty="0">
                <a:solidFill>
                  <a:srgbClr val="FF0000"/>
                </a:solidFill>
              </a:rPr>
              <a:t>				</a:t>
            </a:r>
            <a:r>
              <a:rPr lang="en-US" altLang="zh-CN" sz="1400" i="1" kern="0" dirty="0">
                <a:solidFill>
                  <a:srgbClr val="00B050"/>
                </a:solidFill>
                <a:sym typeface="Wingdings" panose="05000000000000000000" pitchFamily="2" charset="2"/>
              </a:rPr>
              <a:t> Jan </a:t>
            </a:r>
            <a:r>
              <a:rPr lang="en-US" altLang="zh-CN" sz="1400" i="1" kern="0" dirty="0">
                <a:solidFill>
                  <a:srgbClr val="00B050"/>
                </a:solidFill>
              </a:rPr>
              <a:t>2023</a:t>
            </a:r>
          </a:p>
          <a:p>
            <a:pPr marL="212725" lvl="1" indent="-212725"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FF0000"/>
                </a:solidFill>
              </a:rPr>
              <a:t>Recirculation LB (D2.0)		</a:t>
            </a:r>
            <a:r>
              <a:rPr lang="en-US" altLang="zh-CN" sz="1400" i="1" strike="sngStrike" kern="0" dirty="0">
                <a:solidFill>
                  <a:schemeClr val="bg1">
                    <a:lumMod val="50000"/>
                  </a:schemeClr>
                </a:solidFill>
              </a:rPr>
              <a:t>Jan 2023</a:t>
            </a:r>
            <a:r>
              <a:rPr lang="en-US" altLang="zh-CN" sz="1400" i="1" strike="sngStrike" kern="0" dirty="0">
                <a:solidFill>
                  <a:schemeClr val="bg1">
                    <a:lumMod val="50000"/>
                  </a:schemeClr>
                </a:solidFill>
                <a:sym typeface="Wingdings" panose="05000000000000000000" pitchFamily="2" charset="2"/>
              </a:rPr>
              <a:t>  March 2023</a:t>
            </a:r>
            <a:r>
              <a:rPr lang="en-US" altLang="zh-CN" sz="1400" i="1" dirty="0">
                <a:solidFill>
                  <a:srgbClr val="FF000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FF0000"/>
                </a:solidFill>
                <a:ea typeface="宋体" panose="02010600030101010101" pitchFamily="2" charset="-122"/>
              </a:rPr>
              <a:t> July 2023</a:t>
            </a:r>
            <a:endParaRPr lang="en-US" altLang="zh-CN" sz="1400" i="1" kern="0" dirty="0">
              <a:solidFill>
                <a:srgbClr val="FF0000"/>
              </a:solidFill>
            </a:endParaRPr>
          </a:p>
          <a:p>
            <a:pPr marL="161925" lvl="1" indent="-233363" algn="just" defTabSz="685800" eaLnBrk="1" fontAlgn="auto" hangingPunct="1">
              <a:spcBef>
                <a:spcPts val="200"/>
              </a:spcBef>
              <a:spcAft>
                <a:spcPts val="600"/>
              </a:spcAft>
              <a:defRPr/>
            </a:pPr>
            <a:r>
              <a:rPr lang="en-US" altLang="zh-CN" sz="1400" kern="0" dirty="0"/>
              <a:t>Recirculation LB (D3.0)		</a:t>
            </a:r>
            <a:r>
              <a:rPr lang="en-US" altLang="zh-CN" sz="1400" i="1" kern="0" dirty="0"/>
              <a:t>May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Nov 2023</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Recirculation LB (D4.0)	 	</a:t>
            </a:r>
            <a:r>
              <a:rPr lang="en-US" altLang="zh-CN" sz="1400" i="1" kern="0" dirty="0"/>
              <a:t>July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2024</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Initial SA Ballot (D4.0)	 	Sep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March 2024</a:t>
            </a:r>
            <a:endParaRPr lang="en-US" altLang="zh-CN" sz="1400" kern="0" dirty="0"/>
          </a:p>
          <a:p>
            <a:pPr marL="161925" lvl="1" indent="-233363" algn="just" defTabSz="685800" eaLnBrk="1" fontAlgn="auto" hangingPunct="1">
              <a:spcBef>
                <a:spcPts val="200"/>
              </a:spcBef>
              <a:spcAft>
                <a:spcPts val="600"/>
              </a:spcAft>
              <a:defRPr/>
            </a:pPr>
            <a:r>
              <a:rPr lang="en-US" altLang="zh-CN" sz="1400" kern="0" dirty="0"/>
              <a:t>Final 802.11 WG approval	</a:t>
            </a:r>
            <a:r>
              <a:rPr lang="en-US" altLang="zh-CN" sz="1400" i="1" kern="0" dirty="0"/>
              <a:t>July 2024 </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802 EC approval		</a:t>
            </a:r>
            <a:r>
              <a:rPr lang="en-US" altLang="zh-CN" sz="1400" i="1" kern="0" dirty="0"/>
              <a:t>July 2024 </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err="1"/>
              <a:t>RevCom</a:t>
            </a:r>
            <a:r>
              <a:rPr lang="en-US" altLang="zh-CN" sz="1400" kern="0" dirty="0"/>
              <a:t> and SASB approval 	Sep 2024</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March 2025</a:t>
            </a:r>
            <a:endParaRPr lang="en-US" altLang="zh-CN" sz="1400" kern="0" dirty="0"/>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a:t>
            </a:r>
            <a:r>
              <a:rPr lang="en-US" altLang="zh-CN" kern="0" dirty="0" smtClean="0">
                <a:solidFill>
                  <a:srgbClr val="000000"/>
                </a:solidFill>
              </a:rPr>
              <a:t>resolution for D1.0)</a:t>
            </a:r>
            <a:endParaRPr lang="en-US" altLang="zh-CN" kern="0" dirty="0">
              <a:solidFill>
                <a:srgbClr val="000000"/>
              </a:solidFill>
            </a:endParaRPr>
          </a:p>
        </p:txBody>
      </p:sp>
      <p:sp>
        <p:nvSpPr>
          <p:cNvPr id="10" name="Rectangle 3"/>
          <p:cNvSpPr txBox="1">
            <a:spLocks noChangeArrowheads="1"/>
          </p:cNvSpPr>
          <p:nvPr/>
        </p:nvSpPr>
        <p:spPr bwMode="auto">
          <a:xfrm>
            <a:off x="6227762" y="1600200"/>
            <a:ext cx="5735638"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lgn="just">
              <a:buFont typeface="Times New Roman" pitchFamily="16" charset="0"/>
              <a:buChar char="•"/>
            </a:pPr>
            <a:r>
              <a:rPr lang="en-US" altLang="zh-CN" sz="1600" kern="0" dirty="0">
                <a:solidFill>
                  <a:schemeClr val="bg1">
                    <a:lumMod val="50000"/>
                  </a:schemeClr>
                </a:solidFill>
                <a:latin typeface="Times New Roman"/>
              </a:rPr>
              <a:t>January 20, 2023</a:t>
            </a:r>
          </a:p>
          <a:p>
            <a:pPr lvl="1" algn="just">
              <a:buFont typeface="Times New Roman" pitchFamily="16" charset="0"/>
              <a:buChar char="•"/>
            </a:pPr>
            <a:r>
              <a:rPr lang="en-US" altLang="zh-CN" sz="1200" kern="0" dirty="0">
                <a:solidFill>
                  <a:schemeClr val="bg1">
                    <a:lumMod val="50000"/>
                  </a:schemeClr>
                </a:solidFill>
                <a:latin typeface="Times New Roman"/>
              </a:rPr>
              <a:t>802.11 Working group Motion passes</a:t>
            </a:r>
            <a:r>
              <a:rPr lang="zh-CN" altLang="en-US" sz="1200" kern="0" dirty="0">
                <a:solidFill>
                  <a:schemeClr val="bg1">
                    <a:lumMod val="50000"/>
                  </a:schemeClr>
                </a:solidFill>
                <a:latin typeface="Times New Roman"/>
              </a:rPr>
              <a:t>：</a:t>
            </a:r>
            <a:r>
              <a:rPr lang="en-US" altLang="zh-CN" sz="1200" kern="0" dirty="0">
                <a:solidFill>
                  <a:schemeClr val="bg1">
                    <a:lumMod val="50000"/>
                  </a:schemeClr>
                </a:solidFill>
                <a:latin typeface="Times New Roman"/>
              </a:rPr>
              <a:t>802.11bf (WLAN Sensing) Draft 1.0 and Initial Letter Ballot</a:t>
            </a:r>
          </a:p>
          <a:p>
            <a:pPr algn="just">
              <a:buFont typeface="Times New Roman" pitchFamily="16" charset="0"/>
              <a:buChar char="•"/>
            </a:pPr>
            <a:endParaRPr lang="en-US" altLang="zh-CN" sz="1600" kern="0" dirty="0">
              <a:solidFill>
                <a:srgbClr val="000000"/>
              </a:solidFill>
              <a:latin typeface="Times New Roman"/>
            </a:endParaRPr>
          </a:p>
          <a:p>
            <a:pPr algn="just">
              <a:buFont typeface="Times New Roman" pitchFamily="16" charset="0"/>
              <a:buChar char="•"/>
            </a:pPr>
            <a:r>
              <a:rPr lang="en-US" altLang="zh-CN" sz="1600" kern="0" dirty="0">
                <a:solidFill>
                  <a:schemeClr val="bg2"/>
                </a:solidFill>
                <a:latin typeface="Times New Roman"/>
              </a:rPr>
              <a:t>Tuesday January 31, 2023 at 23:59 Eastern Time USA (11:59 PM)</a:t>
            </a:r>
          </a:p>
          <a:p>
            <a:pPr lvl="1" algn="just">
              <a:buFont typeface="Times New Roman" pitchFamily="16" charset="0"/>
              <a:buChar char="•"/>
            </a:pPr>
            <a:r>
              <a:rPr lang="en-US" altLang="zh-CN" sz="1200" dirty="0">
                <a:solidFill>
                  <a:schemeClr val="bg2"/>
                </a:solidFill>
              </a:rPr>
              <a:t>Initial LB start for D1.0</a:t>
            </a:r>
          </a:p>
          <a:p>
            <a:pPr lvl="1" algn="just">
              <a:buFont typeface="Times New Roman" pitchFamily="16" charset="0"/>
              <a:buChar char="•"/>
            </a:pPr>
            <a:endParaRPr lang="en-US" altLang="zh-CN" sz="1200" kern="0" dirty="0">
              <a:solidFill>
                <a:schemeClr val="bg2"/>
              </a:solidFill>
              <a:latin typeface="Times New Roman"/>
            </a:endParaRPr>
          </a:p>
          <a:p>
            <a:pPr algn="just">
              <a:buFont typeface="Times New Roman" pitchFamily="16" charset="0"/>
              <a:buChar char="•"/>
            </a:pPr>
            <a:r>
              <a:rPr lang="en-US" altLang="zh-CN" sz="1600" kern="0" dirty="0">
                <a:solidFill>
                  <a:schemeClr val="bg2"/>
                </a:solidFill>
                <a:latin typeface="Times New Roman"/>
              </a:rPr>
              <a:t>Thursday March 2, 2023 at 23:59 Eastern Time USA (11:59 PM)</a:t>
            </a:r>
          </a:p>
          <a:p>
            <a:pPr lvl="1" algn="just">
              <a:buFont typeface="Times New Roman" pitchFamily="16" charset="0"/>
              <a:buChar char="•"/>
            </a:pPr>
            <a:r>
              <a:rPr lang="en-US" altLang="zh-CN" sz="1200" dirty="0">
                <a:solidFill>
                  <a:schemeClr val="bg2"/>
                </a:solidFill>
              </a:rPr>
              <a:t>Initial LB end for D1.0</a:t>
            </a:r>
          </a:p>
          <a:p>
            <a:pPr lvl="1" algn="just">
              <a:buFont typeface="Times New Roman" pitchFamily="16" charset="0"/>
              <a:buChar char="•"/>
            </a:pPr>
            <a:r>
              <a:rPr lang="en-US" altLang="zh-CN" sz="1200" dirty="0">
                <a:solidFill>
                  <a:schemeClr val="bg2"/>
                </a:solidFill>
              </a:rPr>
              <a:t>Assign the comments</a:t>
            </a:r>
            <a:endParaRPr lang="en-US" altLang="zh-CN" sz="1200" kern="0" dirty="0">
              <a:solidFill>
                <a:schemeClr val="bg2"/>
              </a:solidFill>
              <a:latin typeface="Times New Roman"/>
            </a:endParaRPr>
          </a:p>
          <a:p>
            <a:pPr lvl="0" algn="just">
              <a:buFont typeface="Times New Roman" pitchFamily="16" charset="0"/>
              <a:buChar char="•"/>
            </a:pPr>
            <a:endParaRPr lang="en-US" altLang="zh-CN" sz="1600" kern="0" dirty="0" smtClean="0">
              <a:solidFill>
                <a:srgbClr val="000000"/>
              </a:solidFill>
              <a:latin typeface="Times New Roman"/>
            </a:endParaRPr>
          </a:p>
          <a:p>
            <a:pPr lvl="0" algn="just">
              <a:buFont typeface="Times New Roman" pitchFamily="16" charset="0"/>
              <a:buChar char="•"/>
            </a:pPr>
            <a:endParaRPr lang="en-US" altLang="zh-CN" sz="1600" kern="0" dirty="0">
              <a:solidFill>
                <a:srgbClr val="000000"/>
              </a:solidFill>
              <a:latin typeface="Times New Roman"/>
            </a:endParaRPr>
          </a:p>
          <a:p>
            <a:pPr lvl="0" algn="just">
              <a:buFont typeface="Times New Roman" pitchFamily="16" charset="0"/>
              <a:buChar char="•"/>
            </a:pPr>
            <a:r>
              <a:rPr lang="en-US" altLang="zh-CN" sz="1600" kern="0" dirty="0" smtClean="0">
                <a:solidFill>
                  <a:srgbClr val="000000"/>
                </a:solidFill>
                <a:latin typeface="Times New Roman"/>
              </a:rPr>
              <a:t>Consider Ad Hoc meeting before July Plenary (decide before May Interim)</a:t>
            </a:r>
          </a:p>
          <a:p>
            <a:pPr lvl="1" algn="just">
              <a:buFont typeface="Times New Roman" pitchFamily="16" charset="0"/>
              <a:buChar char="•"/>
            </a:pPr>
            <a:endParaRPr lang="en-US" altLang="zh-CN" sz="1600" b="1" kern="0" dirty="0">
              <a:solidFill>
                <a:srgbClr val="000000"/>
              </a:solidFill>
              <a:latin typeface="Times New Roman"/>
            </a:endParaRPr>
          </a:p>
        </p:txBody>
      </p:sp>
      <p:sp>
        <p:nvSpPr>
          <p:cNvPr id="4" name="左大括号 3"/>
          <p:cNvSpPr/>
          <p:nvPr/>
        </p:nvSpPr>
        <p:spPr bwMode="auto">
          <a:xfrm>
            <a:off x="6019800" y="1600200"/>
            <a:ext cx="207962" cy="4572000"/>
          </a:xfrm>
          <a:prstGeom prst="leftBrace">
            <a:avLst>
              <a:gd name="adj1" fmla="val 8333"/>
              <a:gd name="adj2" fmla="val 48681"/>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266919956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Technology and standardization gaps to support WLAN sensing</a:t>
            </a:r>
          </a:p>
          <a:p>
            <a:pPr lvl="1" algn="just"/>
            <a:r>
              <a:rPr lang="en-US" altLang="zh-CN" sz="2400" dirty="0">
                <a:solidFill>
                  <a:srgbClr val="FF0000"/>
                </a:solidFill>
              </a:rPr>
              <a:t>Proposed Draft Text, comment resolution </a:t>
            </a:r>
          </a:p>
          <a:p>
            <a:pPr lvl="1" algn="just"/>
            <a:r>
              <a:rPr lang="en-US" altLang="zh-CN" sz="2400" dirty="0"/>
              <a:t>Other?</a:t>
            </a:r>
          </a:p>
        </p:txBody>
      </p:sp>
    </p:spTree>
    <p:extLst>
      <p:ext uri="{BB962C8B-B14F-4D97-AF65-F5344CB8AC3E}">
        <p14:creationId xmlns:p14="http://schemas.microsoft.com/office/powerpoint/2010/main" val="409841528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6" name="Rectangle 3"/>
          <p:cNvSpPr txBox="1">
            <a:spLocks noChangeArrowheads="1"/>
          </p:cNvSpPr>
          <p:nvPr/>
        </p:nvSpPr>
        <p:spPr bwMode="auto">
          <a:xfrm>
            <a:off x="245165" y="917359"/>
            <a:ext cx="6155635"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smtClean="0">
                <a:cs typeface="Times New Roman" panose="02020603050405020304" pitchFamily="18" charset="0"/>
              </a:rPr>
              <a:t>Confirmed</a:t>
            </a:r>
            <a:r>
              <a:rPr lang="en-US" altLang="zh-CN" sz="1600" b="1" dirty="0">
                <a:cs typeface="Times New Roman" panose="02020603050405020304" pitchFamily="18" charset="0"/>
              </a:rPr>
              <a:t>:</a:t>
            </a:r>
            <a:endParaRPr lang="en-US" altLang="zh-CN" sz="12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March	20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a:t>
            </a:r>
            <a:r>
              <a:rPr lang="en-US" altLang="zh-CN" sz="1100" strike="sngStrike" dirty="0" smtClean="0">
                <a:solidFill>
                  <a:schemeClr val="bg2"/>
                </a:solidFill>
                <a:cs typeface="Times New Roman" panose="02020603050405020304" pitchFamily="18" charset="0"/>
              </a:rPr>
              <a:t>ET</a:t>
            </a:r>
            <a:r>
              <a:rPr lang="en-US" altLang="zh-CN" sz="1100" dirty="0" smtClean="0">
                <a:solidFill>
                  <a:schemeClr val="bg2"/>
                </a:solidFill>
                <a:cs typeface="Times New Roman" panose="02020603050405020304" pitchFamily="18" charset="0"/>
              </a:rPr>
              <a:t> – Too close to March plenary</a:t>
            </a:r>
            <a:endParaRPr lang="en-US" altLang="zh-CN" sz="1100" dirty="0">
              <a:solidFill>
                <a:schemeClr val="bg2"/>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March 	21	(Tuesday),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March 	23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March	27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rgbClr val="00B050"/>
                </a:solidFill>
                <a:cs typeface="Times New Roman" panose="02020603050405020304" pitchFamily="18" charset="0"/>
              </a:rPr>
              <a:t>March 	28	(Tuesday),	10</a:t>
            </a:r>
            <a:r>
              <a:rPr lang="zh-CN" altLang="en-US" sz="1100" strike="sngStrike" dirty="0">
                <a:solidFill>
                  <a:srgbClr val="00B050"/>
                </a:solidFill>
                <a:cs typeface="Times New Roman" panose="02020603050405020304" pitchFamily="18" charset="0"/>
              </a:rPr>
              <a:t>：</a:t>
            </a:r>
            <a:r>
              <a:rPr lang="en-US" altLang="zh-CN" sz="1100" strike="sngStrike"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March 	30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April	3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 </a:t>
            </a:r>
            <a:r>
              <a:rPr lang="en-US" altLang="zh-CN" sz="1100" dirty="0">
                <a:solidFill>
                  <a:srgbClr val="FF0000"/>
                </a:solidFill>
                <a:cs typeface="Times New Roman" panose="02020603050405020304" pitchFamily="18" charset="0"/>
              </a:rPr>
              <a:t>--</a:t>
            </a:r>
            <a:r>
              <a:rPr lang="en-US" altLang="zh-CN" sz="1100" dirty="0" smtClean="0">
                <a:solidFill>
                  <a:srgbClr val="FF0000"/>
                </a:solidFill>
                <a:cs typeface="Times New Roman" panose="02020603050405020304" pitchFamily="18" charset="0"/>
              </a:rPr>
              <a:t>CAC</a:t>
            </a:r>
            <a:endParaRPr lang="en-US" altLang="zh-CN" sz="1100" strike="sngStrike"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April 	4	(Tuesday),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 </a:t>
            </a:r>
            <a:r>
              <a:rPr lang="en-US" altLang="zh-CN" sz="1100" dirty="0" smtClean="0">
                <a:solidFill>
                  <a:srgbClr val="00B050"/>
                </a:solidFill>
                <a:cs typeface="Times New Roman" panose="02020603050405020304" pitchFamily="18" charset="0"/>
              </a:rPr>
              <a:t>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r>
              <a:rPr lang="en-US" altLang="zh-CN" sz="1100" dirty="0">
                <a:solidFill>
                  <a:srgbClr val="00B0F0"/>
                </a:solidFill>
                <a:cs typeface="Times New Roman" panose="02020603050405020304" pitchFamily="18" charset="0"/>
              </a:rPr>
              <a:t>April 	6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April	10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a:t>
            </a:r>
            <a:r>
              <a:rPr lang="en-US" altLang="zh-CN" sz="1100" strike="sngStrike" dirty="0" smtClean="0">
                <a:solidFill>
                  <a:schemeClr val="bg1">
                    <a:lumMod val="50000"/>
                  </a:schemeClr>
                </a:solidFill>
                <a:cs typeface="Times New Roman" panose="02020603050405020304" pitchFamily="18" charset="0"/>
              </a:rPr>
              <a:t>ET</a:t>
            </a:r>
            <a:endParaRPr lang="en-US" altLang="zh-CN" sz="1100" dirty="0" smtClean="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50"/>
                </a:solidFill>
                <a:cs typeface="Times New Roman" panose="02020603050405020304" pitchFamily="18" charset="0"/>
              </a:rPr>
              <a:t>April 	11	(Tuesday),	10</a:t>
            </a:r>
            <a:r>
              <a:rPr lang="zh-CN" altLang="en-US" sz="1100" dirty="0" smtClean="0">
                <a:solidFill>
                  <a:srgbClr val="00B050"/>
                </a:solidFill>
                <a:cs typeface="Times New Roman" panose="02020603050405020304" pitchFamily="18" charset="0"/>
              </a:rPr>
              <a:t>：</a:t>
            </a:r>
            <a:r>
              <a:rPr lang="en-US" altLang="zh-CN" sz="1100" dirty="0" smtClean="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F0"/>
                </a:solidFill>
                <a:cs typeface="Times New Roman" panose="02020603050405020304" pitchFamily="18" charset="0"/>
              </a:rPr>
              <a:t>April </a:t>
            </a:r>
            <a:r>
              <a:rPr lang="en-US" altLang="zh-CN" sz="1100" dirty="0">
                <a:solidFill>
                  <a:srgbClr val="00B0F0"/>
                </a:solidFill>
                <a:cs typeface="Times New Roman" panose="02020603050405020304" pitchFamily="18" charset="0"/>
              </a:rPr>
              <a:t>	13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April 	17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April 	18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April 	20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April 	24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a:t>
            </a:r>
            <a:r>
              <a:rPr lang="en-US" altLang="zh-CN" sz="1100" dirty="0" smtClean="0">
                <a:solidFill>
                  <a:srgbClr val="00B050"/>
                </a:solidFill>
                <a:cs typeface="Times New Roman" panose="02020603050405020304" pitchFamily="18" charset="0"/>
              </a:rPr>
              <a:t>ET</a:t>
            </a:r>
            <a:endParaRPr lang="en-US" altLang="zh-CN" sz="11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50"/>
                </a:solidFill>
                <a:cs typeface="Times New Roman" panose="02020603050405020304" pitchFamily="18" charset="0"/>
              </a:rPr>
              <a:t>April </a:t>
            </a:r>
            <a:r>
              <a:rPr lang="en-US" altLang="zh-CN" sz="1100" dirty="0">
                <a:solidFill>
                  <a:srgbClr val="00B050"/>
                </a:solidFill>
                <a:cs typeface="Times New Roman" panose="02020603050405020304" pitchFamily="18" charset="0"/>
              </a:rPr>
              <a:t>	25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April 	27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May 	1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a:t>
            </a:r>
            <a:r>
              <a:rPr lang="en-US" altLang="zh-CN" sz="1100" strike="sngStrike" dirty="0" smtClean="0">
                <a:solidFill>
                  <a:schemeClr val="bg1">
                    <a:lumMod val="50000"/>
                  </a:schemeClr>
                </a:solidFill>
                <a:cs typeface="Times New Roman" panose="02020603050405020304" pitchFamily="18" charset="0"/>
              </a:rPr>
              <a:t>ET</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May 	2	(Tuesday),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 </a:t>
            </a:r>
            <a:r>
              <a:rPr lang="en-US" altLang="zh-CN" sz="1100" dirty="0" smtClean="0">
                <a:solidFill>
                  <a:srgbClr val="00B050"/>
                </a:solidFill>
                <a:cs typeface="Times New Roman" panose="02020603050405020304" pitchFamily="18" charset="0"/>
              </a:rPr>
              <a:t>- 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May	4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400050" lvl="2" indent="0" algn="just">
              <a:spcBef>
                <a:spcPct val="0"/>
              </a:spcBef>
              <a:spcAft>
                <a:spcPts val="0"/>
              </a:spcAft>
              <a:buClr>
                <a:srgbClr val="000000"/>
              </a:buClr>
              <a:buNone/>
              <a:defRPr/>
            </a:pP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May 	8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a:t>
            </a:r>
            <a:r>
              <a:rPr lang="en-US" altLang="zh-CN" sz="1100" dirty="0" smtClean="0">
                <a:solidFill>
                  <a:srgbClr val="00B050"/>
                </a:solidFill>
                <a:cs typeface="Times New Roman" panose="02020603050405020304" pitchFamily="18" charset="0"/>
              </a:rPr>
              <a:t>ET</a:t>
            </a:r>
            <a:r>
              <a:rPr lang="en-US" altLang="zh-CN" sz="1100" dirty="0">
                <a:solidFill>
                  <a:srgbClr val="FF0000"/>
                </a:solidFill>
                <a:cs typeface="Times New Roman" panose="02020603050405020304" pitchFamily="18" charset="0"/>
              </a:rPr>
              <a:t>--CAC</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50"/>
                </a:solidFill>
                <a:cs typeface="Times New Roman" panose="02020603050405020304" pitchFamily="18" charset="0"/>
              </a:rPr>
              <a:t>May </a:t>
            </a:r>
            <a:r>
              <a:rPr lang="en-US" altLang="zh-CN" sz="1100" dirty="0">
                <a:solidFill>
                  <a:srgbClr val="00B050"/>
                </a:solidFill>
                <a:cs typeface="Times New Roman" panose="02020603050405020304" pitchFamily="18" charset="0"/>
              </a:rPr>
              <a:t>	9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May	11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p:txBody>
      </p:sp>
      <p:sp>
        <p:nvSpPr>
          <p:cNvPr id="7" name="Rectangle 3"/>
          <p:cNvSpPr txBox="1">
            <a:spLocks noChangeArrowheads="1"/>
          </p:cNvSpPr>
          <p:nvPr/>
        </p:nvSpPr>
        <p:spPr bwMode="auto">
          <a:xfrm>
            <a:off x="6400800" y="1069759"/>
            <a:ext cx="5791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smtClean="0">
                <a:solidFill>
                  <a:srgbClr val="FF0000"/>
                </a:solidFill>
                <a:cs typeface="Times New Roman" panose="02020603050405020304" pitchFamily="18" charset="0"/>
              </a:rPr>
              <a:t>Confirmed</a:t>
            </a:r>
            <a:r>
              <a:rPr lang="en-US" altLang="zh-CN" sz="1600" b="1" dirty="0">
                <a:solidFill>
                  <a:srgbClr val="FF0000"/>
                </a:solidFill>
                <a:cs typeface="Times New Roman" panose="02020603050405020304" pitchFamily="18" charset="0"/>
              </a:rPr>
              <a:t>: </a:t>
            </a:r>
          </a:p>
          <a:p>
            <a:pPr marL="361950" lvl="1" indent="-361950" algn="just">
              <a:spcBef>
                <a:spcPct val="0"/>
              </a:spcBef>
              <a:spcAft>
                <a:spcPts val="0"/>
              </a:spcAft>
              <a:buClr>
                <a:srgbClr val="000000"/>
              </a:buClr>
              <a:buFont typeface="Arial" panose="020B0604020202020204" pitchFamily="34" charset="0"/>
              <a:buChar char="•"/>
              <a:defRPr/>
            </a:pPr>
            <a:endParaRPr lang="en-US" altLang="zh-CN" sz="1200" b="1" dirty="0"/>
          </a:p>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a:t>May Interim 2023 (May 14-19) </a:t>
            </a:r>
            <a:r>
              <a:rPr lang="en-US" altLang="zh-CN" sz="1600" dirty="0"/>
              <a:t>	</a:t>
            </a:r>
            <a:endParaRPr lang="en-US" altLang="zh-CN" sz="1200" dirty="0"/>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ea typeface="宋体" panose="02010600030101010101" pitchFamily="2" charset="-122"/>
              </a:rPr>
              <a:t>May 15    (Monday AM 2),		10:30-12:30 Orlando time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smtClean="0">
                <a:solidFill>
                  <a:srgbClr val="0070C0"/>
                </a:solidFill>
                <a:cs typeface="Times New Roman" panose="02020603050405020304" pitchFamily="18" charset="0"/>
              </a:rPr>
              <a:t>May </a:t>
            </a:r>
            <a:r>
              <a:rPr lang="en-US" altLang="zh-CN" sz="1200" dirty="0">
                <a:solidFill>
                  <a:srgbClr val="0070C0"/>
                </a:solidFill>
                <a:cs typeface="Times New Roman" panose="02020603050405020304" pitchFamily="18" charset="0"/>
              </a:rPr>
              <a:t>15    (</a:t>
            </a:r>
            <a:r>
              <a:rPr lang="en-US" altLang="zh-CN" dirty="0">
                <a:solidFill>
                  <a:srgbClr val="0070C0"/>
                </a:solidFill>
                <a:cs typeface="Times New Roman" panose="02020603050405020304" pitchFamily="18" charset="0"/>
              </a:rPr>
              <a:t>Monday PM 2</a:t>
            </a:r>
            <a:r>
              <a:rPr lang="en-US" altLang="zh-CN" sz="1200" dirty="0" smtClean="0">
                <a:solidFill>
                  <a:srgbClr val="0070C0"/>
                </a:solidFill>
                <a:cs typeface="Times New Roman" panose="02020603050405020304" pitchFamily="18" charset="0"/>
              </a:rPr>
              <a:t>), </a:t>
            </a:r>
            <a:r>
              <a:rPr lang="en-US" altLang="zh-CN" sz="1200" dirty="0">
                <a:solidFill>
                  <a:srgbClr val="0070C0"/>
                </a:solidFill>
                <a:cs typeface="Times New Roman" panose="02020603050405020304" pitchFamily="18" charset="0"/>
              </a:rPr>
              <a:t>	 </a:t>
            </a:r>
            <a:r>
              <a:rPr lang="en-US" altLang="zh-CN" sz="1200" dirty="0" smtClean="0">
                <a:solidFill>
                  <a:srgbClr val="0070C0"/>
                </a:solidFill>
                <a:cs typeface="Times New Roman" panose="02020603050405020304" pitchFamily="18" charset="0"/>
              </a:rPr>
              <a:t>	16:00-18:00 </a:t>
            </a:r>
            <a:r>
              <a:rPr lang="en-US" altLang="zh-CN" sz="1200" dirty="0">
                <a:solidFill>
                  <a:srgbClr val="0070C0"/>
                </a:solidFill>
                <a:cs typeface="Times New Roman" panose="02020603050405020304" pitchFamily="18" charset="0"/>
              </a:rPr>
              <a:t>Orlando time</a:t>
            </a:r>
            <a:endParaRPr lang="en-US" altLang="zh-CN" sz="1200" dirty="0">
              <a:solidFill>
                <a:srgbClr val="FFC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a:solidFill>
                  <a:srgbClr val="00B050"/>
                </a:solidFill>
                <a:cs typeface="Times New Roman" panose="02020603050405020304" pitchFamily="18" charset="0"/>
              </a:rPr>
              <a:t>May </a:t>
            </a:r>
            <a:r>
              <a:rPr lang="en-US" altLang="zh-CN" dirty="0">
                <a:solidFill>
                  <a:srgbClr val="00B050"/>
                </a:solidFill>
                <a:cs typeface="Times New Roman" panose="02020603050405020304" pitchFamily="18" charset="0"/>
              </a:rPr>
              <a:t>16    (Tuesday AM 1),</a:t>
            </a:r>
            <a:r>
              <a:rPr lang="en-US" altLang="zh-CN" sz="1200"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08:00-10:00 </a:t>
            </a:r>
            <a:r>
              <a:rPr lang="en-US" altLang="zh-CN" dirty="0">
                <a:solidFill>
                  <a:srgbClr val="00B050"/>
                </a:solidFill>
                <a:cs typeface="Times New Roman" panose="02020603050405020304" pitchFamily="18" charset="0"/>
              </a:rPr>
              <a:t>Orlando </a:t>
            </a:r>
            <a:r>
              <a:rPr lang="en-US" altLang="zh-CN" sz="1200" dirty="0">
                <a:solidFill>
                  <a:srgbClr val="00B050"/>
                </a:solidFill>
                <a:cs typeface="Times New Roman" panose="02020603050405020304" pitchFamily="18" charset="0"/>
              </a:rPr>
              <a:t>time</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70C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a:solidFill>
                  <a:srgbClr val="00B050"/>
                </a:solidFill>
                <a:cs typeface="Times New Roman" panose="02020603050405020304" pitchFamily="18" charset="0"/>
              </a:rPr>
              <a:t>May </a:t>
            </a:r>
            <a:r>
              <a:rPr lang="en-US" altLang="zh-CN" dirty="0">
                <a:solidFill>
                  <a:srgbClr val="00B050"/>
                </a:solidFill>
                <a:cs typeface="Times New Roman" panose="02020603050405020304" pitchFamily="18" charset="0"/>
              </a:rPr>
              <a:t>17    (Wednesday AM 1),</a:t>
            </a:r>
            <a:r>
              <a:rPr lang="en-US" altLang="zh-CN" sz="1200"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08:00-10:00 </a:t>
            </a:r>
            <a:r>
              <a:rPr lang="en-US" altLang="zh-CN" sz="1200" dirty="0">
                <a:solidFill>
                  <a:srgbClr val="00B050"/>
                </a:solidFill>
                <a:cs typeface="Times New Roman" panose="02020603050405020304" pitchFamily="18" charset="0"/>
              </a:rPr>
              <a:t>Orlando time</a:t>
            </a:r>
          </a:p>
          <a:p>
            <a:pPr marL="685800" lvl="2" indent="-285750" algn="just">
              <a:spcBef>
                <a:spcPct val="0"/>
              </a:spcBef>
              <a:spcAft>
                <a:spcPts val="0"/>
              </a:spcAft>
              <a:buFont typeface="Times New Roman" panose="02020603050405020304" pitchFamily="18" charset="0"/>
              <a:buChar char="―"/>
              <a:defRPr/>
            </a:pPr>
            <a:r>
              <a:rPr lang="en-US" altLang="zh-CN" sz="1200" dirty="0">
                <a:solidFill>
                  <a:srgbClr val="00B0F0"/>
                </a:solidFill>
                <a:ea typeface="宋体" panose="02010600030101010101" pitchFamily="2" charset="-122"/>
              </a:rPr>
              <a:t>May </a:t>
            </a:r>
            <a:r>
              <a:rPr lang="en-US" altLang="zh-CN" dirty="0">
                <a:solidFill>
                  <a:srgbClr val="00B0F0"/>
                </a:solidFill>
                <a:ea typeface="宋体" panose="02010600030101010101" pitchFamily="2" charset="-122"/>
              </a:rPr>
              <a:t>17    (Wednesday AM 2),</a:t>
            </a:r>
            <a:r>
              <a:rPr lang="en-US" altLang="zh-CN" sz="1200" dirty="0">
                <a:solidFill>
                  <a:srgbClr val="00B0F0"/>
                </a:solidFill>
                <a:ea typeface="宋体" panose="02010600030101010101" pitchFamily="2" charset="-122"/>
              </a:rPr>
              <a:t>		</a:t>
            </a:r>
            <a:r>
              <a:rPr lang="en-US" altLang="zh-CN" sz="1200" dirty="0" smtClean="0">
                <a:solidFill>
                  <a:srgbClr val="00B0F0"/>
                </a:solidFill>
                <a:ea typeface="宋体" panose="02010600030101010101" pitchFamily="2" charset="-122"/>
              </a:rPr>
              <a:t>10:30-12:30 </a:t>
            </a:r>
            <a:r>
              <a:rPr lang="en-US" altLang="zh-CN" sz="1200" dirty="0">
                <a:solidFill>
                  <a:srgbClr val="00B0F0"/>
                </a:solidFill>
                <a:ea typeface="宋体" panose="02010600030101010101" pitchFamily="2" charset="-122"/>
              </a:rPr>
              <a:t>Orlando time </a:t>
            </a:r>
          </a:p>
          <a:p>
            <a:pPr marL="400050" lvl="2" indent="0" algn="just">
              <a:spcBef>
                <a:spcPct val="0"/>
              </a:spcBef>
              <a:spcAft>
                <a:spcPts val="0"/>
              </a:spcAft>
              <a:buNone/>
              <a:defRPr/>
            </a:pPr>
            <a:endParaRPr lang="en-US" altLang="zh-CN" sz="1200" dirty="0">
              <a:solidFill>
                <a:srgbClr val="1F497D"/>
              </a:solidFill>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a:solidFill>
                  <a:srgbClr val="00B050"/>
                </a:solidFill>
                <a:cs typeface="Times New Roman" panose="02020603050405020304" pitchFamily="18" charset="0"/>
              </a:rPr>
              <a:t>May </a:t>
            </a:r>
            <a:r>
              <a:rPr lang="en-US" altLang="zh-CN" dirty="0">
                <a:solidFill>
                  <a:srgbClr val="00B050"/>
                </a:solidFill>
                <a:cs typeface="Times New Roman" panose="02020603050405020304" pitchFamily="18" charset="0"/>
              </a:rPr>
              <a:t>18    (Thursday AM 1),</a:t>
            </a:r>
            <a:r>
              <a:rPr lang="en-US" altLang="zh-CN" sz="1200"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08:00-10:00 </a:t>
            </a:r>
            <a:r>
              <a:rPr lang="en-US" altLang="zh-CN" sz="1200" dirty="0">
                <a:solidFill>
                  <a:srgbClr val="00B050"/>
                </a:solidFill>
                <a:cs typeface="Times New Roman" panose="02020603050405020304" pitchFamily="18" charset="0"/>
              </a:rPr>
              <a:t>Orlando time</a:t>
            </a:r>
          </a:p>
          <a:p>
            <a:pPr marL="685800" lvl="2" indent="-285750" algn="just">
              <a:spcBef>
                <a:spcPct val="0"/>
              </a:spcBef>
              <a:spcAft>
                <a:spcPts val="0"/>
              </a:spcAft>
              <a:buFont typeface="Times New Roman" panose="02020603050405020304" pitchFamily="18" charset="0"/>
              <a:buChar char="―"/>
              <a:defRPr/>
            </a:pPr>
            <a:r>
              <a:rPr lang="en-US" altLang="zh-CN" sz="1200" dirty="0">
                <a:solidFill>
                  <a:srgbClr val="00B0F0"/>
                </a:solidFill>
                <a:cs typeface="Times New Roman" panose="02020603050405020304" pitchFamily="18" charset="0"/>
              </a:rPr>
              <a:t>May 18    (</a:t>
            </a:r>
            <a:r>
              <a:rPr lang="en-US" altLang="zh-CN" dirty="0">
                <a:solidFill>
                  <a:srgbClr val="00B0F0"/>
                </a:solidFill>
                <a:cs typeface="Times New Roman" panose="02020603050405020304" pitchFamily="18" charset="0"/>
              </a:rPr>
              <a:t>Thursday AM 2</a:t>
            </a:r>
            <a:r>
              <a:rPr lang="en-US" altLang="zh-CN" sz="1200" dirty="0">
                <a:solidFill>
                  <a:srgbClr val="00B0F0"/>
                </a:solidFill>
                <a:cs typeface="Times New Roman" panose="02020603050405020304" pitchFamily="18" charset="0"/>
              </a:rPr>
              <a:t>),		</a:t>
            </a:r>
            <a:r>
              <a:rPr lang="en-US" altLang="zh-CN" dirty="0" smtClean="0">
                <a:solidFill>
                  <a:srgbClr val="00B0F0"/>
                </a:solidFill>
                <a:ea typeface="宋体" panose="02010600030101010101" pitchFamily="2" charset="-122"/>
              </a:rPr>
              <a:t>10:30-12:30</a:t>
            </a:r>
            <a:r>
              <a:rPr lang="en-US" altLang="zh-CN" sz="1200" dirty="0" smtClean="0">
                <a:solidFill>
                  <a:srgbClr val="00B0F0"/>
                </a:solidFill>
                <a:cs typeface="Times New Roman" panose="02020603050405020304" pitchFamily="18" charset="0"/>
              </a:rPr>
              <a:t> </a:t>
            </a:r>
            <a:r>
              <a:rPr lang="en-US" altLang="zh-CN" sz="1200" dirty="0">
                <a:solidFill>
                  <a:srgbClr val="00B0F0"/>
                </a:solidFill>
                <a:cs typeface="Times New Roman" panose="02020603050405020304" pitchFamily="18" charset="0"/>
              </a:rPr>
              <a:t>Orlando time</a:t>
            </a: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C0000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endParaRPr lang="en-US" altLang="zh-CN" sz="90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 Note: </a:t>
            </a:r>
          </a:p>
          <a:p>
            <a:pPr lvl="1" indent="-228600" algn="just">
              <a:spcBef>
                <a:spcPct val="0"/>
              </a:spcBef>
              <a:spcAft>
                <a:spcPts val="300"/>
              </a:spcAft>
              <a:buClr>
                <a:srgbClr val="000000"/>
              </a:buClr>
              <a:buAutoNum type="arabicPeriod"/>
              <a:defRPr/>
            </a:pPr>
            <a:r>
              <a:rPr lang="en-US" altLang="zh-CN" sz="900" dirty="0">
                <a:cs typeface="Times New Roman" panose="02020603050405020304" pitchFamily="18" charset="0"/>
              </a:rPr>
              <a:t>when conflict with CAC, the call may be changed </a:t>
            </a:r>
          </a:p>
          <a:p>
            <a:pPr marL="0" lvl="1" indent="0" algn="just">
              <a:spcBef>
                <a:spcPct val="0"/>
              </a:spcBef>
              <a:spcAft>
                <a:spcPts val="300"/>
              </a:spcAft>
              <a:buNone/>
              <a:defRPr/>
            </a:pPr>
            <a:r>
              <a:rPr lang="en-US" altLang="zh-CN" sz="900" dirty="0">
                <a:cs typeface="Times New Roman" panose="02020603050405020304" pitchFamily="18" charset="0"/>
              </a:rPr>
              <a:t>(April 2023 – May 2023 CAC calls: </a:t>
            </a:r>
            <a:r>
              <a:rPr lang="en-US" altLang="zh-CN" sz="900" dirty="0">
                <a:solidFill>
                  <a:srgbClr val="0000FF"/>
                </a:solidFill>
                <a:cs typeface="Times New Roman" panose="02020603050405020304" pitchFamily="18" charset="0"/>
              </a:rPr>
              <a:t>April </a:t>
            </a:r>
            <a:r>
              <a:rPr lang="en-US" altLang="zh-CN" sz="900" dirty="0" smtClean="0">
                <a:solidFill>
                  <a:srgbClr val="0000FF"/>
                </a:solidFill>
                <a:cs typeface="Times New Roman" panose="02020603050405020304" pitchFamily="18" charset="0"/>
              </a:rPr>
              <a:t>3, </a:t>
            </a:r>
            <a:r>
              <a:rPr lang="en-US" altLang="zh-CN" sz="900" dirty="0">
                <a:solidFill>
                  <a:srgbClr val="0000FF"/>
                </a:solidFill>
                <a:cs typeface="Times New Roman" panose="02020603050405020304" pitchFamily="18" charset="0"/>
              </a:rPr>
              <a:t>and May </a:t>
            </a:r>
            <a:r>
              <a:rPr lang="en-US" altLang="zh-CN" sz="900" dirty="0" smtClean="0">
                <a:solidFill>
                  <a:srgbClr val="0000FF"/>
                </a:solidFill>
                <a:cs typeface="Times New Roman" panose="02020603050405020304" pitchFamily="18" charset="0"/>
              </a:rPr>
              <a:t>8,</a:t>
            </a:r>
            <a:r>
              <a:rPr lang="zh-CN" altLang="en-US" sz="900" dirty="0" smtClean="0">
                <a:solidFill>
                  <a:srgbClr val="0000FF"/>
                </a:solidFill>
                <a:cs typeface="Times New Roman" panose="02020603050405020304" pitchFamily="18" charset="0"/>
              </a:rPr>
              <a:t> </a:t>
            </a:r>
            <a:r>
              <a:rPr lang="en-US" altLang="zh-CN" sz="900" dirty="0">
                <a:solidFill>
                  <a:srgbClr val="0000FF"/>
                </a:solidFill>
                <a:cs typeface="Times New Roman" panose="02020603050405020304" pitchFamily="18" charset="0"/>
              </a:rPr>
              <a:t>14</a:t>
            </a:r>
            <a:r>
              <a:rPr lang="en-US" altLang="zh-CN" sz="900" dirty="0">
                <a:cs typeface="Times New Roman" panose="02020603050405020304" pitchFamily="18" charset="0"/>
              </a:rPr>
              <a:t>)</a:t>
            </a: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2. </a:t>
            </a:r>
            <a:r>
              <a:rPr lang="en-US" altLang="zh-CN" sz="900" dirty="0">
                <a:cs typeface="MS PGothic" charset="0"/>
              </a:rPr>
              <a:t>Thursday </a:t>
            </a:r>
            <a:r>
              <a:rPr lang="en-US" altLang="zh-CN" sz="900" dirty="0">
                <a:solidFill>
                  <a:srgbClr val="00B0F0"/>
                </a:solidFill>
                <a:cs typeface="Times New Roman" panose="02020603050405020304" pitchFamily="18" charset="0"/>
              </a:rPr>
              <a:t>23:00 - 01:00am ET </a:t>
            </a:r>
            <a:r>
              <a:rPr lang="en-US" altLang="zh-CN" sz="900" dirty="0">
                <a:cs typeface="MS PGothic" charset="0"/>
              </a:rPr>
              <a:t>(Thursday 20</a:t>
            </a:r>
            <a:r>
              <a:rPr lang="zh-CN" altLang="en-US" sz="900" dirty="0">
                <a:cs typeface="MS PGothic" charset="0"/>
              </a:rPr>
              <a:t>：</a:t>
            </a:r>
            <a:r>
              <a:rPr lang="en-US" altLang="zh-CN" sz="900" dirty="0">
                <a:cs typeface="MS PGothic" charset="0"/>
              </a:rPr>
              <a:t>00  – 22:00 PT, Friday 11am-13:00 in China, Friday 6am-8am in Israel, Friday 5am – 7am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p:txBody>
      </p:sp>
      <p:graphicFrame>
        <p:nvGraphicFramePr>
          <p:cNvPr id="8" name="表格 7"/>
          <p:cNvGraphicFramePr>
            <a:graphicFrameLocks noGrp="1"/>
          </p:cNvGraphicFramePr>
          <p:nvPr>
            <p:extLst/>
          </p:nvPr>
        </p:nvGraphicFramePr>
        <p:xfrm>
          <a:off x="6553200" y="3904615"/>
          <a:ext cx="5486400" cy="1505585"/>
        </p:xfrm>
        <a:graphic>
          <a:graphicData uri="http://schemas.openxmlformats.org/drawingml/2006/table">
            <a:tbl>
              <a:tblPr firstRow="1" firstCol="1" bandRow="1"/>
              <a:tblGrid>
                <a:gridCol w="609600">
                  <a:extLst>
                    <a:ext uri="{9D8B030D-6E8A-4147-A177-3AD203B41FA5}">
                      <a16:colId xmlns="" xmlns:a16="http://schemas.microsoft.com/office/drawing/2014/main" val="20000"/>
                    </a:ext>
                  </a:extLst>
                </a:gridCol>
                <a:gridCol w="762000">
                  <a:extLst>
                    <a:ext uri="{9D8B030D-6E8A-4147-A177-3AD203B41FA5}">
                      <a16:colId xmlns="" xmlns:a16="http://schemas.microsoft.com/office/drawing/2014/main" val="20001"/>
                    </a:ext>
                  </a:extLst>
                </a:gridCol>
                <a:gridCol w="762000">
                  <a:extLst>
                    <a:ext uri="{9D8B030D-6E8A-4147-A177-3AD203B41FA5}">
                      <a16:colId xmlns="" xmlns:a16="http://schemas.microsoft.com/office/drawing/2014/main" val="20002"/>
                    </a:ext>
                  </a:extLst>
                </a:gridCol>
                <a:gridCol w="914400">
                  <a:extLst>
                    <a:ext uri="{9D8B030D-6E8A-4147-A177-3AD203B41FA5}">
                      <a16:colId xmlns="" xmlns:a16="http://schemas.microsoft.com/office/drawing/2014/main" val="20003"/>
                    </a:ext>
                  </a:extLst>
                </a:gridCol>
                <a:gridCol w="762000">
                  <a:extLst>
                    <a:ext uri="{9D8B030D-6E8A-4147-A177-3AD203B41FA5}">
                      <a16:colId xmlns="" xmlns:a16="http://schemas.microsoft.com/office/drawing/2014/main" val="20004"/>
                    </a:ext>
                  </a:extLst>
                </a:gridCol>
                <a:gridCol w="838200">
                  <a:extLst>
                    <a:ext uri="{9D8B030D-6E8A-4147-A177-3AD203B41FA5}">
                      <a16:colId xmlns="" xmlns:a16="http://schemas.microsoft.com/office/drawing/2014/main" val="20005"/>
                    </a:ext>
                  </a:extLst>
                </a:gridCol>
                <a:gridCol w="838200">
                  <a:extLst>
                    <a:ext uri="{9D8B030D-6E8A-4147-A177-3AD203B41FA5}">
                      <a16:colId xmlns="" xmlns:a16="http://schemas.microsoft.com/office/drawing/2014/main" val="20006"/>
                    </a:ext>
                  </a:extLst>
                </a:gridCol>
              </a:tblGrid>
              <a:tr h="262890">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Orlando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0"/>
                  </a:ext>
                </a:extLst>
              </a:tr>
              <a:tr h="177800">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AM1</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20:00-22:00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14:00-16:00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15:00-17:00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05:00-07:00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r h="170815">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AM2</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22:30-00:30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16:30-18:30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17:30-19:30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07:30-09:30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2"/>
                  </a:ext>
                </a:extLst>
              </a:tr>
              <a:tr h="1651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3"/>
                  </a:ext>
                </a:extLst>
              </a:tr>
              <a:tr h="177165">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PM1</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01:30-03:30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19:30-21:30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20:30-22:30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10:30-12:30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4"/>
                  </a:ext>
                </a:extLst>
              </a:tr>
              <a:tr h="171450">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PM2</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04:00-06:00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22:00-24:00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23:00-01:00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13:00-15:00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5"/>
                  </a:ext>
                </a:extLst>
              </a:tr>
              <a:tr h="83820">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 </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6"/>
                  </a:ext>
                </a:extLst>
              </a:tr>
              <a:tr h="186055">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Evening 1</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07:30-09:30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01:30-03:30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02:30-04:30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16:30-18:30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7"/>
                  </a:ext>
                </a:extLst>
              </a:tr>
            </a:tbl>
          </a:graphicData>
        </a:graphic>
      </p:graphicFrame>
    </p:spTree>
    <p:extLst>
      <p:ext uri="{BB962C8B-B14F-4D97-AF65-F5344CB8AC3E}">
        <p14:creationId xmlns:p14="http://schemas.microsoft.com/office/powerpoint/2010/main" val="163013915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6" name="Rectangle 3"/>
          <p:cNvSpPr txBox="1">
            <a:spLocks noChangeArrowheads="1"/>
          </p:cNvSpPr>
          <p:nvPr/>
        </p:nvSpPr>
        <p:spPr bwMode="auto">
          <a:xfrm>
            <a:off x="245165" y="917359"/>
            <a:ext cx="6155635"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a:solidFill>
                  <a:srgbClr val="FF0000"/>
                </a:solidFill>
                <a:cs typeface="Times New Roman" panose="02020603050405020304" pitchFamily="18" charset="0"/>
              </a:rPr>
              <a:t>To be Confirmed:</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May	22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a:t>
            </a:r>
            <a:r>
              <a:rPr lang="en-US" altLang="zh-CN" sz="1100" strike="sngStrike" dirty="0" smtClean="0">
                <a:solidFill>
                  <a:schemeClr val="bg1">
                    <a:lumMod val="50000"/>
                  </a:schemeClr>
                </a:solidFill>
                <a:cs typeface="Times New Roman" panose="02020603050405020304" pitchFamily="18" charset="0"/>
              </a:rPr>
              <a:t>ET</a:t>
            </a:r>
            <a:r>
              <a:rPr lang="en-US" altLang="zh-CN" sz="1100" strike="sngStrike" dirty="0">
                <a:solidFill>
                  <a:schemeClr val="bg1">
                    <a:lumMod val="50000"/>
                  </a:schemeClr>
                </a:solidFill>
                <a:cs typeface="Times New Roman" panose="02020603050405020304" pitchFamily="18" charset="0"/>
              </a:rPr>
              <a:t> </a:t>
            </a:r>
            <a:r>
              <a:rPr lang="en-US" altLang="zh-CN" sz="1100" dirty="0">
                <a:solidFill>
                  <a:schemeClr val="bg2"/>
                </a:solidFill>
                <a:cs typeface="Times New Roman" panose="02020603050405020304" pitchFamily="18" charset="0"/>
              </a:rPr>
              <a:t>– Too close to </a:t>
            </a:r>
            <a:r>
              <a:rPr lang="en-US" altLang="zh-CN" sz="1100" dirty="0" smtClean="0">
                <a:solidFill>
                  <a:schemeClr val="bg2"/>
                </a:solidFill>
                <a:cs typeface="Times New Roman" panose="02020603050405020304" pitchFamily="18" charset="0"/>
              </a:rPr>
              <a:t>May Interim</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May 	23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May 	25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May 	29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r>
              <a:rPr lang="en-US" altLang="zh-CN" sz="1100" dirty="0">
                <a:solidFill>
                  <a:schemeClr val="bg2"/>
                </a:solidFill>
                <a:cs typeface="Times New Roman" panose="02020603050405020304" pitchFamily="18" charset="0"/>
              </a:rPr>
              <a:t>- </a:t>
            </a:r>
            <a:r>
              <a:rPr lang="en-US" altLang="zh-CN" sz="1100" dirty="0" smtClean="0">
                <a:solidFill>
                  <a:schemeClr val="bg2"/>
                </a:solidFill>
                <a:cs typeface="Times New Roman" panose="02020603050405020304" pitchFamily="18" charset="0"/>
              </a:rPr>
              <a:t>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May 	30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June 	1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5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 </a:t>
            </a:r>
            <a:r>
              <a:rPr lang="en-US" altLang="zh-CN" sz="1100" dirty="0">
                <a:cs typeface="Times New Roman" panose="02020603050405020304" pitchFamily="18" charset="0"/>
              </a:rPr>
              <a:t>– CAC?</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June 	6	(Tuesday),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r>
              <a:rPr lang="en-US" altLang="zh-CN" sz="1100" dirty="0">
                <a:solidFill>
                  <a:schemeClr val="bg2"/>
                </a:solidFill>
                <a:cs typeface="Times New Roman" panose="02020603050405020304" pitchFamily="18" charset="0"/>
              </a:rPr>
              <a:t>- 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June 	8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12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13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June 	15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June 	19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r>
              <a:rPr lang="en-US" altLang="zh-CN" sz="1100" dirty="0">
                <a:solidFill>
                  <a:schemeClr val="bg2"/>
                </a:solidFill>
                <a:cs typeface="Times New Roman" panose="02020603050405020304" pitchFamily="18" charset="0"/>
              </a:rPr>
              <a:t>- 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50"/>
                </a:solidFill>
                <a:cs typeface="Times New Roman" panose="02020603050405020304" pitchFamily="18" charset="0"/>
              </a:rPr>
              <a:t>June </a:t>
            </a:r>
            <a:r>
              <a:rPr lang="en-US" altLang="zh-CN" sz="1100" dirty="0">
                <a:solidFill>
                  <a:srgbClr val="00B050"/>
                </a:solidFill>
                <a:cs typeface="Times New Roman" panose="02020603050405020304" pitchFamily="18" charset="0"/>
              </a:rPr>
              <a:t>	20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June 	22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 -- holiday</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26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27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June 	29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July 	3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r>
              <a:rPr lang="en-US" altLang="zh-CN" sz="1100" dirty="0">
                <a:solidFill>
                  <a:schemeClr val="bg2"/>
                </a:solidFill>
                <a:cs typeface="Times New Roman" panose="02020603050405020304" pitchFamily="18" charset="0"/>
              </a:rPr>
              <a:t>- 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smtClean="0">
                <a:solidFill>
                  <a:schemeClr val="bg1">
                    <a:lumMod val="50000"/>
                  </a:schemeClr>
                </a:solidFill>
                <a:cs typeface="Times New Roman" panose="02020603050405020304" pitchFamily="18" charset="0"/>
              </a:rPr>
              <a:t>July 	4	(Tuesday),	10</a:t>
            </a:r>
            <a:r>
              <a:rPr lang="zh-CN" altLang="en-US" sz="1100" strike="sngStrike" dirty="0" smtClean="0">
                <a:solidFill>
                  <a:schemeClr val="bg1">
                    <a:lumMod val="50000"/>
                  </a:schemeClr>
                </a:solidFill>
                <a:cs typeface="Times New Roman" panose="02020603050405020304" pitchFamily="18" charset="0"/>
              </a:rPr>
              <a:t>：</a:t>
            </a:r>
            <a:r>
              <a:rPr lang="en-US" altLang="zh-CN" sz="1100" strike="sngStrike" dirty="0" smtClean="0">
                <a:solidFill>
                  <a:schemeClr val="bg1">
                    <a:lumMod val="50000"/>
                  </a:schemeClr>
                </a:solidFill>
                <a:cs typeface="Times New Roman" panose="02020603050405020304" pitchFamily="18" charset="0"/>
              </a:rPr>
              <a:t>00 - 12:00 ET </a:t>
            </a:r>
            <a:r>
              <a:rPr lang="en-US" altLang="zh-CN" sz="1100" dirty="0" smtClean="0">
                <a:solidFill>
                  <a:schemeClr val="bg2"/>
                </a:solidFill>
                <a:cs typeface="Times New Roman" panose="02020603050405020304" pitchFamily="18" charset="0"/>
              </a:rPr>
              <a:t>-- </a:t>
            </a:r>
            <a:r>
              <a:rPr lang="en-US" altLang="zh-CN" sz="1100" dirty="0">
                <a:solidFill>
                  <a:schemeClr val="bg2"/>
                </a:solidFill>
                <a:cs typeface="Times New Roman" panose="02020603050405020304" pitchFamily="18" charset="0"/>
              </a:rPr>
              <a:t>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July 	6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400050" lvl="2" indent="0" algn="just">
              <a:spcBef>
                <a:spcPct val="0"/>
              </a:spcBef>
              <a:spcAft>
                <a:spcPts val="0"/>
              </a:spcAft>
              <a:buClr>
                <a:srgbClr val="000000"/>
              </a:buClr>
              <a:buNone/>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p:txBody>
      </p:sp>
      <p:sp>
        <p:nvSpPr>
          <p:cNvPr id="7" name="Rectangle 3"/>
          <p:cNvSpPr txBox="1">
            <a:spLocks noChangeArrowheads="1"/>
          </p:cNvSpPr>
          <p:nvPr/>
        </p:nvSpPr>
        <p:spPr bwMode="auto">
          <a:xfrm>
            <a:off x="6400800" y="1054608"/>
            <a:ext cx="5791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a:solidFill>
                  <a:srgbClr val="FF0000"/>
                </a:solidFill>
                <a:cs typeface="Times New Roman" panose="02020603050405020304" pitchFamily="18" charset="0"/>
              </a:rPr>
              <a:t>To be Confirmed: </a:t>
            </a:r>
          </a:p>
          <a:p>
            <a:pPr marL="361950" lvl="1" indent="-361950" algn="just">
              <a:spcBef>
                <a:spcPct val="0"/>
              </a:spcBef>
              <a:spcAft>
                <a:spcPts val="0"/>
              </a:spcAft>
              <a:buClr>
                <a:srgbClr val="000000"/>
              </a:buClr>
              <a:buFont typeface="Arial" panose="020B0604020202020204" pitchFamily="34" charset="0"/>
              <a:buChar char="•"/>
              <a:defRPr/>
            </a:pPr>
            <a:endParaRPr lang="en-US" altLang="zh-CN" sz="1200" b="1" dirty="0"/>
          </a:p>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a:t>July Plenary 2023 (July 9-14) </a:t>
            </a:r>
            <a:r>
              <a:rPr lang="en-US" altLang="zh-CN" sz="1600" dirty="0"/>
              <a:t>	</a:t>
            </a:r>
            <a:endParaRPr lang="en-US" altLang="zh-CN" sz="1200" dirty="0"/>
          </a:p>
          <a:p>
            <a:pPr marL="685800" lvl="2" indent="-285750" algn="just">
              <a:spcBef>
                <a:spcPct val="0"/>
              </a:spcBef>
              <a:spcAft>
                <a:spcPts val="0"/>
              </a:spcAft>
              <a:buFont typeface="Times New Roman" panose="02020603050405020304" pitchFamily="18" charset="0"/>
              <a:buChar char="―"/>
              <a:defRPr/>
            </a:pPr>
            <a:r>
              <a:rPr lang="en-US" altLang="zh-CN" dirty="0">
                <a:solidFill>
                  <a:srgbClr val="00B050"/>
                </a:solidFill>
                <a:ea typeface="宋体" panose="02010600030101010101" pitchFamily="2" charset="-122"/>
              </a:rPr>
              <a:t>July 10    (Monday AM 1),		08:00-10:00 Berlin time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70C0"/>
                </a:solidFill>
                <a:cs typeface="Times New Roman" panose="02020603050405020304" pitchFamily="18" charset="0"/>
              </a:rPr>
              <a:t>July 10    </a:t>
            </a:r>
            <a:r>
              <a:rPr lang="en-US" altLang="zh-CN" sz="1200" dirty="0">
                <a:solidFill>
                  <a:srgbClr val="0070C0"/>
                </a:solidFill>
                <a:cs typeface="Times New Roman" panose="02020603050405020304" pitchFamily="18" charset="0"/>
              </a:rPr>
              <a:t>(</a:t>
            </a:r>
            <a:r>
              <a:rPr lang="en-US" altLang="zh-CN" dirty="0">
                <a:solidFill>
                  <a:srgbClr val="0070C0"/>
                </a:solidFill>
                <a:cs typeface="Times New Roman" panose="02020603050405020304" pitchFamily="18" charset="0"/>
              </a:rPr>
              <a:t>Monday PM 2</a:t>
            </a:r>
            <a:r>
              <a:rPr lang="en-US" altLang="zh-CN" sz="1200" dirty="0">
                <a:solidFill>
                  <a:srgbClr val="0070C0"/>
                </a:solidFill>
                <a:cs typeface="Times New Roman" panose="02020603050405020304" pitchFamily="18" charset="0"/>
              </a:rPr>
              <a:t>), 	 	16:00-18:00 Berlin time</a:t>
            </a:r>
            <a:endParaRPr lang="en-US" altLang="zh-CN" sz="1200" dirty="0">
              <a:solidFill>
                <a:srgbClr val="FFC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11    (Tuesday AM 1),		08:00-10:00 Berlin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70C0"/>
                </a:solidFill>
                <a:cs typeface="Times New Roman" panose="02020603050405020304" pitchFamily="18" charset="0"/>
              </a:rPr>
              <a:t>July 11    (Tuesday PM 2),</a:t>
            </a:r>
            <a:r>
              <a:rPr lang="en-US" altLang="zh-CN" sz="1200" dirty="0">
                <a:solidFill>
                  <a:srgbClr val="0070C0"/>
                </a:solidFill>
                <a:cs typeface="Times New Roman" panose="02020603050405020304" pitchFamily="18" charset="0"/>
              </a:rPr>
              <a:t>		</a:t>
            </a:r>
            <a:r>
              <a:rPr lang="en-US" altLang="zh-CN" dirty="0">
                <a:solidFill>
                  <a:srgbClr val="0070C0"/>
                </a:solidFill>
                <a:cs typeface="Times New Roman" panose="02020603050405020304" pitchFamily="18" charset="0"/>
              </a:rPr>
              <a:t>16:00-18:00 Berlin </a:t>
            </a:r>
            <a:r>
              <a:rPr lang="en-US" altLang="zh-CN" sz="1200" dirty="0">
                <a:solidFill>
                  <a:srgbClr val="0070C0"/>
                </a:solidFill>
                <a:cs typeface="Times New Roman" panose="02020603050405020304" pitchFamily="18" charset="0"/>
              </a:rPr>
              <a:t>time</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70C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12    (Wednesday AM 1),</a:t>
            </a:r>
            <a:r>
              <a:rPr lang="en-US" altLang="zh-CN" sz="1200" dirty="0">
                <a:solidFill>
                  <a:srgbClr val="00B050"/>
                </a:solidFill>
                <a:cs typeface="Times New Roman" panose="02020603050405020304" pitchFamily="18" charset="0"/>
              </a:rPr>
              <a:t>		</a:t>
            </a:r>
            <a:r>
              <a:rPr lang="en-US" altLang="zh-CN" dirty="0">
                <a:solidFill>
                  <a:srgbClr val="00B050"/>
                </a:solidFill>
                <a:cs typeface="Times New Roman" panose="02020603050405020304" pitchFamily="18" charset="0"/>
              </a:rPr>
              <a:t>08:00-10:00 </a:t>
            </a:r>
            <a:r>
              <a:rPr lang="en-US" altLang="zh-CN" sz="1200" dirty="0">
                <a:solidFill>
                  <a:srgbClr val="00B050"/>
                </a:solidFill>
                <a:cs typeface="Times New Roman" panose="02020603050405020304" pitchFamily="18" charset="0"/>
              </a:rPr>
              <a:t>Berlin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70C0"/>
                </a:solidFill>
                <a:ea typeface="宋体" panose="02010600030101010101" pitchFamily="2" charset="-122"/>
              </a:rPr>
              <a:t>July</a:t>
            </a:r>
            <a:r>
              <a:rPr lang="en-US" altLang="zh-CN" sz="1200" dirty="0">
                <a:solidFill>
                  <a:srgbClr val="0070C0"/>
                </a:solidFill>
                <a:ea typeface="宋体" panose="02010600030101010101" pitchFamily="2" charset="-122"/>
              </a:rPr>
              <a:t> </a:t>
            </a:r>
            <a:r>
              <a:rPr lang="en-US" altLang="zh-CN" dirty="0">
                <a:solidFill>
                  <a:srgbClr val="0070C0"/>
                </a:solidFill>
                <a:ea typeface="宋体" panose="02010600030101010101" pitchFamily="2" charset="-122"/>
              </a:rPr>
              <a:t>12    (Wednesday PM 2),</a:t>
            </a:r>
            <a:r>
              <a:rPr lang="en-US" altLang="zh-CN" sz="1200" dirty="0">
                <a:solidFill>
                  <a:srgbClr val="0070C0"/>
                </a:solidFill>
                <a:ea typeface="宋体" panose="02010600030101010101" pitchFamily="2" charset="-122"/>
              </a:rPr>
              <a:t>		16:00-18:00 Berlin time </a:t>
            </a:r>
          </a:p>
          <a:p>
            <a:pPr marL="400050" lvl="2" indent="0" algn="just">
              <a:spcBef>
                <a:spcPct val="0"/>
              </a:spcBef>
              <a:spcAft>
                <a:spcPts val="0"/>
              </a:spcAft>
              <a:buNone/>
              <a:defRPr/>
            </a:pPr>
            <a:endParaRPr lang="en-US" altLang="zh-CN" sz="1200" dirty="0">
              <a:solidFill>
                <a:srgbClr val="1F497D"/>
              </a:solidFill>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13    (Thursday AM 1),</a:t>
            </a:r>
            <a:r>
              <a:rPr lang="en-US" altLang="zh-CN" sz="1200" dirty="0">
                <a:solidFill>
                  <a:srgbClr val="00B050"/>
                </a:solidFill>
                <a:cs typeface="Times New Roman" panose="02020603050405020304" pitchFamily="18" charset="0"/>
              </a:rPr>
              <a:t>		</a:t>
            </a:r>
            <a:r>
              <a:rPr lang="en-US" altLang="zh-CN" dirty="0">
                <a:solidFill>
                  <a:srgbClr val="00B050"/>
                </a:solidFill>
                <a:cs typeface="Times New Roman" panose="02020603050405020304" pitchFamily="18" charset="0"/>
              </a:rPr>
              <a:t>08:00-10:00 </a:t>
            </a:r>
            <a:r>
              <a:rPr lang="en-US" altLang="zh-CN" sz="1200" dirty="0">
                <a:solidFill>
                  <a:srgbClr val="00B050"/>
                </a:solidFill>
                <a:cs typeface="Times New Roman" panose="02020603050405020304" pitchFamily="18" charset="0"/>
              </a:rPr>
              <a:t>Berlin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70C0"/>
                </a:solidFill>
                <a:ea typeface="宋体" panose="02010600030101010101" pitchFamily="2" charset="-122"/>
              </a:rPr>
              <a:t>July</a:t>
            </a:r>
            <a:r>
              <a:rPr lang="en-US" altLang="zh-CN" sz="1200" dirty="0">
                <a:solidFill>
                  <a:srgbClr val="0070C0"/>
                </a:solidFill>
                <a:cs typeface="Times New Roman" panose="02020603050405020304" pitchFamily="18" charset="0"/>
              </a:rPr>
              <a:t> 13    (</a:t>
            </a:r>
            <a:r>
              <a:rPr lang="en-US" altLang="zh-CN" dirty="0">
                <a:solidFill>
                  <a:srgbClr val="0070C0"/>
                </a:solidFill>
                <a:cs typeface="Times New Roman" panose="02020603050405020304" pitchFamily="18" charset="0"/>
              </a:rPr>
              <a:t>Thursday PM 2</a:t>
            </a:r>
            <a:r>
              <a:rPr lang="en-US" altLang="zh-CN" sz="1200" dirty="0">
                <a:solidFill>
                  <a:srgbClr val="0070C0"/>
                </a:solidFill>
                <a:cs typeface="Times New Roman" panose="02020603050405020304" pitchFamily="18" charset="0"/>
              </a:rPr>
              <a:t>),		</a:t>
            </a:r>
            <a:r>
              <a:rPr lang="en-US" altLang="zh-CN" dirty="0">
                <a:solidFill>
                  <a:srgbClr val="0070C0"/>
                </a:solidFill>
                <a:ea typeface="宋体" panose="02010600030101010101" pitchFamily="2" charset="-122"/>
              </a:rPr>
              <a:t>16:00-18:00</a:t>
            </a:r>
            <a:r>
              <a:rPr lang="en-US" altLang="zh-CN" sz="1200" dirty="0">
                <a:solidFill>
                  <a:srgbClr val="0070C0"/>
                </a:solidFill>
                <a:cs typeface="Times New Roman" panose="02020603050405020304" pitchFamily="18" charset="0"/>
              </a:rPr>
              <a:t> Berlin time</a:t>
            </a: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C0000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endParaRPr lang="en-US" altLang="zh-CN" sz="90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 Note: </a:t>
            </a:r>
          </a:p>
          <a:p>
            <a:pPr lvl="1" indent="-228600" algn="just">
              <a:spcBef>
                <a:spcPct val="0"/>
              </a:spcBef>
              <a:spcAft>
                <a:spcPts val="300"/>
              </a:spcAft>
              <a:buClr>
                <a:srgbClr val="000000"/>
              </a:buClr>
              <a:buAutoNum type="arabicPeriod"/>
              <a:defRPr/>
            </a:pPr>
            <a:r>
              <a:rPr lang="en-US" altLang="zh-CN" sz="900" dirty="0">
                <a:cs typeface="Times New Roman" panose="02020603050405020304" pitchFamily="18" charset="0"/>
              </a:rPr>
              <a:t>when conflict with CAC, the call may be changed </a:t>
            </a:r>
          </a:p>
          <a:p>
            <a:pPr marL="0" lvl="1" indent="0" algn="just">
              <a:spcBef>
                <a:spcPct val="0"/>
              </a:spcBef>
              <a:spcAft>
                <a:spcPts val="300"/>
              </a:spcAft>
              <a:buNone/>
              <a:defRPr/>
            </a:pPr>
            <a:r>
              <a:rPr lang="en-US" altLang="zh-CN" sz="900" dirty="0">
                <a:cs typeface="Times New Roman" panose="02020603050405020304" pitchFamily="18" charset="0"/>
              </a:rPr>
              <a:t>(April 2023 – May 2023 CAC calls: </a:t>
            </a:r>
            <a:r>
              <a:rPr lang="en-US" altLang="zh-CN" sz="900" dirty="0">
                <a:solidFill>
                  <a:srgbClr val="0000FF"/>
                </a:solidFill>
                <a:cs typeface="Times New Roman" panose="02020603050405020304" pitchFamily="18" charset="0"/>
              </a:rPr>
              <a:t>April 3, and May 8,</a:t>
            </a:r>
            <a:r>
              <a:rPr lang="zh-CN" altLang="en-US" sz="900" dirty="0">
                <a:solidFill>
                  <a:srgbClr val="0000FF"/>
                </a:solidFill>
                <a:cs typeface="Times New Roman" panose="02020603050405020304" pitchFamily="18" charset="0"/>
              </a:rPr>
              <a:t> </a:t>
            </a:r>
            <a:r>
              <a:rPr lang="en-US" altLang="zh-CN" sz="900" dirty="0">
                <a:solidFill>
                  <a:srgbClr val="0000FF"/>
                </a:solidFill>
                <a:cs typeface="Times New Roman" panose="02020603050405020304" pitchFamily="18" charset="0"/>
              </a:rPr>
              <a:t>14</a:t>
            </a:r>
            <a:r>
              <a:rPr lang="en-US" altLang="zh-CN" sz="900" dirty="0">
                <a:cs typeface="Times New Roman" panose="02020603050405020304" pitchFamily="18" charset="0"/>
              </a:rPr>
              <a:t>)</a:t>
            </a: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2. </a:t>
            </a:r>
            <a:r>
              <a:rPr lang="en-US" altLang="zh-CN" sz="900" dirty="0">
                <a:cs typeface="MS PGothic" charset="0"/>
              </a:rPr>
              <a:t>Thursday </a:t>
            </a:r>
            <a:r>
              <a:rPr lang="en-US" altLang="zh-CN" sz="900" dirty="0">
                <a:solidFill>
                  <a:srgbClr val="00B0F0"/>
                </a:solidFill>
                <a:cs typeface="Times New Roman" panose="02020603050405020304" pitchFamily="18" charset="0"/>
              </a:rPr>
              <a:t>23:00 - 01:00am ET </a:t>
            </a:r>
            <a:r>
              <a:rPr lang="en-US" altLang="zh-CN" sz="900" dirty="0">
                <a:cs typeface="MS PGothic" charset="0"/>
              </a:rPr>
              <a:t>(Thursday 20</a:t>
            </a:r>
            <a:r>
              <a:rPr lang="zh-CN" altLang="en-US" sz="900" dirty="0">
                <a:cs typeface="MS PGothic" charset="0"/>
              </a:rPr>
              <a:t>：</a:t>
            </a:r>
            <a:r>
              <a:rPr lang="en-US" altLang="zh-CN" sz="900" dirty="0">
                <a:cs typeface="MS PGothic" charset="0"/>
              </a:rPr>
              <a:t>00  – 22:00 PT, Friday 11am-13:00 in China, Friday 6am-8am in Israel, Friday 5am – 7am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p:txBody>
      </p:sp>
      <p:graphicFrame>
        <p:nvGraphicFramePr>
          <p:cNvPr id="8" name="表格 7"/>
          <p:cNvGraphicFramePr>
            <a:graphicFrameLocks noGrp="1"/>
          </p:cNvGraphicFramePr>
          <p:nvPr>
            <p:extLst/>
          </p:nvPr>
        </p:nvGraphicFramePr>
        <p:xfrm>
          <a:off x="6553200" y="3962400"/>
          <a:ext cx="5486400" cy="1505585"/>
        </p:xfrm>
        <a:graphic>
          <a:graphicData uri="http://schemas.openxmlformats.org/drawingml/2006/table">
            <a:tbl>
              <a:tblPr firstRow="1" firstCol="1" bandRow="1"/>
              <a:tblGrid>
                <a:gridCol w="609600">
                  <a:extLst>
                    <a:ext uri="{9D8B030D-6E8A-4147-A177-3AD203B41FA5}">
                      <a16:colId xmlns:a16="http://schemas.microsoft.com/office/drawing/2014/main" xmlns="" val="20000"/>
                    </a:ext>
                  </a:extLst>
                </a:gridCol>
                <a:gridCol w="762000">
                  <a:extLst>
                    <a:ext uri="{9D8B030D-6E8A-4147-A177-3AD203B41FA5}">
                      <a16:colId xmlns:a16="http://schemas.microsoft.com/office/drawing/2014/main" xmlns="" val="20001"/>
                    </a:ext>
                  </a:extLst>
                </a:gridCol>
                <a:gridCol w="762000">
                  <a:extLst>
                    <a:ext uri="{9D8B030D-6E8A-4147-A177-3AD203B41FA5}">
                      <a16:colId xmlns:a16="http://schemas.microsoft.com/office/drawing/2014/main" xmlns="" val="20002"/>
                    </a:ext>
                  </a:extLst>
                </a:gridCol>
                <a:gridCol w="914400">
                  <a:extLst>
                    <a:ext uri="{9D8B030D-6E8A-4147-A177-3AD203B41FA5}">
                      <a16:colId xmlns:a16="http://schemas.microsoft.com/office/drawing/2014/main" xmlns="" val="20003"/>
                    </a:ext>
                  </a:extLst>
                </a:gridCol>
                <a:gridCol w="762000">
                  <a:extLst>
                    <a:ext uri="{9D8B030D-6E8A-4147-A177-3AD203B41FA5}">
                      <a16:colId xmlns:a16="http://schemas.microsoft.com/office/drawing/2014/main" xmlns="" val="20004"/>
                    </a:ext>
                  </a:extLst>
                </a:gridCol>
                <a:gridCol w="838200">
                  <a:extLst>
                    <a:ext uri="{9D8B030D-6E8A-4147-A177-3AD203B41FA5}">
                      <a16:colId xmlns:a16="http://schemas.microsoft.com/office/drawing/2014/main" xmlns="" val="20005"/>
                    </a:ext>
                  </a:extLst>
                </a:gridCol>
                <a:gridCol w="838200">
                  <a:extLst>
                    <a:ext uri="{9D8B030D-6E8A-4147-A177-3AD203B41FA5}">
                      <a16:colId xmlns:a16="http://schemas.microsoft.com/office/drawing/2014/main" xmlns="" val="20006"/>
                    </a:ext>
                  </a:extLst>
                </a:gridCol>
              </a:tblGrid>
              <a:tr h="305435">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Berlin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177800">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AM1</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14:00-16:00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9:00-11:00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02:00-04:00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23:00-01:00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170815">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AM2</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16:30-18:30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11:30-13:30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04:30-06:30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01:30-03:30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1651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177165">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PM1</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19:30-21:30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14:30-16:30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07:30-09:30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04:30-06:30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171450">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PM2</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22:00-24:00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17:00-19:00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10:00-12:00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07:00-09:00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83820">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 </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186055">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Evening 1</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01:30-03:30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20:30-22:30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13:30-15:30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10:30-12:30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bl>
          </a:graphicData>
        </a:graphic>
      </p:graphicFrame>
    </p:spTree>
    <p:extLst>
      <p:ext uri="{BB962C8B-B14F-4D97-AF65-F5344CB8AC3E}">
        <p14:creationId xmlns:p14="http://schemas.microsoft.com/office/powerpoint/2010/main" val="108178423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11201400" cy="533400"/>
          </a:xfrm>
        </p:spPr>
        <p:txBody>
          <a:bodyPr/>
          <a:lstStyle/>
          <a:p>
            <a:r>
              <a:rPr lang="en-US" altLang="zh-CN" dirty="0" smtClean="0"/>
              <a:t>D1.0 </a:t>
            </a:r>
            <a:r>
              <a:rPr lang="en-US" altLang="zh-CN" dirty="0"/>
              <a:t>CR </a:t>
            </a:r>
            <a:r>
              <a:rPr lang="en-US" altLang="zh-CN" dirty="0" smtClean="0"/>
              <a:t>Status</a:t>
            </a:r>
            <a:endParaRPr lang="en-GB" dirty="0"/>
          </a:p>
        </p:txBody>
      </p:sp>
      <p:sp>
        <p:nvSpPr>
          <p:cNvPr id="9218" name="Rectangle 2"/>
          <p:cNvSpPr>
            <a:spLocks noGrp="1" noChangeArrowheads="1"/>
          </p:cNvSpPr>
          <p:nvPr>
            <p:ph idx="1"/>
          </p:nvPr>
        </p:nvSpPr>
        <p:spPr>
          <a:xfrm>
            <a:off x="457200" y="1524000"/>
            <a:ext cx="8229600" cy="4191000"/>
          </a:xfrm>
          <a:ln/>
        </p:spPr>
        <p:txBody>
          <a:bodyPr/>
          <a:lstStyle/>
          <a:p>
            <a:pPr algn="just">
              <a:spcBef>
                <a:spcPts val="0"/>
              </a:spcBef>
              <a:spcAft>
                <a:spcPts val="600"/>
              </a:spcAft>
              <a:buFont typeface="Arial" panose="020B0604020202020204" pitchFamily="34" charset="0"/>
              <a:buChar char="•"/>
            </a:pPr>
            <a:r>
              <a:rPr lang="en-US" sz="2000" dirty="0" smtClean="0"/>
              <a:t>Comment </a:t>
            </a:r>
            <a:r>
              <a:rPr lang="en-US" sz="2000" dirty="0"/>
              <a:t>resolution for </a:t>
            </a:r>
            <a:r>
              <a:rPr lang="en-US" sz="2000" dirty="0" smtClean="0"/>
              <a:t>D1.0 </a:t>
            </a:r>
            <a:r>
              <a:rPr lang="en-US" sz="2000" dirty="0"/>
              <a:t>(802.11bf </a:t>
            </a:r>
            <a:r>
              <a:rPr lang="en-US" sz="2000" dirty="0" smtClean="0"/>
              <a:t>LB272 comments</a:t>
            </a:r>
            <a:r>
              <a:rPr lang="en-US" sz="2000" dirty="0"/>
              <a:t>)</a:t>
            </a:r>
          </a:p>
          <a:p>
            <a:pPr lvl="1" algn="just">
              <a:spcBef>
                <a:spcPts val="0"/>
              </a:spcBef>
              <a:spcAft>
                <a:spcPts val="600"/>
              </a:spcAft>
              <a:buFont typeface="Arial" panose="020B0604020202020204" pitchFamily="34" charset="0"/>
              <a:buChar char="•"/>
            </a:pPr>
            <a:r>
              <a:rPr lang="en-US" altLang="zh-CN" sz="1600" smtClean="0">
                <a:solidFill>
                  <a:srgbClr val="FF0000"/>
                </a:solidFill>
              </a:rPr>
              <a:t>32.2565</a:t>
            </a:r>
            <a:r>
              <a:rPr lang="en-US" altLang="zh-CN" sz="1600" smtClean="0"/>
              <a:t>% </a:t>
            </a:r>
            <a:r>
              <a:rPr lang="en-US" altLang="zh-CN" sz="1600" dirty="0"/>
              <a:t>of all LB272 comments are now resolved or marked as “ready for motion” </a:t>
            </a:r>
            <a:endParaRPr lang="en-US" altLang="zh-CN" sz="1600" dirty="0" smtClean="0"/>
          </a:p>
          <a:p>
            <a:pPr lvl="1" algn="just">
              <a:spcBef>
                <a:spcPts val="0"/>
              </a:spcBef>
              <a:spcAft>
                <a:spcPts val="600"/>
              </a:spcAft>
              <a:buFont typeface="Arial" panose="020B0604020202020204" pitchFamily="34" charset="0"/>
              <a:buChar char="•"/>
            </a:pPr>
            <a:r>
              <a:rPr lang="en-US" altLang="zh-CN" sz="1600" dirty="0" smtClean="0"/>
              <a:t>(</a:t>
            </a:r>
            <a:r>
              <a:rPr lang="en-US" altLang="zh-CN" sz="1600" dirty="0" smtClean="0">
                <a:solidFill>
                  <a:srgbClr val="FF0000"/>
                </a:solidFill>
              </a:rPr>
              <a:t>433/1302,</a:t>
            </a:r>
            <a:r>
              <a:rPr lang="en-US" altLang="zh-CN" sz="1600" dirty="0" smtClean="0"/>
              <a:t> </a:t>
            </a:r>
            <a:r>
              <a:rPr lang="en-US" altLang="zh-CN" sz="1600" dirty="0"/>
              <a:t>Please refer to the figure)</a:t>
            </a:r>
          </a:p>
          <a:p>
            <a:pPr marL="361950" lvl="1" indent="0" algn="just">
              <a:spcBef>
                <a:spcPts val="0"/>
              </a:spcBef>
              <a:spcAft>
                <a:spcPts val="600"/>
              </a:spcAft>
              <a:buNone/>
            </a:pPr>
            <a:endParaRPr lang="en-US" altLang="zh-CN" sz="1600" dirty="0"/>
          </a:p>
        </p:txBody>
      </p:sp>
      <p:graphicFrame>
        <p:nvGraphicFramePr>
          <p:cNvPr id="7" name="Chart 6">
            <a:extLst>
              <a:ext uri="{FF2B5EF4-FFF2-40B4-BE49-F238E27FC236}">
                <a16:creationId xmlns:a16="http://schemas.microsoft.com/office/drawing/2014/main" xmlns="" id="{C0807CB6-20C1-45B5-8F67-26150D548148}"/>
              </a:ext>
            </a:extLst>
          </p:cNvPr>
          <p:cNvGraphicFramePr/>
          <p:nvPr>
            <p:extLst>
              <p:ext uri="{D42A27DB-BD31-4B8C-83A1-F6EECF244321}">
                <p14:modId xmlns:p14="http://schemas.microsoft.com/office/powerpoint/2010/main" val="2221665303"/>
              </p:ext>
            </p:extLst>
          </p:nvPr>
        </p:nvGraphicFramePr>
        <p:xfrm>
          <a:off x="6705600" y="2895600"/>
          <a:ext cx="5029200" cy="3429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3" name="表格 2"/>
          <p:cNvGraphicFramePr>
            <a:graphicFrameLocks noGrp="1"/>
          </p:cNvGraphicFramePr>
          <p:nvPr>
            <p:extLst>
              <p:ext uri="{D42A27DB-BD31-4B8C-83A1-F6EECF244321}">
                <p14:modId xmlns:p14="http://schemas.microsoft.com/office/powerpoint/2010/main" val="3792866677"/>
              </p:ext>
            </p:extLst>
          </p:nvPr>
        </p:nvGraphicFramePr>
        <p:xfrm>
          <a:off x="457200" y="4229100"/>
          <a:ext cx="5410199" cy="2095500"/>
        </p:xfrm>
        <a:graphic>
          <a:graphicData uri="http://schemas.openxmlformats.org/drawingml/2006/table">
            <a:tbl>
              <a:tblPr firstRow="1" firstCol="1" bandRow="1">
                <a:tableStyleId>{616DA210-FB5B-4158-B5E0-FEB733F419BA}</a:tableStyleId>
              </a:tblPr>
              <a:tblGrid>
                <a:gridCol w="795618"/>
                <a:gridCol w="875179"/>
                <a:gridCol w="1267988"/>
                <a:gridCol w="959741"/>
                <a:gridCol w="749674"/>
                <a:gridCol w="761999"/>
              </a:tblGrid>
              <a:tr h="190500">
                <a:tc>
                  <a:txBody>
                    <a:bodyPr/>
                    <a:lstStyle/>
                    <a:p>
                      <a:endParaRPr lang="zh-CN" sz="1100" dirty="0">
                        <a:effectLst/>
                        <a:latin typeface="Times New Roman" panose="02020603050405020304" pitchFamily="18" charset="0"/>
                      </a:endParaRPr>
                    </a:p>
                  </a:txBody>
                  <a:tcPr marL="68580" marR="68580" marT="0" marB="0" anchor="b"/>
                </a:tc>
                <a:tc>
                  <a:txBody>
                    <a:bodyPr/>
                    <a:lstStyle/>
                    <a:p>
                      <a:pPr algn="l">
                        <a:spcAft>
                          <a:spcPts val="0"/>
                        </a:spcAft>
                      </a:pPr>
                      <a:r>
                        <a:rPr lang="en-US" sz="1100">
                          <a:effectLst/>
                        </a:rPr>
                        <a:t>Submitted</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spcAft>
                          <a:spcPts val="0"/>
                        </a:spcAft>
                      </a:pPr>
                      <a:r>
                        <a:rPr lang="en-US" sz="1100" b="1" dirty="0">
                          <a:solidFill>
                            <a:srgbClr val="000000"/>
                          </a:solidFill>
                          <a:effectLst/>
                          <a:latin typeface="Calibri" panose="020F0502020204030204" pitchFamily="34" charset="0"/>
                          <a:ea typeface="宋体" panose="02010600030101010101" pitchFamily="2" charset="-122"/>
                        </a:rPr>
                        <a:t>Ready for Motion</a:t>
                      </a:r>
                      <a:endParaRPr lang="zh-CN" sz="1100" dirty="0">
                        <a:effectLst/>
                        <a:latin typeface="Calibri" panose="020F0502020204030204" pitchFamily="34" charset="0"/>
                        <a:ea typeface="宋体" panose="02010600030101010101" pitchFamily="2" charset="-122"/>
                      </a:endParaRPr>
                    </a:p>
                  </a:txBody>
                  <a:tcPr marL="68580" marR="68580" marT="0" marB="0" anchor="b"/>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Approved</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RfM+A</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dirty="0" err="1">
                          <a:effectLst/>
                        </a:rPr>
                        <a:t>PoC</a:t>
                      </a:r>
                      <a:endParaRPr lang="zh-CN" sz="1100" dirty="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Editorial</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dirty="0">
                          <a:effectLst/>
                          <a:latin typeface="Calibri" panose="020F0502020204030204" pitchFamily="34" charset="0"/>
                          <a:ea typeface="宋体" panose="02010600030101010101" pitchFamily="2" charset="-122"/>
                        </a:rPr>
                        <a:t>228</a:t>
                      </a: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175</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199</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Claudio</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OST</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292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52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44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96</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Chaoming</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Instance</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224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26</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7</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33</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Cheng</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Reporting</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138</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13</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25</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Chris</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SBP</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67</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Cheng</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MLME</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82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Naren</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DMG</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202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30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32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Assaf</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Misc</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69</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18</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Zinan</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All</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1302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159</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274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433</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1100">
                        <a:effectLst/>
                        <a:latin typeface="Times New Roman" panose="02020603050405020304" pitchFamily="18" charset="0"/>
                      </a:endParaRPr>
                    </a:p>
                  </a:txBody>
                  <a:tcPr marL="68580" marR="68580" marT="0" marB="0" anchor="b"/>
                </a:tc>
              </a:tr>
              <a:tr h="190500">
                <a:tc>
                  <a:txBody>
                    <a:bodyPr/>
                    <a:lstStyle/>
                    <a:p>
                      <a:endParaRPr lang="zh-CN" sz="1100" b="1" dirty="0">
                        <a:effectLst/>
                        <a:latin typeface="Times New Roman" panose="02020603050405020304" pitchFamily="18" charset="0"/>
                      </a:endParaRPr>
                    </a:p>
                  </a:txBody>
                  <a:tcPr marL="68580" marR="68580" marT="0" marB="0" anchor="b"/>
                </a:tc>
                <a:tc>
                  <a:txBody>
                    <a:bodyPr/>
                    <a:lstStyle/>
                    <a:p>
                      <a:endParaRPr lang="zh-CN" sz="1000">
                        <a:effectLst/>
                        <a:latin typeface="Times New Roman" panose="02020603050405020304" pitchFamily="18" charset="0"/>
                      </a:endParaRPr>
                    </a:p>
                  </a:txBody>
                  <a:tcPr marL="68580" marR="68580" marT="0" marB="0" anchor="b"/>
                </a:tc>
                <a:tc>
                  <a:txBody>
                    <a:bodyPr/>
                    <a:lstStyle/>
                    <a:p>
                      <a:pPr algn="r">
                        <a:spcAft>
                          <a:spcPts val="0"/>
                        </a:spcAft>
                      </a:pPr>
                      <a:r>
                        <a:rPr lang="en-US" sz="1100" b="1">
                          <a:solidFill>
                            <a:srgbClr val="FF0000"/>
                          </a:solidFill>
                          <a:effectLst/>
                          <a:latin typeface="Calibri" panose="020F0502020204030204" pitchFamily="34" charset="0"/>
                          <a:ea typeface="宋体" panose="02010600030101010101" pitchFamily="2" charset="-122"/>
                        </a:rPr>
                        <a:t>0.122119816</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b="1">
                          <a:solidFill>
                            <a:srgbClr val="FF0000"/>
                          </a:solidFill>
                          <a:effectLst/>
                          <a:latin typeface="Calibri" panose="020F0502020204030204" pitchFamily="34" charset="0"/>
                          <a:ea typeface="宋体" panose="02010600030101010101" pitchFamily="2" charset="-122"/>
                        </a:rPr>
                        <a:t>0.2104455</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b="1" dirty="0">
                          <a:solidFill>
                            <a:srgbClr val="FF0000"/>
                          </a:solidFill>
                          <a:effectLst/>
                          <a:latin typeface="Calibri" panose="020F0502020204030204" pitchFamily="34" charset="0"/>
                          <a:ea typeface="宋体" panose="02010600030101010101" pitchFamily="2" charset="-122"/>
                        </a:rPr>
                        <a:t>0.332565</a:t>
                      </a: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1100" b="1" dirty="0">
                        <a:effectLst/>
                        <a:latin typeface="Times New Roman" panose="02020603050405020304" pitchFamily="18" charset="0"/>
                      </a:endParaRPr>
                    </a:p>
                  </a:txBody>
                  <a:tcPr marL="68580" marR="68580" marT="0" marB="0" anchor="b"/>
                </a:tc>
              </a:tr>
            </a:tbl>
          </a:graphicData>
        </a:graphic>
      </p:graphicFrame>
    </p:spTree>
    <p:extLst>
      <p:ext uri="{BB962C8B-B14F-4D97-AF65-F5344CB8AC3E}">
        <p14:creationId xmlns:p14="http://schemas.microsoft.com/office/powerpoint/2010/main" val="177894349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格 4"/>
          <p:cNvGraphicFramePr>
            <a:graphicFrameLocks noGrp="1"/>
          </p:cNvGraphicFramePr>
          <p:nvPr>
            <p:extLst>
              <p:ext uri="{D42A27DB-BD31-4B8C-83A1-F6EECF244321}">
                <p14:modId xmlns:p14="http://schemas.microsoft.com/office/powerpoint/2010/main" val="2428224195"/>
              </p:ext>
            </p:extLst>
          </p:nvPr>
        </p:nvGraphicFramePr>
        <p:xfrm>
          <a:off x="1917834" y="685800"/>
          <a:ext cx="8356332" cy="5760720"/>
        </p:xfrm>
        <a:graphic>
          <a:graphicData uri="http://schemas.openxmlformats.org/drawingml/2006/table">
            <a:tbl>
              <a:tblPr firstRow="1" firstCol="1" bandRow="1">
                <a:tableStyleId>{616DA210-FB5B-4158-B5E0-FEB733F419BA}</a:tableStyleId>
              </a:tblPr>
              <a:tblGrid>
                <a:gridCol w="1156097"/>
                <a:gridCol w="973554"/>
                <a:gridCol w="1352156"/>
                <a:gridCol w="1044541"/>
                <a:gridCol w="928482"/>
                <a:gridCol w="1419395"/>
                <a:gridCol w="1482107"/>
              </a:tblGrid>
              <a:tr h="140368">
                <a:tc>
                  <a:txBody>
                    <a:bodyPr/>
                    <a:lstStyle/>
                    <a:p>
                      <a:endParaRPr lang="zh-CN" sz="1050" dirty="0">
                        <a:effectLst/>
                        <a:latin typeface="Times New Roman" panose="02020603050405020304" pitchFamily="18" charset="0"/>
                      </a:endParaRPr>
                    </a:p>
                  </a:txBody>
                  <a:tcPr marL="36522" marR="36522" marT="0" marB="0" anchor="b"/>
                </a:tc>
                <a:tc>
                  <a:txBody>
                    <a:bodyPr/>
                    <a:lstStyle/>
                    <a:p>
                      <a:pPr algn="ctr">
                        <a:spcAft>
                          <a:spcPts val="0"/>
                        </a:spcAft>
                      </a:pPr>
                      <a:r>
                        <a:rPr lang="en-US" sz="1050" b="1" dirty="0">
                          <a:solidFill>
                            <a:srgbClr val="000000"/>
                          </a:solidFill>
                          <a:effectLst/>
                          <a:latin typeface="Calibri" panose="020F0502020204030204" pitchFamily="34" charset="0"/>
                          <a:ea typeface="宋体" panose="02010600030101010101" pitchFamily="2" charset="-122"/>
                        </a:rPr>
                        <a:t>Assigned</a:t>
                      </a:r>
                      <a:endParaRPr lang="zh-CN" sz="105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a:solidFill>
                            <a:srgbClr val="000000"/>
                          </a:solidFill>
                          <a:effectLst/>
                          <a:latin typeface="Calibri" panose="020F0502020204030204" pitchFamily="34" charset="0"/>
                          <a:ea typeface="宋体" panose="02010600030101010101" pitchFamily="2" charset="-122"/>
                        </a:rPr>
                        <a:t>Ready for Motion</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a:solidFill>
                            <a:srgbClr val="000000"/>
                          </a:solidFill>
                          <a:effectLst/>
                          <a:latin typeface="Calibri" panose="020F0502020204030204" pitchFamily="34" charset="0"/>
                          <a:ea typeface="宋体" panose="02010600030101010101" pitchFamily="2" charset="-122"/>
                        </a:rPr>
                        <a:t>Approved</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a:solidFill>
                            <a:srgbClr val="000000"/>
                          </a:solidFill>
                          <a:effectLst/>
                          <a:latin typeface="Calibri" panose="020F0502020204030204" pitchFamily="34" charset="0"/>
                          <a:ea typeface="宋体" panose="02010600030101010101" pitchFamily="2" charset="-122"/>
                        </a:rPr>
                        <a:t>RfM+A</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dirty="0">
                          <a:solidFill>
                            <a:srgbClr val="0000FF"/>
                          </a:solidFill>
                          <a:effectLst/>
                          <a:latin typeface="Calibri" panose="020F0502020204030204" pitchFamily="34" charset="0"/>
                          <a:ea typeface="宋体" panose="02010600030101010101" pitchFamily="2" charset="-122"/>
                        </a:rPr>
                        <a:t>Before/at May interim</a:t>
                      </a:r>
                      <a:endParaRPr lang="zh-CN" sz="1050" dirty="0">
                        <a:solidFill>
                          <a:srgbClr val="0000FF"/>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dirty="0">
                          <a:solidFill>
                            <a:srgbClr val="0000FF"/>
                          </a:solidFill>
                          <a:effectLst/>
                          <a:latin typeface="Calibri" panose="020F0502020204030204" pitchFamily="34" charset="0"/>
                          <a:ea typeface="宋体" panose="02010600030101010101" pitchFamily="2" charset="-122"/>
                        </a:rPr>
                        <a:t>Before/at July plenary</a:t>
                      </a:r>
                      <a:endParaRPr lang="zh-CN" sz="1050" dirty="0">
                        <a:solidFill>
                          <a:srgbClr val="0000FF"/>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err="1">
                          <a:effectLst/>
                          <a:latin typeface="Calibri" panose="020F0502020204030204" pitchFamily="34" charset="0"/>
                          <a:ea typeface="宋体" panose="02010600030101010101" pitchFamily="2" charset="-122"/>
                        </a:rPr>
                        <a:t>Alecs</a:t>
                      </a:r>
                      <a:endParaRPr lang="zh-CN" sz="105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24</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24</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rgbClr val="000000"/>
                          </a:solidFill>
                          <a:effectLst/>
                          <a:latin typeface="Calibri" panose="020F0502020204030204" pitchFamily="34" charset="0"/>
                          <a:ea typeface="宋体" panose="02010600030101010101" pitchFamily="2" charset="-122"/>
                        </a:rPr>
                        <a:t>Ali</a:t>
                      </a:r>
                      <a:endParaRPr lang="zh-CN" sz="1050" dirty="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8</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dirty="0" err="1">
                          <a:solidFill>
                            <a:schemeClr val="tx1"/>
                          </a:solidFill>
                          <a:effectLst/>
                          <a:latin typeface="Calibri" panose="020F0502020204030204" pitchFamily="34" charset="0"/>
                          <a:ea typeface="宋体" panose="02010600030101010101" pitchFamily="2" charset="-122"/>
                        </a:rPr>
                        <a:t>Anirud</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24</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Assaf</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103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83</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20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Atsushi</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a:solidFill>
                            <a:schemeClr val="tx1"/>
                          </a:solidFill>
                          <a:effectLst/>
                          <a:latin typeface="Calibri" panose="020F0502020204030204" pitchFamily="34" charset="0"/>
                          <a:ea typeface="宋体" panose="02010600030101010101" pitchFamily="2" charset="-122"/>
                        </a:rPr>
                        <a:t>7</a:t>
                      </a:r>
                      <a:endParaRPr lang="zh-CN" sz="105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Chaoming</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46</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46</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Cheng</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103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26</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26</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76</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27</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52400">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Chris</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28</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19</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9</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rgbClr val="FF0000"/>
                          </a:solidFill>
                          <a:effectLst/>
                          <a:latin typeface="Calibri" panose="020F0502020204030204" pitchFamily="34" charset="0"/>
                          <a:ea typeface="宋体" panose="02010600030101010101" pitchFamily="2" charset="-122"/>
                        </a:rPr>
                        <a:t>Claudio (E)</a:t>
                      </a:r>
                      <a:endParaRPr lang="zh-CN" sz="1050"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solidFill>
                            <a:srgbClr val="FF0000"/>
                          </a:solidFill>
                          <a:effectLst/>
                          <a:latin typeface="Calibri" panose="020F0502020204030204" pitchFamily="34" charset="0"/>
                          <a:ea typeface="宋体" panose="02010600030101010101" pitchFamily="2" charset="-122"/>
                        </a:rPr>
                        <a:t>226</a:t>
                      </a:r>
                      <a:endParaRPr lang="zh-CN" sz="900"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173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197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FF0000"/>
                          </a:solidFill>
                          <a:effectLst/>
                          <a:latin typeface="Calibri" panose="020F0502020204030204" pitchFamily="34" charset="0"/>
                          <a:ea typeface="宋体" panose="02010600030101010101" pitchFamily="2" charset="-122"/>
                        </a:rPr>
                        <a:t>206</a:t>
                      </a:r>
                      <a:endParaRPr lang="zh-CN" sz="1050" strike="sngStrike"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rgbClr val="FF0000"/>
                          </a:solidFill>
                          <a:effectLst/>
                          <a:latin typeface="Calibri" panose="020F0502020204030204" pitchFamily="34" charset="0"/>
                          <a:ea typeface="宋体" panose="02010600030101010101" pitchFamily="2" charset="-122"/>
                        </a:rPr>
                        <a:t>20</a:t>
                      </a:r>
                      <a:endParaRPr lang="zh-CN" sz="1050" dirty="0">
                        <a:solidFill>
                          <a:srgbClr val="FF0000"/>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rgbClr val="FF0000"/>
                          </a:solidFill>
                          <a:effectLst/>
                          <a:latin typeface="Calibri" panose="020F0502020204030204" pitchFamily="34" charset="0"/>
                          <a:ea typeface="宋体" panose="02010600030101010101" pitchFamily="2" charset="-122"/>
                        </a:rPr>
                        <a:t>Claudio (T)</a:t>
                      </a:r>
                      <a:endParaRPr lang="zh-CN" sz="1050"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solidFill>
                            <a:srgbClr val="FF0000"/>
                          </a:solidFill>
                          <a:effectLst/>
                          <a:latin typeface="Calibri" panose="020F0502020204030204" pitchFamily="34" charset="0"/>
                          <a:ea typeface="宋体" panose="02010600030101010101" pitchFamily="2" charset="-122"/>
                        </a:rPr>
                        <a:t>17</a:t>
                      </a:r>
                      <a:endParaRPr lang="zh-CN" sz="900"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FF0000"/>
                          </a:solidFill>
                          <a:effectLst/>
                          <a:latin typeface="Calibri" panose="020F0502020204030204" pitchFamily="34" charset="0"/>
                          <a:ea typeface="宋体" panose="02010600030101010101" pitchFamily="2" charset="-122"/>
                        </a:rPr>
                        <a:t>3</a:t>
                      </a:r>
                      <a:endParaRPr lang="zh-CN" sz="1050" strike="sngStrike"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FF0000"/>
                          </a:solidFill>
                          <a:effectLst/>
                          <a:latin typeface="Calibri" panose="020F0502020204030204" pitchFamily="34" charset="0"/>
                          <a:ea typeface="宋体" panose="02010600030101010101" pitchFamily="2" charset="-122"/>
                        </a:rPr>
                        <a:t>14</a:t>
                      </a:r>
                      <a:endParaRPr lang="zh-CN" sz="1050" dirty="0">
                        <a:solidFill>
                          <a:srgbClr val="FF0000"/>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Dibakar</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74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0</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54</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20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Dongguk</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21</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Dong </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47</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Junghoon</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35</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Josh</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5</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Mahmoud</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81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FF0000"/>
                          </a:solidFill>
                          <a:effectLst/>
                          <a:latin typeface="Calibri" panose="020F0502020204030204" pitchFamily="34" charset="0"/>
                          <a:ea typeface="宋体" panose="02010600030101010101" pitchFamily="2" charset="-122"/>
                        </a:rPr>
                        <a:t>39</a:t>
                      </a:r>
                      <a:endParaRPr lang="zh-CN" sz="1050" strike="sngStrike"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42</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err="1">
                          <a:solidFill>
                            <a:schemeClr val="tx1"/>
                          </a:solidFill>
                          <a:effectLst/>
                          <a:latin typeface="Calibri" panose="020F0502020204030204" pitchFamily="34" charset="0"/>
                          <a:ea typeface="宋体" panose="02010600030101010101" pitchFamily="2" charset="-122"/>
                        </a:rPr>
                        <a:t>Mengshi</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FF0000"/>
                          </a:solidFill>
                          <a:effectLst/>
                          <a:latin typeface="Calibri" panose="020F0502020204030204" pitchFamily="34" charset="0"/>
                          <a:ea typeface="宋体" panose="02010600030101010101" pitchFamily="2" charset="-122"/>
                        </a:rPr>
                        <a:t>16</a:t>
                      </a:r>
                      <a:endParaRPr lang="zh-CN" sz="1050" strike="sngStrike"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16</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52400">
                <a:tc>
                  <a:txBody>
                    <a:bodyPr/>
                    <a:lstStyle/>
                    <a:p>
                      <a:pPr>
                        <a:spcAft>
                          <a:spcPts val="0"/>
                        </a:spcAft>
                      </a:pPr>
                      <a:r>
                        <a:rPr lang="en-US" sz="1050" dirty="0">
                          <a:solidFill>
                            <a:srgbClr val="FF0000"/>
                          </a:solidFill>
                          <a:effectLst/>
                          <a:latin typeface="Calibri" panose="020F0502020204030204" pitchFamily="34" charset="0"/>
                          <a:ea typeface="宋体" panose="02010600030101010101" pitchFamily="2" charset="-122"/>
                        </a:rPr>
                        <a:t>Naren</a:t>
                      </a:r>
                      <a:endParaRPr lang="zh-CN" sz="1050"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solidFill>
                            <a:srgbClr val="FF0000"/>
                          </a:solidFill>
                          <a:effectLst/>
                          <a:latin typeface="Calibri" panose="020F0502020204030204" pitchFamily="34" charset="0"/>
                          <a:ea typeface="宋体" panose="02010600030101010101" pitchFamily="2" charset="-122"/>
                        </a:rPr>
                        <a:t>125</a:t>
                      </a:r>
                      <a:endParaRPr lang="zh-CN" sz="900"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FF0000"/>
                          </a:solidFill>
                          <a:effectLst/>
                          <a:latin typeface="Calibri" panose="020F0502020204030204" pitchFamily="34" charset="0"/>
                          <a:ea typeface="宋体" panose="02010600030101010101" pitchFamily="2" charset="-122"/>
                        </a:rPr>
                        <a:t>100</a:t>
                      </a:r>
                      <a:endParaRPr lang="zh-CN" sz="1050"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FF0000"/>
                          </a:solidFill>
                          <a:effectLst/>
                          <a:latin typeface="Calibri" panose="020F0502020204030204" pitchFamily="34" charset="0"/>
                          <a:ea typeface="宋体" panose="02010600030101010101" pitchFamily="2" charset="-122"/>
                        </a:rPr>
                        <a:t>25</a:t>
                      </a:r>
                      <a:endParaRPr lang="zh-CN" sz="1050" dirty="0">
                        <a:solidFill>
                          <a:srgbClr val="FF0000"/>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Ning </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12</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Osama</a:t>
                      </a:r>
                      <a:endParaRPr lang="zh-CN" sz="105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8</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26</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Pei </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47</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Perry</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50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20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30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Rojan</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26</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0</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26</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Rui Du</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FF0000"/>
                          </a:solidFill>
                          <a:effectLst/>
                          <a:latin typeface="Calibri" panose="020F0502020204030204" pitchFamily="34" charset="0"/>
                          <a:ea typeface="宋体" panose="02010600030101010101" pitchFamily="2" charset="-122"/>
                        </a:rPr>
                        <a:t>20</a:t>
                      </a:r>
                      <a:endParaRPr lang="zh-CN" sz="1050" strike="sngStrike"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19</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Rui Yang</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FF0000"/>
                          </a:solidFill>
                          <a:effectLst/>
                          <a:latin typeface="Calibri" panose="020F0502020204030204" pitchFamily="34" charset="0"/>
                          <a:ea typeface="宋体" panose="02010600030101010101" pitchFamily="2" charset="-122"/>
                        </a:rPr>
                        <a:t>17</a:t>
                      </a:r>
                      <a:endParaRPr lang="zh-CN" sz="1050" strike="sngStrike"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smtClean="0">
                          <a:effectLst/>
                          <a:latin typeface="Calibri" panose="020F0502020204030204" pitchFamily="34" charset="0"/>
                          <a:ea typeface="宋体" panose="02010600030101010101" pitchFamily="2" charset="-122"/>
                        </a:rPr>
                        <a:t>Steph</a:t>
                      </a:r>
                      <a:r>
                        <a:rPr lang="en-US" altLang="zh-CN" sz="1050" dirty="0" smtClean="0">
                          <a:effectLst/>
                          <a:latin typeface="Calibri" panose="020F0502020204030204" pitchFamily="34" charset="0"/>
                          <a:ea typeface="宋体" panose="02010600030101010101" pitchFamily="2" charset="-122"/>
                        </a:rPr>
                        <a:t>an</a:t>
                      </a:r>
                      <a:r>
                        <a:rPr lang="en-US" sz="1050" dirty="0" smtClean="0">
                          <a:effectLst/>
                          <a:latin typeface="Calibri" panose="020F0502020204030204" pitchFamily="34" charset="0"/>
                          <a:ea typeface="宋体" panose="02010600030101010101" pitchFamily="2" charset="-122"/>
                        </a:rPr>
                        <a:t> </a:t>
                      </a:r>
                      <a:r>
                        <a:rPr lang="en-US" sz="1050" dirty="0">
                          <a:effectLst/>
                          <a:latin typeface="Calibri" panose="020F0502020204030204" pitchFamily="34" charset="0"/>
                          <a:ea typeface="宋体" panose="02010600030101010101" pitchFamily="2" charset="-122"/>
                        </a:rPr>
                        <a:t>S.</a:t>
                      </a:r>
                      <a:endParaRPr lang="zh-CN" sz="105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marL="0" algn="ctr" defTabSz="914400" rtl="0" eaLnBrk="1" latinLnBrk="0" hangingPunct="1">
                        <a:spcAft>
                          <a:spcPts val="0"/>
                        </a:spcAft>
                      </a:pPr>
                      <a:r>
                        <a:rPr lang="en-US" altLang="zh-CN" sz="1050" kern="1200" dirty="0" smtClean="0">
                          <a:solidFill>
                            <a:schemeClr val="tx1"/>
                          </a:solidFill>
                          <a:effectLst/>
                          <a:latin typeface="Calibri" panose="020F0502020204030204" pitchFamily="34" charset="0"/>
                          <a:ea typeface="宋体" panose="02010600030101010101" pitchFamily="2" charset="-122"/>
                          <a:cs typeface="+mn-cs"/>
                        </a:rPr>
                        <a:t>10</a:t>
                      </a:r>
                      <a:endParaRPr lang="zh-CN" sz="1050"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b"/>
                </a:tc>
                <a:tc>
                  <a:txBody>
                    <a:bodyPr/>
                    <a:lstStyle/>
                    <a:p>
                      <a:pPr marL="0" algn="ctr" defTabSz="914400" rtl="0" eaLnBrk="1" latinLnBrk="0" hangingPunct="1">
                        <a:spcAft>
                          <a:spcPts val="0"/>
                        </a:spcAft>
                      </a:pPr>
                      <a:r>
                        <a:rPr lang="en-US" altLang="zh-CN" sz="1050" kern="1200" dirty="0" smtClean="0">
                          <a:solidFill>
                            <a:schemeClr val="tx1"/>
                          </a:solidFill>
                          <a:effectLst/>
                          <a:latin typeface="Calibri" panose="020F0502020204030204" pitchFamily="34" charset="0"/>
                          <a:ea typeface="宋体" panose="02010600030101010101" pitchFamily="2" charset="-122"/>
                          <a:cs typeface="+mn-cs"/>
                        </a:rPr>
                        <a:t>14</a:t>
                      </a:r>
                      <a:endParaRPr lang="zh-CN" sz="1050"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Xiandong</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12</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Yan</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8</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Yiyan</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2</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2</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Zhanjing</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5</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err="1">
                          <a:solidFill>
                            <a:srgbClr val="FF0000"/>
                          </a:solidFill>
                          <a:effectLst/>
                          <a:latin typeface="Calibri" panose="020F0502020204030204" pitchFamily="34" charset="0"/>
                          <a:ea typeface="宋体" panose="02010600030101010101" pitchFamily="2" charset="-122"/>
                        </a:rPr>
                        <a:t>Zhuqing</a:t>
                      </a:r>
                      <a:endParaRPr lang="zh-CN" sz="1050"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solidFill>
                            <a:srgbClr val="FF0000"/>
                          </a:solidFill>
                          <a:effectLst/>
                          <a:latin typeface="Calibri" panose="020F0502020204030204" pitchFamily="34" charset="0"/>
                          <a:ea typeface="宋体" panose="02010600030101010101" pitchFamily="2" charset="-122"/>
                        </a:rPr>
                        <a:t>3</a:t>
                      </a:r>
                      <a:endParaRPr lang="zh-CN" sz="900"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2</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FF0000"/>
                          </a:solidFill>
                          <a:effectLst/>
                          <a:latin typeface="Calibri" panose="020F0502020204030204" pitchFamily="34" charset="0"/>
                          <a:ea typeface="宋体" panose="02010600030101010101" pitchFamily="2" charset="-122"/>
                        </a:rPr>
                        <a:t>1</a:t>
                      </a:r>
                      <a:endParaRPr lang="zh-CN" sz="1050" dirty="0">
                        <a:solidFill>
                          <a:srgbClr val="FF0000"/>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Zinan</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14</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14</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FF0000"/>
                          </a:solidFill>
                          <a:effectLst/>
                          <a:latin typeface="Calibri" panose="020F0502020204030204" pitchFamily="34" charset="0"/>
                          <a:ea typeface="宋体" panose="02010600030101010101" pitchFamily="2" charset="-122"/>
                        </a:rPr>
                        <a:t>15</a:t>
                      </a:r>
                      <a:endParaRPr lang="zh-CN" sz="1050" strike="sngStrike"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endParaRPr lang="zh-CN" sz="1050" dirty="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dirty="0">
                        <a:effectLst/>
                        <a:latin typeface="Times New Roman" panose="02020603050405020304" pitchFamily="18" charset="0"/>
                      </a:endParaRPr>
                    </a:p>
                  </a:txBody>
                  <a:tcPr marL="68580" marR="68580" marT="0" marB="0" anchor="b"/>
                </a:tc>
                <a:tc>
                  <a:txBody>
                    <a:bodyPr/>
                    <a:lstStyle/>
                    <a:p>
                      <a:endParaRPr lang="zh-CN" sz="900">
                        <a:solidFill>
                          <a:schemeClr val="tx1"/>
                        </a:solidFill>
                        <a:effectLst/>
                        <a:latin typeface="Times New Roman" panose="02020603050405020304" pitchFamily="18" charset="0"/>
                      </a:endParaRPr>
                    </a:p>
                  </a:txBody>
                  <a:tcPr marL="68580" marR="68580" marT="0" marB="0" anchor="b"/>
                </a:tc>
                <a:tc>
                  <a:txBody>
                    <a:bodyPr/>
                    <a:lstStyle/>
                    <a:p>
                      <a:endParaRPr lang="zh-CN" sz="900" dirty="0">
                        <a:solidFill>
                          <a:schemeClr val="tx1"/>
                        </a:solidFill>
                        <a:effectLst/>
                        <a:latin typeface="Times New Roman" panose="02020603050405020304" pitchFamily="18" charset="0"/>
                      </a:endParaRPr>
                    </a:p>
                  </a:txBody>
                  <a:tcPr marL="68580" marR="68580" marT="0" marB="0" anchor="b"/>
                </a:tc>
              </a:tr>
              <a:tr h="140368">
                <a:tc>
                  <a:txBody>
                    <a:bodyPr/>
                    <a:lstStyle/>
                    <a:p>
                      <a:pPr>
                        <a:spcAft>
                          <a:spcPts val="0"/>
                        </a:spcAft>
                      </a:pPr>
                      <a:r>
                        <a:rPr lang="en-US" sz="1050" b="1">
                          <a:effectLst/>
                          <a:latin typeface="Calibri" panose="020F0502020204030204" pitchFamily="34" charset="0"/>
                          <a:ea typeface="宋体" panose="02010600030101010101" pitchFamily="2" charset="-122"/>
                        </a:rPr>
                        <a:t>All</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1302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159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274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433</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strike="noStrike" dirty="0" smtClean="0">
                          <a:solidFill>
                            <a:srgbClr val="0000FF"/>
                          </a:solidFill>
                          <a:effectLst/>
                          <a:latin typeface="Calibri" panose="020F0502020204030204" pitchFamily="34" charset="0"/>
                          <a:ea typeface="宋体" panose="02010600030101010101" pitchFamily="2" charset="-122"/>
                        </a:rPr>
                        <a:t>967</a:t>
                      </a:r>
                      <a:endParaRPr lang="zh-CN" sz="1050" strike="sngStrike" dirty="0">
                        <a:solidFill>
                          <a:srgbClr val="0000FF"/>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0000FF"/>
                          </a:solidFill>
                          <a:effectLst/>
                          <a:latin typeface="Calibri" panose="020F0502020204030204" pitchFamily="34" charset="0"/>
                          <a:ea typeface="宋体" panose="02010600030101010101" pitchFamily="2" charset="-122"/>
                        </a:rPr>
                        <a:t>335</a:t>
                      </a:r>
                      <a:endParaRPr lang="zh-CN" sz="1050" dirty="0">
                        <a:solidFill>
                          <a:srgbClr val="0000FF"/>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endParaRPr lang="zh-CN" sz="105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pPr algn="r">
                        <a:spcAft>
                          <a:spcPts val="0"/>
                        </a:spcAft>
                      </a:pPr>
                      <a:r>
                        <a:rPr lang="en-US" sz="1050" b="1" dirty="0">
                          <a:solidFill>
                            <a:srgbClr val="FF0000"/>
                          </a:solidFill>
                          <a:effectLst/>
                          <a:latin typeface="Calibri" panose="020F0502020204030204" pitchFamily="34" charset="0"/>
                          <a:ea typeface="宋体" panose="02010600030101010101" pitchFamily="2" charset="-122"/>
                        </a:rPr>
                        <a:t>0.122119816</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b="1">
                          <a:solidFill>
                            <a:srgbClr val="FF0000"/>
                          </a:solidFill>
                          <a:effectLst/>
                          <a:latin typeface="Calibri" panose="020F0502020204030204" pitchFamily="34" charset="0"/>
                          <a:ea typeface="宋体" panose="02010600030101010101" pitchFamily="2" charset="-122"/>
                        </a:rPr>
                        <a:t>0.2104455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b="1" dirty="0">
                          <a:solidFill>
                            <a:srgbClr val="FF0000"/>
                          </a:solidFill>
                          <a:effectLst/>
                          <a:latin typeface="Calibri" panose="020F0502020204030204" pitchFamily="34" charset="0"/>
                          <a:ea typeface="宋体" panose="02010600030101010101" pitchFamily="2" charset="-122"/>
                        </a:rPr>
                        <a:t>0.3325653</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dirty="0">
                        <a:effectLst/>
                        <a:latin typeface="Times New Roman" panose="02020603050405020304" pitchFamily="18" charset="0"/>
                      </a:endParaRPr>
                    </a:p>
                  </a:txBody>
                  <a:tcPr marL="68580" marR="68580" marT="0" marB="0" anchor="b"/>
                </a:tc>
              </a:tr>
            </a:tbl>
          </a:graphicData>
        </a:graphic>
      </p:graphicFrame>
    </p:spTree>
    <p:extLst>
      <p:ext uri="{BB962C8B-B14F-4D97-AF65-F5344CB8AC3E}">
        <p14:creationId xmlns:p14="http://schemas.microsoft.com/office/powerpoint/2010/main" val="341909583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SP Motion 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a:t>SP (PDT):</a:t>
            </a:r>
          </a:p>
          <a:p>
            <a:pPr marL="0" lvl="1" indent="0" algn="just">
              <a:buNone/>
              <a:defRPr/>
            </a:pPr>
            <a:r>
              <a:rPr lang="en-US" altLang="zh-CN" sz="1400" b="1" kern="0" dirty="0"/>
              <a:t>Do you support including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Motion (PDT):</a:t>
            </a:r>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SP (CR):</a:t>
            </a:r>
          </a:p>
          <a:p>
            <a:pPr marL="0" lvl="1" indent="0" algn="just">
              <a:buNone/>
              <a:defRPr/>
            </a:pPr>
            <a:r>
              <a:rPr lang="en-US" altLang="zh-CN" sz="1400" b="1" kern="0" dirty="0"/>
              <a:t>Do you agree to resolve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a:p>
            <a:pPr marL="0" lvl="1" indent="0" algn="just">
              <a:buNone/>
              <a:defRPr/>
            </a:pPr>
            <a:r>
              <a:rPr lang="en-US" altLang="zh-CN" sz="1400" b="1" kern="0" dirty="0"/>
              <a:t>Motion (CR):</a:t>
            </a:r>
          </a:p>
          <a:p>
            <a:pPr marL="0" lvl="1" indent="0" algn="just">
              <a:buNone/>
              <a:defRPr/>
            </a:pPr>
            <a:r>
              <a:rPr lang="en-US" altLang="zh-CN" sz="1400" b="1" kern="0" dirty="0"/>
              <a:t>Move to approve resolutions to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p:txBody>
      </p:sp>
    </p:spTree>
    <p:extLst>
      <p:ext uri="{BB962C8B-B14F-4D97-AF65-F5344CB8AC3E}">
        <p14:creationId xmlns:p14="http://schemas.microsoft.com/office/powerpoint/2010/main" val="196329505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smtClean="0"/>
              <a:t>Ad-hoc meeting (July)</a:t>
            </a:r>
            <a:endParaRPr lang="en-US" altLang="en-US" sz="3200" dirty="0">
              <a:solidFill>
                <a:schemeClr val="tx2"/>
              </a:solidFill>
            </a:endParaRPr>
          </a:p>
        </p:txBody>
      </p:sp>
      <p:sp>
        <p:nvSpPr>
          <p:cNvPr id="9" name="Rectangle 3"/>
          <p:cNvSpPr txBox="1">
            <a:spLocks noChangeArrowheads="1"/>
          </p:cNvSpPr>
          <p:nvPr/>
        </p:nvSpPr>
        <p:spPr bwMode="auto">
          <a:xfrm>
            <a:off x="457200" y="1069759"/>
            <a:ext cx="11658600" cy="52548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300"/>
              </a:spcAft>
              <a:buClr>
                <a:srgbClr val="000000"/>
              </a:buClr>
              <a:buFont typeface="Arial" panose="020B0604020202020204" pitchFamily="34" charset="0"/>
              <a:buChar char="•"/>
              <a:defRPr/>
            </a:pPr>
            <a:r>
              <a:rPr lang="en-US" altLang="zh-CN" sz="2400" dirty="0" smtClean="0"/>
              <a:t>Location</a:t>
            </a:r>
            <a:endParaRPr lang="en-US" altLang="zh-CN" sz="2400" b="1" dirty="0" smtClean="0"/>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800" dirty="0" smtClean="0"/>
              <a:t>Ericsson Office: Lund, Sweden</a:t>
            </a:r>
          </a:p>
          <a:p>
            <a:pPr marL="981075" lvl="3" indent="-285750" algn="just">
              <a:spcBef>
                <a:spcPct val="0"/>
              </a:spcBef>
              <a:spcAft>
                <a:spcPts val="300"/>
              </a:spcAft>
              <a:buClr>
                <a:srgbClr val="000000"/>
              </a:buClr>
              <a:buFont typeface="Arial" panose="020B0604020202020204" pitchFamily="34" charset="0"/>
              <a:buChar char="•"/>
              <a:defRPr/>
            </a:pPr>
            <a:r>
              <a:rPr lang="en-US" altLang="zh-CN" dirty="0" smtClean="0"/>
              <a:t>Meeting room: 18 seats </a:t>
            </a:r>
            <a:r>
              <a:rPr lang="en-US" altLang="zh-CN" strike="sngStrike" dirty="0" smtClean="0">
                <a:solidFill>
                  <a:schemeClr val="bg1">
                    <a:lumMod val="50000"/>
                  </a:schemeClr>
                </a:solidFill>
              </a:rPr>
              <a:t>, or 45 seats</a:t>
            </a:r>
          </a:p>
          <a:p>
            <a:pPr marL="981075" lvl="3" indent="-285750" algn="just">
              <a:spcBef>
                <a:spcPct val="0"/>
              </a:spcBef>
              <a:spcAft>
                <a:spcPts val="300"/>
              </a:spcAft>
              <a:buClr>
                <a:srgbClr val="000000"/>
              </a:buClr>
              <a:buFont typeface="Arial" panose="020B0604020202020204" pitchFamily="34" charset="0"/>
              <a:buChar char="•"/>
              <a:defRPr/>
            </a:pPr>
            <a:r>
              <a:rPr lang="en-US" altLang="zh-CN" dirty="0" smtClean="0"/>
              <a:t>Traffic: Flying in to Copenhagen airport, then 40 minutes by train to Lund</a:t>
            </a:r>
          </a:p>
          <a:p>
            <a:pPr marL="981075" lvl="3" indent="-285750" algn="just">
              <a:spcBef>
                <a:spcPct val="0"/>
              </a:spcBef>
              <a:spcAft>
                <a:spcPts val="300"/>
              </a:spcAft>
              <a:buClr>
                <a:srgbClr val="000000"/>
              </a:buClr>
              <a:buFont typeface="Arial" panose="020B0604020202020204" pitchFamily="34" charset="0"/>
              <a:buChar char="•"/>
              <a:defRPr/>
            </a:pPr>
            <a:r>
              <a:rPr lang="en-US" altLang="zh-CN" dirty="0" smtClean="0"/>
              <a:t>Hotel: </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dirty="0"/>
          </a:p>
          <a:p>
            <a:pPr marL="361950" lvl="1" indent="-361950" algn="just">
              <a:spcBef>
                <a:spcPct val="0"/>
              </a:spcBef>
              <a:spcAft>
                <a:spcPts val="300"/>
              </a:spcAft>
              <a:buClr>
                <a:srgbClr val="000000"/>
              </a:buClr>
              <a:buFont typeface="Arial" panose="020B0604020202020204" pitchFamily="34" charset="0"/>
              <a:buChar char="•"/>
              <a:defRPr/>
            </a:pPr>
            <a:r>
              <a:rPr lang="en-US" altLang="zh-CN" sz="2400" dirty="0"/>
              <a:t>C</a:t>
            </a:r>
            <a:r>
              <a:rPr lang="en-US" altLang="zh-CN" sz="2400" dirty="0" smtClean="0"/>
              <a:t>ost</a:t>
            </a:r>
            <a:endParaRPr lang="en-US" altLang="zh-CN" sz="2400" dirty="0"/>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800" dirty="0"/>
              <a:t>Ericsson (Leif</a:t>
            </a:r>
            <a:r>
              <a:rPr lang="en-US" altLang="zh-CN" sz="1800" dirty="0" smtClean="0"/>
              <a:t>) will cover</a:t>
            </a:r>
            <a:endParaRPr lang="en-US" altLang="zh-CN" sz="1800" dirty="0"/>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2000" dirty="0">
              <a:cs typeface="Times New Roman" panose="02020603050405020304" pitchFamily="18" charset="0"/>
            </a:endParaRPr>
          </a:p>
          <a:p>
            <a:pPr marL="361950" lvl="1" indent="-361950" algn="just">
              <a:spcBef>
                <a:spcPct val="0"/>
              </a:spcBef>
              <a:spcAft>
                <a:spcPts val="300"/>
              </a:spcAft>
              <a:buClr>
                <a:srgbClr val="000000"/>
              </a:buClr>
              <a:buFont typeface="Arial" panose="020B0604020202020204" pitchFamily="34" charset="0"/>
              <a:buChar char="•"/>
              <a:defRPr/>
            </a:pPr>
            <a:r>
              <a:rPr lang="en-US" altLang="zh-CN" sz="2400" dirty="0" smtClean="0"/>
              <a:t>Date</a:t>
            </a:r>
            <a:endParaRPr lang="en-US" altLang="zh-CN" sz="2400" dirty="0"/>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800" strike="sngStrike" dirty="0">
                <a:solidFill>
                  <a:schemeClr val="bg1">
                    <a:lumMod val="50000"/>
                  </a:schemeClr>
                </a:solidFill>
              </a:rPr>
              <a:t>2 days? Thursday-Friday? -- July 6, 7</a:t>
            </a:r>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800" dirty="0"/>
              <a:t>3 </a:t>
            </a:r>
            <a:r>
              <a:rPr lang="en-US" altLang="zh-CN" sz="1800" dirty="0" smtClean="0"/>
              <a:t>days </a:t>
            </a:r>
            <a:r>
              <a:rPr lang="en-US" altLang="zh-CN" sz="1800" dirty="0"/>
              <a:t>(</a:t>
            </a:r>
            <a:r>
              <a:rPr lang="en-US" altLang="zh-CN" sz="1800" dirty="0" smtClean="0"/>
              <a:t>Thursday- Saturday -- </a:t>
            </a:r>
            <a:r>
              <a:rPr lang="en-US" altLang="zh-CN" sz="1800" dirty="0"/>
              <a:t>July 6, 7, </a:t>
            </a:r>
            <a:r>
              <a:rPr lang="en-US" altLang="zh-CN" sz="1800" dirty="0" smtClean="0"/>
              <a:t>8)</a:t>
            </a:r>
            <a:endParaRPr lang="en-US" altLang="zh-CN" sz="1800" dirty="0"/>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dirty="0" smtClean="0"/>
          </a:p>
          <a:p>
            <a:pPr marL="361950" lvl="1" indent="-361950" algn="just">
              <a:spcBef>
                <a:spcPct val="0"/>
              </a:spcBef>
              <a:spcAft>
                <a:spcPts val="300"/>
              </a:spcAft>
              <a:buClr>
                <a:srgbClr val="000000"/>
              </a:buClr>
              <a:buFont typeface="Arial" panose="020B0604020202020204" pitchFamily="34" charset="0"/>
              <a:buChar char="•"/>
              <a:defRPr/>
            </a:pPr>
            <a:r>
              <a:rPr lang="en-US" altLang="zh-CN" dirty="0" smtClean="0"/>
              <a:t>Note:</a:t>
            </a:r>
            <a:endParaRPr lang="en-US" altLang="zh-CN" dirty="0"/>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400" dirty="0" smtClean="0"/>
              <a:t>Mix-mode meeting</a:t>
            </a:r>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400" dirty="0" smtClean="0"/>
              <a:t>If decided to add an Ad-hoc </a:t>
            </a:r>
            <a:r>
              <a:rPr lang="en-US" altLang="zh-CN" sz="1400" dirty="0"/>
              <a:t>meeting, you will need location, date, time and </a:t>
            </a:r>
            <a:r>
              <a:rPr lang="en-US" altLang="zh-CN" sz="1400" dirty="0">
                <a:solidFill>
                  <a:srgbClr val="0000FF"/>
                </a:solidFill>
              </a:rPr>
              <a:t>run a motion in the </a:t>
            </a:r>
            <a:r>
              <a:rPr lang="en-US" altLang="zh-CN" sz="1400" dirty="0" smtClean="0">
                <a:solidFill>
                  <a:srgbClr val="0000FF"/>
                </a:solidFill>
              </a:rPr>
              <a:t>May meeting</a:t>
            </a:r>
            <a:r>
              <a:rPr lang="en-US" altLang="zh-CN" sz="1400" dirty="0"/>
              <a:t>. </a:t>
            </a:r>
            <a:r>
              <a:rPr lang="en-US" altLang="zh-CN" sz="1400" dirty="0" smtClean="0"/>
              <a:t>(Reference: </a:t>
            </a:r>
            <a:r>
              <a:rPr lang="en-US" altLang="zh-CN" sz="1400" dirty="0" err="1" smtClean="0"/>
              <a:t>TGme</a:t>
            </a:r>
            <a:r>
              <a:rPr lang="en-US" altLang="zh-CN" sz="1400" dirty="0" smtClean="0"/>
              <a:t> 11-22/1627</a:t>
            </a:r>
            <a:r>
              <a:rPr lang="en-US" altLang="zh-CN" sz="1400" dirty="0"/>
              <a:t>, slide </a:t>
            </a:r>
            <a:r>
              <a:rPr lang="en-US" altLang="zh-CN" sz="1400" dirty="0" smtClean="0"/>
              <a:t>7).</a:t>
            </a:r>
            <a:endParaRPr lang="en-US" altLang="zh-CN" sz="1400" dirty="0"/>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400" dirty="0"/>
              <a:t>Also, the meeting needs to be </a:t>
            </a:r>
            <a:r>
              <a:rPr lang="en-US" altLang="zh-CN" sz="1400" dirty="0">
                <a:solidFill>
                  <a:srgbClr val="0000FF"/>
                </a:solidFill>
              </a:rPr>
              <a:t>announced 30 days in advance </a:t>
            </a:r>
            <a:r>
              <a:rPr lang="en-US" altLang="zh-CN" sz="1400" dirty="0"/>
              <a:t>on the 802.11 reflector</a:t>
            </a:r>
            <a:r>
              <a:rPr lang="en-US" altLang="zh-CN" sz="1400" dirty="0" smtClean="0"/>
              <a:t>.</a:t>
            </a:r>
            <a:endParaRPr lang="en-US" altLang="zh-CN" sz="1600" dirty="0"/>
          </a:p>
        </p:txBody>
      </p:sp>
    </p:spTree>
    <p:extLst>
      <p:ext uri="{BB962C8B-B14F-4D97-AF65-F5344CB8AC3E}">
        <p14:creationId xmlns:p14="http://schemas.microsoft.com/office/powerpoint/2010/main" val="439857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smtClean="0"/>
              <a:t>SP: July Ad-hoc meeting</a:t>
            </a:r>
            <a:endParaRPr lang="en-US" altLang="en-US" sz="3200" dirty="0">
              <a:solidFill>
                <a:schemeClr val="tx2"/>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smtClean="0"/>
              <a:t>If we have an </a:t>
            </a:r>
            <a:r>
              <a:rPr lang="en-US" altLang="zh-CN" sz="1800" b="1" kern="0" dirty="0" smtClean="0">
                <a:solidFill>
                  <a:srgbClr val="0000FF"/>
                </a:solidFill>
              </a:rPr>
              <a:t>2 or 3 </a:t>
            </a:r>
            <a:r>
              <a:rPr lang="en-US" altLang="zh-CN" sz="1800" b="1" kern="0" dirty="0" smtClean="0"/>
              <a:t>days ad-hoc </a:t>
            </a:r>
            <a:r>
              <a:rPr lang="en-US" altLang="zh-CN" sz="1800" b="1" kern="0" dirty="0"/>
              <a:t>meeting </a:t>
            </a:r>
            <a:r>
              <a:rPr lang="en-US" altLang="zh-CN" sz="1800" b="1" kern="0" dirty="0" smtClean="0"/>
              <a:t>during </a:t>
            </a:r>
            <a:r>
              <a:rPr lang="en-US" altLang="zh-CN" sz="1800" b="1" kern="0" dirty="0" smtClean="0">
                <a:solidFill>
                  <a:srgbClr val="0000FF"/>
                </a:solidFill>
              </a:rPr>
              <a:t>July 6, 7</a:t>
            </a:r>
            <a:r>
              <a:rPr lang="zh-CN" altLang="en-US" sz="1800" b="1" kern="0" dirty="0">
                <a:solidFill>
                  <a:srgbClr val="0000FF"/>
                </a:solidFill>
              </a:rPr>
              <a:t> </a:t>
            </a:r>
            <a:r>
              <a:rPr lang="en-US" altLang="zh-CN" sz="1800" b="1" kern="0" dirty="0" smtClean="0">
                <a:solidFill>
                  <a:srgbClr val="0000FF"/>
                </a:solidFill>
              </a:rPr>
              <a:t>(8)</a:t>
            </a:r>
            <a:r>
              <a:rPr lang="en-US" altLang="zh-CN" sz="1800" b="1" kern="0" dirty="0" smtClean="0"/>
              <a:t>, 2023, </a:t>
            </a:r>
            <a:r>
              <a:rPr lang="en-US" altLang="zh-CN" sz="1800" b="1" kern="0" dirty="0" smtClean="0">
                <a:solidFill>
                  <a:srgbClr val="0000FF"/>
                </a:solidFill>
              </a:rPr>
              <a:t>in the </a:t>
            </a:r>
            <a:r>
              <a:rPr lang="en-US" altLang="zh-CN" sz="1800" b="1" kern="0" dirty="0">
                <a:solidFill>
                  <a:srgbClr val="0000FF"/>
                </a:solidFill>
              </a:rPr>
              <a:t>Ericsson </a:t>
            </a:r>
            <a:r>
              <a:rPr lang="en-US" altLang="zh-CN" sz="1800" b="1" kern="0" dirty="0" smtClean="0">
                <a:solidFill>
                  <a:srgbClr val="0000FF"/>
                </a:solidFill>
              </a:rPr>
              <a:t>Office, </a:t>
            </a:r>
            <a:r>
              <a:rPr lang="en-US" altLang="zh-CN" sz="1800" b="1" kern="0" dirty="0">
                <a:solidFill>
                  <a:srgbClr val="0000FF"/>
                </a:solidFill>
              </a:rPr>
              <a:t>Lund, </a:t>
            </a:r>
            <a:r>
              <a:rPr lang="en-US" altLang="zh-CN" sz="1800" b="1" kern="0" dirty="0" smtClean="0">
                <a:solidFill>
                  <a:srgbClr val="0000FF"/>
                </a:solidFill>
              </a:rPr>
              <a:t>Sweden </a:t>
            </a:r>
            <a:r>
              <a:rPr lang="en-US" altLang="zh-CN" sz="1800" b="1" kern="0" dirty="0" smtClean="0"/>
              <a:t>for </a:t>
            </a:r>
            <a:r>
              <a:rPr lang="en-US" altLang="zh-CN" sz="1800" b="1" kern="0" dirty="0"/>
              <a:t>the purpose of </a:t>
            </a:r>
            <a:r>
              <a:rPr lang="en-US" altLang="zh-CN" sz="1800" b="1" kern="0" dirty="0" err="1" smtClean="0"/>
              <a:t>TGbf</a:t>
            </a:r>
            <a:r>
              <a:rPr lang="en-US" altLang="zh-CN" sz="1800" b="1" kern="0" dirty="0" smtClean="0"/>
              <a:t> </a:t>
            </a:r>
            <a:r>
              <a:rPr lang="en-US" altLang="zh-CN" sz="1800" b="1" kern="0" dirty="0"/>
              <a:t>comment resolution and consideration of document </a:t>
            </a:r>
            <a:r>
              <a:rPr lang="en-US" altLang="zh-CN" sz="1800" b="1" kern="0" dirty="0" smtClean="0"/>
              <a:t>submissions, please choose:</a:t>
            </a:r>
          </a:p>
          <a:p>
            <a:pPr lvl="1" algn="just">
              <a:buFont typeface="Arial" panose="020B0604020202020204" pitchFamily="34" charset="0"/>
              <a:buChar char="–"/>
              <a:defRPr/>
            </a:pPr>
            <a:r>
              <a:rPr lang="en-US" altLang="zh-CN" dirty="0">
                <a:latin typeface="Times New Roman" panose="02020603050405020304" pitchFamily="18" charset="0"/>
                <a:cs typeface="+mn-cs"/>
              </a:rPr>
              <a:t>Attend in </a:t>
            </a:r>
            <a:r>
              <a:rPr lang="en-US" altLang="zh-CN" dirty="0" smtClean="0">
                <a:latin typeface="Times New Roman" panose="02020603050405020304" pitchFamily="18" charset="0"/>
                <a:cs typeface="+mn-cs"/>
              </a:rPr>
              <a:t>person  -- 8</a:t>
            </a:r>
          </a:p>
          <a:p>
            <a:pPr lvl="1" algn="just">
              <a:buFont typeface="Arial" panose="020B0604020202020204" pitchFamily="34" charset="0"/>
              <a:buChar char="–"/>
              <a:defRPr/>
            </a:pPr>
            <a:r>
              <a:rPr lang="en-US" altLang="zh-CN" dirty="0" smtClean="0">
                <a:latin typeface="Times New Roman" panose="02020603050405020304" pitchFamily="18" charset="0"/>
                <a:cs typeface="+mn-cs"/>
              </a:rPr>
              <a:t>Attend online  -- 11</a:t>
            </a:r>
          </a:p>
          <a:p>
            <a:pPr lvl="1" algn="just">
              <a:buFont typeface="Arial" panose="020B0604020202020204" pitchFamily="34" charset="0"/>
              <a:buChar char="–"/>
              <a:defRPr/>
            </a:pPr>
            <a:r>
              <a:rPr lang="en-US" altLang="zh-CN" dirty="0" smtClean="0">
                <a:latin typeface="Times New Roman" panose="02020603050405020304" pitchFamily="18" charset="0"/>
                <a:cs typeface="+mn-cs"/>
              </a:rPr>
              <a:t>Do </a:t>
            </a:r>
            <a:r>
              <a:rPr lang="en-US" altLang="zh-CN" dirty="0">
                <a:latin typeface="Times New Roman" panose="02020603050405020304" pitchFamily="18" charset="0"/>
                <a:cs typeface="+mn-cs"/>
              </a:rPr>
              <a:t>not support Ad-hoc </a:t>
            </a:r>
            <a:r>
              <a:rPr lang="en-US" altLang="zh-CN" dirty="0" smtClean="0">
                <a:latin typeface="Times New Roman" panose="02020603050405020304" pitchFamily="18" charset="0"/>
                <a:cs typeface="+mn-cs"/>
              </a:rPr>
              <a:t>meeting  -- 2</a:t>
            </a:r>
            <a:endParaRPr lang="en-US" altLang="zh-CN" dirty="0">
              <a:latin typeface="Times New Roman" panose="02020603050405020304" pitchFamily="18" charset="0"/>
              <a:cs typeface="+mn-cs"/>
            </a:endParaRPr>
          </a:p>
          <a:p>
            <a:pPr lvl="1" algn="just">
              <a:buFont typeface="Arial" panose="020B0604020202020204" pitchFamily="34" charset="0"/>
              <a:buChar char="–"/>
              <a:defRPr/>
            </a:pPr>
            <a:r>
              <a:rPr lang="en-US" altLang="zh-CN" dirty="0" smtClean="0">
                <a:latin typeface="Times New Roman" panose="02020603050405020304" pitchFamily="18" charset="0"/>
                <a:cs typeface="+mn-cs"/>
              </a:rPr>
              <a:t>Abstain  -- 4</a:t>
            </a:r>
          </a:p>
          <a:p>
            <a:pPr lvl="1" algn="just">
              <a:buFont typeface="Arial" panose="020B0604020202020204" pitchFamily="34" charset="0"/>
              <a:buChar char="–"/>
              <a:defRPr/>
            </a:pPr>
            <a:endParaRPr lang="en-US" altLang="zh-CN" sz="1050" b="1" kern="0" dirty="0">
              <a:latin typeface="Times New Roman" panose="02020603050405020304" pitchFamily="18" charset="0"/>
              <a:cs typeface="+mn-cs"/>
            </a:endParaRPr>
          </a:p>
          <a:p>
            <a:pPr lvl="1" algn="just">
              <a:buFont typeface="Arial" panose="020B0604020202020204" pitchFamily="34" charset="0"/>
              <a:buChar char="–"/>
              <a:defRPr/>
            </a:pPr>
            <a:endParaRPr lang="en-US" altLang="zh-CN" sz="1050" b="1" kern="0" dirty="0" smtClean="0">
              <a:latin typeface="Times New Roman" panose="02020603050405020304" pitchFamily="18" charset="0"/>
              <a:cs typeface="+mn-cs"/>
            </a:endParaRPr>
          </a:p>
          <a:p>
            <a:pPr lvl="1" algn="just">
              <a:buFont typeface="Arial" panose="020B0604020202020204" pitchFamily="34" charset="0"/>
              <a:buChar char="–"/>
              <a:defRPr/>
            </a:pPr>
            <a:endParaRPr lang="en-US" altLang="zh-CN" sz="1050" b="1" kern="0" dirty="0" smtClean="0">
              <a:latin typeface="Times New Roman" panose="02020603050405020304" pitchFamily="18" charset="0"/>
              <a:cs typeface="+mn-cs"/>
            </a:endParaRPr>
          </a:p>
          <a:p>
            <a:pPr lvl="1" algn="just">
              <a:buFont typeface="Arial" panose="020B0604020202020204" pitchFamily="34" charset="0"/>
              <a:buChar char="–"/>
              <a:defRPr/>
            </a:pPr>
            <a:endParaRPr lang="en-US" altLang="zh-CN" sz="1050" b="1" kern="0" dirty="0">
              <a:latin typeface="Times New Roman" panose="02020603050405020304" pitchFamily="18" charset="0"/>
              <a:cs typeface="+mn-cs"/>
            </a:endParaRPr>
          </a:p>
          <a:p>
            <a:pPr lvl="1" algn="just">
              <a:buFont typeface="Arial" panose="020B0604020202020204" pitchFamily="34" charset="0"/>
              <a:buChar char="–"/>
              <a:defRPr/>
            </a:pPr>
            <a:endParaRPr lang="en-US" altLang="zh-CN" sz="1050" b="1" kern="0" dirty="0">
              <a:latin typeface="Times New Roman" panose="02020603050405020304" pitchFamily="18" charset="0"/>
              <a:cs typeface="+mn-cs"/>
            </a:endParaRPr>
          </a:p>
          <a:p>
            <a:pPr lvl="1" algn="just">
              <a:buFont typeface="Arial" panose="020B0604020202020204" pitchFamily="34" charset="0"/>
              <a:buChar char="–"/>
              <a:defRPr/>
            </a:pPr>
            <a:endParaRPr lang="en-US" altLang="zh-CN" sz="1050" dirty="0" smtClean="0"/>
          </a:p>
          <a:p>
            <a:pPr lvl="1" algn="just">
              <a:buFont typeface="Arial" panose="020B0604020202020204" pitchFamily="34" charset="0"/>
              <a:buChar char="–"/>
              <a:defRPr/>
            </a:pPr>
            <a:r>
              <a:rPr lang="en-US" altLang="zh-CN" sz="1400" dirty="0" smtClean="0"/>
              <a:t>Note: the SP was run on April 13</a:t>
            </a:r>
            <a:endParaRPr lang="en-US" altLang="en-US" sz="1400" dirty="0">
              <a:solidFill>
                <a:schemeClr val="tx2"/>
              </a:solidFill>
            </a:endParaRPr>
          </a:p>
          <a:p>
            <a:pPr lvl="1" algn="just">
              <a:buFont typeface="Arial" panose="020B0604020202020204" pitchFamily="34" charset="0"/>
              <a:buChar char="–"/>
              <a:defRPr/>
            </a:pPr>
            <a:endParaRPr lang="en-US" altLang="zh-CN" sz="1050" b="1" kern="0" dirty="0"/>
          </a:p>
        </p:txBody>
      </p:sp>
    </p:spTree>
    <p:extLst>
      <p:ext uri="{BB962C8B-B14F-4D97-AF65-F5344CB8AC3E}">
        <p14:creationId xmlns:p14="http://schemas.microsoft.com/office/powerpoint/2010/main" val="15613481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a:t>    This presentation contains the IEEE 802.11 Task Group bf agenda items for the teleconference calls on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May	4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00 - 01:00 ET</a:t>
            </a:r>
          </a:p>
          <a:p>
            <a:pPr marL="400050" lvl="2" indent="0" algn="just">
              <a:spcBef>
                <a:spcPct val="0"/>
              </a:spcBef>
              <a:spcAft>
                <a:spcPts val="0"/>
              </a:spcAft>
              <a:buClr>
                <a:srgbClr val="000000"/>
              </a:buClr>
              <a:buNone/>
              <a:defRPr/>
            </a:pPr>
            <a:endParaRPr lang="en-US" altLang="zh-CN"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May 	8	(Monday),	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00 - 12:00 ET</a:t>
            </a:r>
            <a:r>
              <a:rPr lang="en-US" altLang="zh-CN" dirty="0">
                <a:solidFill>
                  <a:srgbClr val="FF0000"/>
                </a:solidFill>
                <a:cs typeface="Times New Roman" panose="02020603050405020304" pitchFamily="18" charset="0"/>
              </a:rPr>
              <a:t>--CAC</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May 	9	(Tuesday),	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00 - 12:00 ET </a:t>
            </a:r>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smtClean="0"/>
              <a:t>Motion: </a:t>
            </a:r>
            <a:r>
              <a:rPr lang="en-US" altLang="zh-CN" sz="3200" dirty="0"/>
              <a:t>July Ad-hoc </a:t>
            </a:r>
            <a:r>
              <a:rPr lang="en-US" altLang="zh-CN" sz="3200" dirty="0" smtClean="0"/>
              <a:t>meeting</a:t>
            </a:r>
            <a:endParaRPr lang="en-US" altLang="en-US" sz="3200" dirty="0">
              <a:solidFill>
                <a:schemeClr val="tx2"/>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Approve a </a:t>
            </a:r>
            <a:r>
              <a:rPr lang="en-US" altLang="zh-CN" sz="1800" b="1" kern="0" dirty="0" err="1" smtClean="0"/>
              <a:t>TGbf</a:t>
            </a:r>
            <a:r>
              <a:rPr lang="en-US" altLang="zh-CN" sz="1800" b="1" kern="0" dirty="0" smtClean="0"/>
              <a:t> </a:t>
            </a:r>
            <a:r>
              <a:rPr lang="en-US" altLang="zh-CN" sz="1800" b="1" kern="0" dirty="0"/>
              <a:t>ad-hoc meeting on </a:t>
            </a:r>
            <a:r>
              <a:rPr lang="en-US" altLang="zh-CN" sz="1800" b="1" kern="0" dirty="0">
                <a:solidFill>
                  <a:srgbClr val="0000FF"/>
                </a:solidFill>
              </a:rPr>
              <a:t>July 6, 7, 8</a:t>
            </a:r>
            <a:r>
              <a:rPr lang="en-US" altLang="zh-CN" sz="1800" b="1" kern="0" dirty="0"/>
              <a:t>, 2023, </a:t>
            </a:r>
            <a:r>
              <a:rPr lang="en-US" altLang="zh-CN" sz="1800" b="1" kern="0" dirty="0">
                <a:solidFill>
                  <a:srgbClr val="0000FF"/>
                </a:solidFill>
              </a:rPr>
              <a:t>in the Ericsson Office, Lund, Sweden </a:t>
            </a:r>
            <a:r>
              <a:rPr lang="en-US" altLang="zh-CN" sz="1800" b="1" kern="0" dirty="0" smtClean="0"/>
              <a:t>for </a:t>
            </a:r>
            <a:r>
              <a:rPr lang="en-US" altLang="zh-CN" sz="1800" b="1" kern="0" dirty="0"/>
              <a:t>the purpose of </a:t>
            </a:r>
            <a:r>
              <a:rPr lang="en-US" altLang="zh-CN" sz="1800" b="1" kern="0" dirty="0" err="1" smtClean="0"/>
              <a:t>TGbf</a:t>
            </a:r>
            <a:r>
              <a:rPr lang="en-US" altLang="zh-CN" sz="1800" b="1" kern="0" dirty="0" smtClean="0"/>
              <a:t> </a:t>
            </a:r>
            <a:r>
              <a:rPr lang="en-US" altLang="zh-CN" sz="1800" b="1" kern="0" dirty="0"/>
              <a:t>comment resolution and consideration of document submissions.</a:t>
            </a:r>
          </a:p>
          <a:p>
            <a:pPr marL="342900" lvl="1" indent="-342900" algn="just">
              <a:buFont typeface="Arial" panose="020B0604020202020204" pitchFamily="34" charset="0"/>
              <a:buChar char="•"/>
              <a:defRPr/>
            </a:pPr>
            <a:endParaRPr lang="en-US" altLang="zh-CN" sz="18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Result:</a:t>
            </a:r>
            <a:endParaRPr lang="en-US" altLang="zh-CN" sz="1600" kern="0" dirty="0" smtClean="0"/>
          </a:p>
          <a:p>
            <a:pPr marL="0" lvl="1" indent="0">
              <a:buNone/>
              <a:defRPr/>
            </a:pPr>
            <a:r>
              <a:rPr lang="en-US" altLang="zh-CN" sz="1600" kern="0" dirty="0" smtClean="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dirty="0" smtClean="0"/>
              <a:t>Mix-mode </a:t>
            </a:r>
            <a:r>
              <a:rPr lang="en-US" altLang="zh-CN" dirty="0"/>
              <a:t>meeting</a:t>
            </a:r>
          </a:p>
          <a:p>
            <a:pPr marL="628650" lvl="2">
              <a:buFont typeface="微软雅黑" panose="020B0503020204020204" pitchFamily="34" charset="-122"/>
              <a:buChar char="–"/>
              <a:defRPr/>
            </a:pP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0504992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155022</TotalTime>
  <Words>3362</Words>
  <Application>Microsoft Office PowerPoint</Application>
  <PresentationFormat>宽屏</PresentationFormat>
  <Paragraphs>1081</Paragraphs>
  <Slides>30</Slides>
  <Notes>30</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30</vt:i4>
      </vt:variant>
    </vt:vector>
  </HeadingPairs>
  <TitlesOfParts>
    <vt:vector size="41" baseType="lpstr">
      <vt:lpstr>Monotype Sorts</vt:lpstr>
      <vt:lpstr>MS Gothic</vt:lpstr>
      <vt:lpstr>MS PGothic</vt:lpstr>
      <vt:lpstr>宋体</vt:lpstr>
      <vt:lpstr>微软雅黑</vt:lpstr>
      <vt:lpstr>Arial</vt:lpstr>
      <vt:lpstr>Calibri</vt:lpstr>
      <vt:lpstr>Helvetica</vt:lpstr>
      <vt:lpstr>Times New Roman</vt:lpstr>
      <vt:lpstr>Wingdings</vt:lpstr>
      <vt:lpstr>802-11-Submission</vt:lpstr>
      <vt:lpstr>Task Group bf Meeting agenda, May teleconference 2023</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PowerPoint 演示文稿</vt:lpstr>
      <vt:lpstr>PowerPoint 演示文稿</vt:lpstr>
      <vt:lpstr>D1.0 CR Status</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5897</cp:revision>
  <cp:lastPrinted>2014-11-04T15:04:57Z</cp:lastPrinted>
  <dcterms:created xsi:type="dcterms:W3CDTF">2007-04-17T18:10:23Z</dcterms:created>
  <dcterms:modified xsi:type="dcterms:W3CDTF">2023-05-08T16:00:51Z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(3)k66RAwSETyX17+x7tEJl1dX98qy0nxNqIPjbTyCm1My8Biig0RlZMkYosV5lDi0rs/BIT5tO
p/rI3Vih2ztJLjYA3ftK6S3rha33Wxv+nVc80JveNnaYQI809FHEf2MT4Wwf3d0GpcHL7D51
QzNRN8LGZsKfUy32kEOSMI3zKn6jStLLGa3m+45hL2c2KoneYE1iEgnVfIHQGoGA1mirbWN/
DAb8mkunVzvfBMVEsv</vt:lpwstr>
  </property>
  <property fmtid="{D5CDD505-2E9C-101B-9397-08002B2CF9AE}" pid="27" name="_2015_ms_pID_7253431">
    <vt:lpwstr>K6CqBQBBZK3rUiStdJeCYfKaLxGRo1uoFExgdRgiKXWOm/VwYeykMV
Jmvhg3bQtcoBx9faNpgywFmb5Bwi25JmI4D6Cfv2WVN5P7qIYHlTlVsRRCnFgUfWsX7JcHgv
T5S3/ZE/CO3kzQ7ef51IqFupLmgDJbHYC+XjZYjJbvxxt3nt3zS8DzHnhDgQ5dv1yPEIpouo
w955uBPuuPlfG/0soM6QL8RSGxSZbojs93TT</vt:lpwstr>
  </property>
  <property fmtid="{D5CDD505-2E9C-101B-9397-08002B2CF9AE}" pid="28" name="_2015_ms_pID_7253432">
    <vt:lpwstr>VuIHZuZ7QfqqMeEpfJGNebo=</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1678066362</vt:lpwstr>
  </property>
</Properties>
</file>