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99" r:id="rId17"/>
    <p:sldId id="1100" r:id="rId18"/>
    <p:sldId id="1103" r:id="rId19"/>
    <p:sldId id="933" r:id="rId20"/>
    <p:sldId id="1074" r:id="rId21"/>
    <p:sldId id="897" r:id="rId22"/>
    <p:sldId id="1072" r:id="rId23"/>
    <p:sldId id="1101" r:id="rId24"/>
    <p:sldId id="1076" r:id="rId25"/>
    <p:sldId id="1102" r:id="rId26"/>
    <p:sldId id="842" r:id="rId27"/>
    <p:sldId id="1024" r:id="rId28"/>
    <p:sldId id="1071" r:id="rId29"/>
    <p:sldId id="1079" r:id="rId30"/>
    <p:sldId id="1080"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6424" autoAdjust="0"/>
  </p:normalViewPr>
  <p:slideViewPr>
    <p:cSldViewPr>
      <p:cViewPr varScale="1">
        <p:scale>
          <a:sx n="91" d="100"/>
          <a:sy n="91" d="100"/>
        </p:scale>
        <p:origin x="91" y="13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167</c:v>
                </c:pt>
                <c:pt idx="1">
                  <c:v>6</c:v>
                </c:pt>
                <c:pt idx="2">
                  <c:v>234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22269760"/>
        <c:axId val="-722269216"/>
      </c:barChart>
      <c:catAx>
        <c:axId val="-7222697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22269216"/>
        <c:crosses val="autoZero"/>
        <c:auto val="1"/>
        <c:lblAlgn val="ctr"/>
        <c:lblOffset val="100"/>
        <c:noMultiLvlLbl val="0"/>
      </c:catAx>
      <c:valAx>
        <c:axId val="-7222692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2226976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729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4955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35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42590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219728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0712</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2023-05-08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911248542"/>
              </p:ext>
            </p:extLst>
          </p:nvPr>
        </p:nvGraphicFramePr>
        <p:xfrm>
          <a:off x="3429000" y="1600200"/>
          <a:ext cx="8305801" cy="476601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LB272 - Part 1: Non-TB sensing measurement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LB272 - Part 2: TB sensing measurement instance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a:t>
                      </a:r>
                      <a:r>
                        <a:rPr lang="en-US" altLang="zh-CN" sz="1200" kern="1200" baseline="0" dirty="0" smtClean="0">
                          <a:solidFill>
                            <a:srgbClr val="0000FF"/>
                          </a:solidFill>
                          <a:latin typeface="+mn-lt"/>
                          <a:ea typeface="+mn-ea"/>
                          <a:cs typeface="+mn-cs"/>
                        </a:rPr>
                        <a:t>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 for CID 1296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lb272-ost-cid-1758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MLME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06286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864010391"/>
              </p:ext>
            </p:extLst>
          </p:nvPr>
        </p:nvGraphicFramePr>
        <p:xfrm>
          <a:off x="3429000" y="1600200"/>
          <a:ext cx="8305801" cy="48018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LB272 - Part 2: TB sensing measurement instance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LB272-DMG-CIDs-set1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CID1735&amp;1739 -for- reporting- part-in-LB272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for CID 1477and 2053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Sensing Measurement Setup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a:t>
                      </a:r>
                      <a:r>
                        <a:rPr lang="en-US" altLang="zh-CN" sz="1200" kern="1200" baseline="0" dirty="0" smtClean="0">
                          <a:solidFill>
                            <a:srgbClr val="0000FF"/>
                          </a:solidFill>
                          <a:latin typeface="+mn-lt"/>
                          <a:ea typeface="+mn-ea"/>
                          <a:cs typeface="+mn-cs"/>
                        </a:rPr>
                        <a:t>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 for CID 1296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lb272-ost-cid-1758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MLME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43073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594841799"/>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Sensing Measurement Setup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a:t>
                      </a:r>
                      <a:r>
                        <a:rPr lang="en-US" altLang="zh-CN" sz="1200" kern="1200" baseline="0" dirty="0" smtClean="0">
                          <a:solidFill>
                            <a:srgbClr val="0000FF"/>
                          </a:solidFill>
                          <a:latin typeface="+mn-lt"/>
                          <a:ea typeface="+mn-ea"/>
                          <a:cs typeface="+mn-cs"/>
                        </a:rPr>
                        <a:t>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 for CID 1296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MLME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9690972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81784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32.2565</a:t>
            </a:r>
            <a:r>
              <a:rPr lang="en-US" altLang="zh-CN" sz="160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433/1302,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221665303"/>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379286667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0.122119816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0.332565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428224195"/>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226</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17</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125</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FF0000"/>
                          </a:solidFill>
                          <a:effectLst/>
                          <a:latin typeface="Calibri" panose="020F0502020204030204" pitchFamily="34" charset="0"/>
                          <a:ea typeface="宋体" panose="02010600030101010101" pitchFamily="2" charset="-122"/>
                        </a:rPr>
                        <a:t>3</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0.122119816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0.3325653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4190958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4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8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r>
              <a:rPr lang="en-US" altLang="zh-CN"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9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155022</TotalTime>
  <Words>3362</Words>
  <Application>Microsoft Office PowerPoint</Application>
  <PresentationFormat>宽屏</PresentationFormat>
  <Paragraphs>1081</Paragraphs>
  <Slides>30</Slides>
  <Notes>30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5897</cp:revision>
  <cp:lastPrinted>2014-11-04T15:04:57Z</cp:lastPrinted>
  <dcterms:created xsi:type="dcterms:W3CDTF">2007-04-17T18:10:23Z</dcterms:created>
  <dcterms:modified xsi:type="dcterms:W3CDTF">2023-05-08T16:00:51Z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(3)k66RAwSETyX17+x7tEJl1dX98qy0nxNqIPjbTyCm1My8Biig0RlZMkYosV5lDi0rs/BIT5tO
p/rI3Vih2ztJLjYA3ftK6S3rha33Wxv+nVc80JveNnaYQI809FHEf2MT4Wwf3d0GpcHL7D51
QzNRN8LGZsKfUy32kEOSMI3zKn6jStLLGa3m+45hL2c2KoneYE1iEgnVfIHQGoGA1mirbWN/
DAb8mkunVzvfBMVEsv</vt:lpwstr>
  </property>
  <property fmtid="{D5CDD505-2E9C-101B-9397-08002B2CF9AE}" pid="27" name="_2015_ms_pID_7253431">
    <vt:lpwstr>K6CqBQBBZK3rUiStdJeCYfKaLxGRo1uoFExgdRgiKXWOm/VwYeykMV
Jmvhg3bQtcoBx9faNpgywFmb5Bwi25JmI4D6Cfv2WVN5P7qIYHlTlVsRRCnFgUfWsX7JcHgv
T5S3/ZE/CO3kzQ7ef51IqFupLmgDJbHYC+XjZYjJbvxxt3nt3zS8DzHnhDgQ5dv1yPEIpouo
w955uBPuuPlfG/0soM6QL8RSGxSZbojs93TT</vt:lpwstr>
  </property>
  <property fmtid="{D5CDD505-2E9C-101B-9397-08002B2CF9AE}" pid="28" name="_2015_ms_pID_7253432">
    <vt:lpwstr>VuIHZuZ7QfqqMeEpfJGNebo=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