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099" r:id="rId17"/>
    <p:sldId id="1100" r:id="rId18"/>
    <p:sldId id="933" r:id="rId19"/>
    <p:sldId id="1074" r:id="rId20"/>
    <p:sldId id="897" r:id="rId21"/>
    <p:sldId id="1072" r:id="rId22"/>
    <p:sldId id="1101" r:id="rId23"/>
    <p:sldId id="1076" r:id="rId24"/>
    <p:sldId id="1102" r:id="rId25"/>
    <p:sldId id="842" r:id="rId26"/>
    <p:sldId id="1024" r:id="rId27"/>
    <p:sldId id="1071" r:id="rId28"/>
    <p:sldId id="1079" r:id="rId29"/>
    <p:sldId id="1080" r:id="rId30"/>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383" autoAdjust="0"/>
    <p:restoredTop sz="96424" autoAdjust="0"/>
  </p:normalViewPr>
  <p:slideViewPr>
    <p:cSldViewPr>
      <p:cViewPr varScale="1">
        <p:scale>
          <a:sx n="108" d="100"/>
          <a:sy n="108" d="100"/>
        </p:scale>
        <p:origin x="378" y="10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a:t>
            </a:r>
            <a:r>
              <a:rPr lang="en-US" dirty="0" smtClean="0"/>
              <a:t>D1.0 </a:t>
            </a:r>
            <a:r>
              <a:rPr lang="en-US" dirty="0"/>
              <a:t>CR Status</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815</c:v>
                </c:pt>
                <c:pt idx="1">
                  <c:v>28</c:v>
                </c:pt>
                <c:pt idx="2">
                  <c:v>459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167</c:v>
                </c:pt>
                <c:pt idx="1">
                  <c:v>6</c:v>
                </c:pt>
                <c:pt idx="2">
                  <c:v>234</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20244096"/>
        <c:axId val="-20239744"/>
      </c:barChart>
      <c:catAx>
        <c:axId val="-20244096"/>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20239744"/>
        <c:crosses val="autoZero"/>
        <c:auto val="1"/>
        <c:lblAlgn val="ctr"/>
        <c:lblOffset val="100"/>
        <c:noMultiLvlLbl val="0"/>
      </c:catAx>
      <c:valAx>
        <c:axId val="-20239744"/>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20244096"/>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57295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49552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941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033040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5052364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1425900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51624134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2197288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689683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8157351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smtClean="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en-US" altLang="zh-CN" sz="900" kern="0" dirty="0" smtClean="0"/>
          </a:p>
          <a:p>
            <a:endParaRPr lang="zh-CN" altLang="en-US" dirty="0"/>
          </a:p>
        </p:txBody>
      </p:sp>
    </p:spTree>
    <p:extLst>
      <p:ext uri="{BB962C8B-B14F-4D97-AF65-F5344CB8AC3E}">
        <p14:creationId xmlns:p14="http://schemas.microsoft.com/office/powerpoint/2010/main" val="4691269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802.11-23</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a:t>
            </a:r>
            <a:r>
              <a:rPr lang="en-US" altLang="zh-CN" sz="1800" b="1" kern="1200" dirty="0" smtClean="0">
                <a:solidFill>
                  <a:schemeClr val="tx1"/>
                </a:solidFill>
                <a:latin typeface="Times New Roman" panose="02020603050405020304" pitchFamily="18" charset="0"/>
                <a:ea typeface="MS PGothic" panose="020B0600070205080204" pitchFamily="34" charset="-128"/>
                <a:cs typeface="+mn-cs"/>
              </a:rPr>
              <a:t>0712</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r1</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May 2023</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May teleconference </a:t>
            </a:r>
            <a:r>
              <a:rPr lang="en-US" altLang="en-US" sz="3600" dirty="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2023-05-04</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xmlns="" val="20000"/>
                    </a:ext>
                  </a:extLst>
                </a:gridCol>
                <a:gridCol w="1203158">
                  <a:extLst>
                    <a:ext uri="{9D8B030D-6E8A-4147-A177-3AD203B41FA5}">
                      <a16:colId xmlns:a16="http://schemas.microsoft.com/office/drawing/2014/main" xmlns="" val="20001"/>
                    </a:ext>
                  </a:extLst>
                </a:gridCol>
                <a:gridCol w="2165684">
                  <a:extLst>
                    <a:ext uri="{9D8B030D-6E8A-4147-A177-3AD203B41FA5}">
                      <a16:colId xmlns:a16="http://schemas.microsoft.com/office/drawing/2014/main" xmlns="" val="20002"/>
                    </a:ext>
                  </a:extLst>
                </a:gridCol>
                <a:gridCol w="802105">
                  <a:extLst>
                    <a:ext uri="{9D8B030D-6E8A-4147-A177-3AD203B41FA5}">
                      <a16:colId xmlns:a16="http://schemas.microsoft.com/office/drawing/2014/main" xmlns="" val="20003"/>
                    </a:ext>
                  </a:extLst>
                </a:gridCol>
                <a:gridCol w="1925053">
                  <a:extLst>
                    <a:ext uri="{9D8B030D-6E8A-4147-A177-3AD203B41FA5}">
                      <a16:colId xmlns:a16="http://schemas.microsoft.com/office/drawing/2014/main" xmlns=""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May 4</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1911248542"/>
              </p:ext>
            </p:extLst>
          </p:nvPr>
        </p:nvGraphicFramePr>
        <p:xfrm>
          <a:off x="3429000" y="1600200"/>
          <a:ext cx="8305801" cy="4766014"/>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23/0641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Instance Comments in LB272 - Part 1: Non-TB sensing measurement</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23/0642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Cheng Chen (Intel)</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 for Instance Comments in LB272 - Part 2: TB sensing measurement instance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60</a:t>
                      </a:r>
                      <a:r>
                        <a:rPr lang="en-US" altLang="zh-CN" sz="1200" kern="1200" baseline="0" dirty="0" smtClean="0">
                          <a:solidFill>
                            <a:srgbClr val="0000FF"/>
                          </a:solidFill>
                          <a:latin typeface="+mn-lt"/>
                          <a:ea typeface="+mn-ea"/>
                          <a:cs typeface="+mn-cs"/>
                        </a:rPr>
                        <a:t>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23/0647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Alecsander Eitan (Qualcomm)</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LB272-DMG-CIDs-set1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23/0648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Xiandong</a:t>
                      </a:r>
                      <a:r>
                        <a:rPr lang="en-US" altLang="zh-CN" sz="1200" kern="1200" dirty="0" smtClean="0">
                          <a:solidFill>
                            <a:schemeClr val="tx1"/>
                          </a:solidFill>
                          <a:latin typeface="+mn-lt"/>
                          <a:ea typeface="+mn-ea"/>
                          <a:cs typeface="+mn-cs"/>
                        </a:rPr>
                        <a:t> Dong(Xiaomi)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CID1735&amp;1739 -for- reporting- part-in-LB272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23/0633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CID 1477and 2053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a:t>
                      </a:r>
                      <a:r>
                        <a:rPr lang="en-US" altLang="zh-CN" sz="1200" kern="1200" baseline="0" dirty="0" smtClean="0">
                          <a:solidFill>
                            <a:schemeClr val="tx1"/>
                          </a:solidFill>
                          <a:latin typeface="+mn-lt"/>
                          <a:ea typeface="+mn-ea"/>
                          <a:cs typeface="+mn-cs"/>
                        </a:rPr>
                        <a:t>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23/0624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CIDs on Sensing Measurement Setup -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a:t>
                      </a:r>
                      <a:r>
                        <a:rPr lang="en-US" altLang="zh-CN" sz="1200" kern="1200" baseline="0" dirty="0" smtClean="0">
                          <a:solidFill>
                            <a:schemeClr val="tx1"/>
                          </a:solidFill>
                          <a:latin typeface="+mn-lt"/>
                          <a:ea typeface="+mn-ea"/>
                          <a:cs typeface="+mn-cs"/>
                        </a:rPr>
                        <a:t>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15</a:t>
                      </a:r>
                      <a:r>
                        <a:rPr lang="en-US" altLang="zh-CN" sz="1200" kern="1200" baseline="0" smtClean="0">
                          <a:solidFill>
                            <a:schemeClr val="tx1"/>
                          </a:solidFill>
                          <a:latin typeface="+mn-lt"/>
                          <a:ea typeface="+mn-ea"/>
                          <a:cs typeface="+mn-cs"/>
                        </a:rPr>
                        <a:t>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23/0612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 for CID 1296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23/0683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lb272-ost-cid-1758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a:t>
                      </a:r>
                      <a:r>
                        <a:rPr lang="en-US" altLang="zh-CN" sz="1200" kern="1200" baseline="0" dirty="0" smtClean="0">
                          <a:solidFill>
                            <a:schemeClr val="tx1"/>
                          </a:solidFill>
                          <a:latin typeface="+mn-lt"/>
                          <a:ea typeface="+mn-ea"/>
                          <a:cs typeface="+mn-cs"/>
                        </a:rPr>
                        <a:t>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23/0438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comments measurement setup comments resolution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23/0684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Alecsander Eitan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LB272-DMG-CIDs-set2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Threshold-based Reporting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MS Termination MLME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23/0538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Zinan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Sensing Terminologies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23/0719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23/0726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resolutions for editorial comments on D1.0 - Part 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resolutions for technical comments on D1.0 -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9062863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May 8</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zh-CN" sz="1600" dirty="0"/>
              <a:t>D1.0 CR </a:t>
            </a:r>
            <a:r>
              <a:rPr lang="en-US" altLang="zh-CN" sz="1600" dirty="0" smtClean="0"/>
              <a:t>Status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2352241147"/>
              </p:ext>
            </p:extLst>
          </p:nvPr>
        </p:nvGraphicFramePr>
        <p:xfrm>
          <a:off x="3429000" y="1600200"/>
          <a:ext cx="8305801" cy="4801816"/>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23/0642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Cheng Chen (Intel)</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 for Instance Comments in LB272 - Part 2: TB sensing measurement instance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15</a:t>
                      </a:r>
                      <a:r>
                        <a:rPr lang="en-US" altLang="zh-CN" sz="1200" kern="1200" baseline="0" dirty="0" smtClean="0">
                          <a:solidFill>
                            <a:srgbClr val="0000FF"/>
                          </a:solidFill>
                          <a:latin typeface="+mn-lt"/>
                          <a:ea typeface="+mn-ea"/>
                          <a:cs typeface="+mn-cs"/>
                        </a:rPr>
                        <a:t>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23/0647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Alecsander Eitan (Qualcomm)</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LB272-DMG-CIDs-set1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23/0648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Xiandong</a:t>
                      </a:r>
                      <a:r>
                        <a:rPr lang="en-US" altLang="zh-CN" sz="1200" kern="1200" dirty="0" smtClean="0">
                          <a:solidFill>
                            <a:schemeClr val="tx1"/>
                          </a:solidFill>
                          <a:latin typeface="+mn-lt"/>
                          <a:ea typeface="+mn-ea"/>
                          <a:cs typeface="+mn-cs"/>
                        </a:rPr>
                        <a:t> Dong(Xiaomi)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CID1735&amp;1739 -for- reporting- part-in-LB272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23/0633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CID 1477and 2053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a:t>
                      </a:r>
                      <a:r>
                        <a:rPr lang="en-US" altLang="zh-CN" sz="1200" kern="1200" baseline="0" dirty="0" smtClean="0">
                          <a:solidFill>
                            <a:schemeClr val="tx1"/>
                          </a:solidFill>
                          <a:latin typeface="+mn-lt"/>
                          <a:ea typeface="+mn-ea"/>
                          <a:cs typeface="+mn-cs"/>
                        </a:rPr>
                        <a:t>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23/0624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CIDs on Sensing Measurement Setup -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a:t>
                      </a:r>
                      <a:r>
                        <a:rPr lang="en-US" altLang="zh-CN" sz="1200" kern="1200" baseline="0" dirty="0" smtClean="0">
                          <a:solidFill>
                            <a:schemeClr val="tx1"/>
                          </a:solidFill>
                          <a:latin typeface="+mn-lt"/>
                          <a:ea typeface="+mn-ea"/>
                          <a:cs typeface="+mn-cs"/>
                        </a:rPr>
                        <a:t>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15</a:t>
                      </a:r>
                      <a:r>
                        <a:rPr lang="en-US" altLang="zh-CN" sz="1200" kern="1200" baseline="0" smtClean="0">
                          <a:solidFill>
                            <a:schemeClr val="tx1"/>
                          </a:solidFill>
                          <a:latin typeface="+mn-lt"/>
                          <a:ea typeface="+mn-ea"/>
                          <a:cs typeface="+mn-cs"/>
                        </a:rPr>
                        <a:t>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23/0612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 for CID 1296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23/0683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lb272-ost-cid-1758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a:t>
                      </a:r>
                      <a:r>
                        <a:rPr lang="en-US" altLang="zh-CN" sz="1200" kern="1200" baseline="0" dirty="0" smtClean="0">
                          <a:solidFill>
                            <a:schemeClr val="tx1"/>
                          </a:solidFill>
                          <a:latin typeface="+mn-lt"/>
                          <a:ea typeface="+mn-ea"/>
                          <a:cs typeface="+mn-cs"/>
                        </a:rPr>
                        <a:t>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23/0438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comments measurement setup comments resolution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23/0684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Alecsander Eitan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LB272-DMG-CIDs-set2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Threshold-based Reporting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MS Termination MLME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23/0538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Zinan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Sensing Terminologies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23/0719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23/0726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resolutions for editorial comments on D1.0 - Part 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resolutions for technical comments on D1.0 -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23/0748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SBP Comments in LB272 -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23/0751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23/0626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SBP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204307358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Table 3 (</a:t>
            </a:r>
            <a:r>
              <a:rPr lang="en-US" altLang="zh-CN" sz="3200" dirty="0"/>
              <a:t>Stop discussion</a:t>
            </a:r>
            <a:r>
              <a:rPr lang="en-US" altLang="en-US" sz="3200" dirty="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9646396"/>
              </p:ext>
            </p:extLst>
          </p:nvPr>
        </p:nvGraphicFramePr>
        <p:xfrm>
          <a:off x="3429000" y="4572000"/>
          <a:ext cx="8305801" cy="155738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a16="http://schemas.microsoft.com/office/drawing/2014/main" xmlns=""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6"/>
                  </a:ext>
                </a:extLst>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9507239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212725" lvl="1" indent="-212725"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March 2023</a:t>
            </a:r>
            <a:r>
              <a:rPr lang="en-US" altLang="zh-CN" sz="1400" i="1" dirty="0">
                <a:solidFill>
                  <a:srgbClr val="FF000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FF0000"/>
                </a:solidFill>
                <a:ea typeface="宋体" panose="02010600030101010101" pitchFamily="2" charset="-122"/>
              </a:rPr>
              <a:t> July 2023</a:t>
            </a:r>
            <a:endParaRPr lang="en-US" altLang="zh-CN" sz="1400" i="1" kern="0" dirty="0">
              <a:solidFill>
                <a:srgbClr val="FF0000"/>
              </a:solidFill>
            </a:endParaRPr>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i="1" kern="0" dirty="0"/>
              <a:t>May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Nov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kern="0" dirty="0"/>
              <a:t>July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Initial SA Ballot (D4.0)	 	Sep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Sep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2025</a:t>
            </a:r>
            <a:endParaRPr lang="en-US" altLang="zh-CN" sz="14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D1.0)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a:solidFill>
                  <a:schemeClr val="bg1">
                    <a:lumMod val="50000"/>
                  </a:schemeClr>
                </a:solidFill>
                <a:latin typeface="Times New Roman"/>
              </a:rPr>
              <a:t>January 20, 2023</a:t>
            </a:r>
          </a:p>
          <a:p>
            <a:pPr lvl="1" algn="just">
              <a:buFont typeface="Times New Roman" pitchFamily="16" charset="0"/>
              <a:buChar char="•"/>
            </a:pPr>
            <a:r>
              <a:rPr lang="en-US" altLang="zh-CN" sz="1200" kern="0" dirty="0">
                <a:solidFill>
                  <a:schemeClr val="bg1">
                    <a:lumMod val="50000"/>
                  </a:schemeClr>
                </a:solidFill>
                <a:latin typeface="Times New Roman"/>
              </a:rPr>
              <a:t>802.11 Working group Motion passes</a:t>
            </a:r>
            <a:r>
              <a:rPr lang="zh-CN" altLang="en-US" sz="1200" kern="0" dirty="0">
                <a:solidFill>
                  <a:schemeClr val="bg1">
                    <a:lumMod val="50000"/>
                  </a:schemeClr>
                </a:solidFill>
                <a:latin typeface="Times New Roman"/>
              </a:rPr>
              <a:t>：</a:t>
            </a:r>
            <a:r>
              <a:rPr lang="en-US" altLang="zh-CN" sz="1200" kern="0" dirty="0">
                <a:solidFill>
                  <a:schemeClr val="bg1">
                    <a:lumMod val="50000"/>
                  </a:schemeClr>
                </a:solidFill>
                <a:latin typeface="Times New Roman"/>
              </a:rPr>
              <a:t>802.11bf (WLAN Sensing) Draft 1.0 and Initial Letter Ballot</a:t>
            </a:r>
          </a:p>
          <a:p>
            <a:pPr algn="just">
              <a:buFont typeface="Times New Roman" pitchFamily="16" charset="0"/>
              <a:buChar char="•"/>
            </a:pPr>
            <a:endParaRPr lang="en-US" altLang="zh-CN" sz="1600" kern="0" dirty="0">
              <a:solidFill>
                <a:srgbClr val="000000"/>
              </a:solidFill>
              <a:latin typeface="Times New Roman"/>
            </a:endParaRPr>
          </a:p>
          <a:p>
            <a:pPr algn="just">
              <a:buFont typeface="Times New Roman" pitchFamily="16" charset="0"/>
              <a:buChar char="•"/>
            </a:pPr>
            <a:r>
              <a:rPr lang="en-US" altLang="zh-CN" sz="1600" kern="0" dirty="0">
                <a:solidFill>
                  <a:schemeClr val="bg2"/>
                </a:solidFill>
                <a:latin typeface="Times New Roman"/>
              </a:rPr>
              <a:t>Tuesday January 31, 2023 at 23:59 Eastern Time USA (11:59 PM)</a:t>
            </a:r>
          </a:p>
          <a:p>
            <a:pPr lvl="1" algn="just">
              <a:buFont typeface="Times New Roman" pitchFamily="16" charset="0"/>
              <a:buChar char="•"/>
            </a:pPr>
            <a:r>
              <a:rPr lang="en-US" altLang="zh-CN" sz="1200" dirty="0">
                <a:solidFill>
                  <a:schemeClr val="bg2"/>
                </a:solidFill>
              </a:rPr>
              <a:t>Initial LB start for D1.0</a:t>
            </a:r>
          </a:p>
          <a:p>
            <a:pPr lvl="1" algn="just">
              <a:buFont typeface="Times New Roman" pitchFamily="16" charset="0"/>
              <a:buChar char="•"/>
            </a:pPr>
            <a:endParaRPr lang="en-US" altLang="zh-CN" sz="1200" kern="0" dirty="0">
              <a:solidFill>
                <a:schemeClr val="bg2"/>
              </a:solidFill>
              <a:latin typeface="Times New Roman"/>
            </a:endParaRPr>
          </a:p>
          <a:p>
            <a:pPr algn="just">
              <a:buFont typeface="Times New Roman" pitchFamily="16" charset="0"/>
              <a:buChar char="•"/>
            </a:pPr>
            <a:r>
              <a:rPr lang="en-US" altLang="zh-CN" sz="1600" kern="0" dirty="0">
                <a:solidFill>
                  <a:schemeClr val="bg2"/>
                </a:solidFill>
                <a:latin typeface="Times New Roman"/>
              </a:rPr>
              <a:t>Thursday March 2, 2023 at 23:59 Eastern Time USA (11:59 PM)</a:t>
            </a:r>
          </a:p>
          <a:p>
            <a:pPr lvl="1" algn="just">
              <a:buFont typeface="Times New Roman" pitchFamily="16" charset="0"/>
              <a:buChar char="•"/>
            </a:pPr>
            <a:r>
              <a:rPr lang="en-US" altLang="zh-CN" sz="1200" dirty="0">
                <a:solidFill>
                  <a:schemeClr val="bg2"/>
                </a:solidFill>
              </a:rPr>
              <a:t>Initial LB end for D1.0</a:t>
            </a:r>
          </a:p>
          <a:p>
            <a:pPr lvl="1" algn="just">
              <a:buFont typeface="Times New Roman" pitchFamily="16" charset="0"/>
              <a:buChar char="•"/>
            </a:pPr>
            <a:r>
              <a:rPr lang="en-US" altLang="zh-CN" sz="1200" dirty="0">
                <a:solidFill>
                  <a:schemeClr val="bg2"/>
                </a:solidFill>
              </a:rPr>
              <a:t>Assign the comments</a:t>
            </a:r>
            <a:endParaRPr lang="en-US" altLang="zh-CN" sz="1200" kern="0" dirty="0">
              <a:solidFill>
                <a:schemeClr val="bg2"/>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smtClean="0">
                <a:solidFill>
                  <a:srgbClr val="000000"/>
                </a:solidFill>
                <a:latin typeface="Times New Roman"/>
              </a:rPr>
              <a:t>Consider Ad Hoc meeting before July Plenary (decide before May Interim)</a:t>
            </a:r>
          </a:p>
          <a:p>
            <a:pPr lvl="1" algn="just">
              <a:buFont typeface="Times New Roman" pitchFamily="16" charset="0"/>
              <a:buChar char="•"/>
            </a:pP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8681"/>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26691995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61556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r>
              <a:rPr lang="en-US" altLang="zh-CN" sz="1600" b="1" dirty="0">
                <a:cs typeface="Times New Roman" panose="02020603050405020304" pitchFamily="18" charset="0"/>
              </a:rPr>
              <a:t>:</a:t>
            </a: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March	20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a:t>
            </a:r>
            <a:r>
              <a:rPr lang="en-US" altLang="zh-CN" sz="1100" strike="sngStrike" dirty="0" smtClean="0">
                <a:solidFill>
                  <a:schemeClr val="bg2"/>
                </a:solidFill>
                <a:cs typeface="Times New Roman" panose="02020603050405020304" pitchFamily="18" charset="0"/>
              </a:rPr>
              <a:t>ET</a:t>
            </a:r>
            <a:r>
              <a:rPr lang="en-US" altLang="zh-CN" sz="1100" dirty="0" smtClean="0">
                <a:solidFill>
                  <a:schemeClr val="bg2"/>
                </a:solidFill>
                <a:cs typeface="Times New Roman" panose="02020603050405020304" pitchFamily="18" charset="0"/>
              </a:rPr>
              <a:t> – Too close to March plenary</a:t>
            </a:r>
            <a:endParaRPr lang="en-US" altLang="zh-CN" sz="1100"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March 	21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March 	23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March	27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rgbClr val="00B050"/>
                </a:solidFill>
                <a:cs typeface="Times New Roman" panose="02020603050405020304" pitchFamily="18" charset="0"/>
              </a:rPr>
              <a:t>March 	28	(Tuesday),	10</a:t>
            </a:r>
            <a:r>
              <a:rPr lang="zh-CN" altLang="en-US" sz="1100" strike="sngStrike" dirty="0">
                <a:solidFill>
                  <a:srgbClr val="00B050"/>
                </a:solidFill>
                <a:cs typeface="Times New Roman" panose="02020603050405020304" pitchFamily="18" charset="0"/>
              </a:rPr>
              <a:t>：</a:t>
            </a:r>
            <a:r>
              <a:rPr lang="en-US" altLang="zh-CN" sz="1100" strike="sngStrike"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March 	30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a:solidFill>
                  <a:srgbClr val="FF0000"/>
                </a:solidFill>
                <a:cs typeface="Times New Roman" panose="02020603050405020304" pitchFamily="18" charset="0"/>
              </a:rPr>
              <a:t>--</a:t>
            </a:r>
            <a:r>
              <a:rPr lang="en-US" altLang="zh-CN" sz="1100" dirty="0" smtClean="0">
                <a:solidFill>
                  <a:srgbClr val="FF0000"/>
                </a:solidFill>
                <a:cs typeface="Times New Roman" panose="02020603050405020304" pitchFamily="18" charset="0"/>
              </a:rPr>
              <a:t>CAC</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4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smtClean="0">
                <a:solidFill>
                  <a:srgbClr val="00B050"/>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6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10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endParaRPr lang="en-US" altLang="zh-CN" sz="1100"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April 	11	(Tuesday),	10</a:t>
            </a:r>
            <a:r>
              <a:rPr lang="zh-CN" altLang="en-US" sz="1100" dirty="0" smtClean="0">
                <a:solidFill>
                  <a:srgbClr val="00B050"/>
                </a:solidFill>
                <a:cs typeface="Times New Roman" panose="02020603050405020304" pitchFamily="18" charset="0"/>
              </a:rPr>
              <a:t>：</a:t>
            </a:r>
            <a:r>
              <a:rPr lang="en-US" altLang="zh-CN" sz="1100" dirty="0" smtClean="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April </a:t>
            </a:r>
            <a:r>
              <a:rPr lang="en-US" altLang="zh-CN" sz="1100" dirty="0">
                <a:solidFill>
                  <a:srgbClr val="00B0F0"/>
                </a:solidFill>
                <a:cs typeface="Times New Roman" panose="02020603050405020304" pitchFamily="18" charset="0"/>
              </a:rPr>
              <a:t>	13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17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18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20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24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April </a:t>
            </a:r>
            <a:r>
              <a:rPr lang="en-US" altLang="zh-CN" sz="1100" dirty="0">
                <a:solidFill>
                  <a:srgbClr val="00B050"/>
                </a:solidFill>
                <a:cs typeface="Times New Roman" panose="02020603050405020304" pitchFamily="18" charset="0"/>
              </a:rPr>
              <a:t>	25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27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1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smtClean="0">
                <a:solidFill>
                  <a:srgbClr val="00B050"/>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4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400050" lvl="2" indent="0" algn="just">
              <a:spcBef>
                <a:spcPct val="0"/>
              </a:spcBef>
              <a:spcAft>
                <a:spcPts val="0"/>
              </a:spcAft>
              <a:buClr>
                <a:srgbClr val="000000"/>
              </a:buClr>
              <a:buNone/>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8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r>
              <a:rPr lang="en-US" altLang="zh-CN" sz="1100" dirty="0">
                <a:solidFill>
                  <a:srgbClr val="FF0000"/>
                </a:solidFill>
                <a:cs typeface="Times New Roman" panose="02020603050405020304" pitchFamily="18" charset="0"/>
              </a:rPr>
              <a:t>--CAC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May </a:t>
            </a:r>
            <a:r>
              <a:rPr lang="en-US" altLang="zh-CN" sz="1100" dirty="0">
                <a:solidFill>
                  <a:srgbClr val="00B050"/>
                </a:solidFill>
                <a:cs typeface="Times New Roman" panose="02020603050405020304" pitchFamily="18" charset="0"/>
              </a:rPr>
              <a:t>	9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11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endParaRPr lang="en-US" altLang="zh-CN" sz="1200" b="1" dirty="0"/>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May Interim 2023 (May 14-19)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May 15    (Monday AM 2),		10:30-12:30 Orlando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0070C0"/>
                </a:solidFill>
                <a:cs typeface="Times New Roman" panose="02020603050405020304" pitchFamily="18" charset="0"/>
              </a:rPr>
              <a:t>May </a:t>
            </a:r>
            <a:r>
              <a:rPr lang="en-US" altLang="zh-CN" sz="1200" dirty="0">
                <a:solidFill>
                  <a:srgbClr val="0070C0"/>
                </a:solidFill>
                <a:cs typeface="Times New Roman" panose="02020603050405020304" pitchFamily="18" charset="0"/>
              </a:rPr>
              <a:t>15    (</a:t>
            </a:r>
            <a:r>
              <a:rPr lang="en-US" altLang="zh-CN" dirty="0">
                <a:solidFill>
                  <a:srgbClr val="0070C0"/>
                </a:solidFill>
                <a:cs typeface="Times New Roman" panose="02020603050405020304" pitchFamily="18" charset="0"/>
              </a:rPr>
              <a:t>Monday PM 2</a:t>
            </a:r>
            <a:r>
              <a:rPr lang="en-US" altLang="zh-CN" sz="1200" dirty="0" smtClean="0">
                <a:solidFill>
                  <a:srgbClr val="0070C0"/>
                </a:solidFill>
                <a:cs typeface="Times New Roman" panose="02020603050405020304" pitchFamily="18" charset="0"/>
              </a:rPr>
              <a:t>), </a:t>
            </a:r>
            <a:r>
              <a:rPr lang="en-US" altLang="zh-CN" sz="1200" dirty="0">
                <a:solidFill>
                  <a:srgbClr val="0070C0"/>
                </a:solidFill>
                <a:cs typeface="Times New Roman" panose="02020603050405020304" pitchFamily="18" charset="0"/>
              </a:rPr>
              <a:t>	 </a:t>
            </a:r>
            <a:r>
              <a:rPr lang="en-US" altLang="zh-CN" sz="1200" dirty="0" smtClean="0">
                <a:solidFill>
                  <a:srgbClr val="0070C0"/>
                </a:solidFill>
                <a:cs typeface="Times New Roman" panose="02020603050405020304" pitchFamily="18" charset="0"/>
              </a:rPr>
              <a:t>	16:00-18:00 </a:t>
            </a:r>
            <a:r>
              <a:rPr lang="en-US" altLang="zh-CN" sz="1200" dirty="0">
                <a:solidFill>
                  <a:srgbClr val="0070C0"/>
                </a:solidFill>
                <a:cs typeface="Times New Roman" panose="02020603050405020304" pitchFamily="18" charset="0"/>
              </a:rPr>
              <a:t>Orlando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16    (Tuesday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dirty="0">
                <a:solidFill>
                  <a:srgbClr val="00B050"/>
                </a:solidFill>
                <a:cs typeface="Times New Roman" panose="02020603050405020304" pitchFamily="18" charset="0"/>
              </a:rPr>
              <a:t>Orlando </a:t>
            </a:r>
            <a:r>
              <a:rPr lang="en-US" altLang="zh-CN" sz="1200" dirty="0">
                <a:solidFill>
                  <a:srgbClr val="00B05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17    (Wednesday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ea typeface="宋体" panose="02010600030101010101" pitchFamily="2" charset="-122"/>
              </a:rPr>
              <a:t>May </a:t>
            </a:r>
            <a:r>
              <a:rPr lang="en-US" altLang="zh-CN" dirty="0">
                <a:solidFill>
                  <a:srgbClr val="00B0F0"/>
                </a:solidFill>
                <a:ea typeface="宋体" panose="02010600030101010101" pitchFamily="2" charset="-122"/>
              </a:rPr>
              <a:t>17    (Wednesday AM 2),</a:t>
            </a:r>
            <a:r>
              <a:rPr lang="en-US" altLang="zh-CN" sz="1200" dirty="0">
                <a:solidFill>
                  <a:srgbClr val="00B0F0"/>
                </a:solidFill>
                <a:ea typeface="宋体" panose="02010600030101010101" pitchFamily="2" charset="-122"/>
              </a:rPr>
              <a:t>		</a:t>
            </a:r>
            <a:r>
              <a:rPr lang="en-US" altLang="zh-CN" sz="1200" dirty="0" smtClean="0">
                <a:solidFill>
                  <a:srgbClr val="00B0F0"/>
                </a:solidFill>
                <a:ea typeface="宋体" panose="02010600030101010101" pitchFamily="2" charset="-122"/>
              </a:rPr>
              <a:t>10:30-12:30 </a:t>
            </a:r>
            <a:r>
              <a:rPr lang="en-US" altLang="zh-CN" sz="1200" dirty="0">
                <a:solidFill>
                  <a:srgbClr val="00B0F0"/>
                </a:solidFill>
                <a:ea typeface="宋体" panose="02010600030101010101" pitchFamily="2" charset="-122"/>
              </a:rPr>
              <a:t>Orlando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18    (Thursday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cs typeface="Times New Roman" panose="02020603050405020304" pitchFamily="18" charset="0"/>
              </a:rPr>
              <a:t>May 18    (</a:t>
            </a:r>
            <a:r>
              <a:rPr lang="en-US" altLang="zh-CN" dirty="0">
                <a:solidFill>
                  <a:srgbClr val="00B0F0"/>
                </a:solidFill>
                <a:cs typeface="Times New Roman" panose="02020603050405020304" pitchFamily="18" charset="0"/>
              </a:rPr>
              <a:t>Thursday AM 2</a:t>
            </a:r>
            <a:r>
              <a:rPr lang="en-US" altLang="zh-CN" sz="1200" dirty="0">
                <a:solidFill>
                  <a:srgbClr val="00B0F0"/>
                </a:solidFill>
                <a:cs typeface="Times New Roman" panose="02020603050405020304" pitchFamily="18" charset="0"/>
              </a:rPr>
              <a:t>),		</a:t>
            </a:r>
            <a:r>
              <a:rPr lang="en-US" altLang="zh-CN" dirty="0" smtClean="0">
                <a:solidFill>
                  <a:srgbClr val="00B0F0"/>
                </a:solidFill>
                <a:ea typeface="宋体" panose="02010600030101010101" pitchFamily="2" charset="-122"/>
              </a:rPr>
              <a:t>10:30-12:30</a:t>
            </a:r>
            <a:r>
              <a:rPr lang="en-US" altLang="zh-CN" sz="1200" dirty="0" smtClean="0">
                <a:solidFill>
                  <a:srgbClr val="00B0F0"/>
                </a:solidFill>
                <a:cs typeface="Times New Roman" panose="02020603050405020304" pitchFamily="18" charset="0"/>
              </a:rPr>
              <a:t> </a:t>
            </a:r>
            <a:r>
              <a:rPr lang="en-US" altLang="zh-CN" sz="1200" dirty="0">
                <a:solidFill>
                  <a:srgbClr val="00B0F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(April 2023 – May 2023 CAC calls: </a:t>
            </a:r>
            <a:r>
              <a:rPr lang="en-US" altLang="zh-CN" sz="900" dirty="0">
                <a:solidFill>
                  <a:srgbClr val="0000FF"/>
                </a:solidFill>
                <a:cs typeface="Times New Roman" panose="02020603050405020304" pitchFamily="18" charset="0"/>
              </a:rPr>
              <a:t>April </a:t>
            </a:r>
            <a:r>
              <a:rPr lang="en-US" altLang="zh-CN" sz="900" dirty="0" smtClean="0">
                <a:solidFill>
                  <a:srgbClr val="0000FF"/>
                </a:solidFill>
                <a:cs typeface="Times New Roman" panose="02020603050405020304" pitchFamily="18" charset="0"/>
              </a:rPr>
              <a:t>3, </a:t>
            </a:r>
            <a:r>
              <a:rPr lang="en-US" altLang="zh-CN" sz="900" dirty="0">
                <a:solidFill>
                  <a:srgbClr val="0000FF"/>
                </a:solidFill>
                <a:cs typeface="Times New Roman" panose="02020603050405020304" pitchFamily="18" charset="0"/>
              </a:rPr>
              <a:t>and May </a:t>
            </a:r>
            <a:r>
              <a:rPr lang="en-US" altLang="zh-CN" sz="900" dirty="0" smtClean="0">
                <a:solidFill>
                  <a:srgbClr val="0000FF"/>
                </a:solidFill>
                <a:cs typeface="Times New Roman" panose="02020603050405020304" pitchFamily="18" charset="0"/>
              </a:rPr>
              <a:t>8,</a:t>
            </a:r>
            <a:r>
              <a:rPr lang="zh-CN" altLang="en-US" sz="900" dirty="0" smtClean="0">
                <a:solidFill>
                  <a:srgbClr val="0000FF"/>
                </a:solidFill>
                <a:cs typeface="Times New Roman" panose="02020603050405020304" pitchFamily="18" charset="0"/>
              </a:rPr>
              <a:t> </a:t>
            </a:r>
            <a:r>
              <a:rPr lang="en-US" altLang="zh-CN" sz="900" dirty="0">
                <a:solidFill>
                  <a:srgbClr val="0000FF"/>
                </a:solidFill>
                <a:cs typeface="Times New Roman" panose="02020603050405020304" pitchFamily="18" charset="0"/>
              </a:rPr>
              <a:t>14</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904615"/>
          <a:ext cx="5486400" cy="1505585"/>
        </p:xfrm>
        <a:graphic>
          <a:graphicData uri="http://schemas.openxmlformats.org/drawingml/2006/table">
            <a:tbl>
              <a:tblPr firstRow="1" firstCol="1" bandRow="1"/>
              <a:tblGrid>
                <a:gridCol w="609600">
                  <a:extLst>
                    <a:ext uri="{9D8B030D-6E8A-4147-A177-3AD203B41FA5}">
                      <a16:colId xmlns="" xmlns:a16="http://schemas.microsoft.com/office/drawing/2014/main" val="20000"/>
                    </a:ext>
                  </a:extLst>
                </a:gridCol>
                <a:gridCol w="762000">
                  <a:extLst>
                    <a:ext uri="{9D8B030D-6E8A-4147-A177-3AD203B41FA5}">
                      <a16:colId xmlns="" xmlns:a16="http://schemas.microsoft.com/office/drawing/2014/main" val="20001"/>
                    </a:ext>
                  </a:extLst>
                </a:gridCol>
                <a:gridCol w="762000">
                  <a:extLst>
                    <a:ext uri="{9D8B030D-6E8A-4147-A177-3AD203B41FA5}">
                      <a16:colId xmlns="" xmlns:a16="http://schemas.microsoft.com/office/drawing/2014/main" val="20002"/>
                    </a:ext>
                  </a:extLst>
                </a:gridCol>
                <a:gridCol w="914400">
                  <a:extLst>
                    <a:ext uri="{9D8B030D-6E8A-4147-A177-3AD203B41FA5}">
                      <a16:colId xmlns="" xmlns:a16="http://schemas.microsoft.com/office/drawing/2014/main" val="20003"/>
                    </a:ext>
                  </a:extLst>
                </a:gridCol>
                <a:gridCol w="762000">
                  <a:extLst>
                    <a:ext uri="{9D8B030D-6E8A-4147-A177-3AD203B41FA5}">
                      <a16:colId xmlns="" xmlns:a16="http://schemas.microsoft.com/office/drawing/2014/main" val="20004"/>
                    </a:ext>
                  </a:extLst>
                </a:gridCol>
                <a:gridCol w="838200">
                  <a:extLst>
                    <a:ext uri="{9D8B030D-6E8A-4147-A177-3AD203B41FA5}">
                      <a16:colId xmlns="" xmlns:a16="http://schemas.microsoft.com/office/drawing/2014/main" val="20005"/>
                    </a:ext>
                  </a:extLst>
                </a:gridCol>
                <a:gridCol w="838200">
                  <a:extLst>
                    <a:ext uri="{9D8B030D-6E8A-4147-A177-3AD203B41FA5}">
                      <a16:colId xmlns="" xmlns:a16="http://schemas.microsoft.com/office/drawing/2014/main" val="20006"/>
                    </a:ext>
                  </a:extLst>
                </a:gridCol>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Orlando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01:30-03:30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20:30-22:30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10:30-12:30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Tree>
    <p:extLst>
      <p:ext uri="{BB962C8B-B14F-4D97-AF65-F5344CB8AC3E}">
        <p14:creationId xmlns:p14="http://schemas.microsoft.com/office/powerpoint/2010/main" val="163013915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61556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a:solidFill>
                  <a:srgbClr val="FF0000"/>
                </a:solidFill>
                <a:cs typeface="Times New Roman" panose="02020603050405020304" pitchFamily="18" charset="0"/>
              </a:rPr>
              <a:t>To be Confirmed</a:t>
            </a:r>
            <a:r>
              <a:rPr lang="en-US" altLang="zh-CN" sz="1600" b="1" dirty="0">
                <a:solidFill>
                  <a:srgbClr val="FF0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22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r>
              <a:rPr lang="en-US" altLang="zh-CN" sz="1100" strike="sngStrike" dirty="0">
                <a:solidFill>
                  <a:schemeClr val="bg1">
                    <a:lumMod val="50000"/>
                  </a:schemeClr>
                </a:solidFill>
                <a:cs typeface="Times New Roman" panose="02020603050405020304" pitchFamily="18" charset="0"/>
              </a:rPr>
              <a:t> </a:t>
            </a:r>
            <a:r>
              <a:rPr lang="en-US" altLang="zh-CN" sz="1100" dirty="0">
                <a:solidFill>
                  <a:schemeClr val="bg2"/>
                </a:solidFill>
                <a:cs typeface="Times New Roman" panose="02020603050405020304" pitchFamily="18" charset="0"/>
              </a:rPr>
              <a:t>– Too close to </a:t>
            </a:r>
            <a:r>
              <a:rPr lang="en-US" altLang="zh-CN" sz="1100" dirty="0" smtClean="0">
                <a:solidFill>
                  <a:schemeClr val="bg2"/>
                </a:solidFill>
                <a:cs typeface="Times New Roman" panose="02020603050405020304" pitchFamily="18" charset="0"/>
              </a:rPr>
              <a:t>May Interim</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23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25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29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30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5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r>
              <a:rPr lang="en-US" altLang="zh-CN" sz="1100" dirty="0">
                <a:cs typeface="Times New Roman" panose="02020603050405020304" pitchFamily="18" charset="0"/>
              </a:rPr>
              <a:t>–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6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8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12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15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19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20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June 	22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 -- holiday</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27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29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3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4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6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400050" lvl="2" indent="0" algn="just">
              <a:spcBef>
                <a:spcPct val="0"/>
              </a:spcBef>
              <a:spcAft>
                <a:spcPts val="0"/>
              </a:spcAft>
              <a:buClr>
                <a:srgbClr val="000000"/>
              </a:buClr>
              <a:buNone/>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10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r>
              <a:rPr lang="en-US" altLang="zh-CN" sz="1100" dirty="0">
                <a:cs typeface="Times New Roman" panose="02020603050405020304" pitchFamily="18" charset="0"/>
              </a:rPr>
              <a:t>–CAC?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11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13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solidFill>
                  <a:srgbClr val="FF0000"/>
                </a:solidFill>
                <a:cs typeface="Times New Roman" panose="02020603050405020304" pitchFamily="18" charset="0"/>
              </a:rPr>
              <a:t>To be </a:t>
            </a:r>
            <a:r>
              <a:rPr lang="en-US" altLang="zh-CN" sz="1600" b="1" dirty="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endParaRPr lang="en-US" altLang="zh-CN" sz="1200" b="1" dirty="0"/>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July Plenary 2023 (July 9-14)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50"/>
                </a:solidFill>
                <a:ea typeface="宋体" panose="02010600030101010101" pitchFamily="2" charset="-122"/>
              </a:rPr>
              <a:t>July 10    (Monday AM 1),		08:00-10:00 Berlin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July 10    </a:t>
            </a:r>
            <a:r>
              <a:rPr lang="en-US" altLang="zh-CN" sz="1200" dirty="0">
                <a:solidFill>
                  <a:srgbClr val="0070C0"/>
                </a:solidFill>
                <a:cs typeface="Times New Roman" panose="02020603050405020304" pitchFamily="18" charset="0"/>
              </a:rPr>
              <a:t>(</a:t>
            </a:r>
            <a:r>
              <a:rPr lang="en-US" altLang="zh-CN" dirty="0">
                <a:solidFill>
                  <a:srgbClr val="0070C0"/>
                </a:solidFill>
                <a:cs typeface="Times New Roman" panose="02020603050405020304" pitchFamily="18" charset="0"/>
              </a:rPr>
              <a:t>Monday PM 2</a:t>
            </a:r>
            <a:r>
              <a:rPr lang="en-US" altLang="zh-CN" sz="1200" dirty="0">
                <a:solidFill>
                  <a:srgbClr val="0070C0"/>
                </a:solidFill>
                <a:cs typeface="Times New Roman" panose="02020603050405020304" pitchFamily="18" charset="0"/>
              </a:rPr>
              <a:t>), 	 	16:00-18:00 Berlin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11    (Tuesday AM 1),		08:00-10:00 Berlin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July 11    (Tuesday PM 2),</a:t>
            </a:r>
            <a:r>
              <a:rPr lang="en-US" altLang="zh-CN" sz="1200" dirty="0">
                <a:solidFill>
                  <a:srgbClr val="0070C0"/>
                </a:solidFill>
                <a:cs typeface="Times New Roman" panose="02020603050405020304" pitchFamily="18" charset="0"/>
              </a:rPr>
              <a:t>		</a:t>
            </a:r>
            <a:r>
              <a:rPr lang="en-US" altLang="zh-CN" dirty="0">
                <a:solidFill>
                  <a:srgbClr val="0070C0"/>
                </a:solidFill>
                <a:cs typeface="Times New Roman" panose="02020603050405020304" pitchFamily="18" charset="0"/>
              </a:rPr>
              <a:t>16:00-18:00 Berlin </a:t>
            </a:r>
            <a:r>
              <a:rPr lang="en-US" altLang="zh-CN" sz="1200" dirty="0">
                <a:solidFill>
                  <a:srgbClr val="0070C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12    (Wednesday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70C0"/>
                </a:solidFill>
                <a:ea typeface="宋体" panose="02010600030101010101" pitchFamily="2" charset="-122"/>
              </a:rPr>
              <a:t>July</a:t>
            </a:r>
            <a:r>
              <a:rPr lang="en-US" altLang="zh-CN" sz="1200" dirty="0">
                <a:solidFill>
                  <a:srgbClr val="0070C0"/>
                </a:solidFill>
                <a:ea typeface="宋体" panose="02010600030101010101" pitchFamily="2" charset="-122"/>
              </a:rPr>
              <a:t> </a:t>
            </a:r>
            <a:r>
              <a:rPr lang="en-US" altLang="zh-CN" dirty="0">
                <a:solidFill>
                  <a:srgbClr val="0070C0"/>
                </a:solidFill>
                <a:ea typeface="宋体" panose="02010600030101010101" pitchFamily="2" charset="-122"/>
              </a:rPr>
              <a:t>12    (Wednesday PM 2),</a:t>
            </a:r>
            <a:r>
              <a:rPr lang="en-US" altLang="zh-CN" sz="1200" dirty="0">
                <a:solidFill>
                  <a:srgbClr val="0070C0"/>
                </a:solidFill>
                <a:ea typeface="宋体" panose="02010600030101010101" pitchFamily="2" charset="-122"/>
              </a:rPr>
              <a:t>		16:00-18:00 Berlin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13    (Thursday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70C0"/>
                </a:solidFill>
                <a:ea typeface="宋体" panose="02010600030101010101" pitchFamily="2" charset="-122"/>
              </a:rPr>
              <a:t>July</a:t>
            </a:r>
            <a:r>
              <a:rPr lang="en-US" altLang="zh-CN" sz="1200" dirty="0">
                <a:solidFill>
                  <a:srgbClr val="0070C0"/>
                </a:solidFill>
                <a:cs typeface="Times New Roman" panose="02020603050405020304" pitchFamily="18" charset="0"/>
              </a:rPr>
              <a:t> 13    (</a:t>
            </a:r>
            <a:r>
              <a:rPr lang="en-US" altLang="zh-CN" dirty="0">
                <a:solidFill>
                  <a:srgbClr val="0070C0"/>
                </a:solidFill>
                <a:cs typeface="Times New Roman" panose="02020603050405020304" pitchFamily="18" charset="0"/>
              </a:rPr>
              <a:t>Thursday PM 2</a:t>
            </a:r>
            <a:r>
              <a:rPr lang="en-US" altLang="zh-CN" sz="1200" dirty="0">
                <a:solidFill>
                  <a:srgbClr val="0070C0"/>
                </a:solidFill>
                <a:cs typeface="Times New Roman" panose="02020603050405020304" pitchFamily="18" charset="0"/>
              </a:rPr>
              <a:t>),		</a:t>
            </a:r>
            <a:r>
              <a:rPr lang="en-US" altLang="zh-CN" dirty="0">
                <a:solidFill>
                  <a:srgbClr val="0070C0"/>
                </a:solidFill>
                <a:ea typeface="宋体" panose="02010600030101010101" pitchFamily="2" charset="-122"/>
              </a:rPr>
              <a:t>16:00-18:00</a:t>
            </a:r>
            <a:r>
              <a:rPr lang="en-US" altLang="zh-CN" sz="1200" dirty="0">
                <a:solidFill>
                  <a:srgbClr val="0070C0"/>
                </a:solidFill>
                <a:cs typeface="Times New Roman" panose="02020603050405020304" pitchFamily="18" charset="0"/>
              </a:rPr>
              <a:t> Berlin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(April 2023 – May 2023 CAC calls: </a:t>
            </a:r>
            <a:r>
              <a:rPr lang="en-US" altLang="zh-CN" sz="900" dirty="0">
                <a:solidFill>
                  <a:srgbClr val="0000FF"/>
                </a:solidFill>
                <a:cs typeface="Times New Roman" panose="02020603050405020304" pitchFamily="18" charset="0"/>
              </a:rPr>
              <a:t>April 3, and May 8,</a:t>
            </a:r>
            <a:r>
              <a:rPr lang="zh-CN" altLang="en-US" sz="900" dirty="0">
                <a:solidFill>
                  <a:srgbClr val="0000FF"/>
                </a:solidFill>
                <a:cs typeface="Times New Roman" panose="02020603050405020304" pitchFamily="18" charset="0"/>
              </a:rPr>
              <a:t> </a:t>
            </a:r>
            <a:r>
              <a:rPr lang="en-US" altLang="zh-CN" sz="900" dirty="0">
                <a:solidFill>
                  <a:srgbClr val="0000FF"/>
                </a:solidFill>
                <a:cs typeface="Times New Roman" panose="02020603050405020304" pitchFamily="18" charset="0"/>
              </a:rPr>
              <a:t>14</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962400"/>
          <a:ext cx="5486400" cy="1505585"/>
        </p:xfrm>
        <a:graphic>
          <a:graphicData uri="http://schemas.openxmlformats.org/drawingml/2006/table">
            <a:tbl>
              <a:tblPr firstRow="1" firstCol="1" bandRow="1"/>
              <a:tblGrid>
                <a:gridCol w="609600">
                  <a:extLst>
                    <a:ext uri="{9D8B030D-6E8A-4147-A177-3AD203B41FA5}">
                      <a16:colId xmlns:a16="http://schemas.microsoft.com/office/drawing/2014/main" xmlns="" val="20000"/>
                    </a:ext>
                  </a:extLst>
                </a:gridCol>
                <a:gridCol w="762000">
                  <a:extLst>
                    <a:ext uri="{9D8B030D-6E8A-4147-A177-3AD203B41FA5}">
                      <a16:colId xmlns:a16="http://schemas.microsoft.com/office/drawing/2014/main" xmlns="" val="20001"/>
                    </a:ext>
                  </a:extLst>
                </a:gridCol>
                <a:gridCol w="762000">
                  <a:extLst>
                    <a:ext uri="{9D8B030D-6E8A-4147-A177-3AD203B41FA5}">
                      <a16:colId xmlns:a16="http://schemas.microsoft.com/office/drawing/2014/main" xmlns="" val="20002"/>
                    </a:ext>
                  </a:extLst>
                </a:gridCol>
                <a:gridCol w="914400">
                  <a:extLst>
                    <a:ext uri="{9D8B030D-6E8A-4147-A177-3AD203B41FA5}">
                      <a16:colId xmlns:a16="http://schemas.microsoft.com/office/drawing/2014/main" xmlns="" val="20003"/>
                    </a:ext>
                  </a:extLst>
                </a:gridCol>
                <a:gridCol w="762000">
                  <a:extLst>
                    <a:ext uri="{9D8B030D-6E8A-4147-A177-3AD203B41FA5}">
                      <a16:colId xmlns:a16="http://schemas.microsoft.com/office/drawing/2014/main" xmlns="" val="20004"/>
                    </a:ext>
                  </a:extLst>
                </a:gridCol>
                <a:gridCol w="838200">
                  <a:extLst>
                    <a:ext uri="{9D8B030D-6E8A-4147-A177-3AD203B41FA5}">
                      <a16:colId xmlns:a16="http://schemas.microsoft.com/office/drawing/2014/main" xmlns="" val="20005"/>
                    </a:ext>
                  </a:extLst>
                </a:gridCol>
                <a:gridCol w="838200">
                  <a:extLst>
                    <a:ext uri="{9D8B030D-6E8A-4147-A177-3AD203B41FA5}">
                      <a16:colId xmlns:a16="http://schemas.microsoft.com/office/drawing/2014/main" xmlns=""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Berlin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02:00-04:00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23:00-01:00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04:30-06:30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01:30-03:30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14:30-16:30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07:30-09:30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04:30-06:30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07:00-09:00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10:30-12:30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10817842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smtClean="0"/>
              <a:t>D1.0 </a:t>
            </a:r>
            <a:r>
              <a:rPr lang="en-US" altLang="zh-CN" dirty="0"/>
              <a:t>CR </a:t>
            </a:r>
            <a:r>
              <a:rPr lang="en-US" altLang="zh-CN" dirty="0" smtClean="0"/>
              <a:t>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smtClean="0"/>
              <a:t>Comment </a:t>
            </a:r>
            <a:r>
              <a:rPr lang="en-US" sz="2000" dirty="0"/>
              <a:t>resolution for </a:t>
            </a:r>
            <a:r>
              <a:rPr lang="en-US" sz="2000" dirty="0" smtClean="0"/>
              <a:t>D1.0 </a:t>
            </a:r>
            <a:r>
              <a:rPr lang="en-US" sz="2000" dirty="0"/>
              <a:t>(802.11bf </a:t>
            </a:r>
            <a:r>
              <a:rPr lang="en-US" sz="2000" dirty="0" smtClean="0"/>
              <a:t>LB272 comments</a:t>
            </a:r>
            <a:r>
              <a:rPr lang="en-US" sz="2000" dirty="0"/>
              <a:t>)</a:t>
            </a:r>
          </a:p>
          <a:p>
            <a:pPr lvl="1" algn="just">
              <a:spcBef>
                <a:spcPts val="0"/>
              </a:spcBef>
              <a:spcAft>
                <a:spcPts val="600"/>
              </a:spcAft>
              <a:buFont typeface="Arial" panose="020B0604020202020204" pitchFamily="34" charset="0"/>
              <a:buChar char="•"/>
            </a:pPr>
            <a:r>
              <a:rPr lang="en-US" altLang="zh-CN" sz="1600" smtClean="0">
                <a:solidFill>
                  <a:srgbClr val="FF0000"/>
                </a:solidFill>
              </a:rPr>
              <a:t>32.2565</a:t>
            </a:r>
            <a:r>
              <a:rPr lang="en-US" altLang="zh-CN" sz="1600" smtClean="0"/>
              <a:t>% </a:t>
            </a:r>
            <a:r>
              <a:rPr lang="en-US" altLang="zh-CN" sz="1600" dirty="0"/>
              <a:t>of all LB272 comments are now resolved or marked as “ready for motion” </a:t>
            </a:r>
            <a:endParaRPr lang="en-US" altLang="zh-CN" sz="1600" dirty="0" smtClean="0"/>
          </a:p>
          <a:p>
            <a:pPr lvl="1" algn="just">
              <a:spcBef>
                <a:spcPts val="0"/>
              </a:spcBef>
              <a:spcAft>
                <a:spcPts val="600"/>
              </a:spcAft>
              <a:buFont typeface="Arial" panose="020B0604020202020204" pitchFamily="34" charset="0"/>
              <a:buChar char="•"/>
            </a:pPr>
            <a:r>
              <a:rPr lang="en-US" altLang="zh-CN" sz="1600" dirty="0" smtClean="0"/>
              <a:t>(</a:t>
            </a:r>
            <a:r>
              <a:rPr lang="en-US" altLang="zh-CN" sz="1600" dirty="0" smtClean="0">
                <a:solidFill>
                  <a:srgbClr val="FF0000"/>
                </a:solidFill>
              </a:rPr>
              <a:t>433/1302</a:t>
            </a:r>
            <a:r>
              <a:rPr lang="en-US" altLang="zh-CN" sz="1600" dirty="0" smtClean="0">
                <a:solidFill>
                  <a:srgbClr val="FF0000"/>
                </a:solidFill>
              </a:rPr>
              <a:t>,</a:t>
            </a:r>
            <a:r>
              <a:rPr lang="en-US" altLang="zh-CN" sz="1600" dirty="0" smtClean="0"/>
              <a:t> </a:t>
            </a:r>
            <a:r>
              <a:rPr lang="en-US" altLang="zh-CN" sz="1600" dirty="0"/>
              <a:t>Please refer to the figure)</a:t>
            </a:r>
          </a:p>
          <a:p>
            <a:pPr marL="361950" lvl="1" indent="0" algn="just">
              <a:spcBef>
                <a:spcPts val="0"/>
              </a:spcBef>
              <a:spcAft>
                <a:spcPts val="600"/>
              </a:spcAft>
              <a:buNone/>
            </a:pPr>
            <a:endParaRPr lang="en-US" altLang="zh-CN" sz="1600" dirty="0"/>
          </a:p>
        </p:txBody>
      </p:sp>
      <p:graphicFrame>
        <p:nvGraphicFramePr>
          <p:cNvPr id="7" name="Chart 6">
            <a:extLst>
              <a:ext uri="{FF2B5EF4-FFF2-40B4-BE49-F238E27FC236}">
                <a16:creationId xmlns:a16="http://schemas.microsoft.com/office/drawing/2014/main" xmlns="" id="{C0807CB6-20C1-45B5-8F67-26150D548148}"/>
              </a:ext>
            </a:extLst>
          </p:cNvPr>
          <p:cNvGraphicFramePr/>
          <p:nvPr>
            <p:extLst>
              <p:ext uri="{D42A27DB-BD31-4B8C-83A1-F6EECF244321}">
                <p14:modId xmlns:p14="http://schemas.microsoft.com/office/powerpoint/2010/main" val="2221665303"/>
              </p:ext>
            </p:extLst>
          </p:nvPr>
        </p:nvGraphicFramePr>
        <p:xfrm>
          <a:off x="6705600" y="2895600"/>
          <a:ext cx="5029200" cy="3429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 name="表格 2"/>
          <p:cNvGraphicFramePr>
            <a:graphicFrameLocks noGrp="1"/>
          </p:cNvGraphicFramePr>
          <p:nvPr>
            <p:extLst>
              <p:ext uri="{D42A27DB-BD31-4B8C-83A1-F6EECF244321}">
                <p14:modId xmlns:p14="http://schemas.microsoft.com/office/powerpoint/2010/main" val="3792866677"/>
              </p:ext>
            </p:extLst>
          </p:nvPr>
        </p:nvGraphicFramePr>
        <p:xfrm>
          <a:off x="457200" y="4229100"/>
          <a:ext cx="5410199" cy="2095500"/>
        </p:xfrm>
        <a:graphic>
          <a:graphicData uri="http://schemas.openxmlformats.org/drawingml/2006/table">
            <a:tbl>
              <a:tblPr firstRow="1" firstCol="1" bandRow="1">
                <a:tableStyleId>{616DA210-FB5B-4158-B5E0-FEB733F419BA}</a:tableStyleId>
              </a:tblPr>
              <a:tblGrid>
                <a:gridCol w="795618"/>
                <a:gridCol w="875179"/>
                <a:gridCol w="1267988"/>
                <a:gridCol w="959741"/>
                <a:gridCol w="749674"/>
                <a:gridCol w="761999"/>
              </a:tblGrid>
              <a:tr h="190500">
                <a:tc>
                  <a:txBody>
                    <a:bodyPr/>
                    <a:lstStyle/>
                    <a:p>
                      <a:endParaRPr lang="zh-CN" sz="1100" dirty="0">
                        <a:effectLst/>
                        <a:latin typeface="Times New Roman" panose="02020603050405020304" pitchFamily="18" charset="0"/>
                      </a:endParaRPr>
                    </a:p>
                  </a:txBody>
                  <a:tcPr marL="68580" marR="68580" marT="0" marB="0" anchor="b"/>
                </a:tc>
                <a:tc>
                  <a:txBody>
                    <a:bodyPr/>
                    <a:lstStyle/>
                    <a:p>
                      <a:pPr algn="l">
                        <a:spcAft>
                          <a:spcPts val="0"/>
                        </a:spcAft>
                      </a:pPr>
                      <a:r>
                        <a:rPr lang="en-US" sz="1100">
                          <a:effectLst/>
                        </a:rPr>
                        <a:t>Submitted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dirty="0">
                          <a:solidFill>
                            <a:srgbClr val="000000"/>
                          </a:solidFill>
                          <a:effectLst/>
                          <a:latin typeface="Calibri" panose="020F0502020204030204" pitchFamily="34" charset="0"/>
                          <a:ea typeface="宋体" panose="02010600030101010101" pitchFamily="2" charset="-122"/>
                        </a:rPr>
                        <a:t>Ready for Motion</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dirty="0" err="1">
                          <a:effectLst/>
                        </a:rPr>
                        <a:t>PoC</a:t>
                      </a:r>
                      <a:endParaRPr lang="zh-CN" sz="1100" dirty="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Editorial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dirty="0">
                          <a:effectLst/>
                          <a:latin typeface="Calibri" panose="020F0502020204030204" pitchFamily="34" charset="0"/>
                          <a:ea typeface="宋体" panose="02010600030101010101" pitchFamily="2" charset="-122"/>
                        </a:rPr>
                        <a:t>228</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175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199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Claudio</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OST</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292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96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Chaoming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Instance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33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Reporting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Chris</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SBP</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MLME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82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Naren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DMG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30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32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Assaf</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Misc</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Zinan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All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159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274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433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a:effectLst/>
                        <a:latin typeface="Times New Roman" panose="02020603050405020304" pitchFamily="18" charset="0"/>
                      </a:endParaRPr>
                    </a:p>
                  </a:txBody>
                  <a:tcPr marL="68580" marR="68580" marT="0" marB="0" anchor="b"/>
                </a:tc>
              </a:tr>
              <a:tr h="190500">
                <a:tc>
                  <a:txBody>
                    <a:bodyPr/>
                    <a:lstStyle/>
                    <a:p>
                      <a:endParaRPr lang="zh-CN" sz="1100" b="1" dirty="0">
                        <a:effectLst/>
                        <a:latin typeface="Times New Roman" panose="02020603050405020304" pitchFamily="18" charset="0"/>
                      </a:endParaRPr>
                    </a:p>
                  </a:txBody>
                  <a:tcPr marL="68580" marR="68580" marT="0" marB="0" anchor="b"/>
                </a:tc>
                <a:tc>
                  <a:txBody>
                    <a:bodyPr/>
                    <a:lstStyle/>
                    <a:p>
                      <a:endParaRPr lang="zh-CN" sz="1000">
                        <a:effectLst/>
                        <a:latin typeface="Times New Roman" panose="02020603050405020304" pitchFamily="18" charset="0"/>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0.122119816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0.2104455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0.332565</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b="1"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17789434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ext uri="{D42A27DB-BD31-4B8C-83A1-F6EECF244321}">
                <p14:modId xmlns:p14="http://schemas.microsoft.com/office/powerpoint/2010/main" val="2428224195"/>
              </p:ext>
            </p:extLst>
          </p:nvPr>
        </p:nvGraphicFramePr>
        <p:xfrm>
          <a:off x="1917834" y="685800"/>
          <a:ext cx="8356332" cy="5760720"/>
        </p:xfrm>
        <a:graphic>
          <a:graphicData uri="http://schemas.openxmlformats.org/drawingml/2006/table">
            <a:tbl>
              <a:tblPr firstRow="1" firstCol="1" bandRow="1">
                <a:tableStyleId>{616DA210-FB5B-4158-B5E0-FEB733F419BA}</a:tableStyleId>
              </a:tblPr>
              <a:tblGrid>
                <a:gridCol w="1156097"/>
                <a:gridCol w="973554"/>
                <a:gridCol w="1352156"/>
                <a:gridCol w="1044541"/>
                <a:gridCol w="928482"/>
                <a:gridCol w="1419395"/>
                <a:gridCol w="1482107"/>
              </a:tblGrid>
              <a:tr h="140368">
                <a:tc>
                  <a:txBody>
                    <a:bodyPr/>
                    <a:lstStyle/>
                    <a:p>
                      <a:endParaRPr lang="zh-CN" sz="1050" dirty="0">
                        <a:effectLst/>
                        <a:latin typeface="Times New Roman" panose="02020603050405020304" pitchFamily="18" charset="0"/>
                      </a:endParaRPr>
                    </a:p>
                  </a:txBody>
                  <a:tcPr marL="36522" marR="36522" marT="0" marB="0" anchor="b"/>
                </a:tc>
                <a:tc>
                  <a:txBody>
                    <a:bodyPr/>
                    <a:lstStyle/>
                    <a:p>
                      <a:pPr algn="ctr">
                        <a:spcAft>
                          <a:spcPts val="0"/>
                        </a:spcAft>
                      </a:pPr>
                      <a:r>
                        <a:rPr lang="en-US" sz="1050" b="1" dirty="0">
                          <a:solidFill>
                            <a:srgbClr val="000000"/>
                          </a:solidFill>
                          <a:effectLst/>
                          <a:latin typeface="Calibri" panose="020F0502020204030204" pitchFamily="34" charset="0"/>
                          <a:ea typeface="宋体" panose="02010600030101010101" pitchFamily="2" charset="-122"/>
                        </a:rPr>
                        <a:t>Assigned</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dirty="0">
                          <a:solidFill>
                            <a:srgbClr val="0000FF"/>
                          </a:solidFill>
                          <a:effectLst/>
                          <a:latin typeface="Calibri" panose="020F0502020204030204" pitchFamily="34" charset="0"/>
                          <a:ea typeface="宋体" panose="02010600030101010101" pitchFamily="2" charset="-122"/>
                        </a:rPr>
                        <a:t>Before/at May interim</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dirty="0">
                          <a:solidFill>
                            <a:srgbClr val="0000FF"/>
                          </a:solidFill>
                          <a:effectLst/>
                          <a:latin typeface="Calibri" panose="020F0502020204030204" pitchFamily="34" charset="0"/>
                          <a:ea typeface="宋体" panose="02010600030101010101" pitchFamily="2" charset="-122"/>
                        </a:rPr>
                        <a:t>Before/at July plenary</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Alecs</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24</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rgbClr val="000000"/>
                          </a:solidFill>
                          <a:effectLst/>
                          <a:latin typeface="Calibri" panose="020F0502020204030204" pitchFamily="34" charset="0"/>
                          <a:ea typeface="宋体" panose="02010600030101010101" pitchFamily="2" charset="-122"/>
                        </a:rPr>
                        <a:t>Ali</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err="1">
                          <a:solidFill>
                            <a:schemeClr val="tx1"/>
                          </a:solidFill>
                          <a:effectLst/>
                          <a:latin typeface="Calibri" panose="020F0502020204030204" pitchFamily="34" charset="0"/>
                          <a:ea typeface="宋体" panose="02010600030101010101" pitchFamily="2" charset="-122"/>
                        </a:rPr>
                        <a:t>Anirud</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24</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Assaf</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83</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Atsushi</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a:solidFill>
                            <a:schemeClr val="tx1"/>
                          </a:solidFill>
                          <a:effectLst/>
                          <a:latin typeface="Calibri" panose="020F0502020204030204" pitchFamily="34" charset="0"/>
                          <a:ea typeface="宋体" panose="02010600030101010101" pitchFamily="2" charset="-122"/>
                        </a:rPr>
                        <a:t>7</a:t>
                      </a:r>
                      <a:endParaRPr lang="zh-CN" sz="105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Chaoming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46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Cheng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76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Chris</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rgbClr val="FF0000"/>
                          </a:solidFill>
                          <a:effectLst/>
                          <a:latin typeface="Calibri" panose="020F0502020204030204" pitchFamily="34" charset="0"/>
                          <a:ea typeface="宋体" panose="02010600030101010101" pitchFamily="2" charset="-122"/>
                        </a:rPr>
                        <a:t>Claudio (E)</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solidFill>
                            <a:srgbClr val="FF0000"/>
                          </a:solidFill>
                          <a:effectLst/>
                          <a:latin typeface="Calibri" panose="020F0502020204030204" pitchFamily="34" charset="0"/>
                          <a:ea typeface="宋体" panose="02010600030101010101" pitchFamily="2" charset="-122"/>
                        </a:rPr>
                        <a:t>226</a:t>
                      </a:r>
                      <a:endParaRPr lang="zh-CN" sz="90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173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206</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rgbClr val="FF0000"/>
                          </a:solidFill>
                          <a:effectLst/>
                          <a:latin typeface="Calibri" panose="020F0502020204030204" pitchFamily="34" charset="0"/>
                          <a:ea typeface="宋体" panose="02010600030101010101" pitchFamily="2" charset="-122"/>
                        </a:rPr>
                        <a:t>20</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rgbClr val="FF0000"/>
                          </a:solidFill>
                          <a:effectLst/>
                          <a:latin typeface="Calibri" panose="020F0502020204030204" pitchFamily="34" charset="0"/>
                          <a:ea typeface="宋体" panose="02010600030101010101" pitchFamily="2" charset="-122"/>
                        </a:rPr>
                        <a:t>Claudio (T)</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solidFill>
                            <a:srgbClr val="FF0000"/>
                          </a:solidFill>
                          <a:effectLst/>
                          <a:latin typeface="Calibri" panose="020F0502020204030204" pitchFamily="34" charset="0"/>
                          <a:ea typeface="宋体" panose="02010600030101010101" pitchFamily="2" charset="-122"/>
                        </a:rPr>
                        <a:t>17</a:t>
                      </a:r>
                      <a:endParaRPr lang="zh-CN" sz="90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3</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14</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Dibakar</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54</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Dongguk</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21</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 </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47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Junghoon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35</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Josh</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5</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Mahmoud</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39</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42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solidFill>
                            <a:schemeClr val="tx1"/>
                          </a:solidFill>
                          <a:effectLst/>
                          <a:latin typeface="Calibri" panose="020F0502020204030204" pitchFamily="34" charset="0"/>
                          <a:ea typeface="宋体" panose="02010600030101010101" pitchFamily="2" charset="-122"/>
                        </a:rPr>
                        <a:t>Mengshi</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16</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50" dirty="0">
                          <a:solidFill>
                            <a:srgbClr val="FF0000"/>
                          </a:solidFill>
                          <a:effectLst/>
                          <a:latin typeface="Calibri" panose="020F0502020204030204" pitchFamily="34" charset="0"/>
                          <a:ea typeface="宋体" panose="02010600030101010101" pitchFamily="2" charset="-122"/>
                        </a:rPr>
                        <a:t>Naren</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solidFill>
                            <a:srgbClr val="FF0000"/>
                          </a:solidFill>
                          <a:effectLst/>
                          <a:latin typeface="Calibri" panose="020F0502020204030204" pitchFamily="34" charset="0"/>
                          <a:ea typeface="宋体" panose="02010600030101010101" pitchFamily="2" charset="-122"/>
                        </a:rPr>
                        <a:t>125</a:t>
                      </a:r>
                      <a:endParaRPr lang="zh-CN" sz="90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100</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25</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Ning </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Osama</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Pei </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47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Perry</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30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Rojan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Rui Du</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20</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Rui Yang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17</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smtClean="0">
                          <a:effectLst/>
                          <a:latin typeface="Calibri" panose="020F0502020204030204" pitchFamily="34" charset="0"/>
                          <a:ea typeface="宋体" panose="02010600030101010101" pitchFamily="2" charset="-122"/>
                        </a:rPr>
                        <a:t>Steph</a:t>
                      </a:r>
                      <a:r>
                        <a:rPr lang="en-US" altLang="zh-CN" sz="1050" dirty="0" smtClean="0">
                          <a:effectLst/>
                          <a:latin typeface="Calibri" panose="020F0502020204030204" pitchFamily="34" charset="0"/>
                          <a:ea typeface="宋体" panose="02010600030101010101" pitchFamily="2" charset="-122"/>
                        </a:rPr>
                        <a:t>an</a:t>
                      </a:r>
                      <a:r>
                        <a:rPr lang="en-US" sz="1050" dirty="0" smtClean="0">
                          <a:effectLst/>
                          <a:latin typeface="Calibri" panose="020F0502020204030204" pitchFamily="34" charset="0"/>
                          <a:ea typeface="宋体" panose="02010600030101010101" pitchFamily="2" charset="-122"/>
                        </a:rPr>
                        <a:t> </a:t>
                      </a:r>
                      <a:r>
                        <a:rPr lang="en-US" sz="1050" dirty="0">
                          <a:effectLst/>
                          <a:latin typeface="Calibri" panose="020F0502020204030204" pitchFamily="34" charset="0"/>
                          <a:ea typeface="宋体" panose="02010600030101010101" pitchFamily="2" charset="-122"/>
                        </a:rPr>
                        <a:t>S.</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marL="0" algn="ctr" defTabSz="914400" rtl="0" eaLnBrk="1" latinLnBrk="0" hangingPunct="1">
                        <a:spcAft>
                          <a:spcPts val="0"/>
                        </a:spcAft>
                      </a:pPr>
                      <a:r>
                        <a:rPr lang="en-US" altLang="zh-CN" sz="1050" kern="1200" dirty="0" smtClean="0">
                          <a:solidFill>
                            <a:schemeClr val="tx1"/>
                          </a:solidFill>
                          <a:effectLst/>
                          <a:latin typeface="Calibri" panose="020F0502020204030204" pitchFamily="34" charset="0"/>
                          <a:ea typeface="宋体" panose="02010600030101010101" pitchFamily="2" charset="-122"/>
                          <a:cs typeface="+mn-cs"/>
                        </a:rPr>
                        <a:t>10</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c>
                  <a:txBody>
                    <a:bodyPr/>
                    <a:lstStyle/>
                    <a:p>
                      <a:pPr marL="0" algn="ctr" defTabSz="914400" rtl="0" eaLnBrk="1" latinLnBrk="0" hangingPunct="1">
                        <a:spcAft>
                          <a:spcPts val="0"/>
                        </a:spcAft>
                      </a:pPr>
                      <a:r>
                        <a:rPr lang="en-US" altLang="zh-CN" sz="1050" kern="1200" dirty="0" smtClean="0">
                          <a:solidFill>
                            <a:schemeClr val="tx1"/>
                          </a:solidFill>
                          <a:effectLst/>
                          <a:latin typeface="Calibri" panose="020F0502020204030204" pitchFamily="34" charset="0"/>
                          <a:ea typeface="宋体" panose="02010600030101010101" pitchFamily="2" charset="-122"/>
                          <a:cs typeface="+mn-cs"/>
                        </a:rPr>
                        <a:t>14</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Xiandong</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Yan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Yiyan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Zhanjing</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5</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solidFill>
                            <a:srgbClr val="FF0000"/>
                          </a:solidFill>
                          <a:effectLst/>
                          <a:latin typeface="Calibri" panose="020F0502020204030204" pitchFamily="34" charset="0"/>
                          <a:ea typeface="宋体" panose="02010600030101010101" pitchFamily="2" charset="-122"/>
                        </a:rPr>
                        <a:t>Zhuqing</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solidFill>
                            <a:srgbClr val="FF0000"/>
                          </a:solidFill>
                          <a:effectLst/>
                          <a:latin typeface="Calibri" panose="020F0502020204030204" pitchFamily="34" charset="0"/>
                          <a:ea typeface="宋体" panose="02010600030101010101" pitchFamily="2" charset="-122"/>
                        </a:rPr>
                        <a:t>3</a:t>
                      </a:r>
                      <a:endParaRPr lang="zh-CN" sz="90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Zinan</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14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14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15</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1050" dirty="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dirty="0">
                        <a:effectLst/>
                        <a:latin typeface="Times New Roman" panose="02020603050405020304" pitchFamily="18" charset="0"/>
                      </a:endParaRPr>
                    </a:p>
                  </a:txBody>
                  <a:tcPr marL="68580" marR="68580" marT="0" marB="0" anchor="b"/>
                </a:tc>
                <a:tc>
                  <a:txBody>
                    <a:bodyPr/>
                    <a:lstStyle/>
                    <a:p>
                      <a:endParaRPr lang="zh-CN" sz="900">
                        <a:solidFill>
                          <a:schemeClr val="tx1"/>
                        </a:solidFill>
                        <a:effectLst/>
                        <a:latin typeface="Times New Roman" panose="02020603050405020304" pitchFamily="18" charset="0"/>
                      </a:endParaRPr>
                    </a:p>
                  </a:txBody>
                  <a:tcPr marL="68580" marR="68580" marT="0" marB="0" anchor="b"/>
                </a:tc>
                <a:tc>
                  <a:txBody>
                    <a:bodyPr/>
                    <a:lstStyle/>
                    <a:p>
                      <a:endParaRPr lang="zh-CN" sz="900" dirty="0">
                        <a:solidFill>
                          <a:schemeClr val="tx1"/>
                        </a:solidFill>
                        <a:effectLst/>
                        <a:latin typeface="Times New Roman" panose="02020603050405020304" pitchFamily="18" charset="0"/>
                      </a:endParaRPr>
                    </a:p>
                  </a:txBody>
                  <a:tcPr marL="68580" marR="68580" marT="0" marB="0" anchor="b"/>
                </a:tc>
              </a:tr>
              <a:tr h="140368">
                <a:tc>
                  <a:txBody>
                    <a:bodyPr/>
                    <a:lstStyle/>
                    <a:p>
                      <a:pPr>
                        <a:spcAft>
                          <a:spcPts val="0"/>
                        </a:spcAft>
                      </a:pPr>
                      <a:r>
                        <a:rPr lang="en-US" sz="1050" b="1">
                          <a:effectLst/>
                          <a:latin typeface="Calibri" panose="020F0502020204030204" pitchFamily="34" charset="0"/>
                          <a:ea typeface="宋体" panose="02010600030101010101" pitchFamily="2" charset="-122"/>
                        </a:rPr>
                        <a:t>All</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1302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274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433</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strike="noStrike" dirty="0" smtClean="0">
                          <a:solidFill>
                            <a:srgbClr val="0000FF"/>
                          </a:solidFill>
                          <a:effectLst/>
                          <a:latin typeface="Calibri" panose="020F0502020204030204" pitchFamily="34" charset="0"/>
                          <a:ea typeface="宋体" panose="02010600030101010101" pitchFamily="2" charset="-122"/>
                        </a:rPr>
                        <a:t>967</a:t>
                      </a:r>
                      <a:endParaRPr lang="zh-CN" sz="1050" strike="sngStrike"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0000FF"/>
                          </a:solidFill>
                          <a:effectLst/>
                          <a:latin typeface="Calibri" panose="020F0502020204030204" pitchFamily="34" charset="0"/>
                          <a:ea typeface="宋体" panose="02010600030101010101" pitchFamily="2" charset="-122"/>
                        </a:rPr>
                        <a:t>335</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105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pPr algn="r">
                        <a:spcAft>
                          <a:spcPts val="0"/>
                        </a:spcAft>
                      </a:pPr>
                      <a:r>
                        <a:rPr lang="en-US" sz="1050" b="1" dirty="0">
                          <a:solidFill>
                            <a:srgbClr val="FF0000"/>
                          </a:solidFill>
                          <a:effectLst/>
                          <a:latin typeface="Calibri" panose="020F0502020204030204" pitchFamily="34" charset="0"/>
                          <a:ea typeface="宋体" panose="02010600030101010101" pitchFamily="2" charset="-122"/>
                        </a:rPr>
                        <a:t>0.122119816</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0.2104455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dirty="0">
                          <a:solidFill>
                            <a:srgbClr val="FF0000"/>
                          </a:solidFill>
                          <a:effectLst/>
                          <a:latin typeface="Calibri" panose="020F0502020204030204" pitchFamily="34" charset="0"/>
                          <a:ea typeface="宋体" panose="02010600030101010101" pitchFamily="2" charset="-122"/>
                        </a:rPr>
                        <a:t>0.3325653</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341909583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Ad-hoc meeting (July)</a:t>
            </a:r>
            <a:endParaRPr lang="en-US" altLang="en-US" sz="3200" dirty="0">
              <a:solidFill>
                <a:schemeClr val="tx2"/>
              </a:solidFill>
            </a:endParaRPr>
          </a:p>
        </p:txBody>
      </p:sp>
      <p:sp>
        <p:nvSpPr>
          <p:cNvPr id="9" name="Rectangle 3"/>
          <p:cNvSpPr txBox="1">
            <a:spLocks noChangeArrowheads="1"/>
          </p:cNvSpPr>
          <p:nvPr/>
        </p:nvSpPr>
        <p:spPr bwMode="auto">
          <a:xfrm>
            <a:off x="457200" y="1069759"/>
            <a:ext cx="11658600" cy="52548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Location</a:t>
            </a:r>
            <a:endParaRPr lang="en-US" altLang="zh-CN" sz="2400" b="1" dirty="0" smtClean="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smtClean="0"/>
              <a:t>Ericsson Office: Lund, Sweden</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Meeting room: 18 seats </a:t>
            </a:r>
            <a:r>
              <a:rPr lang="en-US" altLang="zh-CN" strike="sngStrike" dirty="0" smtClean="0">
                <a:solidFill>
                  <a:schemeClr val="bg1">
                    <a:lumMod val="50000"/>
                  </a:schemeClr>
                </a:solidFill>
              </a:rPr>
              <a:t>, or 45 seats</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Traffic: Flying in to Copenhagen airport, then 40 minutes by train to Lund</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Hotel: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dirty="0"/>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a:t>C</a:t>
            </a:r>
            <a:r>
              <a:rPr lang="en-US" altLang="zh-CN" sz="2400" dirty="0" smtClean="0"/>
              <a:t>ost</a:t>
            </a:r>
            <a:endParaRPr lang="en-US" altLang="zh-CN" sz="2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a:t>Ericsson (Leif</a:t>
            </a:r>
            <a:r>
              <a:rPr lang="en-US" altLang="zh-CN" sz="1800" dirty="0" smtClean="0"/>
              <a:t>) will cover</a:t>
            </a:r>
            <a:endParaRPr lang="en-US" altLang="zh-CN" sz="1800" dirty="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2000" dirty="0">
              <a:cs typeface="Times New Roman" panose="02020603050405020304" pitchFamily="18" charset="0"/>
            </a:endParaRPr>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Date</a:t>
            </a:r>
            <a:endParaRPr lang="en-US" altLang="zh-CN" sz="2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strike="sngStrike" dirty="0">
                <a:solidFill>
                  <a:schemeClr val="bg1">
                    <a:lumMod val="50000"/>
                  </a:schemeClr>
                </a:solidFill>
              </a:rPr>
              <a:t>2 days? Thursday-Friday? -- July 6, 7</a:t>
            </a:r>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a:t>3 </a:t>
            </a:r>
            <a:r>
              <a:rPr lang="en-US" altLang="zh-CN" sz="1800" dirty="0" smtClean="0"/>
              <a:t>days </a:t>
            </a:r>
            <a:r>
              <a:rPr lang="en-US" altLang="zh-CN" sz="1800" dirty="0"/>
              <a:t>(</a:t>
            </a:r>
            <a:r>
              <a:rPr lang="en-US" altLang="zh-CN" sz="1800" dirty="0" smtClean="0"/>
              <a:t>Thursday- Saturday -- </a:t>
            </a:r>
            <a:r>
              <a:rPr lang="en-US" altLang="zh-CN" sz="1800" dirty="0"/>
              <a:t>July 6, 7, </a:t>
            </a:r>
            <a:r>
              <a:rPr lang="en-US" altLang="zh-CN" sz="1800" dirty="0" smtClean="0"/>
              <a:t>8)</a:t>
            </a:r>
            <a:endParaRPr lang="en-US" altLang="zh-CN" sz="1800" dirty="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dirty="0" smtClean="0"/>
          </a:p>
          <a:p>
            <a:pPr marL="361950" lvl="1" indent="-361950" algn="just">
              <a:spcBef>
                <a:spcPct val="0"/>
              </a:spcBef>
              <a:spcAft>
                <a:spcPts val="300"/>
              </a:spcAft>
              <a:buClr>
                <a:srgbClr val="000000"/>
              </a:buClr>
              <a:buFont typeface="Arial" panose="020B0604020202020204" pitchFamily="34" charset="0"/>
              <a:buChar char="•"/>
              <a:defRPr/>
            </a:pPr>
            <a:r>
              <a:rPr lang="en-US" altLang="zh-CN" dirty="0" smtClean="0"/>
              <a:t>Note:</a:t>
            </a:r>
            <a:endParaRPr lang="en-US" altLang="zh-CN"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smtClean="0"/>
              <a:t>Mix-mode meeting</a:t>
            </a:r>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smtClean="0"/>
              <a:t>If decided to add an Ad-hoc </a:t>
            </a:r>
            <a:r>
              <a:rPr lang="en-US" altLang="zh-CN" sz="1400" dirty="0"/>
              <a:t>meeting, you will need location, date, time and </a:t>
            </a:r>
            <a:r>
              <a:rPr lang="en-US" altLang="zh-CN" sz="1400" dirty="0">
                <a:solidFill>
                  <a:srgbClr val="0000FF"/>
                </a:solidFill>
              </a:rPr>
              <a:t>run a motion in the </a:t>
            </a:r>
            <a:r>
              <a:rPr lang="en-US" altLang="zh-CN" sz="1400" dirty="0" smtClean="0">
                <a:solidFill>
                  <a:srgbClr val="0000FF"/>
                </a:solidFill>
              </a:rPr>
              <a:t>May meeting</a:t>
            </a:r>
            <a:r>
              <a:rPr lang="en-US" altLang="zh-CN" sz="1400" dirty="0"/>
              <a:t>. </a:t>
            </a:r>
            <a:r>
              <a:rPr lang="en-US" altLang="zh-CN" sz="1400" dirty="0" smtClean="0"/>
              <a:t>(Reference: </a:t>
            </a:r>
            <a:r>
              <a:rPr lang="en-US" altLang="zh-CN" sz="1400" dirty="0" err="1" smtClean="0"/>
              <a:t>TGme</a:t>
            </a:r>
            <a:r>
              <a:rPr lang="en-US" altLang="zh-CN" sz="1400" dirty="0" smtClean="0"/>
              <a:t> 11-22/1627</a:t>
            </a:r>
            <a:r>
              <a:rPr lang="en-US" altLang="zh-CN" sz="1400" dirty="0"/>
              <a:t>, slide </a:t>
            </a:r>
            <a:r>
              <a:rPr lang="en-US" altLang="zh-CN" sz="1400" dirty="0" smtClean="0"/>
              <a:t>7).</a:t>
            </a:r>
            <a:endParaRPr lang="en-US" altLang="zh-CN" sz="1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a:t>Also, the meeting needs to be </a:t>
            </a:r>
            <a:r>
              <a:rPr lang="en-US" altLang="zh-CN" sz="1400" dirty="0">
                <a:solidFill>
                  <a:srgbClr val="0000FF"/>
                </a:solidFill>
              </a:rPr>
              <a:t>announced 30 days in advance </a:t>
            </a:r>
            <a:r>
              <a:rPr lang="en-US" altLang="zh-CN" sz="1400" dirty="0"/>
              <a:t>on the 802.11 reflector</a:t>
            </a:r>
            <a:r>
              <a:rPr lang="en-US" altLang="zh-CN" sz="1400" dirty="0" smtClean="0"/>
              <a:t>.</a:t>
            </a:r>
            <a:endParaRPr lang="en-US" altLang="zh-CN" sz="1600" dirty="0"/>
          </a:p>
        </p:txBody>
      </p:sp>
    </p:spTree>
    <p:extLst>
      <p:ext uri="{BB962C8B-B14F-4D97-AF65-F5344CB8AC3E}">
        <p14:creationId xmlns:p14="http://schemas.microsoft.com/office/powerpoint/2010/main" val="439857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SP: July 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smtClean="0"/>
              <a:t>If we have an </a:t>
            </a:r>
            <a:r>
              <a:rPr lang="en-US" altLang="zh-CN" sz="1800" b="1" kern="0" dirty="0" smtClean="0">
                <a:solidFill>
                  <a:srgbClr val="0000FF"/>
                </a:solidFill>
              </a:rPr>
              <a:t>2 or 3 </a:t>
            </a:r>
            <a:r>
              <a:rPr lang="en-US" altLang="zh-CN" sz="1800" b="1" kern="0" dirty="0" smtClean="0"/>
              <a:t>days ad-hoc </a:t>
            </a:r>
            <a:r>
              <a:rPr lang="en-US" altLang="zh-CN" sz="1800" b="1" kern="0" dirty="0"/>
              <a:t>meeting </a:t>
            </a:r>
            <a:r>
              <a:rPr lang="en-US" altLang="zh-CN" sz="1800" b="1" kern="0" dirty="0" smtClean="0"/>
              <a:t>during </a:t>
            </a:r>
            <a:r>
              <a:rPr lang="en-US" altLang="zh-CN" sz="1800" b="1" kern="0" dirty="0" smtClean="0">
                <a:solidFill>
                  <a:srgbClr val="0000FF"/>
                </a:solidFill>
              </a:rPr>
              <a:t>July 6, 7</a:t>
            </a:r>
            <a:r>
              <a:rPr lang="zh-CN" altLang="en-US" sz="1800" b="1" kern="0" dirty="0">
                <a:solidFill>
                  <a:srgbClr val="0000FF"/>
                </a:solidFill>
              </a:rPr>
              <a:t> </a:t>
            </a:r>
            <a:r>
              <a:rPr lang="en-US" altLang="zh-CN" sz="1800" b="1" kern="0" dirty="0" smtClean="0">
                <a:solidFill>
                  <a:srgbClr val="0000FF"/>
                </a:solidFill>
              </a:rPr>
              <a:t>(8)</a:t>
            </a:r>
            <a:r>
              <a:rPr lang="en-US" altLang="zh-CN" sz="1800" b="1" kern="0" dirty="0" smtClean="0"/>
              <a:t>, 2023, </a:t>
            </a:r>
            <a:r>
              <a:rPr lang="en-US" altLang="zh-CN" sz="1800" b="1" kern="0" dirty="0" smtClean="0">
                <a:solidFill>
                  <a:srgbClr val="0000FF"/>
                </a:solidFill>
              </a:rPr>
              <a:t>in the </a:t>
            </a:r>
            <a:r>
              <a:rPr lang="en-US" altLang="zh-CN" sz="1800" b="1" kern="0" dirty="0">
                <a:solidFill>
                  <a:srgbClr val="0000FF"/>
                </a:solidFill>
              </a:rPr>
              <a:t>Ericsson </a:t>
            </a:r>
            <a:r>
              <a:rPr lang="en-US" altLang="zh-CN" sz="1800" b="1" kern="0" dirty="0" smtClean="0">
                <a:solidFill>
                  <a:srgbClr val="0000FF"/>
                </a:solidFill>
              </a:rPr>
              <a:t>Office, </a:t>
            </a:r>
            <a:r>
              <a:rPr lang="en-US" altLang="zh-CN" sz="1800" b="1" kern="0" dirty="0">
                <a:solidFill>
                  <a:srgbClr val="0000FF"/>
                </a:solidFill>
              </a:rPr>
              <a:t>Lund, </a:t>
            </a:r>
            <a:r>
              <a:rPr lang="en-US" altLang="zh-CN" sz="1800" b="1" kern="0" dirty="0" smtClean="0">
                <a:solidFill>
                  <a:srgbClr val="0000FF"/>
                </a:solidFill>
              </a:rPr>
              <a:t>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a:t>
            </a:r>
            <a:r>
              <a:rPr lang="en-US" altLang="zh-CN" sz="1800" b="1" kern="0" dirty="0" smtClean="0"/>
              <a:t>submissions, please choose:</a:t>
            </a:r>
          </a:p>
          <a:p>
            <a:pPr lvl="1" algn="just">
              <a:buFont typeface="Arial" panose="020B0604020202020204" pitchFamily="34" charset="0"/>
              <a:buChar char="–"/>
              <a:defRPr/>
            </a:pPr>
            <a:r>
              <a:rPr lang="en-US" altLang="zh-CN" dirty="0">
                <a:latin typeface="Times New Roman" panose="02020603050405020304" pitchFamily="18" charset="0"/>
                <a:cs typeface="+mn-cs"/>
              </a:rPr>
              <a:t>Attend in </a:t>
            </a:r>
            <a:r>
              <a:rPr lang="en-US" altLang="zh-CN" dirty="0" smtClean="0">
                <a:latin typeface="Times New Roman" panose="02020603050405020304" pitchFamily="18" charset="0"/>
                <a:cs typeface="+mn-cs"/>
              </a:rPr>
              <a:t>person  -- 8</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Attend online  -- 11</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Do </a:t>
            </a:r>
            <a:r>
              <a:rPr lang="en-US" altLang="zh-CN" dirty="0">
                <a:latin typeface="Times New Roman" panose="02020603050405020304" pitchFamily="18" charset="0"/>
                <a:cs typeface="+mn-cs"/>
              </a:rPr>
              <a:t>not support Ad-hoc </a:t>
            </a:r>
            <a:r>
              <a:rPr lang="en-US" altLang="zh-CN" dirty="0" smtClean="0">
                <a:latin typeface="Times New Roman" panose="02020603050405020304" pitchFamily="18" charset="0"/>
                <a:cs typeface="+mn-cs"/>
              </a:rPr>
              <a:t>meeting  -- 2</a:t>
            </a:r>
            <a:endParaRPr lang="en-US" altLang="zh-CN" dirty="0">
              <a:latin typeface="Times New Roman" panose="02020603050405020304" pitchFamily="18" charset="0"/>
              <a:cs typeface="+mn-cs"/>
            </a:endParaRPr>
          </a:p>
          <a:p>
            <a:pPr lvl="1" algn="just">
              <a:buFont typeface="Arial" panose="020B0604020202020204" pitchFamily="34" charset="0"/>
              <a:buChar char="–"/>
              <a:defRPr/>
            </a:pPr>
            <a:r>
              <a:rPr lang="en-US" altLang="zh-CN" dirty="0" smtClean="0">
                <a:latin typeface="Times New Roman" panose="02020603050405020304" pitchFamily="18" charset="0"/>
                <a:cs typeface="+mn-cs"/>
              </a:rPr>
              <a:t>Abstain  -- 4</a:t>
            </a: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smtClean="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smtClean="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dirty="0" smtClean="0"/>
          </a:p>
          <a:p>
            <a:pPr lvl="1" algn="just">
              <a:buFont typeface="Arial" panose="020B0604020202020204" pitchFamily="34" charset="0"/>
              <a:buChar char="–"/>
              <a:defRPr/>
            </a:pPr>
            <a:r>
              <a:rPr lang="en-US" altLang="zh-CN" sz="1400" dirty="0" smtClean="0"/>
              <a:t>Note: the SP was run on April 13</a:t>
            </a:r>
            <a:endParaRPr lang="en-US" altLang="en-US" sz="1400" dirty="0">
              <a:solidFill>
                <a:schemeClr val="tx2"/>
              </a:solidFill>
            </a:endParaRPr>
          </a:p>
          <a:p>
            <a:pPr lvl="1" algn="just">
              <a:buFont typeface="Arial" panose="020B0604020202020204" pitchFamily="34" charset="0"/>
              <a:buChar char="–"/>
              <a:defRPr/>
            </a:pPr>
            <a:endParaRPr lang="en-US" altLang="zh-CN" sz="1050" b="1" kern="0" dirty="0"/>
          </a:p>
        </p:txBody>
      </p:sp>
    </p:spTree>
    <p:extLst>
      <p:ext uri="{BB962C8B-B14F-4D97-AF65-F5344CB8AC3E}">
        <p14:creationId xmlns:p14="http://schemas.microsoft.com/office/powerpoint/2010/main" val="156134816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Motion: </a:t>
            </a:r>
            <a:r>
              <a:rPr lang="en-US" altLang="zh-CN" sz="3200" dirty="0"/>
              <a:t>July Ad-hoc </a:t>
            </a:r>
            <a:r>
              <a:rPr lang="en-US" altLang="zh-CN" sz="3200" dirty="0" smtClean="0"/>
              <a:t>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a </a:t>
            </a:r>
            <a:r>
              <a:rPr lang="en-US" altLang="zh-CN" sz="1800" b="1" kern="0" dirty="0" err="1" smtClean="0"/>
              <a:t>TGbf</a:t>
            </a:r>
            <a:r>
              <a:rPr lang="en-US" altLang="zh-CN" sz="1800" b="1" kern="0" dirty="0" smtClean="0"/>
              <a:t> </a:t>
            </a:r>
            <a:r>
              <a:rPr lang="en-US" altLang="zh-CN" sz="1800" b="1" kern="0" dirty="0"/>
              <a:t>ad-hoc meeting on </a:t>
            </a:r>
            <a:r>
              <a:rPr lang="en-US" altLang="zh-CN" sz="1800" b="1" kern="0" dirty="0">
                <a:solidFill>
                  <a:srgbClr val="0000FF"/>
                </a:solidFill>
              </a:rPr>
              <a:t>July 6, 7, 8</a:t>
            </a:r>
            <a:r>
              <a:rPr lang="en-US" altLang="zh-CN" sz="1800" b="1" kern="0" dirty="0"/>
              <a:t>, 2023, </a:t>
            </a:r>
            <a:r>
              <a:rPr lang="en-US" altLang="zh-CN" sz="1800" b="1" kern="0" dirty="0">
                <a:solidFill>
                  <a:srgbClr val="0000FF"/>
                </a:solidFill>
              </a:rPr>
              <a:t>in the Ericsson Office, Lund, 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submissions.</a:t>
            </a: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Result:</a:t>
            </a: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dirty="0" smtClean="0"/>
              <a:t>Mix-mode </a:t>
            </a:r>
            <a:r>
              <a:rPr lang="en-US" altLang="zh-CN" dirty="0"/>
              <a:t>meeting</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0504992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teleconference calls 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May	4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 ET</a:t>
            </a:r>
          </a:p>
          <a:p>
            <a:pPr marL="400050" lvl="2" indent="0" algn="just">
              <a:spcBef>
                <a:spcPct val="0"/>
              </a:spcBef>
              <a:spcAft>
                <a:spcPts val="0"/>
              </a:spcAft>
              <a:buClr>
                <a:srgbClr val="000000"/>
              </a:buClr>
              <a:buNone/>
              <a:defRPr/>
            </a:pPr>
            <a:endParaRPr lang="en-US" altLang="zh-CN"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8	(Monday),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a:t>
            </a:r>
            <a:r>
              <a:rPr lang="en-US" altLang="zh-CN" dirty="0">
                <a:solidFill>
                  <a:srgbClr val="FF0000"/>
                </a:solidFill>
                <a:cs typeface="Times New Roman" panose="02020603050405020304" pitchFamily="18" charset="0"/>
              </a:rPr>
              <a:t>--CAC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9	(Tuesday),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 </a:t>
            </a:r>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154899</TotalTime>
  <Words>3067</Words>
  <Application>Microsoft Office PowerPoint</Application>
  <PresentationFormat>宽屏</PresentationFormat>
  <Paragraphs>1000</Paragraphs>
  <Slides>29</Slides>
  <Notes>29</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29</vt:i4>
      </vt:variant>
    </vt:vector>
  </HeadingPairs>
  <TitlesOfParts>
    <vt:vector size="40"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May teleconference 2023</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D1.0 CR Status</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5888</cp:revision>
  <cp:lastPrinted>2014-11-04T15:04:57Z</cp:lastPrinted>
  <dcterms:created xsi:type="dcterms:W3CDTF">2007-04-17T18:10:23Z</dcterms:created>
  <dcterms:modified xsi:type="dcterms:W3CDTF">2023-05-08T07:18:58Z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(3)voCfhCaaxVwWlsWXjqE4EWtx58dJ/B8AHM5g+MDaejD61JnXITBeyXuclDknfU7fTD9JXCRW
6Q4VabALkv8hDqrBB6ErLbiXZGym69u16wTZzd7UKD6jLeHPi1Q+M4iyy29v3KMlbWrkL7qL
+Xn5scVsflNDdrxTwpj9opeanI81wySOFkSIwMSS6PWGoSl1r5IRc08BYEQ6CKAGvVuffT2j
bDaiT0erIgGXHXIoM1</vt:lpwstr>
  </property>
  <property fmtid="{D5CDD505-2E9C-101B-9397-08002B2CF9AE}" pid="27" name="_2015_ms_pID_7253431">
    <vt:lpwstr>IWZwVZL2eX1keA4X3VmdffwJmyJhxLUMR5iIigaUn5WYvYkH18dADT
PtnuqZsb6hOO8QPTej2sCspdTzsLT1Sx2QU7dfdn+qRdc7cYnb48ueXzVFSSPd+UFz/BxNKs
GUqEHAZVb+oMK3tR6xNUuMn2BG9zfyL443PXS53grZGsDndH5TS/YL6rT8pbwc91tRuLTM2G
oYAJRjJWPSlpZuLicOivcf6NOOB6AQJng9Ay</vt:lpwstr>
  </property>
  <property fmtid="{D5CDD505-2E9C-101B-9397-08002B2CF9AE}" pid="28" name="_2015_ms_pID_7253432">
    <vt:lpwstr>jqYY+v0o9vfHfap1HQHLd5E=</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1678066362</vt:lpwstr>
  </property>
</Properties>
</file>