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430" r:id="rId3"/>
    <p:sldId id="469" r:id="rId4"/>
    <p:sldId id="470" r:id="rId5"/>
    <p:sldId id="472" r:id="rId6"/>
    <p:sldId id="474" r:id="rId7"/>
    <p:sldId id="471" r:id="rId8"/>
    <p:sldId id="473" r:id="rId9"/>
    <p:sldId id="468" r:id="rId10"/>
    <p:sldId id="476" r:id="rId11"/>
    <p:sldId id="464" r:id="rId12"/>
    <p:sldId id="477" r:id="rId13"/>
    <p:sldId id="478" r:id="rId14"/>
    <p:sldId id="454" r:id="rId15"/>
    <p:sldId id="475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69"/>
            <p14:sldId id="470"/>
            <p14:sldId id="472"/>
            <p14:sldId id="474"/>
            <p14:sldId id="471"/>
            <p14:sldId id="473"/>
            <p14:sldId id="468"/>
            <p14:sldId id="476"/>
            <p14:sldId id="464"/>
            <p14:sldId id="477"/>
            <p14:sldId id="478"/>
            <p14:sldId id="454"/>
            <p14:sldId id="4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8556" autoAdjust="0"/>
  </p:normalViewPr>
  <p:slideViewPr>
    <p:cSldViewPr>
      <p:cViewPr varScale="1">
        <p:scale>
          <a:sx n="195" d="100"/>
          <a:sy n="195" d="100"/>
        </p:scale>
        <p:origin x="2237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802.11-23/711r0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Follow up on the enhanced link adaptations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04/25/23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53005"/>
              </p:ext>
            </p:extLst>
          </p:nvPr>
        </p:nvGraphicFramePr>
        <p:xfrm>
          <a:off x="1482726" y="2819400"/>
          <a:ext cx="6781800" cy="256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dirty="0"/>
                        <a:t>ZEKU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2479 E Bayshore Road, Suite 260. Palo Alto, CA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Xiaogang.chen@zeku.com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Bolton Shen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Chunlin</a:t>
                      </a:r>
                      <a:r>
                        <a:rPr lang="en-US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Wen Song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Ivan 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2CCF7C7-759D-4A6D-5126-C022DCBD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2"/>
            <a:ext cx="7770813" cy="1065213"/>
          </a:xfrm>
        </p:spPr>
        <p:txBody>
          <a:bodyPr/>
          <a:lstStyle/>
          <a:p>
            <a:r>
              <a:rPr lang="en-US" dirty="0"/>
              <a:t>Emulating the </a:t>
            </a:r>
            <a:r>
              <a:rPr lang="en-US" dirty="0" err="1"/>
              <a:t>come&amp;go</a:t>
            </a:r>
            <a:r>
              <a:rPr lang="en-US" dirty="0"/>
              <a:t> of ACI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7835E-90EB-DB68-BE4C-528C848EA9F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5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700"/>
              <a:t>Xiaogang Chen etc. (ZEKU)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endParaRPr lang="en-US" sz="7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794FA-3891-9FCE-1464-B3AAC800C4B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10</a:t>
            </a:fld>
            <a:endParaRPr lang="en-US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F77AB2E-C003-DC7F-B849-23BF7ADB3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30188" y="1776682"/>
            <a:ext cx="2475412" cy="89031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dirty="0"/>
              <a:t>Rx settles on a rate with the presence of the ACI.</a:t>
            </a:r>
          </a:p>
          <a:p>
            <a:pPr marL="642938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ACI could be in-band Bluetooth working in FDD with Wi-Fi;</a:t>
            </a:r>
          </a:p>
          <a:p>
            <a:pPr marL="642938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ACI Setup is the same as [1].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9CB8D3D-4FFC-167E-0678-EE83A7C5F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376" y="1977444"/>
            <a:ext cx="3808413" cy="4113213"/>
          </a:xfrm>
        </p:spPr>
        <p:txBody>
          <a:bodyPr/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249AA74-D190-AFB6-DD11-E033CB64F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776681"/>
            <a:ext cx="3737563" cy="4665554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E33352A-2ACF-90FE-EE2B-B196121E96B7}"/>
              </a:ext>
            </a:extLst>
          </p:cNvPr>
          <p:cNvSpPr/>
          <p:nvPr/>
        </p:nvSpPr>
        <p:spPr bwMode="auto">
          <a:xfrm>
            <a:off x="193175" y="1825043"/>
            <a:ext cx="3962399" cy="15240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36D0848-4628-FC45-D0E9-8FDCD733B00E}"/>
              </a:ext>
            </a:extLst>
          </p:cNvPr>
          <p:cNvSpPr/>
          <p:nvPr/>
        </p:nvSpPr>
        <p:spPr bwMode="auto">
          <a:xfrm>
            <a:off x="191589" y="3397405"/>
            <a:ext cx="3962399" cy="94223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FF19B57-DD26-6018-A8B1-3A6F29412DF7}"/>
              </a:ext>
            </a:extLst>
          </p:cNvPr>
          <p:cNvSpPr/>
          <p:nvPr/>
        </p:nvSpPr>
        <p:spPr bwMode="auto">
          <a:xfrm>
            <a:off x="191588" y="4404732"/>
            <a:ext cx="3962399" cy="465141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D4E9C62-91EB-822B-C3A9-2A329398AC05}"/>
              </a:ext>
            </a:extLst>
          </p:cNvPr>
          <p:cNvSpPr/>
          <p:nvPr/>
        </p:nvSpPr>
        <p:spPr bwMode="auto">
          <a:xfrm>
            <a:off x="193447" y="4940510"/>
            <a:ext cx="3962399" cy="389734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3C4D7F2-52C7-1C92-4B1F-4A4157674279}"/>
              </a:ext>
            </a:extLst>
          </p:cNvPr>
          <p:cNvSpPr/>
          <p:nvPr/>
        </p:nvSpPr>
        <p:spPr bwMode="auto">
          <a:xfrm>
            <a:off x="191588" y="5359666"/>
            <a:ext cx="3962399" cy="883391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339BCDA9-933B-6482-9522-5D113ABAA3C1}"/>
              </a:ext>
            </a:extLst>
          </p:cNvPr>
          <p:cNvSpPr txBox="1">
            <a:spLocks/>
          </p:cNvSpPr>
          <p:nvPr/>
        </p:nvSpPr>
        <p:spPr bwMode="auto">
          <a:xfrm>
            <a:off x="4230188" y="3499583"/>
            <a:ext cx="2475412" cy="8400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B050"/>
                </a:solidFill>
              </a:rPr>
              <a:t>ACI is not present.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0642E89F-0063-119A-DAE7-D85F3800E25F}"/>
              </a:ext>
            </a:extLst>
          </p:cNvPr>
          <p:cNvSpPr txBox="1">
            <a:spLocks/>
          </p:cNvSpPr>
          <p:nvPr/>
        </p:nvSpPr>
        <p:spPr bwMode="auto">
          <a:xfrm>
            <a:off x="4230188" y="4470621"/>
            <a:ext cx="3810000" cy="338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chemeClr val="accent1"/>
                </a:solidFill>
              </a:rPr>
              <a:t>ACI is not present.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BE4CAF61-EBD1-87C5-6369-4BD08770121B}"/>
              </a:ext>
            </a:extLst>
          </p:cNvPr>
          <p:cNvSpPr txBox="1">
            <a:spLocks/>
          </p:cNvSpPr>
          <p:nvPr/>
        </p:nvSpPr>
        <p:spPr bwMode="auto">
          <a:xfrm>
            <a:off x="4230188" y="4753985"/>
            <a:ext cx="23230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FF0000"/>
                </a:solidFill>
              </a:rPr>
              <a:t>ACI is present.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353A551-0E89-AC65-96D6-6A2DACF09947}"/>
              </a:ext>
            </a:extLst>
          </p:cNvPr>
          <p:cNvSpPr txBox="1">
            <a:spLocks/>
          </p:cNvSpPr>
          <p:nvPr/>
        </p:nvSpPr>
        <p:spPr bwMode="auto">
          <a:xfrm>
            <a:off x="4230188" y="5037349"/>
            <a:ext cx="381000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B050"/>
                </a:solidFill>
              </a:rPr>
              <a:t>ACI is not present.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9BA00287-CAD7-7595-93FB-95C58A7AAAB9}"/>
              </a:ext>
            </a:extLst>
          </p:cNvPr>
          <p:cNvSpPr txBox="1">
            <a:spLocks/>
          </p:cNvSpPr>
          <p:nvPr/>
        </p:nvSpPr>
        <p:spPr bwMode="auto">
          <a:xfrm>
            <a:off x="4229916" y="5693779"/>
            <a:ext cx="381000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B050"/>
                </a:solidFill>
              </a:rPr>
              <a:t>ACI is not present.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F2FB30DC-C4E7-5626-6097-795968793382}"/>
              </a:ext>
            </a:extLst>
          </p:cNvPr>
          <p:cNvSpPr txBox="1">
            <a:spLocks/>
          </p:cNvSpPr>
          <p:nvPr/>
        </p:nvSpPr>
        <p:spPr bwMode="auto">
          <a:xfrm>
            <a:off x="4228329" y="5264089"/>
            <a:ext cx="381000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FF0000"/>
                </a:solidFill>
              </a:rPr>
              <a:t>ACI is present.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EEE4C5DD-61A3-ECC6-4464-2953C11056C8}"/>
              </a:ext>
            </a:extLst>
          </p:cNvPr>
          <p:cNvSpPr txBox="1">
            <a:spLocks/>
          </p:cNvSpPr>
          <p:nvPr/>
        </p:nvSpPr>
        <p:spPr bwMode="auto">
          <a:xfrm>
            <a:off x="4228329" y="4211588"/>
            <a:ext cx="381000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1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5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FF0000"/>
                </a:solidFill>
              </a:rPr>
              <a:t>ACI is present.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7B3193-53A3-D3DF-E7E6-1A1C773D092D}"/>
              </a:ext>
            </a:extLst>
          </p:cNvPr>
          <p:cNvSpPr txBox="1"/>
          <p:nvPr/>
        </p:nvSpPr>
        <p:spPr>
          <a:xfrm>
            <a:off x="6381682" y="1776681"/>
            <a:ext cx="23230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a period of time (on the order of seconds or even longer), the Rx </a:t>
            </a:r>
            <a:r>
              <a:rPr lang="en-US" sz="1600" b="1" i="1" dirty="0">
                <a:solidFill>
                  <a:schemeClr val="tx1"/>
                </a:solidFill>
              </a:rPr>
              <a:t>cannot work on the highest MCS that it indicated to support </a:t>
            </a:r>
            <a:r>
              <a:rPr lang="en-US" sz="1600" dirty="0">
                <a:solidFill>
                  <a:schemeClr val="tx1"/>
                </a:solidFill>
              </a:rPr>
              <a:t>in the capability due to the presence of ACI.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It’s better to inform the Tx </a:t>
            </a:r>
            <a:r>
              <a:rPr lang="en-US" sz="1600" b="1" i="1" dirty="0">
                <a:solidFill>
                  <a:schemeClr val="tx1"/>
                </a:solidFill>
              </a:rPr>
              <a:t>a MCS cap </a:t>
            </a:r>
            <a:r>
              <a:rPr lang="en-US" sz="1600" dirty="0">
                <a:solidFill>
                  <a:schemeClr val="tx1"/>
                </a:solidFill>
              </a:rPr>
              <a:t>within this duration to avoid the MCS climbing/dropping back and force which introduces too many retries.</a:t>
            </a:r>
          </a:p>
        </p:txBody>
      </p:sp>
    </p:spTree>
    <p:extLst>
      <p:ext uri="{BB962C8B-B14F-4D97-AF65-F5344CB8AC3E}">
        <p14:creationId xmlns:p14="http://schemas.microsoft.com/office/powerpoint/2010/main" val="809121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FB43-6AAB-FA9C-396C-5220C4FD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feedback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E43FA-AF43-1187-F0D7-154EA2C0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5001"/>
            <a:ext cx="7770813" cy="4495800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What information need to feedback?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presence of interferences;</a:t>
            </a:r>
          </a:p>
          <a:p>
            <a:pPr marL="885825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May report next level of details such as: </a:t>
            </a:r>
          </a:p>
          <a:p>
            <a:pPr marL="1228725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Time (expected duration to determine long term or short term);</a:t>
            </a:r>
          </a:p>
          <a:p>
            <a:pPr marL="1228725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Frequency for punctured transmission (some in-device information is only available to Rx. E.g. restrict the BT hopping within a narrow band).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MCS Cap recommendation for long term;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MCS recommendation for short term??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the transmitter leverage the feedback?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Link switch depends on the predicted duration of the interference and link availability;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Maximum supported MCS adjustment;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Short term MCS fine tune.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5B1E5-4CD9-C3B1-7575-592F3E3C0F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2FF3-AB49-9B83-7632-823DAF1745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2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4B1FD-0366-5C1D-2F21-BA7E1F8E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feedback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E2FD5-CAFB-4B2D-06B1-C0A8C1B6C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Where those information can be carried?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BA for fastest response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OMI for long term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A-Control? Not widely implemented so far.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Certification will help the technology adoption.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Link adaptation focused certification has been done for </a:t>
            </a:r>
            <a:r>
              <a:rPr lang="en-US" sz="1800" b="1" dirty="0"/>
              <a:t>other technologies</a:t>
            </a:r>
            <a:r>
              <a:rPr lang="en-US" sz="1800" dirty="0"/>
              <a:t>;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Throughput comparison was also used during the test of many other features in the certification of 11ax/11be. 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Link adaptation focused certification in 11bn </a:t>
            </a:r>
            <a:r>
              <a:rPr lang="en-US" sz="1800" b="1" dirty="0"/>
              <a:t>should not be difficult</a:t>
            </a:r>
            <a:r>
              <a:rPr lang="en-US" sz="1800" dirty="0"/>
              <a:t> to conduct and demonstrate gain.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9EF1C-9429-4617-D917-EEB2A408E3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D43E1-D7FB-7CA5-CFD8-E7DB5010A6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51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76DA-B32F-FF55-493A-5E7D3A3DD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F0297-6631-F9BE-552C-83EA66F8A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7391400" cy="411321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benefit of rotated </a:t>
            </a:r>
            <a:r>
              <a:rPr lang="en-US" altLang="zh-CN" dirty="0"/>
              <a:t>beamforming feedback is further explained;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Standing out questions have been clarified with further simulations.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Feedback to aid rate adaptation is further discussed;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In-device </a:t>
            </a:r>
            <a:r>
              <a:rPr lang="en-US" dirty="0" err="1"/>
              <a:t>coex</a:t>
            </a:r>
            <a:r>
              <a:rPr lang="en-US" dirty="0"/>
              <a:t> will be a beneficiary if proper information is fed back.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potentially help other use cases if certification can be enforced.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5B850-C415-CDE9-46CF-CDB1FE887B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D298E-BBC0-8F0C-5A1C-ED56FAE9B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 al.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54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D711-5467-9162-4D09-F2CE6E96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955A-7D1F-57BB-0BD9-EFE06D76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11-23-0011-00uhr On the enhanced link adaptation.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9E0B-F259-673C-7517-6CEBC087E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E3CD-C174-E051-FEC2-61CF2F2BF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1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7386-8D63-15A7-A99E-F1815346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2C91-C9EF-593D-0D2F-D7F72CEBC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60826-F4BA-A193-987B-7C21A6A5F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06AD2-7E2E-42CC-01A5-5E6BFC119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D5FE25C-A7AE-713C-A850-F77DF7535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663396"/>
              </p:ext>
            </p:extLst>
          </p:nvPr>
        </p:nvGraphicFramePr>
        <p:xfrm>
          <a:off x="152400" y="1914567"/>
          <a:ext cx="5029200" cy="2490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920">
                  <a:extLst>
                    <a:ext uri="{9D8B030D-6E8A-4147-A177-3AD203B41FA5}">
                      <a16:colId xmlns:a16="http://schemas.microsoft.com/office/drawing/2014/main" val="1027325277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187090597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2320026261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272245863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360306722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103147123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691949884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530928956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175886930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841206317"/>
                    </a:ext>
                  </a:extLst>
                </a:gridCol>
              </a:tblGrid>
              <a:tr h="182693"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Sensitivity(dB@10% PER)</a:t>
                      </a:r>
                    </a:p>
                  </a:txBody>
                  <a:tcPr marL="2999" marR="2999" marT="2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Gap (dB)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ChDNLoS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extLst>
                  <a:ext uri="{0D108BD9-81ED-4DB2-BD59-A6C34878D82A}">
                    <a16:rowId xmlns:a16="http://schemas.microsoft.com/office/drawing/2014/main" val="3343324707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>
                          <a:effectLst/>
                        </a:rPr>
                        <a:t>Nrx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 err="1">
                          <a:effectLst/>
                        </a:rPr>
                        <a:t>Ntx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 err="1">
                          <a:effectLst/>
                        </a:rPr>
                        <a:t>Bw</a:t>
                      </a:r>
                      <a:r>
                        <a:rPr lang="en-US" sz="700" b="1" u="none" strike="noStrike" dirty="0">
                          <a:effectLst/>
                        </a:rPr>
                        <a:t>(MHz)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>
                          <a:effectLst/>
                        </a:rPr>
                        <a:t>MCS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>
                          <a:effectLst/>
                        </a:rPr>
                        <a:t>Nss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SVD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Rot 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Rot B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Rot A-SVD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Rot B-SVD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3166126969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15.577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10.488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10.421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-5.089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-5.156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40719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28.996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23.342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25.048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-5.654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-3.948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47616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37.109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33.399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34.715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-3.71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-2.394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32677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41.577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38.743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41.030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-2.834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-0.547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64878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47.637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45.756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47.617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-1.881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-0.02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42710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80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7.984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4.737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4.850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-3.247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-3.134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925365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80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20.886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17.361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18.488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-3.525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-2.398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67716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80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28.716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25.383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26.473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-3.333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-2.243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86607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80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32.771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30.966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32.094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-1.805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-0.677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591449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80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38.266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36.805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37.863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-1.461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-0.403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35008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160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3.468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1.641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1.862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-1.827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-1.606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3408952358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160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15.414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12.796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13.440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-2.618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-1.974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3553680886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160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22.963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20.491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21.643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-2.472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-1.32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243474808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160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27.520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26.229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26.879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-1.291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-0.641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759755441"/>
                  </a:ext>
                </a:extLst>
              </a:tr>
              <a:tr h="144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u="none" strike="noStrike" dirty="0">
                          <a:effectLst/>
                        </a:rPr>
                        <a:t>160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33.028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32.348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32.927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-0.68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-0.101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31420981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BAF6050-B593-9CBD-6808-B36D22D90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94528"/>
              </p:ext>
            </p:extLst>
          </p:nvPr>
        </p:nvGraphicFramePr>
        <p:xfrm>
          <a:off x="5322506" y="1905549"/>
          <a:ext cx="3747408" cy="2476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344">
                  <a:extLst>
                    <a:ext uri="{9D8B030D-6E8A-4147-A177-3AD203B41FA5}">
                      <a16:colId xmlns:a16="http://schemas.microsoft.com/office/drawing/2014/main" val="272245863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1360306722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1103147123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3691949884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530928956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1175886930"/>
                    </a:ext>
                  </a:extLst>
                </a:gridCol>
                <a:gridCol w="535344">
                  <a:extLst>
                    <a:ext uri="{9D8B030D-6E8A-4147-A177-3AD203B41FA5}">
                      <a16:colId xmlns:a16="http://schemas.microsoft.com/office/drawing/2014/main" val="841206317"/>
                    </a:ext>
                  </a:extLst>
                </a:gridCol>
              </a:tblGrid>
              <a:tr h="176910"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Sensitivity(dB@10% PER)</a:t>
                      </a:r>
                    </a:p>
                  </a:txBody>
                  <a:tcPr marL="2999" marR="2999" marT="2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Gap (dB)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ChDNLoS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9" marR="3999" marT="3999" marB="0" anchor="b"/>
                </a:tc>
                <a:extLst>
                  <a:ext uri="{0D108BD9-81ED-4DB2-BD59-A6C34878D82A}">
                    <a16:rowId xmlns:a16="http://schemas.microsoft.com/office/drawing/2014/main" val="3343324707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>
                          <a:effectLst/>
                        </a:rPr>
                        <a:t>MCS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>
                          <a:effectLst/>
                        </a:rPr>
                        <a:t>Nss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SVD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Rot 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u="none" strike="noStrike" dirty="0">
                          <a:effectLst/>
                        </a:rPr>
                        <a:t>Rot B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Rot A- SVD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Rot B-SVD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/>
                </a:tc>
                <a:extLst>
                  <a:ext uri="{0D108BD9-81ED-4DB2-BD59-A6C34878D82A}">
                    <a16:rowId xmlns:a16="http://schemas.microsoft.com/office/drawing/2014/main" val="3166126969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0.164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40719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0.963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47616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3.065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4.831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32677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64878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5.502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42710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11.549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925365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13.210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67716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20.823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86607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24.652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6.283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591449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26.705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2.464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35008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23.711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29.277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952358"/>
                  </a:ext>
                </a:extLst>
              </a:tr>
              <a:tr h="176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99" marR="2999" marT="299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26.280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32.144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28.425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</a:t>
                      </a:r>
                    </a:p>
                  </a:txBody>
                  <a:tcPr marL="4082" marR="4082" marT="408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8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5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Clarifications, simulations and discussions on the beamforming feedback.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Discussions on the closed loop rate adaptations.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52A2-DC94-9FC1-B5E8-D0333A22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issue on the </a:t>
            </a:r>
            <a:r>
              <a:rPr lang="en-US" dirty="0" err="1"/>
              <a:t>Bfing</a:t>
            </a:r>
            <a:r>
              <a:rPr lang="en-US" dirty="0"/>
              <a:t> feedback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F4964-EA87-46DA-7B02-607E4B5E72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average SNR gap between two SS </a:t>
                </a:r>
                <a:r>
                  <a:rPr lang="en-US" altLang="zh-CN" dirty="0"/>
                  <a:t>in </a:t>
                </a:r>
                <a:r>
                  <a:rPr lang="en-US" altLang="zh-CN" dirty="0" err="1"/>
                  <a:t>Bfed</a:t>
                </a:r>
                <a:r>
                  <a:rPr lang="en-US" altLang="zh-CN" dirty="0"/>
                  <a:t> data could be as large as more than 10dB with an average of ~7.5dB [1];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11be uses only one MCS for data transmission. One MCS needs to adapt to 2SS with a large gap in post-SNR.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Considerable gains is demonstrated in [1] by feeding back the rotated </a:t>
                </a:r>
                <a:r>
                  <a:rPr lang="en-US" dirty="0" err="1"/>
                  <a:t>Bfing</a:t>
                </a:r>
                <a:r>
                  <a:rPr lang="en-US" dirty="0"/>
                  <a:t> matrix:</a:t>
                </a:r>
              </a:p>
              <a:p>
                <a:pPr marL="585788" lvl="1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Instead of feeding back</a:t>
                </a:r>
              </a:p>
              <a:p>
                <a:pPr marL="2600325" lvl="7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𝑆𝑉𝐷</m:t>
                    </m:r>
                    <m:d>
                      <m:dPr>
                        <m:ctrlPr>
                          <a:rPr lang="en-US" sz="1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</m:d>
                    <m:r>
                      <a:rPr lang="en-US" sz="1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𝐵𝐹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b="1" i="0" smtClean="0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en-US" b="1" dirty="0"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628650" lvl="2" indent="-285750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dirty="0"/>
                  <a:t>Feed back</a:t>
                </a:r>
              </a:p>
              <a:p>
                <a:pPr marL="2343150" lvl="7" indent="-285750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1800" dirty="0"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𝐵𝐹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sz="1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1800" b="0" i="0" smtClean="0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</m:oMath>
                </a14:m>
                <a:r>
                  <a:rPr lang="en-US" sz="1050" dirty="0"/>
                  <a:t>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F4964-EA87-46DA-7B02-607E4B5E72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A640-7E68-EF1F-A267-7B26F8C1BC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613C0-685D-6622-7993-EBF163DD95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2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33C3-AC7A-AAC9-0002-46C06520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issue on the </a:t>
            </a:r>
            <a:r>
              <a:rPr lang="en-US" dirty="0" err="1"/>
              <a:t>Bfing</a:t>
            </a:r>
            <a:r>
              <a:rPr lang="en-US" dirty="0"/>
              <a:t> feedback (2/2)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0804D3-99B0-D0DC-4BBD-A8CB07661B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Issue is STA with two chains always feedback two SS and may optimize the feedback assuming two SS by feedback</a:t>
                </a:r>
                <a:r>
                  <a:rPr lang="en-US" dirty="0"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𝑟𝑜𝑡</m:t>
                        </m:r>
                      </m:sub>
                    </m:sSub>
                  </m:oMath>
                </a14:m>
                <a:r>
                  <a:rPr lang="en-US" dirty="0"/>
                  <a:t> instead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US" dirty="0"/>
                  <a:t> (SVD)</a:t>
                </a: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Currently AP has no knowledge on STA’s optimization and may chose the 1</a:t>
                </a:r>
                <a:r>
                  <a:rPr lang="en-US" baseline="30000" dirty="0"/>
                  <a:t>st</a:t>
                </a:r>
                <a:r>
                  <a:rPr lang="en-US" dirty="0"/>
                  <a:t> column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𝑟𝑜𝑡</m:t>
                        </m:r>
                      </m:sub>
                    </m:sSub>
                  </m:oMath>
                </a14:m>
                <a:r>
                  <a:rPr lang="en-US" dirty="0"/>
                  <a:t> and the </a:t>
                </a:r>
                <a:r>
                  <a:rPr lang="en-US" dirty="0" err="1"/>
                  <a:t>postSNR</a:t>
                </a:r>
                <a:r>
                  <a:rPr lang="en-US" dirty="0"/>
                  <a:t> degrades:</a:t>
                </a:r>
              </a:p>
              <a:p>
                <a:pPr marL="433387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latin typeface="Cambria Math" panose="02040503050406030204" pitchFamily="18" charset="0"/>
                          </a:rPr>
                          <m:t>𝐏𝐨𝐬𝐭𝐒𝐍𝐑</m:t>
                        </m:r>
                      </m:e>
                      <m:sub>
                        <m:r>
                          <a:rPr lang="en-US" sz="1600" b="1" i="0" smtClean="0">
                            <a:latin typeface="Cambria Math" panose="02040503050406030204" pitchFamily="18" charset="0"/>
                          </a:rPr>
                          <m:t>𝐬𝐯𝐝</m:t>
                        </m:r>
                      </m:sub>
                    </m:sSub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𝐬</m:t>
                            </m:r>
                          </m:e>
                          <m:sub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en-US" sz="1600" b="1" i="0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433387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unc>
                                    <m:func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mr>
                              <m:mr>
                                <m:e>
                                  <m:func>
                                    <m:func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mr>
                            </m:m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>
                            <a:latin typeface="Cambria Math" panose="02040503050406030204" pitchFamily="18" charset="0"/>
                          </a:rPr>
                          <m:t>𝐏𝐨𝐬𝐭𝐒𝐍𝐑</m:t>
                        </m:r>
                      </m:e>
                      <m:sub>
                        <m:r>
                          <a:rPr lang="en-US" sz="1600" b="1" i="0" smtClean="0">
                            <a:latin typeface="Cambria Math" panose="02040503050406030204" pitchFamily="18" charset="0"/>
                          </a:rPr>
                          <m:t>𝐫𝐨𝐭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  <m:func>
                          <m:func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𝐜𝐨𝐬</m:t>
                                </m:r>
                              </m:e>
                              <m:sup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  <m:func>
                              <m:func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1" i="1">
                                        <a:latin typeface="Cambria Math" panose="02040503050406030204" pitchFamily="18" charset="0"/>
                                      </a:rPr>
                                      <m:t>𝐬𝐢𝐧</m:t>
                                    </m:r>
                                  </m:e>
                                  <m:sup>
                                    <m:r>
                                      <a:rPr lang="en-US" sz="1600" b="1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sz="1600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func>
                          </m:e>
                        </m:func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/>
              </a:p>
              <a:p>
                <a:pPr marL="433387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 panose="02040503050406030204" pitchFamily="18" charset="0"/>
                          </a:rPr>
                          <m:t>𝐏𝐨𝐬𝐭𝐒𝐍𝐑</m:t>
                        </m:r>
                      </m:e>
                      <m:sub>
                        <m:r>
                          <a:rPr lang="en-US" sz="1600" b="1" i="0" smtClean="0">
                            <a:latin typeface="Cambria Math" panose="02040503050406030204" pitchFamily="18" charset="0"/>
                          </a:rPr>
                          <m:t>𝐫𝐨𝐭</m:t>
                        </m:r>
                      </m:sub>
                    </m:sSub>
                  </m:oMath>
                </a14:m>
                <a:r>
                  <a:rPr lang="en-US" sz="1600" i="1" dirty="0">
                    <a:latin typeface="Cambria Math" panose="020405030504060302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&lt;=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 panose="02040503050406030204" pitchFamily="18" charset="0"/>
                          </a:rPr>
                          <m:t>𝐏𝐨𝐬𝐭𝐒𝐍𝐑</m:t>
                        </m:r>
                      </m:e>
                      <m:sub>
                        <m:r>
                          <a:rPr lang="en-US" sz="1600" b="1" i="0" smtClean="0">
                            <a:latin typeface="Cambria Math" panose="02040503050406030204" pitchFamily="18" charset="0"/>
                          </a:rPr>
                          <m:t>𝐬𝐯𝐝</m:t>
                        </m:r>
                      </m:sub>
                    </m:sSub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𝒃𝒂𝒔𝒆𝒍𝒊𝒏𝒆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i="1" dirty="0">
                    <a:latin typeface="Cambria Math" panose="020405030504060302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 </a:t>
                </a:r>
                <a:r>
                  <a:rPr 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“=” is true only</a:t>
                </a:r>
                <a:r>
                  <a:rPr lang="en-US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i="1" dirty="0">
                    <a:latin typeface="Cambria Math" panose="020405030504060302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433387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Considerable loss was demonstrated that align with the analysis [1].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0804D3-99B0-D0DC-4BBD-A8CB07661B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770813" cy="4113213"/>
              </a:xfrm>
              <a:blipFill>
                <a:blip r:embed="rId2"/>
                <a:stretch>
                  <a:fillRect l="-549" t="-741" r="-1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1DEE7-DA7D-38AC-8279-C6B6D1AEBE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13E45-6108-98A4-D004-89ED9F7BE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8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53D1F-B50C-CBA4-0F12-B0FF3CE6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clarifications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82F3-7E5C-EC29-7E44-BFAB588C1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419599"/>
          </a:xfrm>
        </p:spPr>
        <p:txBody>
          <a:bodyPr/>
          <a:lstStyle/>
          <a:p>
            <a:pPr marL="0" indent="0"/>
            <a:r>
              <a:rPr lang="en-US" sz="2000" dirty="0"/>
              <a:t>Where the gain comes from?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Rotated </a:t>
            </a:r>
            <a:r>
              <a:rPr lang="en-US" sz="2000" b="0" dirty="0" err="1"/>
              <a:t>Bfing</a:t>
            </a:r>
            <a:r>
              <a:rPr lang="en-US" sz="2000" b="0" dirty="0"/>
              <a:t> vector is not the optimal vector to maximize channel capacity;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Rotation also introduces inter-stream interference;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However, after rotation, the post SNR could be the same for the two spatial streams. Given single MCS is used for two SS, rotation provides gain.</a:t>
            </a:r>
          </a:p>
          <a:p>
            <a:pPr marL="0" indent="0"/>
            <a:r>
              <a:rPr lang="en-US" sz="2000" dirty="0"/>
              <a:t>Clarifications for other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Leveraging the average SNR to recommend/force AP do </a:t>
            </a:r>
            <a:r>
              <a:rPr lang="en-US" sz="2000" b="0" dirty="0" err="1"/>
              <a:t>nSS</a:t>
            </a:r>
            <a:r>
              <a:rPr lang="en-US" sz="2000" b="0" dirty="0"/>
              <a:t> selection?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700" b="0" dirty="0"/>
              <a:t>The average SNR in CBF may not be used for rate adaptation since the sounding </a:t>
            </a:r>
            <a:r>
              <a:rPr lang="en-US" sz="1700" b="1" dirty="0"/>
              <a:t>frequency could be once per tens or hundred of </a:t>
            </a:r>
            <a:r>
              <a:rPr lang="en-US" sz="1700" b="1" dirty="0" err="1"/>
              <a:t>ms</a:t>
            </a:r>
            <a:r>
              <a:rPr lang="en-US" sz="1700" b="0" dirty="0" err="1"/>
              <a:t>.</a:t>
            </a:r>
            <a:endParaRPr lang="en-US" sz="1700" b="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[1] already showed that </a:t>
            </a:r>
            <a:r>
              <a:rPr lang="en-US" sz="1600" b="1" dirty="0"/>
              <a:t>different </a:t>
            </a:r>
            <a:r>
              <a:rPr lang="en-US" sz="1600" b="1" dirty="0" err="1"/>
              <a:t>nSS</a:t>
            </a:r>
            <a:r>
              <a:rPr lang="en-US" sz="1600" b="1" dirty="0"/>
              <a:t> was selected within one sounding instance</a:t>
            </a:r>
            <a:r>
              <a:rPr lang="en-US" sz="16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07874-E533-2412-35FA-55E69F02F7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936D5-DC7C-0A9E-92B3-8E98FE46D4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8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1062-B0D9-A927-62D9-27E487BB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clarifications (2/4)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A126D7-C0D6-DDC1-ECC6-A38AC035CE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560234"/>
              </p:ext>
            </p:extLst>
          </p:nvPr>
        </p:nvGraphicFramePr>
        <p:xfrm>
          <a:off x="4785363" y="3219403"/>
          <a:ext cx="3741738" cy="320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497">
                  <a:extLst>
                    <a:ext uri="{9D8B030D-6E8A-4147-A177-3AD203B41FA5}">
                      <a16:colId xmlns:a16="http://schemas.microsoft.com/office/drawing/2014/main" val="26114502"/>
                    </a:ext>
                  </a:extLst>
                </a:gridCol>
                <a:gridCol w="975645">
                  <a:extLst>
                    <a:ext uri="{9D8B030D-6E8A-4147-A177-3AD203B41FA5}">
                      <a16:colId xmlns:a16="http://schemas.microsoft.com/office/drawing/2014/main" val="2546057085"/>
                    </a:ext>
                  </a:extLst>
                </a:gridCol>
                <a:gridCol w="1179895">
                  <a:extLst>
                    <a:ext uri="{9D8B030D-6E8A-4147-A177-3AD203B41FA5}">
                      <a16:colId xmlns:a16="http://schemas.microsoft.com/office/drawing/2014/main" val="3329595150"/>
                    </a:ext>
                  </a:extLst>
                </a:gridCol>
                <a:gridCol w="754701">
                  <a:extLst>
                    <a:ext uri="{9D8B030D-6E8A-4147-A177-3AD203B41FA5}">
                      <a16:colId xmlns:a16="http://schemas.microsoft.com/office/drawing/2014/main" val="2988182510"/>
                    </a:ext>
                  </a:extLst>
                </a:gridCol>
              </a:tblGrid>
              <a:tr h="415599">
                <a:tc gridSpan="4">
                  <a:txBody>
                    <a:bodyPr/>
                    <a:lstStyle/>
                    <a:p>
                      <a:r>
                        <a:rPr lang="en-US" sz="1100" dirty="0" err="1">
                          <a:highlight>
                            <a:srgbClr val="000080"/>
                          </a:highlight>
                        </a:rPr>
                        <a:t>Bfed</a:t>
                      </a:r>
                      <a:r>
                        <a:rPr lang="en-US" sz="1100" dirty="0">
                          <a:highlight>
                            <a:srgbClr val="000080"/>
                          </a:highlight>
                        </a:rPr>
                        <a:t> vs non-</a:t>
                      </a:r>
                      <a:r>
                        <a:rPr lang="en-US" sz="1100" dirty="0" err="1">
                          <a:highlight>
                            <a:srgbClr val="000080"/>
                          </a:highlight>
                        </a:rPr>
                        <a:t>Bfed</a:t>
                      </a:r>
                      <a:r>
                        <a:rPr lang="en-US" sz="1100" dirty="0">
                          <a:highlight>
                            <a:srgbClr val="000080"/>
                          </a:highlight>
                        </a:rPr>
                        <a:t> </a:t>
                      </a:r>
                      <a:r>
                        <a:rPr lang="en-US" sz="1100" dirty="0"/>
                        <a:t>4x2x2, ChB, 20MHz, EHT 4x LTF, LDPC, MLD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71951"/>
                  </a:ext>
                </a:extLst>
              </a:tr>
              <a:tr h="415599">
                <a:tc>
                  <a:txBody>
                    <a:bodyPr/>
                    <a:lstStyle/>
                    <a:p>
                      <a:r>
                        <a:rPr lang="en-US" sz="11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Sensitivity </a:t>
                      </a:r>
                      <a:r>
                        <a:rPr lang="en-US" sz="1100" dirty="0" err="1"/>
                        <a:t>Bfed</a:t>
                      </a:r>
                      <a:r>
                        <a:rPr lang="en-US" sz="1100" dirty="0"/>
                        <a:t>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Sensitivity non-</a:t>
                      </a:r>
                      <a:r>
                        <a:rPr lang="en-US" sz="1100" dirty="0" err="1"/>
                        <a:t>Bfed</a:t>
                      </a:r>
                      <a:r>
                        <a:rPr lang="en-US" sz="1100" dirty="0"/>
                        <a:t>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Gain(dB)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62173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28227354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03473872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62413953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49069496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867728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36156804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427048396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499240625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87251326"/>
                  </a:ext>
                </a:extLst>
              </a:tr>
              <a:tr h="23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081723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95576-6005-D695-4CE0-CE3581389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23EF8-D8AF-2367-B4A1-C4FA8F143D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D1FABE-D01D-BB26-8FCD-FA1B2FC8E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63574"/>
              </p:ext>
            </p:extLst>
          </p:nvPr>
        </p:nvGraphicFramePr>
        <p:xfrm>
          <a:off x="1066800" y="3218025"/>
          <a:ext cx="2817540" cy="3204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978">
                  <a:extLst>
                    <a:ext uri="{9D8B030D-6E8A-4147-A177-3AD203B41FA5}">
                      <a16:colId xmlns:a16="http://schemas.microsoft.com/office/drawing/2014/main" val="26114502"/>
                    </a:ext>
                  </a:extLst>
                </a:gridCol>
                <a:gridCol w="1499562">
                  <a:extLst>
                    <a:ext uri="{9D8B030D-6E8A-4147-A177-3AD203B41FA5}">
                      <a16:colId xmlns:a16="http://schemas.microsoft.com/office/drawing/2014/main" val="2988182510"/>
                    </a:ext>
                  </a:extLst>
                </a:gridCol>
              </a:tblGrid>
              <a:tr h="425873"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808080"/>
                          </a:highlight>
                        </a:rPr>
                        <a:t>SVD vs Rotation</a:t>
                      </a:r>
                      <a:r>
                        <a:rPr lang="en-US" sz="1100" dirty="0"/>
                        <a:t>, 4x2x2, ChB, 20MHz, EHT 4x LTF, LDPC, </a:t>
                      </a:r>
                      <a:r>
                        <a:rPr lang="en-US" sz="1100" dirty="0">
                          <a:highlight>
                            <a:srgbClr val="808080"/>
                          </a:highlight>
                        </a:rPr>
                        <a:t>MMSE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71951"/>
                  </a:ext>
                </a:extLst>
              </a:tr>
              <a:tr h="425873">
                <a:tc>
                  <a:txBody>
                    <a:bodyPr/>
                    <a:lstStyle/>
                    <a:p>
                      <a:r>
                        <a:rPr lang="en-US" sz="11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Gain(dB) MMSE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62173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28227354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03473872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62413953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49069496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867728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-0.9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36156804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427048396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499240625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-0.7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87251326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081723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B0031CA-4038-96C9-2167-E0EAEC2FFCBB}"/>
              </a:ext>
            </a:extLst>
          </p:cNvPr>
          <p:cNvSpPr txBox="1"/>
          <p:nvPr/>
        </p:nvSpPr>
        <p:spPr>
          <a:xfrm>
            <a:off x="615633" y="1588187"/>
            <a:ext cx="7848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 startAt="2"/>
            </a:pPr>
            <a:r>
              <a:rPr lang="en-US" sz="1800" b="0" dirty="0">
                <a:solidFill>
                  <a:schemeClr val="tx1"/>
                </a:solidFill>
              </a:rPr>
              <a:t>Not much gain was observed when rotation is applied in some simulation.</a:t>
            </a:r>
          </a:p>
          <a:p>
            <a:pPr marL="108585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When rotation is applied, ML equalizer </a:t>
            </a:r>
            <a:r>
              <a:rPr lang="en-US" sz="1600" dirty="0">
                <a:solidFill>
                  <a:schemeClr val="tx1"/>
                </a:solidFill>
              </a:rPr>
              <a:t>demonstrates</a:t>
            </a:r>
            <a:r>
              <a:rPr lang="en-US" sz="1600" b="0" dirty="0">
                <a:solidFill>
                  <a:schemeClr val="tx1"/>
                </a:solidFill>
              </a:rPr>
              <a:t> more gain than MMSE due to the robustness to inter-stream interferences (table on the left).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sz="1800" b="0" dirty="0">
                <a:solidFill>
                  <a:schemeClr val="tx1"/>
                </a:solidFill>
              </a:rPr>
              <a:t>If ML receiver is used, is there any gain comparing </a:t>
            </a:r>
            <a:r>
              <a:rPr lang="en-US" sz="1800" b="0" i="1" dirty="0" err="1">
                <a:solidFill>
                  <a:schemeClr val="tx1"/>
                </a:solidFill>
              </a:rPr>
              <a:t>Bfed</a:t>
            </a:r>
            <a:r>
              <a:rPr lang="en-US" sz="1800" b="0" i="1" dirty="0">
                <a:solidFill>
                  <a:schemeClr val="tx1"/>
                </a:solidFill>
              </a:rPr>
              <a:t> with rotation </a:t>
            </a:r>
            <a:r>
              <a:rPr lang="en-US" sz="1800" b="0" dirty="0">
                <a:solidFill>
                  <a:schemeClr val="tx1"/>
                </a:solidFill>
              </a:rPr>
              <a:t>vs. </a:t>
            </a:r>
            <a:r>
              <a:rPr lang="en-US" sz="1800" b="0" i="1" dirty="0">
                <a:solidFill>
                  <a:schemeClr val="tx1"/>
                </a:solidFill>
              </a:rPr>
              <a:t>non-</a:t>
            </a:r>
            <a:r>
              <a:rPr lang="en-US" sz="1800" b="0" i="1" dirty="0" err="1">
                <a:solidFill>
                  <a:schemeClr val="tx1"/>
                </a:solidFill>
              </a:rPr>
              <a:t>Bfed</a:t>
            </a:r>
            <a:r>
              <a:rPr lang="en-US" sz="1800" b="0" i="1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(table on the right)?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8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D370F-5C29-C578-BE1E-BA6B4B4D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clarifications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7D4C1-480F-5D2D-0316-A65A22DE3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Duplicated feature with Unequal Modulation (UEQM)?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Not really. 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UEQM</a:t>
            </a:r>
            <a:r>
              <a:rPr lang="en-US" sz="1600" dirty="0"/>
              <a:t> 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Is a substantial feature to maximize capacity in theory given a proper rate adaptation is conducted by transmitter.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Needs standardization efforts to chose the proper MCS. 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Needs fine turn on Tx given that a new dimension (spatial stream) is added for MCS adjustment. 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Fully controlled by Tx, may need time to deploy in the field.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Rotation: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Spec transparent;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Existing rate adaptation can be reused;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Could be adopted in the field in short term.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Both schemes can be developed together for short-term and long-term deployment respectively.</a:t>
            </a:r>
          </a:p>
          <a:p>
            <a:pPr marL="642938" lvl="1" indent="-3429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4636C-2B8E-9F78-8337-4573EA0CCA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7E0E5-94C1-50CB-D21F-87C5B0A10D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8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1939-677F-861D-1229-F898E1BA1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clarifications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B8126-3119-4663-A73D-B4DE57DFF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4" y="1676400"/>
            <a:ext cx="7770813" cy="4799015"/>
          </a:xfrm>
        </p:spPr>
        <p:txBody>
          <a:bodyPr/>
          <a:lstStyle/>
          <a:p>
            <a:pPr marL="0" indent="0"/>
            <a:r>
              <a:rPr lang="en-US" dirty="0"/>
              <a:t>Other work around: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Rule of thumb: a feature that solely rely on transmitter is hard to guarantee without certification.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Rely on AP to rotate or do power allocation -&gt; basically nothing will be implemented.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dirty="0"/>
              <a:t>In the non-TB CBF frame, </a:t>
            </a:r>
            <a:r>
              <a:rPr lang="en-US" b="1" i="1" dirty="0" err="1"/>
              <a:t>BFee</a:t>
            </a:r>
            <a:r>
              <a:rPr lang="en-US" b="1" i="1" dirty="0"/>
              <a:t> recommend </a:t>
            </a:r>
            <a:r>
              <a:rPr lang="en-US" b="1" i="1" dirty="0" err="1"/>
              <a:t>nSS</a:t>
            </a:r>
            <a:r>
              <a:rPr lang="en-US" b="1" i="1" dirty="0"/>
              <a:t> to </a:t>
            </a:r>
            <a:r>
              <a:rPr lang="en-US" b="1" i="1" dirty="0" err="1"/>
              <a:t>BFer</a:t>
            </a:r>
            <a:r>
              <a:rPr lang="en-US" b="1" i="1" dirty="0"/>
              <a:t> </a:t>
            </a:r>
            <a:r>
              <a:rPr lang="en-US" dirty="0"/>
              <a:t>or </a:t>
            </a:r>
            <a:r>
              <a:rPr lang="en-US" b="1" i="1" dirty="0" err="1"/>
              <a:t>BFer</a:t>
            </a:r>
            <a:r>
              <a:rPr lang="en-US" b="1" i="1" dirty="0"/>
              <a:t> indicate </a:t>
            </a:r>
            <a:r>
              <a:rPr lang="en-US" b="1" i="1" dirty="0" err="1"/>
              <a:t>nSS</a:t>
            </a:r>
            <a:r>
              <a:rPr lang="en-US" b="1" i="1" dirty="0"/>
              <a:t> to </a:t>
            </a:r>
            <a:r>
              <a:rPr lang="en-US" b="1" i="1" dirty="0" err="1"/>
              <a:t>BFee</a:t>
            </a:r>
            <a:r>
              <a:rPr lang="en-US" dirty="0"/>
              <a:t>: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Could be a solution but </a:t>
            </a:r>
            <a:r>
              <a:rPr lang="en-US" sz="1400" dirty="0" err="1"/>
              <a:t>nSS</a:t>
            </a:r>
            <a:r>
              <a:rPr lang="en-US" sz="1400" dirty="0"/>
              <a:t> may still be overwrite by </a:t>
            </a:r>
            <a:r>
              <a:rPr lang="en-US" sz="1400" dirty="0" err="1"/>
              <a:t>Bfer’s</a:t>
            </a:r>
            <a:r>
              <a:rPr lang="en-US" sz="1400" dirty="0"/>
              <a:t> rate adaptation algorithm</a:t>
            </a:r>
          </a:p>
          <a:p>
            <a:pPr marL="0" indent="0"/>
            <a:r>
              <a:rPr lang="en-US" dirty="0"/>
              <a:t>Way forward: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b="1" dirty="0"/>
              <a:t>Alt. 1: Feedback both 1ss and 2ss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Overhead: given a STA with 2 chains always feedback 2ss in CBF already, the extra overhead is the 1ss CBF.</a:t>
            </a:r>
          </a:p>
          <a:p>
            <a:pPr marL="1285875" lvl="3" indent="-342900">
              <a:buFont typeface="Arial" panose="020B0604020202020204" pitchFamily="34" charset="0"/>
              <a:buChar char="•"/>
            </a:pPr>
            <a:r>
              <a:rPr lang="en-US" dirty="0"/>
              <a:t>946/1883 Bytes for 80/160MHz respectively in every 50/100ms;</a:t>
            </a:r>
          </a:p>
          <a:p>
            <a:pPr marL="1285875" lvl="3" indent="-342900">
              <a:buFont typeface="Arial" panose="020B0604020202020204" pitchFamily="34" charset="0"/>
              <a:buChar char="•"/>
            </a:pPr>
            <a:r>
              <a:rPr lang="en-US" dirty="0"/>
              <a:t>1-2ms (non-HT-DUP 6Mbps) or 0.2ms (MCS0 EHT) -&gt; </a:t>
            </a:r>
            <a:r>
              <a:rPr lang="en-US" b="1" i="1" dirty="0"/>
              <a:t>marginal extra overhead in reality</a:t>
            </a:r>
            <a:r>
              <a:rPr lang="en-US" dirty="0"/>
              <a:t>.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400" b="1" i="1" dirty="0"/>
              <a:t>Implementation impacts:</a:t>
            </a:r>
          </a:p>
          <a:p>
            <a:pPr marL="1285875" lvl="3" indent="-342900">
              <a:buFont typeface="Arial" panose="020B0604020202020204" pitchFamily="34" charset="0"/>
              <a:buChar char="•"/>
            </a:pPr>
            <a:r>
              <a:rPr lang="en-US" sz="1100" dirty="0"/>
              <a:t>SU </a:t>
            </a:r>
            <a:r>
              <a:rPr lang="en-US" sz="1100" dirty="0" err="1"/>
              <a:t>Bfee</a:t>
            </a:r>
            <a:r>
              <a:rPr lang="en-US" sz="1100" dirty="0"/>
              <a:t>: Optional. </a:t>
            </a:r>
            <a:r>
              <a:rPr lang="en-US" sz="1100" dirty="0" err="1"/>
              <a:t>Bfee</a:t>
            </a:r>
            <a:r>
              <a:rPr lang="en-US" sz="1100" dirty="0"/>
              <a:t> may chose to optimize or not.</a:t>
            </a:r>
          </a:p>
          <a:p>
            <a:pPr marL="1285875" lvl="3" indent="-342900">
              <a:buFont typeface="Arial" panose="020B0604020202020204" pitchFamily="34" charset="0"/>
              <a:buChar char="•"/>
            </a:pPr>
            <a:r>
              <a:rPr lang="en-US" sz="1100" dirty="0"/>
              <a:t>SU </a:t>
            </a:r>
            <a:r>
              <a:rPr lang="en-US" sz="1100" dirty="0" err="1"/>
              <a:t>Bfer</a:t>
            </a:r>
            <a:r>
              <a:rPr lang="en-US" sz="1100" dirty="0"/>
              <a:t>: Mandatory to </a:t>
            </a:r>
          </a:p>
          <a:p>
            <a:pPr marL="1628775" lvl="4" indent="-342900">
              <a:buFont typeface="Arial" panose="020B0604020202020204" pitchFamily="34" charset="0"/>
              <a:buChar char="•"/>
            </a:pPr>
            <a:r>
              <a:rPr lang="en-US" sz="1100" dirty="0"/>
              <a:t>Parsing the MIMO control field and the CBF with </a:t>
            </a:r>
            <a:r>
              <a:rPr lang="en-US" sz="1100" dirty="0" err="1"/>
              <a:t>nSS</a:t>
            </a:r>
            <a:r>
              <a:rPr lang="en-US" sz="1100" dirty="0"/>
              <a:t> = “1+2”;</a:t>
            </a:r>
          </a:p>
          <a:p>
            <a:pPr marL="1628775" lvl="4" indent="-342900">
              <a:buFont typeface="Arial" panose="020B0604020202020204" pitchFamily="34" charset="0"/>
              <a:buChar char="•"/>
            </a:pPr>
            <a:r>
              <a:rPr lang="en-US" sz="1100" dirty="0"/>
              <a:t>Save the </a:t>
            </a:r>
            <a:r>
              <a:rPr lang="en-US" sz="1100" dirty="0" err="1"/>
              <a:t>Bfing</a:t>
            </a:r>
            <a:r>
              <a:rPr lang="en-US" sz="1100" dirty="0"/>
              <a:t> vectors for both 1ss and 2ss respectively and apply the vectors to the SU-</a:t>
            </a:r>
            <a:r>
              <a:rPr lang="en-US" sz="1100" dirty="0" err="1"/>
              <a:t>Bfed</a:t>
            </a:r>
            <a:r>
              <a:rPr lang="en-US" sz="1100" dirty="0"/>
              <a:t> data.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dirty="0"/>
              <a:t>Alt.2: Recommend </a:t>
            </a:r>
            <a:r>
              <a:rPr lang="en-US" dirty="0" err="1"/>
              <a:t>nSS</a:t>
            </a:r>
            <a:r>
              <a:rPr lang="en-US" dirty="0"/>
              <a:t> (Nc) in non-TB CBF, to align the </a:t>
            </a:r>
            <a:r>
              <a:rPr lang="en-US" dirty="0" err="1"/>
              <a:t>nSS</a:t>
            </a:r>
            <a:r>
              <a:rPr lang="en-US" dirty="0"/>
              <a:t> in CBF with </a:t>
            </a:r>
            <a:r>
              <a:rPr lang="en-US" dirty="0" err="1"/>
              <a:t>Bfed</a:t>
            </a:r>
            <a:r>
              <a:rPr lang="en-US" dirty="0"/>
              <a:t> data.</a:t>
            </a:r>
          </a:p>
          <a:p>
            <a:pPr marL="942975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may be overwrite by </a:t>
            </a:r>
            <a:r>
              <a:rPr lang="en-US" sz="1400" dirty="0" err="1"/>
              <a:t>Bfer’s</a:t>
            </a:r>
            <a:r>
              <a:rPr lang="en-US" sz="1400" dirty="0"/>
              <a:t> rate adaptation algorithm.</a:t>
            </a:r>
          </a:p>
          <a:p>
            <a:pPr marL="642938" lvl="1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D0950-FF10-D8C2-5B87-032C09C29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8ED5-02E7-FCEB-8BCA-8819C2E9E9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3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FBA18-4348-7B41-8AA4-097C21FC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observations in [1] for rate 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1775F-B812-D0CE-7A98-DFBD7348C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87227-6127-58C1-E237-192368D489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788D21F-5A44-56EC-EB93-1FF9292BB407}"/>
              </a:ext>
            </a:extLst>
          </p:cNvPr>
          <p:cNvSpPr txBox="1">
            <a:spLocks/>
          </p:cNvSpPr>
          <p:nvPr/>
        </p:nvSpPr>
        <p:spPr bwMode="auto">
          <a:xfrm>
            <a:off x="304800" y="5464366"/>
            <a:ext cx="8229600" cy="898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Transmitter </a:t>
            </a:r>
            <a:r>
              <a:rPr lang="en-US" sz="1400" b="1" kern="0" dirty="0"/>
              <a:t>try to maintain higher rate </a:t>
            </a:r>
            <a:r>
              <a:rPr lang="en-US" sz="1400" kern="0" dirty="0"/>
              <a:t>when channel degrades -&gt; Retransition is triggered frequently (left figure and [1])</a:t>
            </a:r>
          </a:p>
          <a:p>
            <a:pPr marL="585788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Transmitter is </a:t>
            </a:r>
            <a:r>
              <a:rPr lang="en-US" sz="1400" b="1" kern="0" dirty="0"/>
              <a:t>conservative</a:t>
            </a:r>
            <a:r>
              <a:rPr lang="en-US" sz="1400" kern="0" dirty="0"/>
              <a:t> to increase rate when channel condition recovers (right figure copied from [1]).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3E2A39E-4B19-7E1F-7138-4BF6A66266F6}"/>
              </a:ext>
            </a:extLst>
          </p:cNvPr>
          <p:cNvGrpSpPr/>
          <p:nvPr/>
        </p:nvGrpSpPr>
        <p:grpSpPr>
          <a:xfrm>
            <a:off x="4620829" y="1842881"/>
            <a:ext cx="3989771" cy="3256712"/>
            <a:chOff x="5640977" y="4412513"/>
            <a:chExt cx="3349036" cy="202683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08F0C28-BC37-FB22-33B3-583CAA5E01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40978" y="4588173"/>
              <a:ext cx="3349035" cy="185117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EA9DB1C-DFCF-FF51-17D5-B0835E987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40977" y="4412513"/>
              <a:ext cx="3349036" cy="184122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49989059-A08F-1C9C-163C-693DB2A55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837019"/>
            <a:ext cx="3735771" cy="326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23088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152734</TotalTime>
  <Words>1850</Words>
  <Application>Microsoft Office PowerPoint</Application>
  <PresentationFormat>On-screen Show (4:3)</PresentationFormat>
  <Paragraphs>480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Wingdings</vt:lpstr>
      <vt:lpstr>IEEE_Templet</vt:lpstr>
      <vt:lpstr>Follow up on the enhanced link adaptations</vt:lpstr>
      <vt:lpstr>Outline</vt:lpstr>
      <vt:lpstr>Recap of the issue on the Bfing feedback (1/2)</vt:lpstr>
      <vt:lpstr>Recap of the issue on the Bfing feedback (2/2)</vt:lpstr>
      <vt:lpstr>Discussions and clarifications (1/4)</vt:lpstr>
      <vt:lpstr>Discussions and clarifications (2/4)</vt:lpstr>
      <vt:lpstr>Discussions and clarifications (3/4)</vt:lpstr>
      <vt:lpstr>Discussions and clarifications (4/4)</vt:lpstr>
      <vt:lpstr>Recap of the observations in [1] for rate adaptation</vt:lpstr>
      <vt:lpstr>Emulating the come&amp;go of ACI</vt:lpstr>
      <vt:lpstr>Thoughts on the feedback (1/2)</vt:lpstr>
      <vt:lpstr>Thoughts on the feedback (2/2)</vt:lpstr>
      <vt:lpstr>Summary</vt:lpstr>
      <vt:lpstr>Reference</vt:lpstr>
      <vt:lpstr>Backup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2854</cp:revision>
  <cp:lastPrinted>1998-02-10T13:28:06Z</cp:lastPrinted>
  <dcterms:created xsi:type="dcterms:W3CDTF">2009-12-02T19:05:24Z</dcterms:created>
  <dcterms:modified xsi:type="dcterms:W3CDTF">2023-05-02T16:09:47Z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