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66" r:id="rId4"/>
    <p:sldId id="274" r:id="rId5"/>
    <p:sldId id="267" r:id="rId6"/>
    <p:sldId id="283" r:id="rId7"/>
    <p:sldId id="277" r:id="rId8"/>
    <p:sldId id="28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9EF503D-BFF4-A3EB-8B47-3BF6583FB935}" name="Das, Dibakar" initials="DD" userId="S::dibakar.das@intel.com::5555b401-5ad5-4206-a20e-01f22605f8f6" providerId="AD"/>
  <p188:author id="{FFFCF362-E410-225C-DF11-CD03DB4468AE}" name="Cariou, Laurent" initials="CL" userId="S::laurent.cariou@intel.com::4453f93f-2ed2-46e8-bb8c-3237fbfdd40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Das, Dibakar" initials="DD" lastIdx="1" clrIdx="1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0F9FDB-B52E-43C0-A6B3-63E528B603B4}" v="6" dt="2023-05-16T16:15:06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86896" autoAdjust="0"/>
  </p:normalViewPr>
  <p:slideViewPr>
    <p:cSldViewPr>
      <p:cViewPr varScale="1">
        <p:scale>
          <a:sx n="85" d="100"/>
          <a:sy n="85" d="100"/>
        </p:scale>
        <p:origin x="134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, Dibakar" userId="5555b401-5ad5-4206-a20e-01f22605f8f6" providerId="ADAL" clId="{EC0F9FDB-B52E-43C0-A6B3-63E528B603B4}"/>
    <pc:docChg chg="undo custSel modSld modMainMaster">
      <pc:chgData name="Das, Dibakar" userId="5555b401-5ad5-4206-a20e-01f22605f8f6" providerId="ADAL" clId="{EC0F9FDB-B52E-43C0-A6B3-63E528B603B4}" dt="2023-05-16T16:14:24.023" v="97" actId="20577"/>
      <pc:docMkLst>
        <pc:docMk/>
      </pc:docMkLst>
      <pc:sldChg chg="modSp mod">
        <pc:chgData name="Das, Dibakar" userId="5555b401-5ad5-4206-a20e-01f22605f8f6" providerId="ADAL" clId="{EC0F9FDB-B52E-43C0-A6B3-63E528B603B4}" dt="2023-05-16T16:14:24.023" v="97" actId="20577"/>
        <pc:sldMkLst>
          <pc:docMk/>
          <pc:sldMk cId="0" sldId="256"/>
        </pc:sldMkLst>
        <pc:spChg chg="mod">
          <ac:chgData name="Das, Dibakar" userId="5555b401-5ad5-4206-a20e-01f22605f8f6" providerId="ADAL" clId="{EC0F9FDB-B52E-43C0-A6B3-63E528B603B4}" dt="2023-05-16T16:12:14.023" v="86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Das, Dibakar" userId="5555b401-5ad5-4206-a20e-01f22605f8f6" providerId="ADAL" clId="{EC0F9FDB-B52E-43C0-A6B3-63E528B603B4}" dt="2023-05-16T16:14:24.023" v="97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Das, Dibakar" userId="5555b401-5ad5-4206-a20e-01f22605f8f6" providerId="ADAL" clId="{EC0F9FDB-B52E-43C0-A6B3-63E528B603B4}" dt="2023-05-16T16:14:05.705" v="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MasterChg chg="modSp mod">
        <pc:chgData name="Das, Dibakar" userId="5555b401-5ad5-4206-a20e-01f22605f8f6" providerId="ADAL" clId="{EC0F9FDB-B52E-43C0-A6B3-63E528B603B4}" dt="2023-05-16T16:12:06.291" v="70" actId="20577"/>
        <pc:sldMasterMkLst>
          <pc:docMk/>
          <pc:sldMasterMk cId="0" sldId="2147483648"/>
        </pc:sldMasterMkLst>
        <pc:spChg chg="mod">
          <ac:chgData name="Das, Dibakar" userId="5555b401-5ad5-4206-a20e-01f22605f8f6" providerId="ADAL" clId="{EC0F9FDB-B52E-43C0-A6B3-63E528B603B4}" dt="2023-05-16T16:10:42.893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Das, Dibakar" userId="5555b401-5ad5-4206-a20e-01f22605f8f6" providerId="ADAL" clId="{EC0F9FDB-B52E-43C0-A6B3-63E528B603B4}" dt="2023-05-16T16:12:06.291" v="70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80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CCMP: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 MIC is computed on Data part using PN, Source Address and Priority.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MIC and CCMP header containing PN are added to MPDU.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</a:t>
            </a:r>
            <a:r>
              <a:rPr lang="en-US" sz="1200" dirty="0" err="1"/>
              <a:t>MIC+plain</a:t>
            </a:r>
            <a:r>
              <a:rPr lang="en-US" sz="1200" dirty="0"/>
              <a:t> text Data is then encrypted. The CCMP and MAC header are transmitted in clear.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11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84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3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8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802.11-23/697r0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Head of line blocking issue for </a:t>
            </a:r>
            <a:r>
              <a:rPr lang="en-GB" dirty="0" err="1"/>
              <a:t>WiFi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730978"/>
              </p:ext>
            </p:extLst>
          </p:nvPr>
        </p:nvGraphicFramePr>
        <p:xfrm>
          <a:off x="519113" y="2279650"/>
          <a:ext cx="7935912" cy="309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3225672" progId="Word.Document.8">
                  <p:embed/>
                </p:oleObj>
              </mc:Choice>
              <mc:Fallback>
                <p:oleObj name="Document" r:id="rId3" imgW="8245941" imgH="322567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7935912" cy="309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 advTm="813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182B6-759E-4A3D-B42D-E25E1F16E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B5DC2-3A5D-40D7-827E-2BB2CD6B3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8392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WiFi</a:t>
            </a:r>
            <a:r>
              <a:rPr lang="en-US" sz="2000" dirty="0"/>
              <a:t> MAC typically is designed to provide in-order data delivery to upper layers.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Packets are transmitted in increasing Sequence Numbers.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Reorder buffer at recipient holds the received packets as long as there is a ‘hole’ preceding it.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many applications the in-sequence delivery is desirable, and the current design works great.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the in-sequence delivery restriction can also result in head-of-line blocking issue: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 a packet that’s held in reorder buffer is not forwarded up if there is a hole.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Sender needs to TX packets with lower SN before it can TX one that’s higher.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improving peak latency is key goal for UHR, in addition to channel access improvements, we should also look at resolving the head-of-line blocking problem.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A2CE1-B7DC-47E7-8DE3-8B0340A21D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ADA0C-5EDF-47B4-883C-FC763FD9A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3F90B-D9AD-4E78-8877-21C9985FDD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52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4"/>
    </mc:Choice>
    <mc:Fallback xmlns="">
      <p:transition spd="slow" advTm="33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BB71-E7F4-42E7-934B-F8A52122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scenarios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3039-64ED-4902-A584-1790C18D9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018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 is transmitting frames belonging to multiple SCS streams that happen to map to same TID.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600" dirty="0"/>
              <a:t>Note: it is possible for transmitter to group packets based on flow and intelligently assign SN. However, once there is a hole, all following frames are held up even if they belong to different flows which could affect latency performance.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 is transmitting frames belonging to different QUIC/SCTP streams that belongs to the same connection.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Note: QUIC protocol already has mechanism to ensure in-sequence delivery by handling this at application layer =&gt; not </a:t>
            </a:r>
            <a:r>
              <a:rPr lang="en-US" sz="1400" b="1" u="sng" dirty="0"/>
              <a:t>always </a:t>
            </a:r>
            <a:r>
              <a:rPr lang="en-US" sz="1400" dirty="0"/>
              <a:t>necessary to repeat it again.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STA is </a:t>
            </a:r>
            <a:r>
              <a:rPr lang="en-US" sz="1800" dirty="0" err="1"/>
              <a:t>txmitting</a:t>
            </a:r>
            <a:r>
              <a:rPr lang="en-US" sz="1800" dirty="0"/>
              <a:t> frames that map to TID x after assigning SN when it receives instruction to TX a high priority frame that also maps to TID x.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D070C-333F-4B20-86E6-35EF6E4F80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747FC-5C4E-428E-A49B-2F6AFE8484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4FEA20-5456-4DF7-8AAD-3BD2848291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25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1"/>
    </mc:Choice>
    <mc:Fallback xmlns="">
      <p:transition spd="slow" advTm="38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0BB4C-7A39-4415-BD17-39718077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CCMP/GCMP encryption for unicast frames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AEF64-B06E-43F3-846A-8D0FFC321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PN space is shared across all TIDs. However, for each TID there is a unique counter that tracks the highest PN received so far for that TID.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At transmitter side each MPDU is incremented using PN.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At receiver side,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/>
              <a:t>Once a MPDU has been released from reorder buffer, the PN of that MPDU (RCVPN) is compared against the highest received PN (HRPN) for that TID; the frame passes replay check if RCVPN is higher than HRPN and HRPN value is set as RCVPN.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B8CBA4-EF35-42A4-B27E-E423264ED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84543-6498-4B18-A4EE-F92214BAC3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D2AC8A-40DC-40E1-B02F-2AD158ECA9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29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9"/>
    </mc:Choice>
    <mc:Fallback xmlns="">
      <p:transition spd="slow" advTm="136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35626-8391-4674-8C83-8F970BAF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0102A-6D4B-4C74-B7BC-396739814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1013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Allow the MAC-SAP to deliver out-of-order packets optionally for a subset of TIDs.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Maybe limit to 1 or 2, may use only when a flow that can benefit from OOO delivery is established (i.e., following a corresponding SCS negotiation).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is similar to out-of-order delivery by PDCP in 3GPP.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Frame replay detection: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Today the in-order delivery sequence allows for easy frame replay detection (i.e., just check if the PN number is greater than last highest PN number).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out-of-order delivery, the frame replay detection needs to change (e.g., by maintaining a sliding scoreboard of PNs).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Need a way to separate the PN space used by frames requiring OOO delivery vs ones that require IO.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0F759-7B58-4698-9FA5-4FE908588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CA3D1-472D-42F3-9CDD-A8B2E6ADE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7DA0-0EC0-4D6F-802D-F0D58231D4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5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A8E38-6087-4C63-B4BA-F4841CF5A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out-of-order delivery procedure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AB75C-7012-4051-89A5-76D5EB7866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62C31-F213-4454-9A79-D5E64EB143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7434AD-1A36-4B93-8BA3-54887D7029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D61C2C-2B33-474F-8AD7-EB740AC362BA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2792" y="1932138"/>
            <a:ext cx="16408" cy="45432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97AEC96-8B5C-444C-8103-D00EE6485F22}"/>
              </a:ext>
            </a:extLst>
          </p:cNvPr>
          <p:cNvSpPr txBox="1"/>
          <p:nvPr/>
        </p:nvSpPr>
        <p:spPr>
          <a:xfrm>
            <a:off x="955799" y="1664541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Originator</a:t>
            </a:r>
            <a:endParaRPr lang="en-US" sz="14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E8E9F1-3875-4397-9384-8C815303CDC8}"/>
              </a:ext>
            </a:extLst>
          </p:cNvPr>
          <p:cNvCxnSpPr>
            <a:cxnSpLocks/>
          </p:cNvCxnSpPr>
          <p:nvPr/>
        </p:nvCxnSpPr>
        <p:spPr bwMode="auto">
          <a:xfrm flipH="1">
            <a:off x="5546040" y="1955378"/>
            <a:ext cx="5243" cy="44454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BEC4CDC-9E45-421B-A93F-B0557F5B2E25}"/>
              </a:ext>
            </a:extLst>
          </p:cNvPr>
          <p:cNvSpPr txBox="1"/>
          <p:nvPr/>
        </p:nvSpPr>
        <p:spPr>
          <a:xfrm>
            <a:off x="5114305" y="1665470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Recipient</a:t>
            </a:r>
            <a:endParaRPr lang="en-US" sz="1400"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2836257-799F-4651-9157-43CEA8D3C9F2}"/>
              </a:ext>
            </a:extLst>
          </p:cNvPr>
          <p:cNvCxnSpPr>
            <a:cxnSpLocks/>
          </p:cNvCxnSpPr>
          <p:nvPr/>
        </p:nvCxnSpPr>
        <p:spPr bwMode="auto">
          <a:xfrm>
            <a:off x="1219200" y="3349476"/>
            <a:ext cx="4355956" cy="45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87295562-35C9-45A7-ABE2-B849DF260447}"/>
              </a:ext>
            </a:extLst>
          </p:cNvPr>
          <p:cNvSpPr/>
          <p:nvPr/>
        </p:nvSpPr>
        <p:spPr bwMode="auto">
          <a:xfrm>
            <a:off x="1857147" y="3006573"/>
            <a:ext cx="654293" cy="3536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SN=x, PN = 50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93D60BB-F7F0-482D-9218-B9D1F9CC597B}"/>
              </a:ext>
            </a:extLst>
          </p:cNvPr>
          <p:cNvSpPr/>
          <p:nvPr/>
        </p:nvSpPr>
        <p:spPr bwMode="auto">
          <a:xfrm>
            <a:off x="2513073" y="3006050"/>
            <a:ext cx="654293" cy="3536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SN=11, PN = 51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2851FEA-36FC-432A-A067-F08467B48F5F}"/>
              </a:ext>
            </a:extLst>
          </p:cNvPr>
          <p:cNvCxnSpPr/>
          <p:nvPr/>
        </p:nvCxnSpPr>
        <p:spPr bwMode="auto">
          <a:xfrm flipH="1">
            <a:off x="2752847" y="3022504"/>
            <a:ext cx="193605" cy="5531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E2F9C02-9B65-4DCA-B7C8-BF849408F6F2}"/>
              </a:ext>
            </a:extLst>
          </p:cNvPr>
          <p:cNvCxnSpPr/>
          <p:nvPr/>
        </p:nvCxnSpPr>
        <p:spPr bwMode="auto">
          <a:xfrm>
            <a:off x="2722354" y="3090368"/>
            <a:ext cx="309234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67D5EEDF-FB02-44D4-89D8-23C83D3F730B}"/>
              </a:ext>
            </a:extLst>
          </p:cNvPr>
          <p:cNvSpPr/>
          <p:nvPr/>
        </p:nvSpPr>
        <p:spPr bwMode="auto">
          <a:xfrm>
            <a:off x="6764956" y="3146303"/>
            <a:ext cx="345573" cy="2680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50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F13D31F-EA03-4423-AAF1-CE350DDEE762}"/>
              </a:ext>
            </a:extLst>
          </p:cNvPr>
          <p:cNvSpPr/>
          <p:nvPr/>
        </p:nvSpPr>
        <p:spPr bwMode="auto">
          <a:xfrm>
            <a:off x="7922822" y="3130016"/>
            <a:ext cx="420234" cy="2680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113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BF1D3B7A-1D89-454D-BACD-634DAD7C920E}"/>
              </a:ext>
            </a:extLst>
          </p:cNvPr>
          <p:cNvCxnSpPr>
            <a:cxnSpLocks/>
          </p:cNvCxnSpPr>
          <p:nvPr/>
        </p:nvCxnSpPr>
        <p:spPr bwMode="auto">
          <a:xfrm flipV="1">
            <a:off x="6937877" y="2794009"/>
            <a:ext cx="0" cy="338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5F60631-422E-4499-9F80-23F19B811FE3}"/>
              </a:ext>
            </a:extLst>
          </p:cNvPr>
          <p:cNvCxnSpPr>
            <a:cxnSpLocks/>
          </p:cNvCxnSpPr>
          <p:nvPr/>
        </p:nvCxnSpPr>
        <p:spPr bwMode="auto">
          <a:xfrm flipV="1">
            <a:off x="8135356" y="2782474"/>
            <a:ext cx="0" cy="338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D74AC12-6A7E-4564-9CB4-F3679BCA9CA3}"/>
              </a:ext>
            </a:extLst>
          </p:cNvPr>
          <p:cNvSpPr txBox="1"/>
          <p:nvPr/>
        </p:nvSpPr>
        <p:spPr>
          <a:xfrm>
            <a:off x="7039455" y="3358327"/>
            <a:ext cx="450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hole</a:t>
            </a:r>
            <a:endParaRPr lang="en-US" sz="12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6457AEF-68C8-48B3-9A75-EBC90A3027EE}"/>
              </a:ext>
            </a:extLst>
          </p:cNvPr>
          <p:cNvSpPr txBox="1"/>
          <p:nvPr/>
        </p:nvSpPr>
        <p:spPr>
          <a:xfrm>
            <a:off x="6655745" y="3479188"/>
            <a:ext cx="1960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PN window; max length: 64 </a:t>
            </a:r>
            <a:endParaRPr lang="en-US" sz="12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DCDAA31-6A7C-433C-8264-EF6C0A05F94C}"/>
              </a:ext>
            </a:extLst>
          </p:cNvPr>
          <p:cNvSpPr/>
          <p:nvPr/>
        </p:nvSpPr>
        <p:spPr bwMode="auto">
          <a:xfrm>
            <a:off x="7118405" y="3146303"/>
            <a:ext cx="345573" cy="2680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FB3CB0-A1BA-4497-B996-63C7D6E4522E}"/>
              </a:ext>
            </a:extLst>
          </p:cNvPr>
          <p:cNvSpPr txBox="1"/>
          <p:nvPr/>
        </p:nvSpPr>
        <p:spPr>
          <a:xfrm>
            <a:off x="3163436" y="292294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AB21D6A-3F89-47B8-8124-2EDC68F008FA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2792" y="3565381"/>
            <a:ext cx="4343248" cy="3664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6F7E9D7F-4779-4C13-A84A-6D60806F376D}"/>
              </a:ext>
            </a:extLst>
          </p:cNvPr>
          <p:cNvSpPr txBox="1"/>
          <p:nvPr/>
        </p:nvSpPr>
        <p:spPr>
          <a:xfrm rot="21323121">
            <a:off x="2100404" y="3523327"/>
            <a:ext cx="825174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7E5AE64-A8EE-41B6-AEDC-C015A0F086FA}"/>
              </a:ext>
            </a:extLst>
          </p:cNvPr>
          <p:cNvCxnSpPr>
            <a:cxnSpLocks/>
          </p:cNvCxnSpPr>
          <p:nvPr/>
        </p:nvCxnSpPr>
        <p:spPr bwMode="auto">
          <a:xfrm>
            <a:off x="1264036" y="4929749"/>
            <a:ext cx="4219256" cy="182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BD4C0429-DAFA-4FDC-B00C-96386820283B}"/>
              </a:ext>
            </a:extLst>
          </p:cNvPr>
          <p:cNvSpPr/>
          <p:nvPr/>
        </p:nvSpPr>
        <p:spPr bwMode="auto">
          <a:xfrm rot="186430">
            <a:off x="2383929" y="4653365"/>
            <a:ext cx="667934" cy="3143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SN=11, PN = 51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36F440D-0ADC-44E9-B825-3A82BC6FACB9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1504" y="5302332"/>
            <a:ext cx="4274883" cy="646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0988A395-DBA4-42D1-8F91-B6F9FF913B0B}"/>
              </a:ext>
            </a:extLst>
          </p:cNvPr>
          <p:cNvSpPr txBox="1"/>
          <p:nvPr/>
        </p:nvSpPr>
        <p:spPr>
          <a:xfrm>
            <a:off x="1910523" y="5039572"/>
            <a:ext cx="902845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889286A-3B7B-477D-BC9A-A1E3AAE50F2E}"/>
              </a:ext>
            </a:extLst>
          </p:cNvPr>
          <p:cNvSpPr/>
          <p:nvPr/>
        </p:nvSpPr>
        <p:spPr bwMode="auto">
          <a:xfrm>
            <a:off x="7268111" y="4816558"/>
            <a:ext cx="427273" cy="26801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114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8DEAAB5-A41D-4813-A691-9991925D673B}"/>
              </a:ext>
            </a:extLst>
          </p:cNvPr>
          <p:cNvSpPr txBox="1"/>
          <p:nvPr/>
        </p:nvSpPr>
        <p:spPr>
          <a:xfrm>
            <a:off x="6005114" y="5070350"/>
            <a:ext cx="450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hole</a:t>
            </a:r>
            <a:endParaRPr lang="en-US" sz="1200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9F8EA6CE-6F81-43CB-81C4-7077F6B023B0}"/>
              </a:ext>
            </a:extLst>
          </p:cNvPr>
          <p:cNvSpPr txBox="1"/>
          <p:nvPr/>
        </p:nvSpPr>
        <p:spPr>
          <a:xfrm>
            <a:off x="6271098" y="5364494"/>
            <a:ext cx="28729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PN window</a:t>
            </a:r>
            <a:endParaRPr lang="en-US" sz="1200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35E0F69-5BF5-49D3-BC25-021E16EFBB39}"/>
              </a:ext>
            </a:extLst>
          </p:cNvPr>
          <p:cNvSpPr/>
          <p:nvPr/>
        </p:nvSpPr>
        <p:spPr bwMode="auto">
          <a:xfrm>
            <a:off x="6068824" y="4810192"/>
            <a:ext cx="345573" cy="268014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51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C3BB192A-F9A2-4CFA-94BA-608AB6D6AF00}"/>
              </a:ext>
            </a:extLst>
          </p:cNvPr>
          <p:cNvSpPr txBox="1"/>
          <p:nvPr/>
        </p:nvSpPr>
        <p:spPr>
          <a:xfrm>
            <a:off x="7487850" y="293950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60A2600F-83C1-418E-B703-A54601A617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481747" y="4415628"/>
            <a:ext cx="0" cy="338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29A8559-60F9-40D6-BECA-C9C62F480626}"/>
              </a:ext>
            </a:extLst>
          </p:cNvPr>
          <p:cNvSpPr txBox="1"/>
          <p:nvPr/>
        </p:nvSpPr>
        <p:spPr>
          <a:xfrm>
            <a:off x="3004155" y="2858332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Data frame</a:t>
            </a:r>
            <a:endParaRPr lang="en-US" sz="12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9ED0B08-3C9B-4F4B-8E3E-EDA3A4C772C9}"/>
              </a:ext>
            </a:extLst>
          </p:cNvPr>
          <p:cNvSpPr txBox="1"/>
          <p:nvPr/>
        </p:nvSpPr>
        <p:spPr>
          <a:xfrm>
            <a:off x="2516475" y="1807961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Mgt frame</a:t>
            </a:r>
            <a:endParaRPr lang="en-US" sz="12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1AB4495-D636-4528-AA27-A2AF8B38C61F}"/>
              </a:ext>
            </a:extLst>
          </p:cNvPr>
          <p:cNvSpPr/>
          <p:nvPr/>
        </p:nvSpPr>
        <p:spPr bwMode="auto">
          <a:xfrm>
            <a:off x="3665548" y="3025945"/>
            <a:ext cx="727782" cy="35364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</a:t>
            </a:r>
            <a:r>
              <a:rPr lang="en-US" sz="1000" dirty="0">
                <a:solidFill>
                  <a:schemeClr val="tx1"/>
                </a:solidFill>
              </a:rPr>
              <a:t>x+63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, PN = 113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F4327DA-B21F-4212-AEE2-DDE2F454363F}"/>
              </a:ext>
            </a:extLst>
          </p:cNvPr>
          <p:cNvSpPr/>
          <p:nvPr/>
        </p:nvSpPr>
        <p:spPr bwMode="auto">
          <a:xfrm rot="186430">
            <a:off x="3057646" y="4692942"/>
            <a:ext cx="667934" cy="3143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SN=74, PN = 114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E0DA9E3-7309-44EA-B422-2578F214A195}"/>
              </a:ext>
            </a:extLst>
          </p:cNvPr>
          <p:cNvSpPr txBox="1"/>
          <p:nvPr/>
        </p:nvSpPr>
        <p:spPr>
          <a:xfrm>
            <a:off x="6403172" y="480308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…</a:t>
            </a:r>
            <a:endParaRPr lang="en-US" sz="1200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1AAAA61-632F-4024-A399-9910BF7FBB0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78346" y="5351286"/>
            <a:ext cx="1571443" cy="157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898A7CE-4CE8-1044-D2CF-EFD8F3E2967C}"/>
              </a:ext>
            </a:extLst>
          </p:cNvPr>
          <p:cNvSpPr txBox="1"/>
          <p:nvPr/>
        </p:nvSpPr>
        <p:spPr>
          <a:xfrm>
            <a:off x="6098876" y="2147412"/>
            <a:ext cx="2782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BA scoreboard = 64 = PN window bitmap</a:t>
            </a:r>
          </a:p>
          <a:p>
            <a:endParaRPr lang="en-US" sz="12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276958-3D10-C1F0-95B1-71FFD284F009}"/>
              </a:ext>
            </a:extLst>
          </p:cNvPr>
          <p:cNvCxnSpPr>
            <a:cxnSpLocks/>
          </p:cNvCxnSpPr>
          <p:nvPr/>
        </p:nvCxnSpPr>
        <p:spPr bwMode="auto">
          <a:xfrm flipV="1">
            <a:off x="6220135" y="4432220"/>
            <a:ext cx="0" cy="338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A45E429-BF35-B559-6425-10EA82466F57}"/>
              </a:ext>
            </a:extLst>
          </p:cNvPr>
          <p:cNvSpPr/>
          <p:nvPr/>
        </p:nvSpPr>
        <p:spPr bwMode="auto">
          <a:xfrm>
            <a:off x="6821128" y="4816558"/>
            <a:ext cx="427273" cy="26801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113</a:t>
            </a:r>
          </a:p>
        </p:txBody>
      </p:sp>
    </p:spTree>
    <p:extLst>
      <p:ext uri="{BB962C8B-B14F-4D97-AF65-F5344CB8AC3E}">
        <p14:creationId xmlns:p14="http://schemas.microsoft.com/office/powerpoint/2010/main" val="428982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9A34-03F4-4BAF-89AF-212CBF49B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706CA-80DA-4591-A4A7-B2B956CA1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allow out-of-order delivery of frames at layer-2 without losing reliability provided by BA.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solution roughly involves using a sliding window bitmap based approach for replay detect of frames that can be delivered out-of-order.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68893-C38D-4FAC-BB97-43AD0FD2CA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8B8DC-0BED-4FF7-B16D-85C19ECC8A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F77DF-14D1-4D7C-A452-960F06F100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4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37D9B-59C0-1192-83D3-753C05AD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overall 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02606-2206-44F1-EE36-15CA495530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2A075-4659-F1CB-C3A2-D4FFE2DE61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DD54E3-A697-8A72-8516-6B2BE4347A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133754-C920-BF07-D166-9C12CD91CACC}"/>
              </a:ext>
            </a:extLst>
          </p:cNvPr>
          <p:cNvSpPr/>
          <p:nvPr/>
        </p:nvSpPr>
        <p:spPr bwMode="auto">
          <a:xfrm>
            <a:off x="1295400" y="5398553"/>
            <a:ext cx="117255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 </a:t>
            </a:r>
            <a:r>
              <a:rPr kumimoji="0" 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scoreboarding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244D29-AAA1-2DB5-18A9-F1C63E2C4813}"/>
              </a:ext>
            </a:extLst>
          </p:cNvPr>
          <p:cNvSpPr/>
          <p:nvPr/>
        </p:nvSpPr>
        <p:spPr bwMode="auto">
          <a:xfrm>
            <a:off x="1295399" y="4889499"/>
            <a:ext cx="117255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Duplicate Detection per SN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55D39F-FFA9-A842-98D3-2B7323BD49D2}"/>
              </a:ext>
            </a:extLst>
          </p:cNvPr>
          <p:cNvSpPr/>
          <p:nvPr/>
        </p:nvSpPr>
        <p:spPr bwMode="auto">
          <a:xfrm>
            <a:off x="1295397" y="4380445"/>
            <a:ext cx="117255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MPDU Decryption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5002BF-D707-6871-A8DD-3F3F4459EFC3}"/>
              </a:ext>
            </a:extLst>
          </p:cNvPr>
          <p:cNvSpPr/>
          <p:nvPr/>
        </p:nvSpPr>
        <p:spPr bwMode="auto">
          <a:xfrm>
            <a:off x="1295396" y="3711424"/>
            <a:ext cx="117255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 Buffering and Reordering per SN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FBA31-F302-B214-8024-F8A0313D0BFD}"/>
              </a:ext>
            </a:extLst>
          </p:cNvPr>
          <p:cNvSpPr/>
          <p:nvPr/>
        </p:nvSpPr>
        <p:spPr bwMode="auto">
          <a:xfrm>
            <a:off x="1295395" y="2528764"/>
            <a:ext cx="1172555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Replay Detection Per PN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31E80C-1619-FB1F-1B42-6E5BB003F864}"/>
              </a:ext>
            </a:extLst>
          </p:cNvPr>
          <p:cNvSpPr txBox="1"/>
          <p:nvPr/>
        </p:nvSpPr>
        <p:spPr>
          <a:xfrm>
            <a:off x="2667000" y="5173554"/>
            <a:ext cx="1295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Rx STA maintains a per-TID scoreboard </a:t>
            </a:r>
          </a:p>
          <a:p>
            <a:r>
              <a:rPr lang="en-US" sz="800" dirty="0">
                <a:solidFill>
                  <a:schemeClr val="tx1"/>
                </a:solidFill>
              </a:rPr>
              <a:t>for MPDUs that were received or not based on SN</a:t>
            </a:r>
            <a:br>
              <a:rPr lang="en-US" sz="800" dirty="0">
                <a:solidFill>
                  <a:schemeClr val="tx1"/>
                </a:solidFill>
              </a:rPr>
            </a:br>
            <a:r>
              <a:rPr lang="en-US" sz="800" dirty="0"/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E3803B-C8B3-4F62-62B3-F41553934CD9}"/>
              </a:ext>
            </a:extLst>
          </p:cNvPr>
          <p:cNvSpPr txBox="1"/>
          <p:nvPr/>
        </p:nvSpPr>
        <p:spPr>
          <a:xfrm>
            <a:off x="2513146" y="3659138"/>
            <a:ext cx="1695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Rx STA insert received MPDUs to a reorder buffer. Forward MPDUs up if there is no hole. Holes are moved on </a:t>
            </a:r>
            <a:r>
              <a:rPr lang="en-US" sz="800" dirty="0" err="1">
                <a:solidFill>
                  <a:schemeClr val="tx1"/>
                </a:solidFill>
              </a:rPr>
              <a:t>rxing</a:t>
            </a:r>
            <a:r>
              <a:rPr lang="en-US" sz="800" dirty="0">
                <a:solidFill>
                  <a:schemeClr val="tx1"/>
                </a:solidFill>
              </a:rPr>
              <a:t> a new MPDU or on BAR.  </a:t>
            </a:r>
            <a:r>
              <a:rPr lang="en-US" sz="800" dirty="0"/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FEA894-6E05-491A-D93F-20713FC49172}"/>
              </a:ext>
            </a:extLst>
          </p:cNvPr>
          <p:cNvSpPr txBox="1"/>
          <p:nvPr/>
        </p:nvSpPr>
        <p:spPr>
          <a:xfrm>
            <a:off x="2539496" y="2486432"/>
            <a:ext cx="1695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Detect replay if received PN &lt; Highest </a:t>
            </a:r>
            <a:r>
              <a:rPr lang="en-US" sz="800" dirty="0" err="1">
                <a:solidFill>
                  <a:schemeClr val="tx1"/>
                </a:solidFill>
              </a:rPr>
              <a:t>rxed</a:t>
            </a:r>
            <a:r>
              <a:rPr lang="en-US" sz="800" dirty="0">
                <a:solidFill>
                  <a:schemeClr val="tx1"/>
                </a:solidFill>
              </a:rPr>
              <a:t> PN for that TID; update counter for highest received PN for that TID.  </a:t>
            </a:r>
            <a:br>
              <a:rPr lang="en-US" sz="800" dirty="0">
                <a:solidFill>
                  <a:schemeClr val="tx1"/>
                </a:solidFill>
              </a:rPr>
            </a:br>
            <a:r>
              <a:rPr lang="en-US" sz="800" dirty="0"/>
              <a:t>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03FC113-E419-A0E0-B7A0-1E8D4D5A8561}"/>
              </a:ext>
            </a:extLst>
          </p:cNvPr>
          <p:cNvCxnSpPr/>
          <p:nvPr/>
        </p:nvCxnSpPr>
        <p:spPr bwMode="auto">
          <a:xfrm flipV="1">
            <a:off x="914400" y="2398585"/>
            <a:ext cx="0" cy="33809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E71BB58-0340-2E1D-6612-03F862D7FF16}"/>
              </a:ext>
            </a:extLst>
          </p:cNvPr>
          <p:cNvSpPr txBox="1"/>
          <p:nvPr/>
        </p:nvSpPr>
        <p:spPr>
          <a:xfrm rot="16200000">
            <a:off x="-358805" y="3714584"/>
            <a:ext cx="2209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MSDU Flow Receiving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454EAA-CD31-00E6-AE9A-D7F623D863C6}"/>
              </a:ext>
            </a:extLst>
          </p:cNvPr>
          <p:cNvSpPr txBox="1"/>
          <p:nvPr/>
        </p:nvSpPr>
        <p:spPr>
          <a:xfrm>
            <a:off x="6096000" y="5154206"/>
            <a:ext cx="1295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Rx STA maintains a per-TID scoreboard </a:t>
            </a:r>
          </a:p>
          <a:p>
            <a:r>
              <a:rPr lang="en-US" sz="800" dirty="0">
                <a:solidFill>
                  <a:schemeClr val="tx1"/>
                </a:solidFill>
              </a:rPr>
              <a:t>for MPDUs that were received or not based on SN</a:t>
            </a:r>
            <a:br>
              <a:rPr lang="en-US" sz="800" dirty="0">
                <a:solidFill>
                  <a:schemeClr val="tx1"/>
                </a:solidFill>
              </a:rPr>
            </a:br>
            <a:r>
              <a:rPr lang="en-US" sz="800" dirty="0"/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D2FE17-F359-B8EA-E922-1B484BF96B72}"/>
              </a:ext>
            </a:extLst>
          </p:cNvPr>
          <p:cNvSpPr txBox="1"/>
          <p:nvPr/>
        </p:nvSpPr>
        <p:spPr>
          <a:xfrm>
            <a:off x="2718277" y="1887890"/>
            <a:ext cx="1219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Baseline Rx STA behavior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E1746E-A183-4C57-B77A-96606442F956}"/>
              </a:ext>
            </a:extLst>
          </p:cNvPr>
          <p:cNvSpPr txBox="1"/>
          <p:nvPr/>
        </p:nvSpPr>
        <p:spPr>
          <a:xfrm>
            <a:off x="5892509" y="1761722"/>
            <a:ext cx="1828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Proposed Rx STA behavior for TIDs with OOO delivery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0D3B5547-3EA1-9613-90D5-E62DCC16AF40}"/>
              </a:ext>
            </a:extLst>
          </p:cNvPr>
          <p:cNvSpPr/>
          <p:nvPr/>
        </p:nvSpPr>
        <p:spPr bwMode="auto">
          <a:xfrm>
            <a:off x="4419600" y="4089069"/>
            <a:ext cx="765175" cy="53248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A9C82A-1AA1-94CE-6B3B-C4BB36307C73}"/>
              </a:ext>
            </a:extLst>
          </p:cNvPr>
          <p:cNvSpPr txBox="1"/>
          <p:nvPr/>
        </p:nvSpPr>
        <p:spPr>
          <a:xfrm>
            <a:off x="5807356" y="3763240"/>
            <a:ext cx="169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Same as baseline except MPDUs are forwarded up even if there is a hole.  </a:t>
            </a:r>
            <a:endParaRPr lang="en-US" sz="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9DF349-137E-C1B3-3B61-596E4D31406F}"/>
              </a:ext>
            </a:extLst>
          </p:cNvPr>
          <p:cNvSpPr txBox="1"/>
          <p:nvPr/>
        </p:nvSpPr>
        <p:spPr>
          <a:xfrm>
            <a:off x="5807355" y="2397371"/>
            <a:ext cx="1695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Maintain PN window bitmap. </a:t>
            </a:r>
          </a:p>
          <a:p>
            <a:r>
              <a:rPr lang="en-US" sz="800" dirty="0">
                <a:solidFill>
                  <a:srgbClr val="FF0000"/>
                </a:solidFill>
              </a:rPr>
              <a:t>If </a:t>
            </a:r>
            <a:r>
              <a:rPr lang="en-US" sz="800" dirty="0" err="1">
                <a:solidFill>
                  <a:srgbClr val="FF0000"/>
                </a:solidFill>
              </a:rPr>
              <a:t>rxed</a:t>
            </a:r>
            <a:r>
              <a:rPr lang="en-US" sz="800" dirty="0">
                <a:solidFill>
                  <a:srgbClr val="FF0000"/>
                </a:solidFill>
              </a:rPr>
              <a:t> PN matches an entry, then detect replay.  PN window updated to [last PN – size, Last PN]    </a:t>
            </a:r>
          </a:p>
        </p:txBody>
      </p:sp>
    </p:spTree>
    <p:extLst>
      <p:ext uri="{BB962C8B-B14F-4D97-AF65-F5344CB8AC3E}">
        <p14:creationId xmlns:p14="http://schemas.microsoft.com/office/powerpoint/2010/main" val="387579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8705</TotalTime>
  <Words>1030</Words>
  <Application>Microsoft Office PowerPoint</Application>
  <PresentationFormat>On-screen Show (4:3)</PresentationFormat>
  <Paragraphs>130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97 - 2003 Document</vt:lpstr>
      <vt:lpstr>Head of line blocking issue for WiFi</vt:lpstr>
      <vt:lpstr>Introduction</vt:lpstr>
      <vt:lpstr>Example scenarios </vt:lpstr>
      <vt:lpstr>Recap CCMP/GCMP encryption for unicast frames </vt:lpstr>
      <vt:lpstr>Proposal</vt:lpstr>
      <vt:lpstr>Example out-of-order delivery procedure</vt:lpstr>
      <vt:lpstr>Conclusion </vt:lpstr>
      <vt:lpstr>Summary of overall proposal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enahncements for UHR</dc:title>
  <dc:creator>Das, Dibakar</dc:creator>
  <cp:lastModifiedBy>Das, Dibakar</cp:lastModifiedBy>
  <cp:revision>36</cp:revision>
  <cp:lastPrinted>1601-01-01T00:00:00Z</cp:lastPrinted>
  <dcterms:created xsi:type="dcterms:W3CDTF">2021-06-04T19:26:39Z</dcterms:created>
  <dcterms:modified xsi:type="dcterms:W3CDTF">2023-05-16T16:15:10Z</dcterms:modified>
</cp:coreProperties>
</file>