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9" r:id="rId5"/>
    <p:sldId id="412" r:id="rId6"/>
    <p:sldId id="256" r:id="rId7"/>
    <p:sldId id="1094" r:id="rId8"/>
    <p:sldId id="1146" r:id="rId9"/>
    <p:sldId id="1169" r:id="rId10"/>
    <p:sldId id="1100" r:id="rId11"/>
    <p:sldId id="1164" r:id="rId12"/>
    <p:sldId id="1171" r:id="rId13"/>
    <p:sldId id="1170" r:id="rId14"/>
    <p:sldId id="1124" r:id="rId15"/>
    <p:sldId id="1166" r:id="rId16"/>
    <p:sldId id="1129" r:id="rId17"/>
    <p:sldId id="1154" r:id="rId18"/>
    <p:sldId id="1167" r:id="rId19"/>
    <p:sldId id="1089" r:id="rId20"/>
    <p:sldId id="1152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8" autoAdjust="0"/>
    <p:restoredTop sz="91332" autoAdjust="0"/>
  </p:normalViewPr>
  <p:slideViewPr>
    <p:cSldViewPr>
      <p:cViewPr varScale="1">
        <p:scale>
          <a:sx n="116" d="100"/>
          <a:sy n="116" d="100"/>
        </p:scale>
        <p:origin x="414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3206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76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79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273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04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29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7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26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3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2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̶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751015"/>
            <a:ext cx="5077884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751015"/>
            <a:ext cx="508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1751015"/>
            <a:ext cx="10361084" cy="4343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802.11-23/0679r0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Lili Hervieu et al, CableLabs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9" r:id="rId8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rfc9330/" TargetMode="External"/><Relationship Id="rId3" Type="http://schemas.openxmlformats.org/officeDocument/2006/relationships/hyperlink" Target="https://mentor.ieee.org/802.11/dcn/22/11-22-0932-00-0wng-thoughts-on-beyond-802-11be.pptx" TargetMode="External"/><Relationship Id="rId7" Type="http://schemas.openxmlformats.org/officeDocument/2006/relationships/hyperlink" Target="https://mentor.ieee.org/802.11/dcn/23/11-23-0650-01-0uhr-qos-re-visited.pptx" TargetMode="External"/><Relationship Id="rId2" Type="http://schemas.openxmlformats.org/officeDocument/2006/relationships/hyperlink" Target="https://mentor.ieee.org/802.11/dcn/23/11-23-0480-00-0uhr-uhr-proposed-pa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809-00-0uhr-a-perspective-on-uhr-features-for-operator-residential-deployments.pptx" TargetMode="External"/><Relationship Id="rId5" Type="http://schemas.openxmlformats.org/officeDocument/2006/relationships/hyperlink" Target="https://mentor.ieee.org/802.11/dcn/22/11-22-1519-00-0uhr-requirements-of-low-latency-in-uhr.pptx" TargetMode="External"/><Relationship Id="rId10" Type="http://schemas.openxmlformats.org/officeDocument/2006/relationships/hyperlink" Target="https://datatracker.ietf.org/doc/html/rfc9332" TargetMode="External"/><Relationship Id="rId4" Type="http://schemas.openxmlformats.org/officeDocument/2006/relationships/hyperlink" Target="https://mentor.ieee.org/802.11/dcn/22/11-22-1880-01-0uhr-latency-and-reliability-enhancements-for-uhr.pptx" TargetMode="External"/><Relationship Id="rId9" Type="http://schemas.openxmlformats.org/officeDocument/2006/relationships/hyperlink" Target="The%20Explicit%20Congestion%20Notification%20(ECN)%20Protocol%20for%20Low%20Latency,%20Low%20Loss,%20and%20Scalable%20Throughput%20(L4S)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Low Latency QoS based on L4S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2023-06-05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286000" y="2260341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740209"/>
              </p:ext>
            </p:extLst>
          </p:nvPr>
        </p:nvGraphicFramePr>
        <p:xfrm>
          <a:off x="2286001" y="2820386"/>
          <a:ext cx="7467601" cy="33518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Lili Hervieu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CableLabs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l.hervieu@cablelabs.com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Greg White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CableLabs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g.white@cablelabs.com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19844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Luther Smith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CableLabs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73047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Darshak Thakore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CableLabs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40088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Allen Huotari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Comcast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53179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Trilok Mutyala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Comcast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00602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Teddy El-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Rashidy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Comcast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9387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Maulik Vaidya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Charter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07903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Nima Namvar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Charter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43946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Carol Ansley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Cox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4517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Matthew Chappell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Cox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0964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68BC2-9B8A-CB79-DF4B-1C4EA06B9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L4S Support in UHR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DD6E5828-9670-4876-AF5E-F56456BA88A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1036854"/>
              </p:ext>
            </p:extLst>
          </p:nvPr>
        </p:nvGraphicFramePr>
        <p:xfrm>
          <a:off x="839417" y="2368234"/>
          <a:ext cx="4176463" cy="3201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530">
                  <a:extLst>
                    <a:ext uri="{9D8B030D-6E8A-4147-A177-3AD203B41FA5}">
                      <a16:colId xmlns:a16="http://schemas.microsoft.com/office/drawing/2014/main" val="1074254160"/>
                    </a:ext>
                  </a:extLst>
                </a:gridCol>
                <a:gridCol w="925533">
                  <a:extLst>
                    <a:ext uri="{9D8B030D-6E8A-4147-A177-3AD203B41FA5}">
                      <a16:colId xmlns:a16="http://schemas.microsoft.com/office/drawing/2014/main" val="3601977728"/>
                    </a:ext>
                  </a:extLst>
                </a:gridCol>
                <a:gridCol w="1759304">
                  <a:extLst>
                    <a:ext uri="{9D8B030D-6E8A-4147-A177-3AD203B41FA5}">
                      <a16:colId xmlns:a16="http://schemas.microsoft.com/office/drawing/2014/main" val="291301934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46619252"/>
                    </a:ext>
                  </a:extLst>
                </a:gridCol>
              </a:tblGrid>
              <a:tr h="31096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Queue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DSCP+ECN</a:t>
                      </a:r>
                    </a:p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Field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EDCA AC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53343689"/>
                  </a:ext>
                </a:extLst>
              </a:tr>
              <a:tr h="466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001***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**</a:t>
                      </a:r>
                    </a:p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010***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**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Background Classic queue</a:t>
                      </a:r>
                    </a:p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(deep buffer)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AC_BK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998663"/>
                  </a:ext>
                </a:extLst>
              </a:tr>
              <a:tr h="466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2-A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000***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*0</a:t>
                      </a:r>
                    </a:p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011***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*0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Best Effort Classic queue</a:t>
                      </a:r>
                    </a:p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(deep buffer)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AC_BE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96381"/>
                  </a:ext>
                </a:extLst>
              </a:tr>
              <a:tr h="466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2-B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000***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*1</a:t>
                      </a:r>
                    </a:p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011***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*1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Best Effort L4S queue </a:t>
                      </a:r>
                      <a:br>
                        <a:rPr lang="en-US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(shallow buffer)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US" dirty="0"/>
                        <a:t>AC_BE</a:t>
                      </a:r>
                    </a:p>
                  </a:txBody>
                  <a:tcPr anchor="ctr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042007"/>
                  </a:ext>
                </a:extLst>
              </a:tr>
              <a:tr h="466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3-A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10****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*0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Video Classic queue</a:t>
                      </a:r>
                    </a:p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(deep buffer)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AC_VI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249405"/>
                  </a:ext>
                </a:extLst>
              </a:tr>
              <a:tr h="466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3-B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10****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*1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Video L4S queue</a:t>
                      </a:r>
                    </a:p>
                    <a:p>
                      <a:pPr algn="l"/>
                      <a:r>
                        <a:rPr lang="en-US" sz="11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(shallow buffer)</a:t>
                      </a:r>
                    </a:p>
                  </a:txBody>
                  <a:tcPr marL="68580" marR="6858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US" dirty="0"/>
                        <a:t>AC_VI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165673"/>
                  </a:ext>
                </a:extLst>
              </a:tr>
              <a:tr h="4663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11****</a:t>
                      </a:r>
                      <a:r>
                        <a:rPr lang="en-US" sz="11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**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Voic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/L4S </a:t>
                      </a:r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queue</a:t>
                      </a:r>
                    </a:p>
                    <a:p>
                      <a:pPr algn="l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(shallow buffer)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AC_VO</a:t>
                      </a:r>
                    </a:p>
                  </a:txBody>
                  <a:tcPr marL="68580" marR="6858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911863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167DB-020A-F8CC-AA17-F470FABB4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912" y="1972252"/>
            <a:ext cx="6480719" cy="40505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End-to-end low latency provided for L4S traffic in three ACs (BE, VI, VO)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AC_BE &amp; AC_VI support Dual-Queue AQM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AC_BE for normal priority traffic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AC_VI for high priority traffic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No low latency queue needed for AC_BK</a:t>
            </a:r>
          </a:p>
          <a:p>
            <a:pPr marL="9715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Single classic queue is sufficient</a:t>
            </a:r>
            <a:endParaRPr lang="en-US" sz="1200" b="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No classic queue needed for AC_VO</a:t>
            </a:r>
          </a:p>
          <a:p>
            <a:pPr marL="971550" lvl="2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Voice queue is already a shallow queue – add support for L4S ECN</a:t>
            </a:r>
          </a:p>
          <a:p>
            <a:pPr marL="0" indent="0"/>
            <a:endParaRPr lang="en-US" sz="20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End-to-end low latency can be supported even in environments where all traffic uses AC_BE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chemeClr val="tx1"/>
                </a:solidFill>
              </a:rPr>
              <a:t>e.g., Operator residential AP deployments where DSCP is bleached due to network policy / network neutrality concerns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2DC5841C-2F18-756D-8388-3376434F97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F22353-E595-40B9-6DE4-161CCF48675D}"/>
              </a:ext>
            </a:extLst>
          </p:cNvPr>
          <p:cNvSpPr txBox="1"/>
          <p:nvPr/>
        </p:nvSpPr>
        <p:spPr>
          <a:xfrm>
            <a:off x="767408" y="5542285"/>
            <a:ext cx="19591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dirty="0">
                <a:solidFill>
                  <a:schemeClr val="tx1"/>
                </a:solidFill>
              </a:rPr>
              <a:t>DSCP mapping shown as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709E6A-1967-4C16-EF3E-8231FA85FE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835" t="-1" b="83977"/>
          <a:stretch/>
        </p:blipFill>
        <p:spPr>
          <a:xfrm>
            <a:off x="1394777" y="2012075"/>
            <a:ext cx="1331822" cy="27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31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D419-E5C4-833B-A5DF-A0CDD662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L4S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AB435-85E9-777D-A806-58AA158E6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L4S technology enables L4S traffic to achieve low latency, low packet loss and high throughput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Coexists with classic traffic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ECN is not bleached in (most) networks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In WLAN, EDCA can still be used to give priority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Allows for safe and incremental deployment over Internet</a:t>
            </a:r>
          </a:p>
          <a:p>
            <a:r>
              <a:rPr lang="en-US" dirty="0">
                <a:solidFill>
                  <a:schemeClr val="tx1"/>
                </a:solidFill>
              </a:rPr>
              <a:t>Supported in Linux &amp; MacOS/iOS and application providers (e.g., cloud gaming / video conferencing)</a:t>
            </a:r>
          </a:p>
          <a:p>
            <a:r>
              <a:rPr lang="en-US" dirty="0">
                <a:solidFill>
                  <a:schemeClr val="tx1"/>
                </a:solidFill>
              </a:rPr>
              <a:t>Implemented in DOCSIS and an active Work Item in 5G RAN</a:t>
            </a:r>
          </a:p>
          <a:p>
            <a:r>
              <a:rPr lang="en-US" dirty="0">
                <a:solidFill>
                  <a:schemeClr val="tx1"/>
                </a:solidFill>
              </a:rPr>
              <a:t>Multiple interoperability events have been held over the past year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C50D09-D3C2-F609-C275-E4652B93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6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15DAC-0174-99FA-F68C-F33C4018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B64EF-509A-7F2F-13B2-E740A31CE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Queueing delays are experienced at network bottlenecks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Due to “classic” application behaviors and the implementation of large buffers to support them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Implementation of smaller buffers reduces the throughput of these classic flows</a:t>
            </a:r>
          </a:p>
          <a:p>
            <a:r>
              <a:rPr lang="en-US" sz="2000" dirty="0">
                <a:solidFill>
                  <a:schemeClr val="tx1"/>
                </a:solidFill>
              </a:rPr>
              <a:t>Traffic prioritization doesn’t solve the problem</a:t>
            </a:r>
          </a:p>
          <a:p>
            <a:r>
              <a:rPr lang="en-US" sz="2000" dirty="0">
                <a:solidFill>
                  <a:schemeClr val="tx1"/>
                </a:solidFill>
              </a:rPr>
              <a:t>L4S architecture supports end-to-end low latency while not reducing throughput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New L4S protocols (e.g., TCP/QUIC/RTP PRAGUE) make use of the ECN field in the IP header to adapt to the network conditions 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 No packet drop, finer granularity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Dual queue AQM at network bottlenecks supports incremental deployments and coexistence with classic congestion-controlled protocols.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Supported by network industry and application providers</a:t>
            </a:r>
          </a:p>
          <a:p>
            <a:r>
              <a:rPr lang="en-US" sz="2000" dirty="0">
                <a:solidFill>
                  <a:schemeClr val="tx1"/>
                </a:solidFill>
              </a:rPr>
              <a:t>L4S should be supported in UHR to achieve end-to-end low latency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lvl="1"/>
            <a:endParaRPr lang="en-US" sz="1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ECA2C9-75B5-A479-635D-BF9C1A07E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3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110C2-E6AF-11A2-8495-7B2BADC32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E7052-A75C-283D-AF12-CCC26FE4D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UHR studying L4S implementation to support end-to-end low latency 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588B8-9BB8-AB06-52A4-997F972A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0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52F5-522F-4A1E-7562-644AC2B82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409DB-591B-F3A7-3649-0A07C882A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>
                <a:solidFill>
                  <a:schemeClr val="tx1"/>
                </a:solidFill>
              </a:rPr>
              <a:t>[1] </a:t>
            </a:r>
            <a:r>
              <a:rPr lang="en-US" sz="1400" b="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Proposed UHR PAR</a:t>
            </a:r>
            <a:endParaRPr lang="en-US" sz="1400" b="0" dirty="0">
              <a:solidFill>
                <a:schemeClr val="tx1"/>
              </a:solidFill>
            </a:endParaRPr>
          </a:p>
          <a:p>
            <a:r>
              <a:rPr lang="en-US" sz="1400" b="0" dirty="0">
                <a:solidFill>
                  <a:schemeClr val="tx1"/>
                </a:solidFill>
              </a:rPr>
              <a:t>[2] </a:t>
            </a:r>
            <a:r>
              <a:rPr lang="en-US" sz="14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Thoughts on Beyond 802.11be</a:t>
            </a:r>
            <a:endParaRPr lang="en-US" sz="1400" b="0" dirty="0">
              <a:solidFill>
                <a:schemeClr val="tx1"/>
              </a:solidFill>
            </a:endParaRPr>
          </a:p>
          <a:p>
            <a:r>
              <a:rPr lang="en-US" sz="1400" b="0" dirty="0">
                <a:solidFill>
                  <a:schemeClr val="tx1"/>
                </a:solidFill>
              </a:rPr>
              <a:t>[3] </a:t>
            </a:r>
            <a:r>
              <a:rPr lang="en-US" sz="14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Latency and Reliability enhancements for UHR</a:t>
            </a:r>
            <a:endParaRPr lang="en-US" sz="1400" b="0" dirty="0">
              <a:solidFill>
                <a:schemeClr val="tx1"/>
              </a:solidFill>
            </a:endParaRPr>
          </a:p>
          <a:p>
            <a:r>
              <a:rPr lang="en-US" sz="1400" b="0" dirty="0">
                <a:solidFill>
                  <a:schemeClr val="tx1"/>
                </a:solidFill>
              </a:rPr>
              <a:t>[4]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Requirements of Low Latency in UHR</a:t>
            </a:r>
            <a:endParaRPr lang="en-US" sz="1400" b="0" dirty="0">
              <a:solidFill>
                <a:schemeClr val="tx1"/>
              </a:solidFill>
            </a:endParaRPr>
          </a:p>
          <a:p>
            <a:r>
              <a:rPr lang="en-US" sz="1400" b="0" dirty="0">
                <a:solidFill>
                  <a:schemeClr val="tx1"/>
                </a:solidFill>
              </a:rPr>
              <a:t>[5] </a:t>
            </a:r>
            <a:r>
              <a:rPr lang="en-US" sz="1400" b="0" i="0" dirty="0">
                <a:solidFill>
                  <a:schemeClr val="tx1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Perspective on UHR Features for Operator Residential Deployments</a:t>
            </a:r>
            <a:endParaRPr lang="en-US" sz="1400" b="0" dirty="0">
              <a:solidFill>
                <a:schemeClr val="tx1"/>
              </a:solidFill>
            </a:endParaRPr>
          </a:p>
          <a:p>
            <a:r>
              <a:rPr lang="en-US" sz="1400" b="0" dirty="0">
                <a:solidFill>
                  <a:schemeClr val="tx1"/>
                </a:solidFill>
              </a:rPr>
              <a:t>[6] </a:t>
            </a:r>
            <a:r>
              <a:rPr lang="en-US" sz="1400" b="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QoS Re-visited</a:t>
            </a:r>
            <a:endParaRPr lang="en-US" sz="1400" b="0" dirty="0">
              <a:solidFill>
                <a:schemeClr val="tx1"/>
              </a:solidFill>
            </a:endParaRPr>
          </a:p>
          <a:p>
            <a:r>
              <a:rPr lang="en-US" sz="1400" b="0" dirty="0">
                <a:solidFill>
                  <a:schemeClr val="tx1"/>
                </a:solidFill>
              </a:rPr>
              <a:t>[7] </a:t>
            </a:r>
            <a:r>
              <a:rPr lang="en-US" sz="1400" b="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Low Latency Low Loss Scalable Throughput (L4S) Deployments</a:t>
            </a:r>
            <a:r>
              <a:rPr lang="en-US" sz="1400" b="0" dirty="0">
                <a:solidFill>
                  <a:schemeClr val="tx1"/>
                </a:solidFill>
              </a:rPr>
              <a:t> (RFC9330)</a:t>
            </a:r>
          </a:p>
          <a:p>
            <a:r>
              <a:rPr lang="en-US" sz="1400" b="0" dirty="0">
                <a:solidFill>
                  <a:schemeClr val="tx1"/>
                </a:solidFill>
              </a:rPr>
              <a:t>[8] </a:t>
            </a:r>
            <a:r>
              <a:rPr lang="en-US" sz="1400" b="0" i="0" dirty="0">
                <a:solidFill>
                  <a:schemeClr val="tx1"/>
                </a:solidFill>
                <a:effectLst/>
                <a:hlinkClick r:id="rId9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Explicit Congestion Notification (ECN) Protocol for Low Latency, Low Loss, and Scalable Throughput (L4S) (RFC9331) </a:t>
            </a:r>
            <a:endParaRPr lang="en-US" sz="1400" b="0" dirty="0">
              <a:solidFill>
                <a:schemeClr val="tx1"/>
              </a:solidFill>
            </a:endParaRPr>
          </a:p>
          <a:p>
            <a:r>
              <a:rPr lang="en-US" sz="1400" b="0" dirty="0">
                <a:solidFill>
                  <a:schemeClr val="tx1"/>
                </a:solidFill>
              </a:rPr>
              <a:t>[9] </a:t>
            </a:r>
            <a:r>
              <a:rPr lang="en-US" sz="1400" b="0" i="0" dirty="0">
                <a:solidFill>
                  <a:schemeClr val="tx1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Dual-Queue Coupled Active Queue Management (AQM) for Low Latency, Low Loss, and Scalable Throughput (L4S</a:t>
            </a:r>
            <a:r>
              <a:rPr lang="en-US" sz="1400" b="1" i="0" dirty="0">
                <a:solidFill>
                  <a:schemeClr val="tx1"/>
                </a:solidFill>
                <a:effectLst/>
              </a:rPr>
              <a:t>)</a:t>
            </a:r>
            <a:r>
              <a:rPr lang="en-US" sz="1400" b="0" i="0" dirty="0">
                <a:solidFill>
                  <a:schemeClr val="tx1"/>
                </a:solidFill>
                <a:effectLst/>
              </a:rPr>
              <a:t> (RFC9332)</a:t>
            </a:r>
            <a:endParaRPr lang="en-US" sz="1400" b="1" i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FAFACE-AF92-821C-B0A1-8CB43124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88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F1480DC-7237-DB3C-BE5D-15E69910F9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D1468-1B09-3802-C096-1B9604950E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276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21AD0-D1EE-0ED5-BB49-48435589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Queuing Delay in Congested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98B2D-4E56-9D5B-3E26-0EAA63AD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6727091" cy="4343400"/>
          </a:xfrm>
        </p:spPr>
        <p:txBody>
          <a:bodyPr/>
          <a:lstStyle/>
          <a:p>
            <a:r>
              <a:rPr lang="en-US" sz="2000" dirty="0"/>
              <a:t>Delays happen at any point of congestion in networks where ingress capacity &gt; egress capacity</a:t>
            </a:r>
          </a:p>
          <a:p>
            <a:pPr lvl="1"/>
            <a:r>
              <a:rPr lang="en-US" sz="1600" dirty="0"/>
              <a:t>Routers, Cable modems, APs…</a:t>
            </a:r>
          </a:p>
          <a:p>
            <a:r>
              <a:rPr lang="en-US" sz="2000" dirty="0"/>
              <a:t>Networks implement large buffers to support and optimize legacy TCP/QUIC (Reno/Cubic based) traffic</a:t>
            </a:r>
          </a:p>
          <a:p>
            <a:pPr lvl="1"/>
            <a:r>
              <a:rPr lang="en-US" sz="1800" dirty="0"/>
              <a:t>At each node in the network where congestion is experienced</a:t>
            </a:r>
          </a:p>
          <a:p>
            <a:r>
              <a:rPr lang="en-US" sz="2000" dirty="0"/>
              <a:t>Reno/Cubic congestion control algorithms try to utilize the full capacity of the network. </a:t>
            </a:r>
          </a:p>
          <a:p>
            <a:pPr lvl="1"/>
            <a:r>
              <a:rPr lang="en-US" sz="1800" dirty="0"/>
              <a:t>Use packet loss as congestion signal</a:t>
            </a:r>
          </a:p>
          <a:p>
            <a:pPr lvl="1"/>
            <a:r>
              <a:rPr lang="en-US" sz="1800" dirty="0"/>
              <a:t>Introduce significant latency, latency variation and packet loss as a result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D97DBD-C9B5-6882-2BFC-724563760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6E2CA1-1F71-274C-4140-505BEADC40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1492" y="2852936"/>
            <a:ext cx="4204299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749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C25FFB3-01B2-1E68-C13A-F4178A6E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vs L4S Scalable Congestion Control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B8C83E-074A-8F86-9091-65D165057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E71CBA-65E8-BAA2-D9FE-7ADE2EBF9A62}"/>
              </a:ext>
            </a:extLst>
          </p:cNvPr>
          <p:cNvSpPr/>
          <p:nvPr/>
        </p:nvSpPr>
        <p:spPr bwMode="auto">
          <a:xfrm>
            <a:off x="4132699" y="3581400"/>
            <a:ext cx="4572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9C4DEA-CFF6-1433-FDC2-884B99C895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384" t="23144" r="-3449" b="7959"/>
          <a:stretch/>
        </p:blipFill>
        <p:spPr>
          <a:xfrm>
            <a:off x="7500982" y="2687396"/>
            <a:ext cx="2085885" cy="27024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2FEFE6-65D8-E5AB-33D0-F890F93C2FE9}"/>
              </a:ext>
            </a:extLst>
          </p:cNvPr>
          <p:cNvSpPr txBox="1"/>
          <p:nvPr/>
        </p:nvSpPr>
        <p:spPr>
          <a:xfrm>
            <a:off x="6391919" y="1995113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L4S scalable congestion control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CA4AE7-9B6B-AE1F-09B0-69DF062E5933}"/>
              </a:ext>
            </a:extLst>
          </p:cNvPr>
          <p:cNvSpPr txBox="1"/>
          <p:nvPr/>
        </p:nvSpPr>
        <p:spPr>
          <a:xfrm>
            <a:off x="2601106" y="1995113"/>
            <a:ext cx="29498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Classic  congestion control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2B4ED0B-C8D5-7C7B-A86C-80EBDDB526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4623"/>
          <a:stretch/>
        </p:blipFill>
        <p:spPr>
          <a:xfrm>
            <a:off x="1983345" y="2549299"/>
            <a:ext cx="2683684" cy="30963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0DAD073-73B4-ACA0-6630-15457E66A9CB}"/>
              </a:ext>
            </a:extLst>
          </p:cNvPr>
          <p:cNvSpPr txBox="1"/>
          <p:nvPr/>
        </p:nvSpPr>
        <p:spPr>
          <a:xfrm>
            <a:off x="914401" y="5890638"/>
            <a:ext cx="609974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202122"/>
                </a:solidFill>
              </a:rPr>
              <a:t>L4S leads to consistently low queuing delay while enabling full link utilization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1A671E-0961-CF56-F96C-76E645FD13FE}"/>
              </a:ext>
            </a:extLst>
          </p:cNvPr>
          <p:cNvSpPr txBox="1"/>
          <p:nvPr/>
        </p:nvSpPr>
        <p:spPr>
          <a:xfrm>
            <a:off x="6545115" y="1807076"/>
            <a:ext cx="3336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L4S congestion protocol flows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05044D-19CF-D84D-0181-F07C7ADFD51B}"/>
              </a:ext>
            </a:extLst>
          </p:cNvPr>
          <p:cNvSpPr txBox="1"/>
          <p:nvPr/>
        </p:nvSpPr>
        <p:spPr>
          <a:xfrm>
            <a:off x="2259960" y="1807076"/>
            <a:ext cx="1978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Classic TCP flow</a:t>
            </a:r>
          </a:p>
        </p:txBody>
      </p:sp>
    </p:spTree>
    <p:extLst>
      <p:ext uri="{BB962C8B-B14F-4D97-AF65-F5344CB8AC3E}">
        <p14:creationId xmlns:p14="http://schemas.microsoft.com/office/powerpoint/2010/main" val="216439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UHR PAR includes in its scope the reduction of tail latency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Different mechanisms have been proposed to reduce latency</a:t>
            </a:r>
          </a:p>
          <a:p>
            <a:pPr lvl="1"/>
            <a:r>
              <a:rPr lang="en-US" altLang="zh-CN" sz="1600" dirty="0"/>
              <a:t>Including preemptible PPDU [2], </a:t>
            </a:r>
            <a:r>
              <a:rPr lang="en-US" sz="1600" dirty="0"/>
              <a:t>EDCA variant </a:t>
            </a:r>
            <a:r>
              <a:rPr lang="en-US" altLang="zh-CN" sz="1600" dirty="0"/>
              <a:t>[3], AIML [4], etc.…</a:t>
            </a:r>
          </a:p>
          <a:p>
            <a:pPr lvl="1"/>
            <a:r>
              <a:rPr lang="en-US" altLang="zh-CN" sz="1600" dirty="0"/>
              <a:t>Need to address latency and jitter due to implementation of large buffers filled by classic congestion control traffic (e.g., TCP/QUIC Reno/Cubic)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Network/application developer's industry moving toward new efficient technologies to support end-to-end low latency</a:t>
            </a:r>
          </a:p>
          <a:p>
            <a:pPr lvl="1"/>
            <a:r>
              <a:rPr lang="en-US" altLang="zh-CN" sz="1600" dirty="0"/>
              <a:t>Especially for low latency and high throughput applications such as XR or cloud gaming</a:t>
            </a:r>
          </a:p>
          <a:p>
            <a:pPr lvl="1"/>
            <a:r>
              <a:rPr lang="en-US" altLang="zh-CN" sz="1600" dirty="0"/>
              <a:t>Support needed in WLAN for end-to-end low latency</a:t>
            </a:r>
          </a:p>
          <a:p>
            <a:pPr lvl="1"/>
            <a:r>
              <a:rPr lang="en-US" altLang="zh-CN" sz="1600" dirty="0"/>
              <a:t>Proposed in [5][6]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This contribution addresses </a:t>
            </a:r>
          </a:p>
          <a:p>
            <a:pPr lvl="1"/>
            <a:r>
              <a:rPr lang="en-US" altLang="zh-CN" sz="1600" dirty="0"/>
              <a:t>Main cause of latency in many networks</a:t>
            </a:r>
          </a:p>
          <a:p>
            <a:pPr lvl="1"/>
            <a:r>
              <a:rPr lang="en-US" altLang="zh-CN" sz="1600" dirty="0"/>
              <a:t>How the network industry is </a:t>
            </a:r>
            <a:r>
              <a:rPr lang="en-US" altLang="zh-CN" sz="1600" dirty="0">
                <a:solidFill>
                  <a:schemeClr val="tx1"/>
                </a:solidFill>
              </a:rPr>
              <a:t>solving for end-to-end low latency</a:t>
            </a:r>
          </a:p>
          <a:p>
            <a:pPr lvl="1"/>
            <a:r>
              <a:rPr lang="en-US" altLang="zh-CN" sz="1600" dirty="0"/>
              <a:t>How can UHR support end-to-end low latency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8BEB19-E8EF-31A8-10D6-B9EDA82E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of Latency in Wi-Fi Networks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4DDD81-4F59-643C-507D-70B1212DB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Different causes of latency in WLANs have been and are being addressed</a:t>
            </a:r>
          </a:p>
          <a:p>
            <a:pPr marL="800100" lvl="1" indent="-342900">
              <a:buFont typeface="Times New Roman" panose="02020603050405020304" pitchFamily="18" charset="0"/>
              <a:buChar char="̶"/>
            </a:pPr>
            <a:r>
              <a:rPr lang="en-US" sz="1600" dirty="0"/>
              <a:t>Channel access</a:t>
            </a:r>
          </a:p>
          <a:p>
            <a:pPr lvl="1"/>
            <a:r>
              <a:rPr lang="en-US" sz="1600" dirty="0"/>
              <a:t>Steering, roaming, etc.…</a:t>
            </a:r>
          </a:p>
          <a:p>
            <a:pPr lvl="1"/>
            <a:r>
              <a:rPr lang="en-US" sz="1600" dirty="0"/>
              <a:t>Dense environments</a:t>
            </a:r>
          </a:p>
          <a:p>
            <a:r>
              <a:rPr lang="en-US" sz="2000" dirty="0"/>
              <a:t>A much-overlooked cause of latency is the queueing delay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Queueing delay is present at bottleneck links in the network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Due to the way that applications currently interact with the network (e.g., TCP/QUIC w/ Reno/Cubic)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Exacerbated by the use of large buffers to enable high throughput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The largest, solvable, source of latency and latency variation on the Internet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For WLAN, queueing delay is observed on APs (downlink), non-AP STAs (uplink) and Multi-APs (downlink/uplink)</a:t>
            </a:r>
          </a:p>
          <a:p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This submission is addressing the queueing delay from the time MSDU enters the MAC to the time contention starts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“Queuing Delay” does not include Media Access Delay (contention resolution, retransmissions, etc.)</a:t>
            </a:r>
          </a:p>
          <a:p>
            <a:pPr lvl="1"/>
            <a:endParaRPr lang="en-US" sz="14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E2C8A04A-83F7-929A-C12D-9BF6597A75E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37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22BC-F8DC-CB7A-9583-F97F6E2D3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Queuing Delay in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81451-9663-0148-7CAA-70F1A2121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5105401"/>
            <a:ext cx="10361084" cy="1142998"/>
          </a:xfrm>
        </p:spPr>
        <p:txBody>
          <a:bodyPr/>
          <a:lstStyle/>
          <a:p>
            <a:r>
              <a:rPr lang="en-US" sz="1800" dirty="0"/>
              <a:t> Classical congestion control traffic TCP/QUIC (Reno, Cubic) leads to large buffer occupancy</a:t>
            </a:r>
          </a:p>
          <a:p>
            <a:r>
              <a:rPr lang="en-US" sz="1800" dirty="0"/>
              <a:t> Packets waiting in queues for transmission add latency and latency variation</a:t>
            </a:r>
            <a:endParaRPr lang="en-US" sz="1600" dirty="0"/>
          </a:p>
          <a:p>
            <a:pPr marL="0" indent="0">
              <a:buNone/>
            </a:pPr>
            <a:r>
              <a:rPr lang="en-US" sz="1400" b="0" dirty="0"/>
              <a:t>Note: Reducing buffer size reduces throughput of Reno/Cubic based flows</a:t>
            </a:r>
            <a:endParaRPr lang="en-US" sz="1400" b="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2E4CDA-C276-7FE8-92E7-347EE9240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14F49C0D-F066-09EE-656A-9FBBA04B1890}"/>
              </a:ext>
            </a:extLst>
          </p:cNvPr>
          <p:cNvSpPr/>
          <p:nvPr/>
        </p:nvSpPr>
        <p:spPr bwMode="auto">
          <a:xfrm rot="16200000">
            <a:off x="3376845" y="3742666"/>
            <a:ext cx="149587" cy="615527"/>
          </a:xfrm>
          <a:prstGeom prst="can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D73E6C44-0E19-C56D-B2DF-ABE12DEEE1D1}"/>
              </a:ext>
            </a:extLst>
          </p:cNvPr>
          <p:cNvSpPr/>
          <p:nvPr/>
        </p:nvSpPr>
        <p:spPr bwMode="auto">
          <a:xfrm rot="16200000">
            <a:off x="4159476" y="2286119"/>
            <a:ext cx="314039" cy="944103"/>
          </a:xfrm>
          <a:prstGeom prst="ca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6" name="Flowchart: Delay 15">
            <a:extLst>
              <a:ext uri="{FF2B5EF4-FFF2-40B4-BE49-F238E27FC236}">
                <a16:creationId xmlns:a16="http://schemas.microsoft.com/office/drawing/2014/main" id="{1B709DFE-38E3-6534-0883-EA07AD6C8A0A}"/>
              </a:ext>
            </a:extLst>
          </p:cNvPr>
          <p:cNvSpPr/>
          <p:nvPr/>
        </p:nvSpPr>
        <p:spPr bwMode="auto">
          <a:xfrm rot="5400000">
            <a:off x="3378402" y="3366036"/>
            <a:ext cx="838199" cy="6858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4D3021D-F218-B8D2-BCF2-5668AD5BAC9A}"/>
              </a:ext>
            </a:extLst>
          </p:cNvPr>
          <p:cNvCxnSpPr/>
          <p:nvPr/>
        </p:nvCxnSpPr>
        <p:spPr bwMode="auto">
          <a:xfrm>
            <a:off x="3454601" y="3289836"/>
            <a:ext cx="6858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B8F3407-04E5-06F0-32CD-AB2E69B7B3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3206"/>
          <a:stretch/>
        </p:blipFill>
        <p:spPr>
          <a:xfrm>
            <a:off x="3449998" y="3823236"/>
            <a:ext cx="695004" cy="314044"/>
          </a:xfrm>
          <a:prstGeom prst="rect">
            <a:avLst/>
          </a:prstGeom>
        </p:spPr>
      </p:pic>
      <p:pic>
        <p:nvPicPr>
          <p:cNvPr id="19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F6024EBA-4AC2-D444-00F1-4152B321D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25" y="4269862"/>
            <a:ext cx="106098" cy="18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C2C3F61D-0C8F-C54A-9A9C-DDF1314F5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053" y="4491907"/>
            <a:ext cx="106098" cy="18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7BB51E59-A738-55FE-9A80-69AA8BE7C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40" y="4713952"/>
            <a:ext cx="122324" cy="21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Arrow: Bent 21">
            <a:extLst>
              <a:ext uri="{FF2B5EF4-FFF2-40B4-BE49-F238E27FC236}">
                <a16:creationId xmlns:a16="http://schemas.microsoft.com/office/drawing/2014/main" id="{ADC6C804-E5C9-136E-D047-F7D2758CB83E}"/>
              </a:ext>
            </a:extLst>
          </p:cNvPr>
          <p:cNvSpPr/>
          <p:nvPr/>
        </p:nvSpPr>
        <p:spPr bwMode="auto">
          <a:xfrm rot="5400000" flipV="1">
            <a:off x="3756749" y="2498245"/>
            <a:ext cx="800100" cy="113518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3" name="Cylinder 22">
            <a:extLst>
              <a:ext uri="{FF2B5EF4-FFF2-40B4-BE49-F238E27FC236}">
                <a16:creationId xmlns:a16="http://schemas.microsoft.com/office/drawing/2014/main" id="{1DA96F97-0534-F805-AA4F-232A2E4D850D}"/>
              </a:ext>
            </a:extLst>
          </p:cNvPr>
          <p:cNvSpPr/>
          <p:nvPr/>
        </p:nvSpPr>
        <p:spPr bwMode="auto">
          <a:xfrm rot="16200000">
            <a:off x="5805789" y="3678837"/>
            <a:ext cx="149587" cy="615527"/>
          </a:xfrm>
          <a:prstGeom prst="can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4" name="Cylinder 23">
            <a:extLst>
              <a:ext uri="{FF2B5EF4-FFF2-40B4-BE49-F238E27FC236}">
                <a16:creationId xmlns:a16="http://schemas.microsoft.com/office/drawing/2014/main" id="{F77F4AD6-02D7-5167-9469-C3844A609B03}"/>
              </a:ext>
            </a:extLst>
          </p:cNvPr>
          <p:cNvSpPr/>
          <p:nvPr/>
        </p:nvSpPr>
        <p:spPr bwMode="auto">
          <a:xfrm rot="16200000">
            <a:off x="6588420" y="2222290"/>
            <a:ext cx="314039" cy="944103"/>
          </a:xfrm>
          <a:prstGeom prst="ca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5" name="Flowchart: Delay 24">
            <a:extLst>
              <a:ext uri="{FF2B5EF4-FFF2-40B4-BE49-F238E27FC236}">
                <a16:creationId xmlns:a16="http://schemas.microsoft.com/office/drawing/2014/main" id="{103F6449-C664-4BA2-94BA-C02C35FE9E77}"/>
              </a:ext>
            </a:extLst>
          </p:cNvPr>
          <p:cNvSpPr/>
          <p:nvPr/>
        </p:nvSpPr>
        <p:spPr bwMode="auto">
          <a:xfrm rot="5400000">
            <a:off x="5807346" y="3302207"/>
            <a:ext cx="838199" cy="6858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3315665-77B2-2421-7140-3E14729A99DF}"/>
              </a:ext>
            </a:extLst>
          </p:cNvPr>
          <p:cNvCxnSpPr/>
          <p:nvPr/>
        </p:nvCxnSpPr>
        <p:spPr bwMode="auto">
          <a:xfrm>
            <a:off x="5883545" y="3226007"/>
            <a:ext cx="6858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7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06F5C829-4FF3-F3A7-1FB1-D1A27CAAC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69" y="4206033"/>
            <a:ext cx="106098" cy="18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A843A87E-38CA-B8E6-8A69-567E192D3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997" y="4428078"/>
            <a:ext cx="106098" cy="18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386E200D-C28C-39DC-274E-DDD40552D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884" y="4650123"/>
            <a:ext cx="122324" cy="21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Arrow: Bent 29">
            <a:extLst>
              <a:ext uri="{FF2B5EF4-FFF2-40B4-BE49-F238E27FC236}">
                <a16:creationId xmlns:a16="http://schemas.microsoft.com/office/drawing/2014/main" id="{914074C0-0EF3-828B-699A-3E4449324517}"/>
              </a:ext>
            </a:extLst>
          </p:cNvPr>
          <p:cNvSpPr/>
          <p:nvPr/>
        </p:nvSpPr>
        <p:spPr bwMode="auto">
          <a:xfrm rot="5400000" flipV="1">
            <a:off x="6246621" y="2409578"/>
            <a:ext cx="743396" cy="113518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C444429-D73B-63A1-35BE-B5A2492E7F7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0251"/>
          <a:stretch/>
        </p:blipFill>
        <p:spPr>
          <a:xfrm>
            <a:off x="5885163" y="3400686"/>
            <a:ext cx="688908" cy="670947"/>
          </a:xfrm>
          <a:prstGeom prst="rect">
            <a:avLst/>
          </a:prstGeom>
        </p:spPr>
      </p:pic>
      <p:sp>
        <p:nvSpPr>
          <p:cNvPr id="32" name="Cylinder 31">
            <a:extLst>
              <a:ext uri="{FF2B5EF4-FFF2-40B4-BE49-F238E27FC236}">
                <a16:creationId xmlns:a16="http://schemas.microsoft.com/office/drawing/2014/main" id="{03D0A8C8-A8A8-A7C1-B5FA-68C1AEAE97CF}"/>
              </a:ext>
            </a:extLst>
          </p:cNvPr>
          <p:cNvSpPr/>
          <p:nvPr/>
        </p:nvSpPr>
        <p:spPr bwMode="auto">
          <a:xfrm rot="16200000">
            <a:off x="8233094" y="3773671"/>
            <a:ext cx="149587" cy="615527"/>
          </a:xfrm>
          <a:prstGeom prst="can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3" name="Cylinder 32">
            <a:extLst>
              <a:ext uri="{FF2B5EF4-FFF2-40B4-BE49-F238E27FC236}">
                <a16:creationId xmlns:a16="http://schemas.microsoft.com/office/drawing/2014/main" id="{6A819840-4F22-CEB7-5218-79C9BCE1AFF5}"/>
              </a:ext>
            </a:extLst>
          </p:cNvPr>
          <p:cNvSpPr/>
          <p:nvPr/>
        </p:nvSpPr>
        <p:spPr bwMode="auto">
          <a:xfrm rot="16200000">
            <a:off x="8983294" y="2148883"/>
            <a:ext cx="314039" cy="944103"/>
          </a:xfrm>
          <a:prstGeom prst="ca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4" name="Flowchart: Delay 33">
            <a:extLst>
              <a:ext uri="{FF2B5EF4-FFF2-40B4-BE49-F238E27FC236}">
                <a16:creationId xmlns:a16="http://schemas.microsoft.com/office/drawing/2014/main" id="{B562B5D3-0736-855E-237B-F957F9FE291D}"/>
              </a:ext>
            </a:extLst>
          </p:cNvPr>
          <p:cNvSpPr/>
          <p:nvPr/>
        </p:nvSpPr>
        <p:spPr bwMode="auto">
          <a:xfrm rot="5400000">
            <a:off x="8234651" y="3397041"/>
            <a:ext cx="838199" cy="685800"/>
          </a:xfrm>
          <a:prstGeom prst="flowChartDelay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9A5DF5F-45B4-4AC2-0198-9DC721AD032B}"/>
              </a:ext>
            </a:extLst>
          </p:cNvPr>
          <p:cNvCxnSpPr/>
          <p:nvPr/>
        </p:nvCxnSpPr>
        <p:spPr bwMode="auto">
          <a:xfrm>
            <a:off x="8278419" y="3152600"/>
            <a:ext cx="6858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36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8E424D43-8B49-DA54-5571-6AADF2B4A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074" y="4300867"/>
            <a:ext cx="106098" cy="18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D242E4C5-3A15-3A48-586A-55E3F6AF2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302" y="4522912"/>
            <a:ext cx="106098" cy="18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Water Drop Icon in Color Drawing Stock Vector - Illustration of clean,  splash: 195421000">
            <a:extLst>
              <a:ext uri="{FF2B5EF4-FFF2-40B4-BE49-F238E27FC236}">
                <a16:creationId xmlns:a16="http://schemas.microsoft.com/office/drawing/2014/main" id="{2B12B0E7-7F60-4F1E-21EF-2271C9DE7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89" y="4744957"/>
            <a:ext cx="122324" cy="212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Arrow: Bent 38">
            <a:extLst>
              <a:ext uri="{FF2B5EF4-FFF2-40B4-BE49-F238E27FC236}">
                <a16:creationId xmlns:a16="http://schemas.microsoft.com/office/drawing/2014/main" id="{9410DB83-4C7E-9EFF-2013-B5995E2706FF}"/>
              </a:ext>
            </a:extLst>
          </p:cNvPr>
          <p:cNvSpPr/>
          <p:nvPr/>
        </p:nvSpPr>
        <p:spPr bwMode="auto">
          <a:xfrm rot="5400000" flipV="1">
            <a:off x="8781565" y="2364747"/>
            <a:ext cx="470913" cy="1135183"/>
          </a:xfrm>
          <a:prstGeom prst="bentArrow">
            <a:avLst>
              <a:gd name="adj1" fmla="val 12755"/>
              <a:gd name="adj2" fmla="val 31997"/>
              <a:gd name="adj3" fmla="val 25000"/>
              <a:gd name="adj4" fmla="val 26257"/>
            </a:avLst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A72D1E0-FBFB-2548-3BBE-FE3D319B632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0251"/>
          <a:stretch/>
        </p:blipFill>
        <p:spPr>
          <a:xfrm>
            <a:off x="8312468" y="3327686"/>
            <a:ext cx="688908" cy="83878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70F41869-E850-5901-D520-3DBCDF8458D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0660"/>
          <a:stretch/>
        </p:blipFill>
        <p:spPr>
          <a:xfrm>
            <a:off x="8727313" y="3320382"/>
            <a:ext cx="1079086" cy="875498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9C41AA3E-A62C-95B9-C489-A2E12CC295F0}"/>
              </a:ext>
            </a:extLst>
          </p:cNvPr>
          <p:cNvSpPr txBox="1"/>
          <p:nvPr/>
        </p:nvSpPr>
        <p:spPr>
          <a:xfrm>
            <a:off x="2478091" y="3348867"/>
            <a:ext cx="649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Buffer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FE42389-59BF-7411-3EED-FBAE655DB064}"/>
              </a:ext>
            </a:extLst>
          </p:cNvPr>
          <p:cNvCxnSpPr>
            <a:cxnSpLocks/>
          </p:cNvCxnSpPr>
          <p:nvPr/>
        </p:nvCxnSpPr>
        <p:spPr bwMode="auto">
          <a:xfrm>
            <a:off x="3090826" y="3518524"/>
            <a:ext cx="36091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8E47BC9-92D5-3849-6743-8F6C5001720D}"/>
              </a:ext>
            </a:extLst>
          </p:cNvPr>
          <p:cNvSpPr txBox="1"/>
          <p:nvPr/>
        </p:nvSpPr>
        <p:spPr>
          <a:xfrm>
            <a:off x="2393673" y="1985040"/>
            <a:ext cx="18979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TCP Reno sending data for this </a:t>
            </a:r>
            <a:r>
              <a:rPr lang="en-US" sz="1600" dirty="0">
                <a:solidFill>
                  <a:schemeClr val="tx1"/>
                </a:solidFill>
              </a:rPr>
              <a:t>capacity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AD42343-BF8A-477A-7983-37FC92F7B4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324178" y="4790315"/>
            <a:ext cx="473323" cy="248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45469A7-ACC8-3317-EB51-7B47CF2457C0}"/>
              </a:ext>
            </a:extLst>
          </p:cNvPr>
          <p:cNvSpPr txBox="1"/>
          <p:nvPr/>
        </p:nvSpPr>
        <p:spPr>
          <a:xfrm>
            <a:off x="3924413" y="4616433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Real capacity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BC84DF8-6C88-6495-A084-05CB45035FCF}"/>
              </a:ext>
            </a:extLst>
          </p:cNvPr>
          <p:cNvCxnSpPr>
            <a:cxnSpLocks/>
          </p:cNvCxnSpPr>
          <p:nvPr/>
        </p:nvCxnSpPr>
        <p:spPr bwMode="auto">
          <a:xfrm>
            <a:off x="4312049" y="2154246"/>
            <a:ext cx="4445" cy="4397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49666B6-8AC7-E5E3-7FF1-4D907E6E28B3}"/>
              </a:ext>
            </a:extLst>
          </p:cNvPr>
          <p:cNvSpPr txBox="1"/>
          <p:nvPr/>
        </p:nvSpPr>
        <p:spPr>
          <a:xfrm>
            <a:off x="9421555" y="3422021"/>
            <a:ext cx="10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Packets dropped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E49AAF5-F882-E333-1751-EC42046B53E9}"/>
              </a:ext>
            </a:extLst>
          </p:cNvPr>
          <p:cNvSpPr txBox="1"/>
          <p:nvPr/>
        </p:nvSpPr>
        <p:spPr>
          <a:xfrm>
            <a:off x="7925229" y="2009192"/>
            <a:ext cx="2824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Buffer overflows, and packets drop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F6919B8-EDD0-CC73-A342-A35B63F97062}"/>
              </a:ext>
            </a:extLst>
          </p:cNvPr>
          <p:cNvSpPr txBox="1"/>
          <p:nvPr/>
        </p:nvSpPr>
        <p:spPr>
          <a:xfrm>
            <a:off x="5767265" y="2023560"/>
            <a:ext cx="159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 Delay increases</a:t>
            </a:r>
          </a:p>
        </p:txBody>
      </p:sp>
    </p:spTree>
    <p:extLst>
      <p:ext uri="{BB962C8B-B14F-4D97-AF65-F5344CB8AC3E}">
        <p14:creationId xmlns:p14="http://schemas.microsoft.com/office/powerpoint/2010/main" val="1313399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4011B-5625-8F5F-4C83-02DFDB4A0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Queuing Delay </a:t>
            </a:r>
            <a:r>
              <a:rPr lang="en-US" dirty="0">
                <a:solidFill>
                  <a:schemeClr val="tx1"/>
                </a:solidFill>
              </a:rPr>
              <a:t>in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CE354-FBEA-9A8B-C35F-37F1FF9F2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End-to-end problem arising from network and application interaction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At each bottleneck, including WLAN links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Requires an end-to-end solution involving both application and network aspects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Low-Latency, Low-Loss Scalable Throughput (L4S) Architecture has been developed by IETF to solve this problem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Developed and supported by networking industry and application providers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Support is needed at bottleneck links including WLAN to send signals to applications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Support is needed in applications - new sending behavior and response to network signals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F4440B-7C2C-E202-4B9F-573826FE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09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4B2F2-AA7A-3ECE-F517-D01BFD4F7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Network Industry Solves Queuing Delays due to Congestion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062A8-58A9-3723-DDCD-BE3DA78DD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707791"/>
            <a:ext cx="10942239" cy="13866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Specifications (RFCs) published January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New congestion-controlled protocols solve the root cause of queuing delay due to applications creating large queues</a:t>
            </a:r>
            <a:endParaRPr lang="en-US" sz="1600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Make use of ECN field in the IP header to notify the client that congestion is experienced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Dual Queue AQM (Active Queue Management) to support L4S and legacy traffic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402B0-D3D8-2B92-B799-C546522AB5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C1F6BD-F98E-3802-3AFD-722FBD23AC7A}"/>
              </a:ext>
            </a:extLst>
          </p:cNvPr>
          <p:cNvSpPr/>
          <p:nvPr/>
        </p:nvSpPr>
        <p:spPr bwMode="auto">
          <a:xfrm>
            <a:off x="2279576" y="2150209"/>
            <a:ext cx="7560840" cy="2061232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endParaRPr lang="en-US" sz="2000" b="1" dirty="0"/>
          </a:p>
          <a:p>
            <a:pPr algn="ctr" defTabSz="914400">
              <a:buClrTx/>
              <a:buSzTx/>
            </a:pPr>
            <a:r>
              <a:rPr lang="en-US" sz="2000" b="1" dirty="0"/>
              <a:t>Low-Latency Low-Loss Scalable Throughput (L4S) Architecture </a:t>
            </a:r>
          </a:p>
          <a:p>
            <a:pPr algn="ctr" defTabSz="914400">
              <a:buClrTx/>
              <a:buSzTx/>
            </a:pPr>
            <a:r>
              <a:rPr lang="en-US" sz="1600" b="1" dirty="0"/>
              <a:t>RFC [7][8][9]</a:t>
            </a:r>
            <a:endParaRPr lang="en-US" sz="1600" b="1" dirty="0">
              <a:latin typeface="Times New Roman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69209A-D8FD-B8BC-10C7-72557E74AF56}"/>
              </a:ext>
            </a:extLst>
          </p:cNvPr>
          <p:cNvSpPr/>
          <p:nvPr/>
        </p:nvSpPr>
        <p:spPr bwMode="auto">
          <a:xfrm>
            <a:off x="5272574" y="3259828"/>
            <a:ext cx="1723053" cy="67322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400" dirty="0">
                <a:solidFill>
                  <a:schemeClr val="tx1"/>
                </a:solidFill>
                <a:latin typeface="Times New Roman" charset="0"/>
              </a:rPr>
              <a:t>Explicit Congestion Notification (ECN)</a:t>
            </a:r>
            <a:endParaRPr lang="en-US" sz="900" dirty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0BE502-1363-D0DF-B98D-D572A336A167}"/>
              </a:ext>
            </a:extLst>
          </p:cNvPr>
          <p:cNvSpPr/>
          <p:nvPr/>
        </p:nvSpPr>
        <p:spPr bwMode="auto">
          <a:xfrm>
            <a:off x="2979574" y="3259828"/>
            <a:ext cx="1723053" cy="67322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400" dirty="0">
                <a:solidFill>
                  <a:schemeClr val="tx1"/>
                </a:solidFill>
              </a:rPr>
              <a:t>New (L4S) congestion-controlled protocols</a:t>
            </a:r>
            <a:endParaRPr lang="en-US" sz="1400" dirty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5EF1EC-B419-4CF5-264E-8F28152B1F3B}"/>
              </a:ext>
            </a:extLst>
          </p:cNvPr>
          <p:cNvSpPr/>
          <p:nvPr/>
        </p:nvSpPr>
        <p:spPr bwMode="auto">
          <a:xfrm>
            <a:off x="7573349" y="3259828"/>
            <a:ext cx="1723053" cy="67322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>
              <a:buClrTx/>
              <a:buSzTx/>
            </a:pPr>
            <a:r>
              <a:rPr lang="en-US" sz="1400" dirty="0">
                <a:solidFill>
                  <a:schemeClr val="tx1"/>
                </a:solidFill>
                <a:latin typeface="Times New Roman" charset="0"/>
              </a:rPr>
              <a:t>Dual queue (AQM)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14479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D419-E5C4-833B-A5DF-A0CDD662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L4S Technology - </a:t>
            </a:r>
            <a:r>
              <a:rPr lang="en-US" sz="2800" dirty="0"/>
              <a:t>ECN &amp; Scalable Congestion Control Protocols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6F2102C-DD21-962E-AB0E-EAF4E9EC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530871"/>
            <a:ext cx="10361084" cy="1944543"/>
          </a:xfrm>
        </p:spPr>
        <p:txBody>
          <a:bodyPr/>
          <a:lstStyle/>
          <a:p>
            <a:r>
              <a:rPr lang="en-US" sz="1400" dirty="0">
                <a:solidFill>
                  <a:srgbClr val="202122"/>
                </a:solidFill>
              </a:rPr>
              <a:t>L4S Explicit Congestion Notification (ECN) is an end-to-end notification of</a:t>
            </a:r>
            <a:r>
              <a:rPr lang="en-US" sz="1400" dirty="0"/>
              <a:t> network congestion </a:t>
            </a:r>
            <a:r>
              <a:rPr lang="en-US" sz="1400" dirty="0">
                <a:solidFill>
                  <a:srgbClr val="202122"/>
                </a:solidFill>
              </a:rPr>
              <a:t>without dropping packets</a:t>
            </a:r>
          </a:p>
          <a:p>
            <a:pPr lvl="1"/>
            <a:r>
              <a:rPr lang="en-US" sz="1400" dirty="0">
                <a:solidFill>
                  <a:srgbClr val="040C28"/>
                </a:solidFill>
              </a:rPr>
              <a:t>Sender marks its packet as “L4S capable”</a:t>
            </a:r>
          </a:p>
          <a:p>
            <a:pPr lvl="1"/>
            <a:r>
              <a:rPr lang="en-US" sz="1400" dirty="0">
                <a:solidFill>
                  <a:srgbClr val="040C28"/>
                </a:solidFill>
              </a:rPr>
              <a:t>Network sends early congestion signal by marking IP packet with a Congestion-experienced code (CE)</a:t>
            </a:r>
          </a:p>
          <a:p>
            <a:pPr lvl="2"/>
            <a:r>
              <a:rPr lang="en-US" sz="1200" dirty="0">
                <a:solidFill>
                  <a:srgbClr val="202122"/>
                </a:solidFill>
              </a:rPr>
              <a:t>F</a:t>
            </a:r>
            <a:r>
              <a:rPr lang="en-US" sz="1200" dirty="0"/>
              <a:t>ine grained congestion notification</a:t>
            </a:r>
            <a:endParaRPr lang="en-US" sz="1200" dirty="0">
              <a:solidFill>
                <a:srgbClr val="040C28"/>
              </a:solidFill>
            </a:endParaRPr>
          </a:p>
          <a:p>
            <a:pPr lvl="1"/>
            <a:r>
              <a:rPr lang="en-US" sz="1400" dirty="0">
                <a:solidFill>
                  <a:srgbClr val="202122"/>
                </a:solidFill>
              </a:rPr>
              <a:t> Receiver send congestion feedback to the sender in layer 4 (f</a:t>
            </a:r>
            <a:r>
              <a:rPr lang="en-US" sz="1400" dirty="0"/>
              <a:t>ine grained congestion feedback)</a:t>
            </a:r>
          </a:p>
          <a:p>
            <a:r>
              <a:rPr lang="en-US" sz="1400" dirty="0">
                <a:solidFill>
                  <a:schemeClr val="tx1"/>
                </a:solidFill>
              </a:rPr>
              <a:t>Sender implements L4S “scalable” congestion control algorithm</a:t>
            </a:r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Adjusts sending rate dynamically based on fine grained feedback </a:t>
            </a:r>
          </a:p>
          <a:p>
            <a:endParaRPr lang="en-US" sz="1800" dirty="0">
              <a:solidFill>
                <a:srgbClr val="202122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C50D09-D3C2-F609-C275-E4652B930E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C049EA-06E6-2389-1603-A940D11B2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5337" y="1988839"/>
            <a:ext cx="8884948" cy="254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71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59801872-7148-B1DD-D155-206A82666EAA}"/>
              </a:ext>
            </a:extLst>
          </p:cNvPr>
          <p:cNvSpPr/>
          <p:nvPr/>
        </p:nvSpPr>
        <p:spPr bwMode="auto">
          <a:xfrm>
            <a:off x="4782645" y="1916833"/>
            <a:ext cx="3289183" cy="219796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8E5A479-B0DB-40D9-A441-08AB31F82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L4S Technology – Dual </a:t>
            </a:r>
            <a:r>
              <a:rPr lang="en-US" dirty="0"/>
              <a:t>Queue AQM</a:t>
            </a:r>
          </a:p>
        </p:txBody>
      </p:sp>
      <p:sp>
        <p:nvSpPr>
          <p:cNvPr id="69" name="Content Placeholder 68">
            <a:extLst>
              <a:ext uri="{FF2B5EF4-FFF2-40B4-BE49-F238E27FC236}">
                <a16:creationId xmlns:a16="http://schemas.microsoft.com/office/drawing/2014/main" id="{A6A06DE8-C791-00B4-74D3-A4CAE96F1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197588"/>
            <a:ext cx="10361084" cy="1788598"/>
          </a:xfrm>
        </p:spPr>
        <p:txBody>
          <a:bodyPr/>
          <a:lstStyle/>
          <a:p>
            <a:r>
              <a:rPr lang="en-US" sz="1600" dirty="0"/>
              <a:t>Dual queue implementation enables L4S flows and 'Classic' flows to coexist </a:t>
            </a:r>
          </a:p>
          <a:p>
            <a:pPr lvl="1"/>
            <a:r>
              <a:rPr lang="en-US" sz="1600" dirty="0"/>
              <a:t>Classic queue for legacy TCP/QUIC flows like video streaming, downloads, bulk data</a:t>
            </a:r>
          </a:p>
          <a:p>
            <a:pPr lvl="1"/>
            <a:r>
              <a:rPr lang="en-US" sz="1600" dirty="0"/>
              <a:t>Low Latency queue (shallow buffer) for L4S flows like AR/VR, HQ video conferencing, cloud gaming</a:t>
            </a:r>
          </a:p>
          <a:p>
            <a:r>
              <a:rPr lang="en-US" sz="1600" dirty="0"/>
              <a:t>Solely for isolation, not prioritization (no winners &amp; losers)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Solution still works when 100% of applications adopt L4S!</a:t>
            </a:r>
          </a:p>
          <a:p>
            <a:r>
              <a:rPr lang="en-US" sz="1600" dirty="0"/>
              <a:t>If an L4S flow increases latency in the Low Latency queue, it is moved to the classic queue (queue protection)</a:t>
            </a:r>
          </a:p>
          <a:p>
            <a:pPr lvl="1"/>
            <a:r>
              <a:rPr lang="en-US" sz="1600" dirty="0"/>
              <a:t>No benefit for “cheaters” to mark traffic as L4S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AA0205-8C75-9E92-B1E0-B695A00343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26CAB-ADC8-4BD9-2CBB-2DF27A7ED6D7}"/>
              </a:ext>
            </a:extLst>
          </p:cNvPr>
          <p:cNvSpPr txBox="1"/>
          <p:nvPr/>
        </p:nvSpPr>
        <p:spPr>
          <a:xfrm>
            <a:off x="2100441" y="2215182"/>
            <a:ext cx="1095172" cy="41549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dirty="0"/>
              <a:t>L4S sender</a:t>
            </a:r>
          </a:p>
          <a:p>
            <a:pPr algn="ctr"/>
            <a:r>
              <a:rPr lang="en-US" sz="1050" dirty="0"/>
              <a:t>(PRAGUE TCP)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A86A76-3F43-627C-A647-3541894B4A91}"/>
              </a:ext>
            </a:extLst>
          </p:cNvPr>
          <p:cNvSpPr txBox="1"/>
          <p:nvPr/>
        </p:nvSpPr>
        <p:spPr>
          <a:xfrm>
            <a:off x="2112291" y="2921834"/>
            <a:ext cx="1083322" cy="577081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Classic (legacy) sender</a:t>
            </a:r>
          </a:p>
          <a:p>
            <a:pPr algn="ctr"/>
            <a:r>
              <a:rPr lang="en-US" sz="1050" dirty="0"/>
              <a:t>(TCP Reno)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874D0D-3239-404B-0F0B-0730D20B4A8E}"/>
              </a:ext>
            </a:extLst>
          </p:cNvPr>
          <p:cNvCxnSpPr>
            <a:cxnSpLocks/>
          </p:cNvCxnSpPr>
          <p:nvPr/>
        </p:nvCxnSpPr>
        <p:spPr bwMode="auto">
          <a:xfrm>
            <a:off x="3364066" y="2428716"/>
            <a:ext cx="533019" cy="2831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F962249-1962-EFD7-3DCD-2DF1E6D3A368}"/>
              </a:ext>
            </a:extLst>
          </p:cNvPr>
          <p:cNvCxnSpPr>
            <a:cxnSpLocks/>
          </p:cNvCxnSpPr>
          <p:nvPr/>
        </p:nvCxnSpPr>
        <p:spPr bwMode="auto">
          <a:xfrm flipV="1">
            <a:off x="3321455" y="2981956"/>
            <a:ext cx="609600" cy="223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E3DFB117-9914-3236-911A-7D37C089A184}"/>
              </a:ext>
            </a:extLst>
          </p:cNvPr>
          <p:cNvSpPr/>
          <p:nvPr/>
        </p:nvSpPr>
        <p:spPr bwMode="auto">
          <a:xfrm>
            <a:off x="3446926" y="3247094"/>
            <a:ext cx="153988" cy="762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BE7843-47ED-6FDB-687A-E9FA82780CA9}"/>
              </a:ext>
            </a:extLst>
          </p:cNvPr>
          <p:cNvSpPr/>
          <p:nvPr/>
        </p:nvSpPr>
        <p:spPr bwMode="auto">
          <a:xfrm>
            <a:off x="3501550" y="2367582"/>
            <a:ext cx="153988" cy="76200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7AE615-93D9-D40E-3654-78867B012873}"/>
              </a:ext>
            </a:extLst>
          </p:cNvPr>
          <p:cNvSpPr/>
          <p:nvPr/>
        </p:nvSpPr>
        <p:spPr bwMode="auto">
          <a:xfrm>
            <a:off x="3678685" y="3112634"/>
            <a:ext cx="153988" cy="762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4024EA0-EC49-75AF-8D09-A7E3DCF6942C}"/>
              </a:ext>
            </a:extLst>
          </p:cNvPr>
          <p:cNvSpPr/>
          <p:nvPr/>
        </p:nvSpPr>
        <p:spPr bwMode="auto">
          <a:xfrm>
            <a:off x="4031395" y="2831586"/>
            <a:ext cx="153988" cy="762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F8FE98-6732-3B35-A96C-8CF31D78B42E}"/>
              </a:ext>
            </a:extLst>
          </p:cNvPr>
          <p:cNvSpPr/>
          <p:nvPr/>
        </p:nvSpPr>
        <p:spPr bwMode="auto">
          <a:xfrm>
            <a:off x="4259995" y="2831586"/>
            <a:ext cx="153988" cy="762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D149EC-C68E-7393-9B28-06F6920154E2}"/>
              </a:ext>
            </a:extLst>
          </p:cNvPr>
          <p:cNvSpPr/>
          <p:nvPr/>
        </p:nvSpPr>
        <p:spPr bwMode="auto">
          <a:xfrm>
            <a:off x="4496242" y="2841442"/>
            <a:ext cx="153988" cy="76200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9750D56-CCDC-99C4-48C0-8A9B82E4DE4A}"/>
              </a:ext>
            </a:extLst>
          </p:cNvPr>
          <p:cNvCxnSpPr>
            <a:cxnSpLocks/>
          </p:cNvCxnSpPr>
          <p:nvPr/>
        </p:nvCxnSpPr>
        <p:spPr bwMode="auto">
          <a:xfrm>
            <a:off x="6486001" y="2547011"/>
            <a:ext cx="38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DD123DB-9269-B668-3CA4-B16E529139ED}"/>
              </a:ext>
            </a:extLst>
          </p:cNvPr>
          <p:cNvCxnSpPr>
            <a:cxnSpLocks/>
          </p:cNvCxnSpPr>
          <p:nvPr/>
        </p:nvCxnSpPr>
        <p:spPr bwMode="auto">
          <a:xfrm>
            <a:off x="6559847" y="2813711"/>
            <a:ext cx="30715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D856480-7141-7CCE-0197-FF6F656D3C05}"/>
              </a:ext>
            </a:extLst>
          </p:cNvPr>
          <p:cNvCxnSpPr/>
          <p:nvPr/>
        </p:nvCxnSpPr>
        <p:spPr bwMode="auto">
          <a:xfrm>
            <a:off x="6867001" y="2547011"/>
            <a:ext cx="0" cy="266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31959498-FD85-D918-2479-ED7DD1A7C26A}"/>
              </a:ext>
            </a:extLst>
          </p:cNvPr>
          <p:cNvSpPr/>
          <p:nvPr/>
        </p:nvSpPr>
        <p:spPr bwMode="auto">
          <a:xfrm>
            <a:off x="6807805" y="2547011"/>
            <a:ext cx="56048" cy="266700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BE3C64A-7BAC-0330-FCD7-FA32E39F15D0}"/>
              </a:ext>
            </a:extLst>
          </p:cNvPr>
          <p:cNvCxnSpPr>
            <a:cxnSpLocks/>
          </p:cNvCxnSpPr>
          <p:nvPr/>
        </p:nvCxnSpPr>
        <p:spPr bwMode="auto">
          <a:xfrm>
            <a:off x="6255841" y="3045523"/>
            <a:ext cx="6080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32BA267-1119-B37B-5E8C-B1545F403092}"/>
              </a:ext>
            </a:extLst>
          </p:cNvPr>
          <p:cNvCxnSpPr>
            <a:cxnSpLocks/>
          </p:cNvCxnSpPr>
          <p:nvPr/>
        </p:nvCxnSpPr>
        <p:spPr bwMode="auto">
          <a:xfrm>
            <a:off x="6255841" y="3312223"/>
            <a:ext cx="6080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B0852F4-4691-9885-353B-F6042F2CFDF8}"/>
              </a:ext>
            </a:extLst>
          </p:cNvPr>
          <p:cNvCxnSpPr>
            <a:cxnSpLocks/>
          </p:cNvCxnSpPr>
          <p:nvPr/>
        </p:nvCxnSpPr>
        <p:spPr bwMode="auto">
          <a:xfrm>
            <a:off x="6863853" y="3045523"/>
            <a:ext cx="0" cy="266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70DB5E1-2E01-70D8-7443-B839F695F2F1}"/>
              </a:ext>
            </a:extLst>
          </p:cNvPr>
          <p:cNvSpPr/>
          <p:nvPr/>
        </p:nvSpPr>
        <p:spPr bwMode="auto">
          <a:xfrm>
            <a:off x="6486001" y="3045523"/>
            <a:ext cx="374704" cy="2667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ED1A170-7A73-042C-BF65-B0C1197A2338}"/>
              </a:ext>
            </a:extLst>
          </p:cNvPr>
          <p:cNvSpPr txBox="1"/>
          <p:nvPr/>
        </p:nvSpPr>
        <p:spPr>
          <a:xfrm>
            <a:off x="5736995" y="2035453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Low Latency (LL) queue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ECN/CE marking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EA28F7-A42B-3F11-4212-3216F7515EED}"/>
              </a:ext>
            </a:extLst>
          </p:cNvPr>
          <p:cNvSpPr txBox="1"/>
          <p:nvPr/>
        </p:nvSpPr>
        <p:spPr>
          <a:xfrm>
            <a:off x="6009857" y="3313202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Classic queue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Packets dropped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45FA7D0-F3F3-20A5-E1CF-10246A7747D6}"/>
              </a:ext>
            </a:extLst>
          </p:cNvPr>
          <p:cNvCxnSpPr>
            <a:cxnSpLocks/>
          </p:cNvCxnSpPr>
          <p:nvPr/>
        </p:nvCxnSpPr>
        <p:spPr bwMode="auto">
          <a:xfrm>
            <a:off x="6938466" y="2688134"/>
            <a:ext cx="588789" cy="2111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072D0EF-2232-435B-9857-1113F5A38E88}"/>
              </a:ext>
            </a:extLst>
          </p:cNvPr>
          <p:cNvCxnSpPr>
            <a:cxnSpLocks/>
          </p:cNvCxnSpPr>
          <p:nvPr/>
        </p:nvCxnSpPr>
        <p:spPr bwMode="auto">
          <a:xfrm flipV="1">
            <a:off x="6992266" y="2992711"/>
            <a:ext cx="534988" cy="173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526DCD40-367E-69BC-CEAA-C415D26F684A}"/>
              </a:ext>
            </a:extLst>
          </p:cNvPr>
          <p:cNvSpPr/>
          <p:nvPr/>
        </p:nvSpPr>
        <p:spPr bwMode="auto">
          <a:xfrm>
            <a:off x="8168507" y="2831586"/>
            <a:ext cx="153988" cy="762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632FD5C-3FE3-EFA6-8110-E2F30AF25C2D}"/>
              </a:ext>
            </a:extLst>
          </p:cNvPr>
          <p:cNvSpPr/>
          <p:nvPr/>
        </p:nvSpPr>
        <p:spPr bwMode="auto">
          <a:xfrm>
            <a:off x="8397107" y="2831586"/>
            <a:ext cx="153988" cy="762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08FBA9E-2BCF-4542-8FC3-FB81B3C0BC8F}"/>
              </a:ext>
            </a:extLst>
          </p:cNvPr>
          <p:cNvSpPr/>
          <p:nvPr/>
        </p:nvSpPr>
        <p:spPr bwMode="auto">
          <a:xfrm>
            <a:off x="8625707" y="2831586"/>
            <a:ext cx="153988" cy="76200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13520D9-98FE-5008-9D54-DDF94D1C176E}"/>
              </a:ext>
            </a:extLst>
          </p:cNvPr>
          <p:cNvSpPr txBox="1"/>
          <p:nvPr/>
        </p:nvSpPr>
        <p:spPr>
          <a:xfrm>
            <a:off x="8865257" y="2308791"/>
            <a:ext cx="1095172" cy="41549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50" dirty="0"/>
              <a:t>L4S receiver</a:t>
            </a:r>
          </a:p>
          <a:p>
            <a:pPr algn="ctr"/>
            <a:r>
              <a:rPr lang="en-US" sz="1050" dirty="0"/>
              <a:t>(PRAGUE TCP)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AB776B2-124D-665B-CD4E-E6F70AE95035}"/>
              </a:ext>
            </a:extLst>
          </p:cNvPr>
          <p:cNvSpPr txBox="1"/>
          <p:nvPr/>
        </p:nvSpPr>
        <p:spPr>
          <a:xfrm>
            <a:off x="8877107" y="3015442"/>
            <a:ext cx="1083322" cy="415498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Classic receiver</a:t>
            </a:r>
          </a:p>
          <a:p>
            <a:pPr algn="ctr"/>
            <a:r>
              <a:rPr lang="en-US" sz="1050" dirty="0"/>
              <a:t>(TCP Reno)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35E2A7C-4A9D-D28D-81E7-7B09E8821B3A}"/>
              </a:ext>
            </a:extLst>
          </p:cNvPr>
          <p:cNvSpPr txBox="1"/>
          <p:nvPr/>
        </p:nvSpPr>
        <p:spPr>
          <a:xfrm>
            <a:off x="4901593" y="2707152"/>
            <a:ext cx="6858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ECN classifier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840ECFF-3904-2AE9-CD72-A68157F89E91}"/>
              </a:ext>
            </a:extLst>
          </p:cNvPr>
          <p:cNvCxnSpPr>
            <a:cxnSpLocks/>
          </p:cNvCxnSpPr>
          <p:nvPr/>
        </p:nvCxnSpPr>
        <p:spPr bwMode="auto">
          <a:xfrm>
            <a:off x="5647470" y="2952104"/>
            <a:ext cx="479958" cy="2309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B2B9148F-E233-2DA5-41A1-38141B2A6E1D}"/>
              </a:ext>
            </a:extLst>
          </p:cNvPr>
          <p:cNvSpPr txBox="1"/>
          <p:nvPr/>
        </p:nvSpPr>
        <p:spPr>
          <a:xfrm>
            <a:off x="5796154" y="3841021"/>
            <a:ext cx="1463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Dual queue AQM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0DEC450-CABF-0604-377C-6447DF72EF08}"/>
              </a:ext>
            </a:extLst>
          </p:cNvPr>
          <p:cNvSpPr txBox="1"/>
          <p:nvPr/>
        </p:nvSpPr>
        <p:spPr>
          <a:xfrm>
            <a:off x="4782644" y="1687400"/>
            <a:ext cx="3066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Congested Network (e.g., AP downlink)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9F48AE-67EB-A293-9693-BAFA62692234}"/>
              </a:ext>
            </a:extLst>
          </p:cNvPr>
          <p:cNvCxnSpPr>
            <a:cxnSpLocks/>
          </p:cNvCxnSpPr>
          <p:nvPr/>
        </p:nvCxnSpPr>
        <p:spPr bwMode="auto">
          <a:xfrm flipV="1">
            <a:off x="5650618" y="2719864"/>
            <a:ext cx="473442" cy="2417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7959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FAC1F-E611-2A69-3FF7-9750426F8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 Just Use Prioritization?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31A4A-6313-3C1F-A08D-92CD8A47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Latency optimization has been historically addressed with prioritization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Prioritization can give privileged access to the link, and can reduce media access delay in certain cases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But doesn’t work when the majority (or all) traffic would like low latency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Traffic prioritization also doesn’t solve the root cause of queueing delays at bottleneck links – the lack of congestion feedback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And, in many cases, it results in bandwidth disparity (lower priority classes can be starved by higher classes)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In WLAN, scheduled channel access and EDCA can’t effectively reduce queueing delay due to congestion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Especially for low latency high throughput flows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89EE5-C3A7-E9D1-EF9F-7C0B9E30E9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93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8" ma:contentTypeDescription="Create a new document." ma:contentTypeScope="" ma:versionID="02c5f6f00540fe74c7f51c674b0bab70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f5080a7253b1155278f263508e3c16df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9A50B9-F81E-4C5E-A703-B3A815EC4651}">
  <ds:schemaRefs>
    <ds:schemaRef ds:uri="e3424205-c870-41b8-8c6f-b833c5b04d9f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dae37dc-1963-4192-976e-711db4d08a8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0F2559B-4BDA-4AA9-BDD8-532A17C0E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77E55D-D0AE-4F08-9090-3A3B25BD06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1840</Words>
  <Application>Microsoft Office PowerPoint</Application>
  <PresentationFormat>Widescreen</PresentationFormat>
  <Paragraphs>281</Paragraphs>
  <Slides>17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Office Theme</vt:lpstr>
      <vt:lpstr>Low Latency QoS based on L4S</vt:lpstr>
      <vt:lpstr>Introduction</vt:lpstr>
      <vt:lpstr>Source of Latency in Wi-Fi Networks</vt:lpstr>
      <vt:lpstr>Queuing Delay in Networks</vt:lpstr>
      <vt:lpstr>Queuing Delay in Networks</vt:lpstr>
      <vt:lpstr>How the Network Industry Solves Queuing Delays due to Congestion</vt:lpstr>
      <vt:lpstr>L4S Technology - ECN &amp; Scalable Congestion Control Protocols</vt:lpstr>
      <vt:lpstr>L4S Technology – Dual Queue AQM</vt:lpstr>
      <vt:lpstr>Why Not Just Use Prioritization?</vt:lpstr>
      <vt:lpstr>Proposed L4S Support in UHR</vt:lpstr>
      <vt:lpstr>L4S Benefits</vt:lpstr>
      <vt:lpstr>Summary</vt:lpstr>
      <vt:lpstr>Straw Poll</vt:lpstr>
      <vt:lpstr>References</vt:lpstr>
      <vt:lpstr>Appendix</vt:lpstr>
      <vt:lpstr>Queuing Delay in Congested Networks</vt:lpstr>
      <vt:lpstr>Classic vs L4S Scalable Congestion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on CSI Feedback Reduction in UHR</dc:title>
  <dc:creator/>
  <cp:lastModifiedBy/>
  <cp:revision>1</cp:revision>
  <cp:lastPrinted>2023-05-30T21:57:29Z</cp:lastPrinted>
  <dcterms:created xsi:type="dcterms:W3CDTF">2020-08-27T19:32:30Z</dcterms:created>
  <dcterms:modified xsi:type="dcterms:W3CDTF">2023-06-04T19:12:15Z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</Properties>
</file>