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92" r:id="rId3"/>
    <p:sldId id="441" r:id="rId4"/>
    <p:sldId id="477" r:id="rId5"/>
    <p:sldId id="478" r:id="rId6"/>
    <p:sldId id="493" r:id="rId7"/>
    <p:sldId id="479" r:id="rId8"/>
    <p:sldId id="494" r:id="rId9"/>
    <p:sldId id="495" r:id="rId10"/>
    <p:sldId id="496" r:id="rId11"/>
    <p:sldId id="491" r:id="rId12"/>
    <p:sldId id="497" r:id="rId13"/>
    <p:sldId id="498" r:id="rId14"/>
    <p:sldId id="499" r:id="rId15"/>
    <p:sldId id="488"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4" autoAdjust="0"/>
    <p:restoredTop sz="96327" autoAdjust="0"/>
  </p:normalViewPr>
  <p:slideViewPr>
    <p:cSldViewPr>
      <p:cViewPr varScale="1">
        <p:scale>
          <a:sx n="86" d="100"/>
          <a:sy n="86" d="100"/>
        </p:scale>
        <p:origin x="1310"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802.11-23/0677r0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May 2023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Andy Shen (Futurewei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802.11-23/0677r0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May 2023</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Andy Shen (Futurewei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IEEE 802.11-23/0677r0</a:t>
            </a:r>
          </a:p>
        </p:txBody>
      </p:sp>
      <p:sp>
        <p:nvSpPr>
          <p:cNvPr id="11267" name="Rectangle 3"/>
          <p:cNvSpPr>
            <a:spLocks noGrp="1" noChangeArrowheads="1"/>
          </p:cNvSpPr>
          <p:nvPr>
            <p:ph type="dt" sz="quarter" idx="1"/>
          </p:nvPr>
        </p:nvSpPr>
        <p:spPr/>
        <p:txBody>
          <a:bodyPr/>
          <a:lstStyle/>
          <a:p>
            <a:pPr>
              <a:defRPr/>
            </a:pPr>
            <a:r>
              <a:rPr lang="en-US" dirty="0"/>
              <a:t>May 2023</a:t>
            </a:r>
          </a:p>
        </p:txBody>
      </p:sp>
      <p:sp>
        <p:nvSpPr>
          <p:cNvPr id="11268" name="Rectangle 6"/>
          <p:cNvSpPr>
            <a:spLocks noGrp="1" noChangeArrowheads="1"/>
          </p:cNvSpPr>
          <p:nvPr>
            <p:ph type="ftr" sz="quarter" idx="4"/>
          </p:nvPr>
        </p:nvSpPr>
        <p:spPr/>
        <p:txBody>
          <a:bodyPr/>
          <a:lstStyle/>
          <a:p>
            <a:pPr lvl="4">
              <a:defRPr/>
            </a:pPr>
            <a:r>
              <a:rPr lang="en-US" dirty="0"/>
              <a:t>Andy Shen (Futurewei Technologies)</a:t>
            </a:r>
          </a:p>
        </p:txBody>
      </p:sp>
      <p:sp>
        <p:nvSpPr>
          <p:cNvPr id="13317" name="Rectangle 7"/>
          <p:cNvSpPr>
            <a:spLocks noGrp="1" noChangeArrowheads="1"/>
          </p:cNvSpPr>
          <p:nvPr>
            <p:ph type="sldNum" sz="quarter" idx="5"/>
          </p:nvPr>
        </p:nvSpPr>
        <p:spPr>
          <a:noFill/>
        </p:spPr>
        <p:txBody>
          <a:bodyPr/>
          <a:lstStyle/>
          <a:p>
            <a:r>
              <a:rPr lang="en-US" dirty="0">
                <a:cs typeface="Arial" charset="0"/>
              </a:rPr>
              <a:t>Page </a:t>
            </a:r>
            <a:fld id="{B376B859-F927-4FFC-938A-1E85F81B0C78}" type="slidenum">
              <a:rPr lang="en-US" smtClean="0">
                <a:cs typeface="Arial" charset="0"/>
              </a:rPr>
              <a:pPr/>
              <a:t>1</a:t>
            </a:fld>
            <a:endParaRPr lang="en-US" dirty="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10</a:t>
            </a:fld>
            <a:endParaRPr lang="en-US" dirty="0"/>
          </a:p>
        </p:txBody>
      </p:sp>
    </p:spTree>
    <p:extLst>
      <p:ext uri="{BB962C8B-B14F-4D97-AF65-F5344CB8AC3E}">
        <p14:creationId xmlns:p14="http://schemas.microsoft.com/office/powerpoint/2010/main" val="15075775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11</a:t>
            </a:fld>
            <a:endParaRPr lang="en-US" dirty="0"/>
          </a:p>
        </p:txBody>
      </p:sp>
    </p:spTree>
    <p:extLst>
      <p:ext uri="{BB962C8B-B14F-4D97-AF65-F5344CB8AC3E}">
        <p14:creationId xmlns:p14="http://schemas.microsoft.com/office/powerpoint/2010/main" val="299642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12</a:t>
            </a:fld>
            <a:endParaRPr lang="en-US" dirty="0"/>
          </a:p>
        </p:txBody>
      </p:sp>
    </p:spTree>
    <p:extLst>
      <p:ext uri="{BB962C8B-B14F-4D97-AF65-F5344CB8AC3E}">
        <p14:creationId xmlns:p14="http://schemas.microsoft.com/office/powerpoint/2010/main" val="2834104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13</a:t>
            </a:fld>
            <a:endParaRPr lang="en-US" dirty="0"/>
          </a:p>
        </p:txBody>
      </p:sp>
    </p:spTree>
    <p:extLst>
      <p:ext uri="{BB962C8B-B14F-4D97-AF65-F5344CB8AC3E}">
        <p14:creationId xmlns:p14="http://schemas.microsoft.com/office/powerpoint/2010/main" val="4212984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14</a:t>
            </a:fld>
            <a:endParaRPr lang="en-US" dirty="0"/>
          </a:p>
        </p:txBody>
      </p:sp>
    </p:spTree>
    <p:extLst>
      <p:ext uri="{BB962C8B-B14F-4D97-AF65-F5344CB8AC3E}">
        <p14:creationId xmlns:p14="http://schemas.microsoft.com/office/powerpoint/2010/main" val="2478689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15</a:t>
            </a:fld>
            <a:endParaRPr lang="en-US" dirty="0"/>
          </a:p>
        </p:txBody>
      </p:sp>
    </p:spTree>
    <p:extLst>
      <p:ext uri="{BB962C8B-B14F-4D97-AF65-F5344CB8AC3E}">
        <p14:creationId xmlns:p14="http://schemas.microsoft.com/office/powerpoint/2010/main" val="658012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2</a:t>
            </a:fld>
            <a:endParaRPr lang="en-US" dirty="0"/>
          </a:p>
        </p:txBody>
      </p:sp>
    </p:spTree>
    <p:extLst>
      <p:ext uri="{BB962C8B-B14F-4D97-AF65-F5344CB8AC3E}">
        <p14:creationId xmlns:p14="http://schemas.microsoft.com/office/powerpoint/2010/main" val="4032082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3</a:t>
            </a:fld>
            <a:endParaRPr lang="en-US" dirty="0"/>
          </a:p>
        </p:txBody>
      </p:sp>
    </p:spTree>
    <p:extLst>
      <p:ext uri="{BB962C8B-B14F-4D97-AF65-F5344CB8AC3E}">
        <p14:creationId xmlns:p14="http://schemas.microsoft.com/office/powerpoint/2010/main" val="1746486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4</a:t>
            </a:fld>
            <a:endParaRPr lang="en-US" dirty="0"/>
          </a:p>
        </p:txBody>
      </p:sp>
    </p:spTree>
    <p:extLst>
      <p:ext uri="{BB962C8B-B14F-4D97-AF65-F5344CB8AC3E}">
        <p14:creationId xmlns:p14="http://schemas.microsoft.com/office/powerpoint/2010/main" val="2437484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5</a:t>
            </a:fld>
            <a:endParaRPr lang="en-US" dirty="0"/>
          </a:p>
        </p:txBody>
      </p:sp>
    </p:spTree>
    <p:extLst>
      <p:ext uri="{BB962C8B-B14F-4D97-AF65-F5344CB8AC3E}">
        <p14:creationId xmlns:p14="http://schemas.microsoft.com/office/powerpoint/2010/main" val="578307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6</a:t>
            </a:fld>
            <a:endParaRPr lang="en-US" dirty="0"/>
          </a:p>
        </p:txBody>
      </p:sp>
    </p:spTree>
    <p:extLst>
      <p:ext uri="{BB962C8B-B14F-4D97-AF65-F5344CB8AC3E}">
        <p14:creationId xmlns:p14="http://schemas.microsoft.com/office/powerpoint/2010/main" val="1175810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7</a:t>
            </a:fld>
            <a:endParaRPr lang="en-US" dirty="0"/>
          </a:p>
        </p:txBody>
      </p:sp>
    </p:spTree>
    <p:extLst>
      <p:ext uri="{BB962C8B-B14F-4D97-AF65-F5344CB8AC3E}">
        <p14:creationId xmlns:p14="http://schemas.microsoft.com/office/powerpoint/2010/main" val="1005722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8</a:t>
            </a:fld>
            <a:endParaRPr lang="en-US" dirty="0"/>
          </a:p>
        </p:txBody>
      </p:sp>
    </p:spTree>
    <p:extLst>
      <p:ext uri="{BB962C8B-B14F-4D97-AF65-F5344CB8AC3E}">
        <p14:creationId xmlns:p14="http://schemas.microsoft.com/office/powerpoint/2010/main" val="2763151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802.11-23/0677r0</a:t>
            </a:r>
          </a:p>
        </p:txBody>
      </p:sp>
      <p:sp>
        <p:nvSpPr>
          <p:cNvPr id="5" name="Date Placeholder 4"/>
          <p:cNvSpPr>
            <a:spLocks noGrp="1"/>
          </p:cNvSpPr>
          <p:nvPr>
            <p:ph type="dt" idx="11"/>
          </p:nvPr>
        </p:nvSpPr>
        <p:spPr/>
        <p:txBody>
          <a:bodyPr/>
          <a:lstStyle/>
          <a:p>
            <a:pPr>
              <a:defRPr/>
            </a:pPr>
            <a:r>
              <a:rPr lang="en-US" dirty="0"/>
              <a:t>May 2023</a:t>
            </a:r>
          </a:p>
        </p:txBody>
      </p:sp>
      <p:sp>
        <p:nvSpPr>
          <p:cNvPr id="6" name="Footer Placeholder 5"/>
          <p:cNvSpPr>
            <a:spLocks noGrp="1"/>
          </p:cNvSpPr>
          <p:nvPr>
            <p:ph type="ftr" sz="quarter" idx="12"/>
          </p:nvPr>
        </p:nvSpPr>
        <p:spPr/>
        <p:txBody>
          <a:bodyPr/>
          <a:lstStyle/>
          <a:p>
            <a:pPr lvl="4">
              <a:defRPr/>
            </a:pPr>
            <a:r>
              <a:rPr lang="en-US" dirty="0"/>
              <a:t>Andy Shen (Futurewei Technologies)</a:t>
            </a:r>
          </a:p>
        </p:txBody>
      </p:sp>
      <p:sp>
        <p:nvSpPr>
          <p:cNvPr id="7" name="Slide Number Placeholder 6"/>
          <p:cNvSpPr>
            <a:spLocks noGrp="1"/>
          </p:cNvSpPr>
          <p:nvPr>
            <p:ph type="sldNum" sz="quarter" idx="13"/>
          </p:nvPr>
        </p:nvSpPr>
        <p:spPr/>
        <p:txBody>
          <a:bodyPr/>
          <a:lstStyle/>
          <a:p>
            <a:pPr>
              <a:defRPr/>
            </a:pPr>
            <a:r>
              <a:rPr lang="en-US" dirty="0"/>
              <a:t>Page </a:t>
            </a:r>
            <a:fld id="{2C873923-7103-4AF9-AECF-EE09B40480BC}" type="slidenum">
              <a:rPr lang="en-US" smtClean="0"/>
              <a:pPr>
                <a:defRPr/>
              </a:pPr>
              <a:t>9</a:t>
            </a:fld>
            <a:endParaRPr lang="en-US" dirty="0"/>
          </a:p>
        </p:txBody>
      </p:sp>
    </p:spTree>
    <p:extLst>
      <p:ext uri="{BB962C8B-B14F-4D97-AF65-F5344CB8AC3E}">
        <p14:creationId xmlns:p14="http://schemas.microsoft.com/office/powerpoint/2010/main" val="2995502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a:t>May 2023</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a:t>May 2023</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May 2023</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Andy Shen (Futurewei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May 2023</a:t>
            </a:r>
          </a:p>
        </p:txBody>
      </p:sp>
      <p:sp>
        <p:nvSpPr>
          <p:cNvPr id="1029" name="Rectangle 5"/>
          <p:cNvSpPr>
            <a:spLocks noGrp="1" noChangeArrowheads="1"/>
          </p:cNvSpPr>
          <p:nvPr>
            <p:ph type="ftr" sz="quarter" idx="3"/>
          </p:nvPr>
        </p:nvSpPr>
        <p:spPr bwMode="auto">
          <a:xfrm>
            <a:off x="6151219" y="6475413"/>
            <a:ext cx="2392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Andy Shen (Futurewei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802.11-23/0677r0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dirty="0"/>
              <a:t>WLAN Backhaul Options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2023-05-16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dirty="0"/>
              <a:t>Slide </a:t>
            </a:r>
            <a:fld id="{C1789BC7-C074-42CC-ADF8-5107DF6BD1C1}" type="slidenum">
              <a:rPr lang="en-US" smtClean="0"/>
              <a:pPr>
                <a:defRPr/>
              </a:pPr>
              <a:t>1</a:t>
            </a:fld>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a:t>May 2023</a:t>
            </a:r>
          </a:p>
        </p:txBody>
      </p:sp>
      <p:graphicFrame>
        <p:nvGraphicFramePr>
          <p:cNvPr id="6" name="Table 5"/>
          <p:cNvGraphicFramePr>
            <a:graphicFrameLocks noGrp="1"/>
          </p:cNvGraphicFramePr>
          <p:nvPr>
            <p:extLst>
              <p:ext uri="{D42A27DB-BD31-4B8C-83A1-F6EECF244321}">
                <p14:modId xmlns:p14="http://schemas.microsoft.com/office/powerpoint/2010/main" val="3618297458"/>
              </p:ext>
            </p:extLst>
          </p:nvPr>
        </p:nvGraphicFramePr>
        <p:xfrm>
          <a:off x="685800" y="2824688"/>
          <a:ext cx="7772401" cy="2311192"/>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972145">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2819401">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9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Affiliations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Address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Phone</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dirty="0">
                          <a:effectLst/>
                          <a:latin typeface="Times New Roman"/>
                          <a:ea typeface="Times New Roman"/>
                        </a:rPr>
                        <a:t>email</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algn="ctr">
                        <a:spcBef>
                          <a:spcPts val="0"/>
                        </a:spcBef>
                        <a:spcAft>
                          <a:spcPts val="0"/>
                        </a:spcAft>
                      </a:pPr>
                      <a:r>
                        <a:rPr lang="en-US" sz="1200" dirty="0">
                          <a:effectLst/>
                          <a:latin typeface="Times New Roman"/>
                          <a:ea typeface="Times New Roman"/>
                        </a:rPr>
                        <a:t>Andy Shen</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Futurewei Technologies</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r>
                        <a:rPr lang="nl-NL" sz="1200">
                          <a:effectLst/>
                          <a:latin typeface="Times New Roman"/>
                          <a:ea typeface="Times New Roman"/>
                        </a:rPr>
                        <a:t> </a:t>
                      </a: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a:effectLst/>
                          <a:latin typeface="Times New Roman"/>
                          <a:ea typeface="Times New Roman"/>
                        </a:rPr>
                        <a:t> </a:t>
                      </a: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dirty="0">
                          <a:effectLst/>
                          <a:latin typeface="Times New Roman"/>
                          <a:ea typeface="Times New Roman"/>
                        </a:rPr>
                        <a:t>ashen1@futurewei.com</a:t>
                      </a: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Frank Effenberger</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Times New Roman"/>
                        </a:rPr>
                        <a:t>Futurewei Technologies</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dirty="0">
                          <a:effectLst/>
                          <a:latin typeface="+mn-lt"/>
                          <a:ea typeface="Times New Roman"/>
                        </a:rPr>
                        <a:t>frank.effenberger@futurewei.com</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9959496"/>
                  </a:ext>
                </a:extLst>
              </a:tr>
              <a:tr h="303478">
                <a:tc>
                  <a:txBody>
                    <a:bodyPr/>
                    <a:lstStyle/>
                    <a:p>
                      <a:pPr marL="0" marR="0" algn="ctr">
                        <a:spcBef>
                          <a:spcPts val="0"/>
                        </a:spcBef>
                        <a:spcAft>
                          <a:spcPts val="0"/>
                        </a:spcAft>
                      </a:pPr>
                      <a:r>
                        <a:rPr lang="en-US" sz="1200" dirty="0">
                          <a:effectLst/>
                          <a:latin typeface="Times New Roman"/>
                          <a:ea typeface="Times New Roman"/>
                        </a:rPr>
                        <a:t>Yuanqiu Liu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effectLst/>
                          <a:latin typeface="+mn-lt"/>
                          <a:ea typeface="Times New Roman"/>
                        </a:rPr>
                        <a:t>Futurewei Technologies</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nl-NL" sz="1200" dirty="0">
                          <a:effectLst/>
                          <a:latin typeface="+mn-lt"/>
                          <a:ea typeface="Times New Roman"/>
                        </a:rPr>
                        <a:t>yuanqiu.luo@futurewei.com</a:t>
                      </a: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8" name="Footer Placeholder 4"/>
          <p:cNvSpPr>
            <a:spLocks noGrp="1"/>
          </p:cNvSpPr>
          <p:nvPr>
            <p:ph type="ftr" sz="quarter" idx="11"/>
          </p:nvPr>
        </p:nvSpPr>
        <p:spPr>
          <a:xfrm>
            <a:off x="6233100" y="6475413"/>
            <a:ext cx="2310825" cy="184666"/>
          </a:xfrm>
        </p:spPr>
        <p:txBody>
          <a:bodyPr/>
          <a:lstStyle/>
          <a:p>
            <a:r>
              <a:rPr lang="en-US" dirty="0"/>
              <a:t>Andy Shen (Futurewei Technologies)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a:t>Differences of PON and FTTR</a:t>
            </a:r>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10</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8" name="Content Placeholder 7">
            <a:extLst>
              <a:ext uri="{FF2B5EF4-FFF2-40B4-BE49-F238E27FC236}">
                <a16:creationId xmlns:a16="http://schemas.microsoft.com/office/drawing/2014/main" id="{985015B2-DE25-3E3B-6C6B-717881CA1A10}"/>
              </a:ext>
            </a:extLst>
          </p:cNvPr>
          <p:cNvSpPr>
            <a:spLocks noGrp="1"/>
          </p:cNvSpPr>
          <p:nvPr>
            <p:ph idx="1"/>
          </p:nvPr>
        </p:nvSpPr>
        <p:spPr>
          <a:xfrm>
            <a:off x="381000" y="1219200"/>
            <a:ext cx="8458200" cy="5029200"/>
          </a:xfrm>
        </p:spPr>
        <p:txBody>
          <a:bodyPr>
            <a:normAutofit fontScale="77500" lnSpcReduction="20000"/>
          </a:bodyPr>
          <a:lstStyle/>
          <a:p>
            <a:pPr>
              <a:spcAft>
                <a:spcPts val="1200"/>
              </a:spcAft>
            </a:pPr>
            <a:r>
              <a:rPr lang="en-US" b="0" dirty="0"/>
              <a:t>There are few differences for the two technologies</a:t>
            </a:r>
          </a:p>
          <a:p>
            <a:pPr marL="971550" lvl="1" indent="-514350">
              <a:spcAft>
                <a:spcPts val="1200"/>
              </a:spcAft>
              <a:buFont typeface="+mj-lt"/>
              <a:buAutoNum type="romanLcPeriod"/>
            </a:pPr>
            <a:r>
              <a:rPr lang="en-US" dirty="0"/>
              <a:t>The split ratio is lower for FTTR, proposed 1:8 for home and 1:32 for SME. PON is usually 1:64.</a:t>
            </a:r>
          </a:p>
          <a:p>
            <a:pPr marL="971550" lvl="1" indent="-514350">
              <a:spcAft>
                <a:spcPts val="1200"/>
              </a:spcAft>
              <a:buFont typeface="+mj-lt"/>
              <a:buAutoNum type="romanLcPeriod"/>
            </a:pPr>
            <a:r>
              <a:rPr lang="en-US" dirty="0"/>
              <a:t>Fiber distance is &lt; 1 km for FTTR while up to 20 km for PON</a:t>
            </a:r>
          </a:p>
          <a:p>
            <a:pPr marL="971550" lvl="1" indent="-514350">
              <a:spcAft>
                <a:spcPts val="1200"/>
              </a:spcAft>
              <a:buFont typeface="+mj-lt"/>
              <a:buAutoNum type="romanLcPeriod"/>
            </a:pPr>
            <a:r>
              <a:rPr lang="en-US" dirty="0"/>
              <a:t>PON users are isolated from others and data are protected by encryption. FTTR4H is local network, and it may not need as much protection. FTTR4B may require security on par as PON network.</a:t>
            </a:r>
          </a:p>
          <a:p>
            <a:pPr marL="971550" lvl="1" indent="-514350">
              <a:spcAft>
                <a:spcPts val="1200"/>
              </a:spcAft>
              <a:buFont typeface="+mj-lt"/>
              <a:buAutoNum type="romanLcPeriod"/>
            </a:pPr>
            <a:r>
              <a:rPr lang="en-US" dirty="0"/>
              <a:t>PON system is north-south traffic, while FTTR will have east-west traffic between different SFUs. MFU will route these east-west traffic.</a:t>
            </a:r>
          </a:p>
          <a:p>
            <a:pPr>
              <a:spcAft>
                <a:spcPts val="1200"/>
              </a:spcAft>
            </a:pPr>
            <a:r>
              <a:rPr lang="en-US" b="0" dirty="0"/>
              <a:t>FTTR will adopt PON specifications as much as possible since it is a mature and proven technology. For instance, OMCI will be reused so that the OLT can manage each FTTR SFU, enabling operators to perform end to end network management. </a:t>
            </a:r>
          </a:p>
          <a:p>
            <a:pPr>
              <a:spcAft>
                <a:spcPts val="1200"/>
              </a:spcAft>
            </a:pPr>
            <a:r>
              <a:rPr lang="en-US" b="0" dirty="0"/>
              <a:t>For physical media dependent (PMD) related requirements, specifications may be changed to reduce cost and complexity. For instances, FTTR maximum optical link loss will be smaller as the split ratio and fiber distance is less. This may allow using lower cost transceiver or simpler FEC.</a:t>
            </a:r>
          </a:p>
        </p:txBody>
      </p:sp>
    </p:spTree>
    <p:extLst>
      <p:ext uri="{BB962C8B-B14F-4D97-AF65-F5344CB8AC3E}">
        <p14:creationId xmlns:p14="http://schemas.microsoft.com/office/powerpoint/2010/main" val="4048298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0140"/>
            <a:ext cx="7772400" cy="434465"/>
          </a:xfrm>
        </p:spPr>
        <p:txBody>
          <a:bodyPr/>
          <a:lstStyle/>
          <a:p>
            <a:r>
              <a:rPr lang="en-US" sz="2800" dirty="0"/>
              <a:t>Centralized Coordination Network</a:t>
            </a:r>
          </a:p>
        </p:txBody>
      </p:sp>
      <p:sp>
        <p:nvSpPr>
          <p:cNvPr id="3" name="Content Placeholder 2"/>
          <p:cNvSpPr>
            <a:spLocks noGrp="1"/>
          </p:cNvSpPr>
          <p:nvPr>
            <p:ph idx="1"/>
          </p:nvPr>
        </p:nvSpPr>
        <p:spPr>
          <a:xfrm>
            <a:off x="255420" y="1195024"/>
            <a:ext cx="8480759" cy="1258901"/>
          </a:xfrm>
        </p:spPr>
        <p:txBody>
          <a:bodyPr/>
          <a:lstStyle/>
          <a:p>
            <a:r>
              <a:rPr lang="en-US" sz="1400" b="0" dirty="0"/>
              <a:t>FTTR provides quality-assured in-premise network services to end users by enabling coordination between fiber link and wireless link as Wi-Fi data backhauling is one of the important use case for FTTR.</a:t>
            </a:r>
          </a:p>
          <a:p>
            <a:r>
              <a:rPr lang="en-US" sz="1400" b="0" dirty="0"/>
              <a:t>The figure shows the centralized coordination network architecture of FTTR [8]. MFU controller collects network transmission demand (data buffer, priority, latency requirements,… etc) and channel conditions (SNR, interference, …etc) to make coordination strategy.</a:t>
            </a:r>
          </a:p>
          <a:p>
            <a:endParaRPr lang="en-US" sz="14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11</a:t>
            </a:fld>
            <a:endParaRPr lang="en-US" dirty="0"/>
          </a:p>
        </p:txBody>
      </p:sp>
      <p:sp>
        <p:nvSpPr>
          <p:cNvPr id="7" name="Date Placeholder 6"/>
          <p:cNvSpPr>
            <a:spLocks noGrp="1"/>
          </p:cNvSpPr>
          <p:nvPr>
            <p:ph type="dt" sz="half" idx="10"/>
          </p:nvPr>
        </p:nvSpPr>
        <p:spPr>
          <a:xfrm>
            <a:off x="696913" y="332601"/>
            <a:ext cx="1340110" cy="276999"/>
          </a:xfrm>
        </p:spPr>
        <p:txBody>
          <a:bodyPr/>
          <a:lstStyle/>
          <a:p>
            <a:pPr>
              <a:defRPr/>
            </a:pPr>
            <a:r>
              <a:rPr lang="en-US" dirty="0"/>
              <a:t>May 2023</a:t>
            </a:r>
          </a:p>
        </p:txBody>
      </p:sp>
      <p:pic>
        <p:nvPicPr>
          <p:cNvPr id="8" name="图片 3">
            <a:extLst>
              <a:ext uri="{FF2B5EF4-FFF2-40B4-BE49-F238E27FC236}">
                <a16:creationId xmlns:a16="http://schemas.microsoft.com/office/drawing/2014/main" id="{114539D4-F7BD-9E2E-55C6-419CB6551DA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5400" y="2520004"/>
            <a:ext cx="6477000" cy="3918358"/>
          </a:xfrm>
          <a:prstGeom prst="rect">
            <a:avLst/>
          </a:prstGeom>
          <a:noFill/>
          <a:ln>
            <a:noFill/>
          </a:ln>
        </p:spPr>
      </p:pic>
    </p:spTree>
    <p:extLst>
      <p:ext uri="{BB962C8B-B14F-4D97-AF65-F5344CB8AC3E}">
        <p14:creationId xmlns:p14="http://schemas.microsoft.com/office/powerpoint/2010/main" val="2216751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0140"/>
            <a:ext cx="7772400" cy="434465"/>
          </a:xfrm>
        </p:spPr>
        <p:txBody>
          <a:bodyPr/>
          <a:lstStyle/>
          <a:p>
            <a:r>
              <a:rPr lang="en-US" sz="2800" dirty="0"/>
              <a:t>Centralized Coordination Network</a:t>
            </a:r>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12</a:t>
            </a:fld>
            <a:endParaRPr lang="en-US" dirty="0"/>
          </a:p>
        </p:txBody>
      </p:sp>
      <p:sp>
        <p:nvSpPr>
          <p:cNvPr id="7" name="Date Placeholder 6"/>
          <p:cNvSpPr>
            <a:spLocks noGrp="1"/>
          </p:cNvSpPr>
          <p:nvPr>
            <p:ph type="dt" sz="half" idx="10"/>
          </p:nvPr>
        </p:nvSpPr>
        <p:spPr>
          <a:xfrm>
            <a:off x="696913" y="332601"/>
            <a:ext cx="1340110" cy="276999"/>
          </a:xfrm>
        </p:spPr>
        <p:txBody>
          <a:bodyPr/>
          <a:lstStyle/>
          <a:p>
            <a:pPr>
              <a:defRPr/>
            </a:pPr>
            <a:r>
              <a:rPr lang="en-US" dirty="0"/>
              <a:t>May 2023</a:t>
            </a:r>
          </a:p>
        </p:txBody>
      </p:sp>
      <p:sp>
        <p:nvSpPr>
          <p:cNvPr id="12" name="TextBox 11">
            <a:extLst>
              <a:ext uri="{FF2B5EF4-FFF2-40B4-BE49-F238E27FC236}">
                <a16:creationId xmlns:a16="http://schemas.microsoft.com/office/drawing/2014/main" id="{9780CF20-8E36-9A17-7142-1ED1F371DF97}"/>
              </a:ext>
            </a:extLst>
          </p:cNvPr>
          <p:cNvSpPr txBox="1"/>
          <p:nvPr/>
        </p:nvSpPr>
        <p:spPr>
          <a:xfrm>
            <a:off x="574137" y="2582243"/>
            <a:ext cx="5029200" cy="3293209"/>
          </a:xfrm>
          <a:prstGeom prst="rect">
            <a:avLst/>
          </a:prstGeom>
          <a:noFill/>
        </p:spPr>
        <p:txBody>
          <a:bodyPr wrap="square">
            <a:spAutoFit/>
          </a:bodyPr>
          <a:lstStyle/>
          <a:p>
            <a:pPr marL="171450" indent="-171450">
              <a:spcAft>
                <a:spcPts val="1200"/>
              </a:spcAft>
              <a:buFont typeface="Arial" panose="020B0604020202020204" pitchFamily="34" charset="0"/>
              <a:buChar char="•"/>
            </a:pPr>
            <a:r>
              <a:rPr lang="en-US" sz="1800" dirty="0"/>
              <a:t>Wi-Fi EasyMesh [9] is a popular mesh AP configuration tool which can support some of the MFU controller functionalities. The diagram shows the operation of EasyMesh via the multi-AP controller and agent interaction over the Wi-Fi and Ethernet backhaul.  </a:t>
            </a:r>
          </a:p>
          <a:p>
            <a:pPr marL="171450" indent="-171450">
              <a:spcAft>
                <a:spcPts val="1200"/>
              </a:spcAft>
              <a:buFont typeface="Arial" panose="020B0604020202020204" pitchFamily="34" charset="0"/>
              <a:buChar char="•"/>
            </a:pPr>
            <a:r>
              <a:rPr lang="en-US" sz="1800" dirty="0"/>
              <a:t>For 802.11 UHR multi-AP coordination (Co-OFDMA, null steering, joint transmission and reception…etc), coordination will be more complicated, and the requirements to be determined.  </a:t>
            </a:r>
          </a:p>
        </p:txBody>
      </p:sp>
      <p:pic>
        <p:nvPicPr>
          <p:cNvPr id="10" name="Picture 9">
            <a:extLst>
              <a:ext uri="{FF2B5EF4-FFF2-40B4-BE49-F238E27FC236}">
                <a16:creationId xmlns:a16="http://schemas.microsoft.com/office/drawing/2014/main" id="{FFCED732-EA2F-148F-285D-95ADB616EAC7}"/>
              </a:ext>
            </a:extLst>
          </p:cNvPr>
          <p:cNvPicPr>
            <a:picLocks noChangeAspect="1"/>
          </p:cNvPicPr>
          <p:nvPr/>
        </p:nvPicPr>
        <p:blipFill>
          <a:blip r:embed="rId3"/>
          <a:stretch>
            <a:fillRect/>
          </a:stretch>
        </p:blipFill>
        <p:spPr>
          <a:xfrm>
            <a:off x="5486400" y="2608109"/>
            <a:ext cx="3657600" cy="3491575"/>
          </a:xfrm>
          <a:prstGeom prst="rect">
            <a:avLst/>
          </a:prstGeom>
        </p:spPr>
      </p:pic>
      <p:sp>
        <p:nvSpPr>
          <p:cNvPr id="13" name="TextBox 12">
            <a:extLst>
              <a:ext uri="{FF2B5EF4-FFF2-40B4-BE49-F238E27FC236}">
                <a16:creationId xmlns:a16="http://schemas.microsoft.com/office/drawing/2014/main" id="{1E848F1B-067E-6DE4-CEBE-BF88156CE227}"/>
              </a:ext>
            </a:extLst>
          </p:cNvPr>
          <p:cNvSpPr txBox="1"/>
          <p:nvPr/>
        </p:nvSpPr>
        <p:spPr>
          <a:xfrm>
            <a:off x="574137" y="1305145"/>
            <a:ext cx="8314698" cy="1200329"/>
          </a:xfrm>
          <a:prstGeom prst="rect">
            <a:avLst/>
          </a:prstGeom>
          <a:noFill/>
        </p:spPr>
        <p:txBody>
          <a:bodyPr wrap="square">
            <a:spAutoFit/>
          </a:bodyPr>
          <a:lstStyle/>
          <a:p>
            <a:pPr marL="171450" indent="-171450">
              <a:spcAft>
                <a:spcPts val="1200"/>
              </a:spcAft>
              <a:buFont typeface="Arial" panose="020B0604020202020204" pitchFamily="34" charset="0"/>
              <a:buChar char="•"/>
            </a:pPr>
            <a:r>
              <a:rPr lang="en-US" sz="1800" dirty="0"/>
              <a:t>The MFU controller forwards control commands through the G.fin transceiver to each SFU to dynamically configure the network interfaces. For instances, coordinate the time/frequency/space of each SFU AP to align the air interface transmission. The controller coordination algorithm and the command protocol are vendor specific.</a:t>
            </a:r>
          </a:p>
        </p:txBody>
      </p:sp>
    </p:spTree>
    <p:extLst>
      <p:ext uri="{BB962C8B-B14F-4D97-AF65-F5344CB8AC3E}">
        <p14:creationId xmlns:p14="http://schemas.microsoft.com/office/powerpoint/2010/main" val="2795566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457200"/>
          </a:xfrm>
        </p:spPr>
        <p:txBody>
          <a:bodyPr/>
          <a:lstStyle/>
          <a:p>
            <a:r>
              <a:rPr lang="en-US" sz="2400" dirty="0"/>
              <a:t>FTTR pros and cons as home/enterprise network backhaul</a:t>
            </a:r>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13</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8" name="Content Placeholder 7">
            <a:extLst>
              <a:ext uri="{FF2B5EF4-FFF2-40B4-BE49-F238E27FC236}">
                <a16:creationId xmlns:a16="http://schemas.microsoft.com/office/drawing/2014/main" id="{985015B2-DE25-3E3B-6C6B-717881CA1A10}"/>
              </a:ext>
            </a:extLst>
          </p:cNvPr>
          <p:cNvSpPr>
            <a:spLocks noGrp="1"/>
          </p:cNvSpPr>
          <p:nvPr>
            <p:ph idx="1"/>
          </p:nvPr>
        </p:nvSpPr>
        <p:spPr>
          <a:xfrm>
            <a:off x="381000" y="1295400"/>
            <a:ext cx="8077200" cy="5029200"/>
          </a:xfrm>
        </p:spPr>
        <p:txBody>
          <a:bodyPr>
            <a:normAutofit fontScale="77500" lnSpcReduction="20000"/>
          </a:bodyPr>
          <a:lstStyle/>
          <a:p>
            <a:pPr>
              <a:spcAft>
                <a:spcPts val="1200"/>
              </a:spcAft>
            </a:pPr>
            <a:r>
              <a:rPr lang="en-US" dirty="0"/>
              <a:t>Pros</a:t>
            </a:r>
          </a:p>
          <a:p>
            <a:pPr lvl="1">
              <a:spcAft>
                <a:spcPts val="1200"/>
              </a:spcAft>
            </a:pPr>
            <a:r>
              <a:rPr lang="en-US" dirty="0"/>
              <a:t>IFDN provides high bandwidth, future proof network supporting future upgrade</a:t>
            </a:r>
          </a:p>
          <a:p>
            <a:pPr lvl="1">
              <a:spcAft>
                <a:spcPts val="1200"/>
              </a:spcAft>
            </a:pPr>
            <a:r>
              <a:rPr lang="en-US" dirty="0"/>
              <a:t>Fiber is reliable with very long lifetime.</a:t>
            </a:r>
          </a:p>
          <a:p>
            <a:pPr lvl="1">
              <a:spcAft>
                <a:spcPts val="1200"/>
              </a:spcAft>
            </a:pPr>
            <a:r>
              <a:rPr lang="en-US" dirty="0"/>
              <a:t>Lightweight and small size leading to easier deployments.</a:t>
            </a:r>
          </a:p>
          <a:p>
            <a:pPr lvl="1">
              <a:spcAft>
                <a:spcPts val="1200"/>
              </a:spcAft>
            </a:pPr>
            <a:r>
              <a:rPr lang="en-US" dirty="0"/>
              <a:t>Performance not affected by EMI.</a:t>
            </a:r>
          </a:p>
          <a:p>
            <a:pPr lvl="1">
              <a:spcAft>
                <a:spcPts val="1200"/>
              </a:spcAft>
            </a:pPr>
            <a:r>
              <a:rPr lang="en-US" dirty="0"/>
              <a:t>DBA can provide consistent data packet delivery without outlier latency</a:t>
            </a:r>
          </a:p>
          <a:p>
            <a:pPr lvl="1">
              <a:spcAft>
                <a:spcPts val="1200"/>
              </a:spcAft>
            </a:pPr>
            <a:r>
              <a:rPr lang="en-US" dirty="0"/>
              <a:t>End to end management from access to home. PON service providers may resolve problem remotely without service visit reducing cost and better customer satisfaction.</a:t>
            </a:r>
          </a:p>
          <a:p>
            <a:pPr>
              <a:spcAft>
                <a:spcPts val="1200"/>
              </a:spcAft>
            </a:pPr>
            <a:r>
              <a:rPr lang="en-US" dirty="0"/>
              <a:t>Cons</a:t>
            </a:r>
          </a:p>
          <a:p>
            <a:pPr lvl="1">
              <a:spcAft>
                <a:spcPts val="1200"/>
              </a:spcAft>
            </a:pPr>
            <a:r>
              <a:rPr lang="en-US" dirty="0"/>
              <a:t>Need front-end cost to install IFDN</a:t>
            </a:r>
          </a:p>
          <a:p>
            <a:pPr lvl="1">
              <a:spcAft>
                <a:spcPts val="1200"/>
              </a:spcAft>
            </a:pPr>
            <a:r>
              <a:rPr lang="en-US" dirty="0"/>
              <a:t>MFU/SFU will be more expensive than residential gateway/AP with the extra optical modules</a:t>
            </a:r>
          </a:p>
          <a:p>
            <a:pPr lvl="1">
              <a:spcAft>
                <a:spcPts val="1200"/>
              </a:spcAft>
            </a:pPr>
            <a:r>
              <a:rPr lang="en-US" dirty="0"/>
              <a:t> Service providers not using PON access (i.e. cable) less likely to endorse</a:t>
            </a:r>
          </a:p>
        </p:txBody>
      </p:sp>
    </p:spTree>
    <p:extLst>
      <p:ext uri="{BB962C8B-B14F-4D97-AF65-F5344CB8AC3E}">
        <p14:creationId xmlns:p14="http://schemas.microsoft.com/office/powerpoint/2010/main" val="311425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457200"/>
          </a:xfrm>
        </p:spPr>
        <p:txBody>
          <a:bodyPr/>
          <a:lstStyle/>
          <a:p>
            <a:r>
              <a:rPr lang="en-US" sz="2800" dirty="0"/>
              <a:t>Conclusion</a:t>
            </a:r>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14</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8" name="Content Placeholder 7">
            <a:extLst>
              <a:ext uri="{FF2B5EF4-FFF2-40B4-BE49-F238E27FC236}">
                <a16:creationId xmlns:a16="http://schemas.microsoft.com/office/drawing/2014/main" id="{985015B2-DE25-3E3B-6C6B-717881CA1A10}"/>
              </a:ext>
            </a:extLst>
          </p:cNvPr>
          <p:cNvSpPr>
            <a:spLocks noGrp="1"/>
          </p:cNvSpPr>
          <p:nvPr>
            <p:ph idx="1"/>
          </p:nvPr>
        </p:nvSpPr>
        <p:spPr>
          <a:xfrm>
            <a:off x="381000" y="1295400"/>
            <a:ext cx="8534400" cy="5029200"/>
          </a:xfrm>
        </p:spPr>
        <p:txBody>
          <a:bodyPr>
            <a:normAutofit fontScale="92500" lnSpcReduction="10000"/>
          </a:bodyPr>
          <a:lstStyle/>
          <a:p>
            <a:pPr marL="285750" indent="-285750" fontAlgn="base">
              <a:buFont typeface="Arial" panose="020B0604020202020204" pitchFamily="34" charset="0"/>
              <a:buChar char="•"/>
            </a:pPr>
            <a:r>
              <a:rPr lang="en-US" sz="2400" b="0" dirty="0">
                <a:ea typeface="Times New Roman" panose="02020603050405020304" pitchFamily="18" charset="0"/>
              </a:rPr>
              <a:t>Next generation Wi-Fi with Multi-AP feature may have new requirements on the backhaul. The impact of sharing fronthaul and backhaul traffic on the same channel may be significant.</a:t>
            </a:r>
          </a:p>
          <a:p>
            <a:pPr marL="285750" indent="-285750" fontAlgn="base">
              <a:buFont typeface="Arial" panose="020B0604020202020204" pitchFamily="34" charset="0"/>
              <a:buChar char="•"/>
            </a:pPr>
            <a:r>
              <a:rPr lang="en-US" sz="2400" b="0" dirty="0">
                <a:ea typeface="Times New Roman" panose="02020603050405020304" pitchFamily="18" charset="0"/>
              </a:rPr>
              <a:t>A dedicated backhaul will be desirable, both wireless and wired options can be used.</a:t>
            </a:r>
          </a:p>
          <a:p>
            <a:pPr marL="285750" indent="-285750" fontAlgn="base">
              <a:buFont typeface="Arial" panose="020B0604020202020204" pitchFamily="34" charset="0"/>
              <a:buChar char="•"/>
            </a:pPr>
            <a:r>
              <a:rPr lang="en-US" sz="2400" b="0" dirty="0">
                <a:ea typeface="Times New Roman" panose="02020603050405020304" pitchFamily="18" charset="0"/>
              </a:rPr>
              <a:t>Wireless backhaul is convenient to set up, but performance will depend on interference. </a:t>
            </a:r>
          </a:p>
          <a:p>
            <a:pPr marL="285750" indent="-285750" fontAlgn="base">
              <a:buFont typeface="Arial" panose="020B0604020202020204" pitchFamily="34" charset="0"/>
              <a:buChar char="•"/>
            </a:pPr>
            <a:r>
              <a:rPr lang="en-US" sz="2400" b="0" dirty="0">
                <a:ea typeface="Times New Roman" panose="02020603050405020304" pitchFamily="18" charset="0"/>
              </a:rPr>
              <a:t>Wired backhaul will have better performance, but require front-end cost to install wiring.</a:t>
            </a:r>
          </a:p>
          <a:p>
            <a:pPr marL="285750" indent="-285750" fontAlgn="base">
              <a:buFont typeface="Arial" panose="020B0604020202020204" pitchFamily="34" charset="0"/>
              <a:buChar char="•"/>
            </a:pPr>
            <a:r>
              <a:rPr lang="en-US" sz="2400" b="0" dirty="0">
                <a:ea typeface="Times New Roman" panose="02020603050405020304" pitchFamily="18" charset="0"/>
              </a:rPr>
              <a:t>Cost is an important factor for home backhaul choice, while business may consider reliability and performance as more important.</a:t>
            </a:r>
          </a:p>
          <a:p>
            <a:pPr marL="285750" indent="-285750" fontAlgn="base">
              <a:buFont typeface="Arial" panose="020B0604020202020204" pitchFamily="34" charset="0"/>
              <a:buChar char="•"/>
            </a:pPr>
            <a:r>
              <a:rPr lang="en-US" sz="2400" b="0" dirty="0">
                <a:ea typeface="Times New Roman" panose="02020603050405020304" pitchFamily="18" charset="0"/>
              </a:rPr>
              <a:t>More studies are needed to identify the management, signaling and data-plane requirements for Multi-AP feature. Based on these requirements, backhaul options suitable for different user scenarios can be recommended.</a:t>
            </a:r>
          </a:p>
        </p:txBody>
      </p:sp>
    </p:spTree>
    <p:extLst>
      <p:ext uri="{BB962C8B-B14F-4D97-AF65-F5344CB8AC3E}">
        <p14:creationId xmlns:p14="http://schemas.microsoft.com/office/powerpoint/2010/main" val="2037528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sz="2800" dirty="0"/>
              <a:t>References</a:t>
            </a:r>
          </a:p>
        </p:txBody>
      </p:sp>
      <p:sp>
        <p:nvSpPr>
          <p:cNvPr id="3" name="Content Placeholder 2"/>
          <p:cNvSpPr>
            <a:spLocks noGrp="1"/>
          </p:cNvSpPr>
          <p:nvPr>
            <p:ph idx="1"/>
          </p:nvPr>
        </p:nvSpPr>
        <p:spPr>
          <a:xfrm>
            <a:off x="685800" y="1233880"/>
            <a:ext cx="8229600" cy="5014519"/>
          </a:xfrm>
        </p:spPr>
        <p:txBody>
          <a:bodyPr/>
          <a:lstStyle/>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15</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8" name="Content Placeholder 2"/>
          <p:cNvSpPr txBox="1">
            <a:spLocks/>
          </p:cNvSpPr>
          <p:nvPr/>
        </p:nvSpPr>
        <p:spPr bwMode="auto">
          <a:xfrm>
            <a:off x="571500" y="1367218"/>
            <a:ext cx="8001000" cy="466288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14350" indent="-514350" algn="l" fontAlgn="base">
              <a:buFont typeface="+mj-lt"/>
              <a:buAutoNum type="arabicPeriod"/>
            </a:pPr>
            <a:r>
              <a:rPr lang="en-GB" altLang="en-US" sz="1800" b="0" dirty="0"/>
              <a:t>“Joint Transmissions: Backhaul and Gain State Issues”,</a:t>
            </a:r>
            <a:r>
              <a:rPr lang="en-GB" sz="1800" b="0" dirty="0">
                <a:ea typeface="Times New Roman" panose="02020603050405020304" pitchFamily="18" charset="0"/>
              </a:rPr>
              <a:t> IEEE 802.11-19/1089</a:t>
            </a:r>
            <a:endParaRPr lang="en-US" sz="1800" b="0" dirty="0"/>
          </a:p>
          <a:p>
            <a:pPr marL="514350" indent="-514350" fontAlgn="base">
              <a:buFont typeface="+mj-lt"/>
              <a:buAutoNum type="arabicPeriod"/>
            </a:pPr>
            <a:r>
              <a:rPr lang="en-GB" sz="1800" b="0" dirty="0">
                <a:ea typeface="Times New Roman" panose="02020603050405020304" pitchFamily="18" charset="0"/>
              </a:rPr>
              <a:t>“Multi-AP backhaul analysis, IEEE 802.11-19/1588</a:t>
            </a:r>
          </a:p>
          <a:p>
            <a:pPr marL="514350" indent="-514350" fontAlgn="base">
              <a:buFont typeface="+mj-lt"/>
              <a:buAutoNum type="arabicPeriod"/>
            </a:pPr>
            <a:r>
              <a:rPr lang="en-US" sz="1800" b="0" dirty="0">
                <a:effectLst/>
                <a:ea typeface="Times New Roman" panose="02020603050405020304" pitchFamily="18" charset="0"/>
              </a:rPr>
              <a:t>“</a:t>
            </a:r>
            <a:r>
              <a:rPr lang="en-US" sz="1800" b="0" dirty="0"/>
              <a:t>C-OFDMA throughput analysis in various mesh backhaul scenarios”, </a:t>
            </a:r>
            <a:r>
              <a:rPr lang="en-GB" sz="1800" b="0" dirty="0">
                <a:ea typeface="Times New Roman" panose="02020603050405020304" pitchFamily="18" charset="0"/>
              </a:rPr>
              <a:t>IEEE 802.11-22/1567</a:t>
            </a:r>
          </a:p>
          <a:p>
            <a:pPr marL="514350" indent="-514350" fontAlgn="base">
              <a:buFont typeface="+mj-lt"/>
              <a:buAutoNum type="arabicPeriod"/>
            </a:pPr>
            <a:r>
              <a:rPr lang="en-US" sz="1800" b="0" spc="-30" dirty="0">
                <a:effectLst/>
                <a:ea typeface="SimSun" panose="02010600030101010101" pitchFamily="2" charset="-122"/>
              </a:rPr>
              <a:t>“</a:t>
            </a:r>
            <a:r>
              <a:rPr lang="en-GB" sz="1800" b="0" dirty="0">
                <a:effectLst/>
                <a:ea typeface="Times New Roman" panose="02020603050405020304" pitchFamily="18" charset="0"/>
              </a:rPr>
              <a:t>Architecture, functions and services of home network</a:t>
            </a:r>
            <a:r>
              <a:rPr lang="en-US" sz="1800" b="0" spc="-30" dirty="0">
                <a:effectLst/>
                <a:ea typeface="SimSun" panose="02010600030101010101" pitchFamily="2" charset="-122"/>
              </a:rPr>
              <a:t>”, </a:t>
            </a:r>
            <a:r>
              <a:rPr lang="en-GB" sz="1800" b="0" dirty="0">
                <a:effectLst/>
                <a:ea typeface="Times New Roman" panose="02020603050405020304" pitchFamily="18" charset="0"/>
              </a:rPr>
              <a:t>ITU-T GSTP-HNAFS</a:t>
            </a:r>
          </a:p>
          <a:p>
            <a:pPr marL="514350" indent="-514350" algn="l" fontAlgn="base">
              <a:buFont typeface="+mj-lt"/>
              <a:buAutoNum type="arabicPeriod"/>
            </a:pPr>
            <a:r>
              <a:rPr lang="en-US" sz="1800" b="0" dirty="0"/>
              <a:t>“GSTP-FTTR Use cases and requirements of fiber-to-the-room (FTTR)”, ITU-T technical paper April 30 2021 </a:t>
            </a:r>
          </a:p>
          <a:p>
            <a:pPr marL="514350" indent="-514350" algn="l" fontAlgn="base">
              <a:buFont typeface="+mj-lt"/>
              <a:buAutoNum type="arabicPeriod"/>
            </a:pPr>
            <a:r>
              <a:rPr lang="en-US" sz="1800" b="0" i="0" dirty="0">
                <a:effectLst/>
              </a:rPr>
              <a:t>First &amp; Second “Joint ETSI ISG F5G, BBF, CCSA TC6 and ITU-T SG15 Workshop on FTTR”, ITU-T Workshops and Seminars</a:t>
            </a:r>
            <a:endParaRPr lang="en-GB" sz="1800" b="0" dirty="0">
              <a:ea typeface="Times New Roman" panose="02020603050405020304" pitchFamily="18" charset="0"/>
            </a:endParaRPr>
          </a:p>
          <a:p>
            <a:pPr marL="514350" indent="-514350" fontAlgn="base">
              <a:buFont typeface="+mj-lt"/>
              <a:buAutoNum type="arabicPeriod"/>
            </a:pPr>
            <a:r>
              <a:rPr lang="en-US" sz="1800" b="0" i="0" dirty="0">
                <a:effectLst/>
              </a:rPr>
              <a:t>“</a:t>
            </a:r>
            <a:r>
              <a:rPr lang="en-GB" sz="1800" b="0" spc="-30" dirty="0">
                <a:effectLst/>
                <a:ea typeface="Times New Roman" panose="02020603050405020304" pitchFamily="18" charset="0"/>
              </a:rPr>
              <a:t>Use case and requirements of fibre-to-the-room for small business applications”, ITU-T G Suppl. 78</a:t>
            </a:r>
            <a:endParaRPr lang="en-US" sz="1800" b="0" dirty="0"/>
          </a:p>
          <a:p>
            <a:pPr marL="514350" indent="-514350" algn="l" fontAlgn="base">
              <a:buFont typeface="+mj-lt"/>
              <a:buAutoNum type="arabicPeriod"/>
            </a:pPr>
            <a:r>
              <a:rPr lang="en-GB" sz="1800" b="0" dirty="0">
                <a:effectLst/>
                <a:ea typeface="SimSun" panose="02010600030101010101" pitchFamily="2" charset="-122"/>
              </a:rPr>
              <a:t>“High speed fibre-based in-premises transceivers - system architecture”, ITU-T G.fin-SA draft text</a:t>
            </a:r>
          </a:p>
          <a:p>
            <a:pPr marL="514350" indent="-514350" fontAlgn="base">
              <a:buFont typeface="+mj-lt"/>
              <a:buAutoNum type="arabicPeriod"/>
            </a:pPr>
            <a:r>
              <a:rPr lang="en-US" sz="1800" b="0" i="0" dirty="0">
                <a:effectLst/>
                <a:ea typeface="SimSun" panose="02010600030101010101" pitchFamily="2" charset="-122"/>
              </a:rPr>
              <a:t>“Wi-Fi EasyMesh Specification v5.0”, Wi-Fi Alliance</a:t>
            </a:r>
            <a:endParaRPr lang="en-GB" sz="1800" b="0" i="0" spc="-30" dirty="0">
              <a:ea typeface="SimSun" panose="02010600030101010101" pitchFamily="2" charset="-122"/>
            </a:endParaRPr>
          </a:p>
          <a:p>
            <a:pPr marL="266700" indent="-266700">
              <a:buNone/>
            </a:pPr>
            <a:endParaRPr lang="de-DE" sz="1200" b="0" dirty="0"/>
          </a:p>
          <a:p>
            <a:pPr marL="266700" indent="-266700"/>
            <a:endParaRPr lang="en-US" sz="1800" b="0" kern="0" dirty="0"/>
          </a:p>
          <a:p>
            <a:pPr marL="266700" indent="-266700">
              <a:buFontTx/>
              <a:buNone/>
            </a:pPr>
            <a:endParaRPr lang="en-US" sz="1800" b="0" kern="0" dirty="0"/>
          </a:p>
        </p:txBody>
      </p:sp>
    </p:spTree>
    <p:extLst>
      <p:ext uri="{BB962C8B-B14F-4D97-AF65-F5344CB8AC3E}">
        <p14:creationId xmlns:p14="http://schemas.microsoft.com/office/powerpoint/2010/main" val="2531883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a:t>
            </a:r>
          </a:p>
        </p:txBody>
      </p:sp>
      <p:sp>
        <p:nvSpPr>
          <p:cNvPr id="3" name="Content Placeholder 2"/>
          <p:cNvSpPr>
            <a:spLocks noGrp="1"/>
          </p:cNvSpPr>
          <p:nvPr>
            <p:ph idx="1"/>
          </p:nvPr>
        </p:nvSpPr>
        <p:spPr>
          <a:xfrm>
            <a:off x="713173" y="1524000"/>
            <a:ext cx="8143875" cy="4800600"/>
          </a:xfrm>
        </p:spPr>
        <p:txBody>
          <a:bodyPr/>
          <a:lstStyle/>
          <a:p>
            <a:pPr algn="just"/>
            <a:r>
              <a:rPr lang="en-US" b="0" dirty="0"/>
              <a:t>WLAN is an ubiquitous networking technology, and multiple APs are usually required to provide comprehensive coverage for home/business application.</a:t>
            </a:r>
          </a:p>
          <a:p>
            <a:pPr algn="just"/>
            <a:r>
              <a:rPr lang="en-US" b="0" dirty="0"/>
              <a:t>Multi-AP coordination is an important candidate feature for next generation Wi-Fi UHR, and there are discussions to address the impact of backhaul to fronthaul performance.</a:t>
            </a:r>
          </a:p>
          <a:p>
            <a:pPr algn="just"/>
            <a:r>
              <a:rPr lang="en-US" sz="2400" b="0" dirty="0"/>
              <a:t>Backhaul connection can be wired or wireless, each with its advantages and disadvantages.</a:t>
            </a:r>
            <a:endParaRPr lang="en-US" b="0" dirty="0"/>
          </a:p>
          <a:p>
            <a:pPr algn="just"/>
            <a:r>
              <a:rPr lang="en-US" b="0" dirty="0"/>
              <a:t>This contribution examines different connection types used for backhaul link, with emphasis on FTTR (Fiber to the room)  which is a new technology in development based on PON (Passive Optical Network).</a:t>
            </a:r>
          </a:p>
          <a:p>
            <a:pPr algn="just"/>
            <a:endParaRPr lang="en-US" sz="2000" b="0" dirty="0"/>
          </a:p>
          <a:p>
            <a:pPr marL="0" indent="0" algn="just">
              <a:buNone/>
            </a:pPr>
            <a:endParaRPr lang="en-US" sz="2000" b="0" dirty="0"/>
          </a:p>
          <a:p>
            <a:pPr marL="0" indent="0">
              <a:buNone/>
            </a:pPr>
            <a:endParaRPr lang="en-US" sz="2000" b="0" dirty="0"/>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2</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Tree>
    <p:extLst>
      <p:ext uri="{BB962C8B-B14F-4D97-AF65-F5344CB8AC3E}">
        <p14:creationId xmlns:p14="http://schemas.microsoft.com/office/powerpoint/2010/main" val="2001948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2400" cy="510837"/>
          </a:xfrm>
        </p:spPr>
        <p:txBody>
          <a:bodyPr/>
          <a:lstStyle/>
          <a:p>
            <a:r>
              <a:rPr lang="en-US" dirty="0"/>
              <a:t>Wi-Fi Backhaul</a:t>
            </a:r>
          </a:p>
        </p:txBody>
      </p:sp>
      <p:sp>
        <p:nvSpPr>
          <p:cNvPr id="3" name="Content Placeholder 2"/>
          <p:cNvSpPr>
            <a:spLocks noGrp="1"/>
          </p:cNvSpPr>
          <p:nvPr>
            <p:ph idx="1"/>
          </p:nvPr>
        </p:nvSpPr>
        <p:spPr>
          <a:xfrm>
            <a:off x="381000" y="1316374"/>
            <a:ext cx="8458200" cy="5008225"/>
          </a:xfrm>
        </p:spPr>
        <p:txBody>
          <a:bodyPr/>
          <a:lstStyle/>
          <a:p>
            <a:pPr>
              <a:spcAft>
                <a:spcPts val="1200"/>
              </a:spcAft>
            </a:pPr>
            <a:r>
              <a:rPr lang="en-US" b="0" dirty="0"/>
              <a:t>Wireless backhaul is commonly used at home, and multi-APs will be linked via mesh network. It is flexible in placement location, while it may be less reliable due to interferences.</a:t>
            </a:r>
          </a:p>
          <a:p>
            <a:pPr>
              <a:spcAft>
                <a:spcPts val="1200"/>
              </a:spcAft>
            </a:pPr>
            <a:r>
              <a:rPr lang="en-US" b="0" dirty="0"/>
              <a:t>The wireless backhaul can be assigned to shared or dedicated Wi-Fi channel. Shared link will support both fronthaul and backhaul traffic, while dedicated link will only be used for backhaul traffic.</a:t>
            </a:r>
          </a:p>
          <a:p>
            <a:pPr>
              <a:spcAft>
                <a:spcPts val="1200"/>
              </a:spcAft>
            </a:pPr>
            <a:r>
              <a:rPr lang="en-US" b="0" dirty="0"/>
              <a:t>There are studies that showed shared wireless backhaul or dedicated wireless backhaul with shared antennas may severely impact the fronthaul performance [1-3]. In addition, backhaul rate should be much higher than fronthaul rate.</a:t>
            </a:r>
          </a:p>
          <a:p>
            <a:endParaRPr lang="en-US" sz="2000" b="0" dirty="0"/>
          </a:p>
          <a:p>
            <a:endParaRPr lang="en-US" sz="2000" b="0" dirty="0"/>
          </a:p>
          <a:p>
            <a:endParaRPr lang="en-US" sz="2000" b="0" dirty="0"/>
          </a:p>
          <a:p>
            <a:endParaRPr lang="en-US" sz="2000" b="0" dirty="0"/>
          </a:p>
          <a:p>
            <a:pPr marL="0" indent="0">
              <a:buNone/>
            </a:pPr>
            <a:endParaRPr lang="en-US" sz="2000" b="0" dirty="0"/>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3</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Tree>
    <p:extLst>
      <p:ext uri="{BB962C8B-B14F-4D97-AF65-F5344CB8AC3E}">
        <p14:creationId xmlns:p14="http://schemas.microsoft.com/office/powerpoint/2010/main" val="3563374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5222"/>
            <a:ext cx="7772400" cy="457200"/>
          </a:xfrm>
        </p:spPr>
        <p:txBody>
          <a:bodyPr/>
          <a:lstStyle/>
          <a:p>
            <a:r>
              <a:rPr lang="en-US" dirty="0"/>
              <a:t>Wired Backhaul: Ethernet</a:t>
            </a:r>
          </a:p>
        </p:txBody>
      </p:sp>
      <p:sp>
        <p:nvSpPr>
          <p:cNvPr id="3" name="Content Placeholder 2"/>
          <p:cNvSpPr>
            <a:spLocks noGrp="1"/>
          </p:cNvSpPr>
          <p:nvPr>
            <p:ph idx="1"/>
          </p:nvPr>
        </p:nvSpPr>
        <p:spPr>
          <a:xfrm>
            <a:off x="685800" y="1600200"/>
            <a:ext cx="8229600" cy="4114800"/>
          </a:xfrm>
        </p:spPr>
        <p:txBody>
          <a:bodyPr/>
          <a:lstStyle/>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4</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9" name="Content Placeholder 2"/>
          <p:cNvSpPr txBox="1">
            <a:spLocks/>
          </p:cNvSpPr>
          <p:nvPr/>
        </p:nvSpPr>
        <p:spPr bwMode="auto">
          <a:xfrm>
            <a:off x="505606" y="1301843"/>
            <a:ext cx="8409793" cy="4953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Aft>
                <a:spcPts val="1200"/>
              </a:spcAft>
            </a:pPr>
            <a:r>
              <a:rPr lang="en-US" sz="2000" b="0" dirty="0"/>
              <a:t>Wired backhaul is best from performance and reliability perspectives, and some common wired backhaul options are presented.</a:t>
            </a:r>
          </a:p>
          <a:p>
            <a:pPr>
              <a:spcAft>
                <a:spcPts val="1200"/>
              </a:spcAft>
            </a:pPr>
            <a:r>
              <a:rPr lang="en-US" sz="2000" b="0" dirty="0"/>
              <a:t>Ethernet is the most popular wired connection, and it can be used to provide reliable backhaul link. Popular Ethernet speed is 1 Gbps, which may be limiting when future Wi-Fi Standards (Wi-Fi 7/8) can reach tens of Gbps.</a:t>
            </a:r>
          </a:p>
          <a:p>
            <a:pPr>
              <a:spcAft>
                <a:spcPts val="1200"/>
              </a:spcAft>
            </a:pPr>
            <a:r>
              <a:rPr lang="en-US" sz="2000" b="0" dirty="0"/>
              <a:t>New routers on the market start to offer multi-Gig Ethernet port supporting 2.5G/5G/10GBASE-T speed. These are currently only in high end routers, but they will become more popular in the future to match the faster Wi-Fi speed.</a:t>
            </a:r>
          </a:p>
          <a:p>
            <a:pPr>
              <a:spcAft>
                <a:spcPts val="1200"/>
              </a:spcAft>
            </a:pPr>
            <a:r>
              <a:rPr lang="en-US" sz="2000" b="0" dirty="0"/>
              <a:t>Most homes are not pre-wired for Ethernet, and thus the usage may be limited. In enterprise environment, Ethernet connection is common and will facilitate the AP placement. To support 10 Gbps speed, Ethernet cables may need to upgrade to Cat6a/Cat7. Ethernet switches will also need to upgrade, so it is a costly task and need careful planning.</a:t>
            </a:r>
          </a:p>
          <a:p>
            <a:pPr marL="0" indent="0">
              <a:buNone/>
            </a:pPr>
            <a:endParaRPr lang="de-DE" sz="900" b="0" dirty="0"/>
          </a:p>
          <a:p>
            <a:pPr marL="0" indent="0">
              <a:buNone/>
            </a:pPr>
            <a:endParaRPr lang="en-US" sz="2000" b="0" kern="0" dirty="0"/>
          </a:p>
          <a:p>
            <a:endParaRPr lang="en-US" sz="2000" b="0" kern="0" dirty="0"/>
          </a:p>
          <a:p>
            <a:endParaRPr lang="en-US" sz="2000" b="0" kern="0" dirty="0"/>
          </a:p>
          <a:p>
            <a:endParaRPr lang="en-US" sz="2000" b="0" kern="0" dirty="0"/>
          </a:p>
          <a:p>
            <a:pPr marL="0" indent="0">
              <a:buFontTx/>
              <a:buNone/>
            </a:pPr>
            <a:endParaRPr lang="en-US" sz="2000" b="0" kern="0" dirty="0"/>
          </a:p>
        </p:txBody>
      </p:sp>
    </p:spTree>
    <p:extLst>
      <p:ext uri="{BB962C8B-B14F-4D97-AF65-F5344CB8AC3E}">
        <p14:creationId xmlns:p14="http://schemas.microsoft.com/office/powerpoint/2010/main" val="628145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Wired Backhaul: G.hn</a:t>
            </a:r>
          </a:p>
        </p:txBody>
      </p:sp>
      <p:sp>
        <p:nvSpPr>
          <p:cNvPr id="3" name="Content Placeholder 2"/>
          <p:cNvSpPr>
            <a:spLocks noGrp="1"/>
          </p:cNvSpPr>
          <p:nvPr>
            <p:ph idx="1"/>
          </p:nvPr>
        </p:nvSpPr>
        <p:spPr>
          <a:xfrm>
            <a:off x="685800" y="1600200"/>
            <a:ext cx="8229600" cy="4114800"/>
          </a:xfrm>
        </p:spPr>
        <p:txBody>
          <a:bodyPr/>
          <a:lstStyle/>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5</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9" name="Content Placeholder 2"/>
          <p:cNvSpPr txBox="1">
            <a:spLocks/>
          </p:cNvSpPr>
          <p:nvPr/>
        </p:nvSpPr>
        <p:spPr bwMode="auto">
          <a:xfrm>
            <a:off x="533400" y="1352026"/>
            <a:ext cx="8382000" cy="497257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85750" indent="-285750" fontAlgn="base">
              <a:buFont typeface="Arial" panose="020B0604020202020204" pitchFamily="34" charset="0"/>
              <a:buChar char="•"/>
            </a:pPr>
            <a:r>
              <a:rPr lang="en-US" sz="2000" b="0" dirty="0">
                <a:effectLst/>
                <a:ea typeface="Times New Roman" panose="02020603050405020304" pitchFamily="18" charset="0"/>
              </a:rPr>
              <a:t>G.hn is an ITU-T specification for </a:t>
            </a:r>
            <a:r>
              <a:rPr lang="en-US" sz="2000" b="0" dirty="0">
                <a:ea typeface="Times New Roman" panose="02020603050405020304" pitchFamily="18" charset="0"/>
              </a:rPr>
              <a:t>high-speed </a:t>
            </a:r>
            <a:r>
              <a:rPr lang="en-US" sz="2000" b="0" dirty="0">
                <a:effectLst/>
                <a:ea typeface="Times New Roman" panose="02020603050405020304" pitchFamily="18" charset="0"/>
              </a:rPr>
              <a:t>home network [4]. It can operate on telephone wiring, coaxial cables, power lines and plastic optical fiber.</a:t>
            </a:r>
          </a:p>
          <a:p>
            <a:pPr marL="285750" indent="-285750" fontAlgn="base">
              <a:buFont typeface="Arial" panose="020B0604020202020204" pitchFamily="34" charset="0"/>
              <a:buChar char="•"/>
            </a:pPr>
            <a:r>
              <a:rPr lang="en-US" sz="2000" b="0" dirty="0">
                <a:ea typeface="Times New Roman" panose="02020603050405020304" pitchFamily="18" charset="0"/>
              </a:rPr>
              <a:t>Latest amendments to the G.hn family of Standards </a:t>
            </a:r>
            <a:r>
              <a:rPr lang="en-US" sz="2000" b="0" dirty="0">
                <a:effectLst/>
                <a:ea typeface="Times New Roman" panose="02020603050405020304" pitchFamily="18" charset="0"/>
              </a:rPr>
              <a:t>(G.996x)</a:t>
            </a:r>
            <a:r>
              <a:rPr lang="en-US" sz="2000" b="0" dirty="0">
                <a:ea typeface="Times New Roman" panose="02020603050405020304" pitchFamily="18" charset="0"/>
              </a:rPr>
              <a:t> enable speed up to 10 Gbps over coaxial cable and 5 Gbps over phoneline.</a:t>
            </a:r>
          </a:p>
          <a:p>
            <a:pPr marL="285750" indent="-285750" fontAlgn="base">
              <a:buFont typeface="Arial" panose="020B0604020202020204" pitchFamily="34" charset="0"/>
              <a:buChar char="•"/>
            </a:pPr>
            <a:r>
              <a:rPr lang="en-US" sz="2000" b="0" dirty="0">
                <a:effectLst/>
                <a:ea typeface="Times New Roman" panose="02020603050405020304" pitchFamily="18" charset="0"/>
              </a:rPr>
              <a:t>Except for the p</a:t>
            </a:r>
            <a:r>
              <a:rPr lang="en-US" sz="2000" b="0" dirty="0">
                <a:ea typeface="Times New Roman" panose="02020603050405020304" pitchFamily="18" charset="0"/>
              </a:rPr>
              <a:t>lastic optical fiber, the main advantage of G.hn is the wide availability of the wired installation in the house.</a:t>
            </a:r>
          </a:p>
          <a:p>
            <a:pPr marL="285750" indent="-285750" fontAlgn="base">
              <a:buFont typeface="Arial" panose="020B0604020202020204" pitchFamily="34" charset="0"/>
              <a:buChar char="•"/>
            </a:pPr>
            <a:r>
              <a:rPr lang="en-US" sz="2000" b="0" dirty="0">
                <a:ea typeface="Times New Roman" panose="02020603050405020304" pitchFamily="18" charset="0"/>
              </a:rPr>
              <a:t>There will be power sockets everywhere in the house, however, the performance may vary widely depending on the circuit wiring and electrical loading. In addition, the powerline adaptors must be in the same circuit.</a:t>
            </a:r>
          </a:p>
          <a:p>
            <a:pPr marL="285750" indent="-285750" fontAlgn="base">
              <a:buFont typeface="Arial" panose="020B0604020202020204" pitchFamily="34" charset="0"/>
              <a:buChar char="•"/>
            </a:pPr>
            <a:r>
              <a:rPr lang="en-US" sz="2000" b="0" dirty="0">
                <a:ea typeface="Times New Roman" panose="02020603050405020304" pitchFamily="18" charset="0"/>
              </a:rPr>
              <a:t>Coaxial and telephone sockets are also available in most houses, but much less than power sockets. They will probably provide decent performance, but the deployment rate is low and used for niche application.</a:t>
            </a:r>
          </a:p>
          <a:p>
            <a:pPr marL="285750" indent="-285750" fontAlgn="base">
              <a:buFont typeface="Arial" panose="020B0604020202020204" pitchFamily="34" charset="0"/>
              <a:buChar char="•"/>
            </a:pPr>
            <a:r>
              <a:rPr lang="en-US" sz="2000" b="0" dirty="0">
                <a:ea typeface="Times New Roman" panose="02020603050405020304" pitchFamily="18" charset="0"/>
              </a:rPr>
              <a:t>For business requiring consistent and reliable connection, Ethernet will be the preferred choice.      </a:t>
            </a:r>
          </a:p>
          <a:p>
            <a:pPr lvl="1"/>
            <a:endParaRPr lang="en-US" sz="1400" b="0" kern="0" dirty="0"/>
          </a:p>
          <a:p>
            <a:endParaRPr lang="en-US" sz="1800" kern="0" dirty="0"/>
          </a:p>
          <a:p>
            <a:endParaRPr lang="en-US" sz="1800" b="0" kern="0" dirty="0"/>
          </a:p>
          <a:p>
            <a:endParaRPr lang="en-US" sz="1800" b="0" kern="0" dirty="0"/>
          </a:p>
          <a:p>
            <a:pPr marL="0" indent="0">
              <a:buFontTx/>
              <a:buNone/>
            </a:pPr>
            <a:endParaRPr lang="en-US" sz="1800" b="0" kern="0" dirty="0"/>
          </a:p>
        </p:txBody>
      </p:sp>
    </p:spTree>
    <p:extLst>
      <p:ext uri="{BB962C8B-B14F-4D97-AF65-F5344CB8AC3E}">
        <p14:creationId xmlns:p14="http://schemas.microsoft.com/office/powerpoint/2010/main" val="1137401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a:t>Wired Backhaul: Fiber to the Room (FTTR)</a:t>
            </a:r>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6</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8" name="Content Placeholder 7">
            <a:extLst>
              <a:ext uri="{FF2B5EF4-FFF2-40B4-BE49-F238E27FC236}">
                <a16:creationId xmlns:a16="http://schemas.microsoft.com/office/drawing/2014/main" id="{985015B2-DE25-3E3B-6C6B-717881CA1A10}"/>
              </a:ext>
            </a:extLst>
          </p:cNvPr>
          <p:cNvSpPr>
            <a:spLocks noGrp="1"/>
          </p:cNvSpPr>
          <p:nvPr>
            <p:ph idx="1"/>
          </p:nvPr>
        </p:nvSpPr>
        <p:spPr>
          <a:xfrm>
            <a:off x="609600" y="1524000"/>
            <a:ext cx="8001000" cy="4648200"/>
          </a:xfrm>
        </p:spPr>
        <p:txBody>
          <a:bodyPr/>
          <a:lstStyle/>
          <a:p>
            <a:pPr>
              <a:spcAft>
                <a:spcPts val="1200"/>
              </a:spcAft>
            </a:pPr>
            <a:r>
              <a:rPr lang="en-US" sz="2000" b="0" dirty="0"/>
              <a:t>FTTR is an in-premise network technology that is based on optical fiber communication. FTTH (Fiber to the home) PON access (G-PON, XG-PON) provides high speed connection to premises (home, office, building…etc), while FTTR is used inside the premise.</a:t>
            </a:r>
          </a:p>
          <a:p>
            <a:pPr>
              <a:spcAft>
                <a:spcPts val="1200"/>
              </a:spcAft>
            </a:pPr>
            <a:r>
              <a:rPr lang="en-US" sz="2000" b="0" dirty="0"/>
              <a:t>PON service providers are interested in FTTR as it can provide end to end fiber services. ITU SG15 Q3 and CCSA (China Communication Standards Association) are developing Standards based on FTTR technology.</a:t>
            </a:r>
          </a:p>
          <a:p>
            <a:pPr>
              <a:spcAft>
                <a:spcPts val="1200"/>
              </a:spcAft>
            </a:pPr>
            <a:r>
              <a:rPr lang="en-US" sz="2000" b="0" dirty="0"/>
              <a:t>Standards associations such as </a:t>
            </a:r>
            <a:r>
              <a:rPr lang="en-US" sz="2000" b="0" i="0" dirty="0">
                <a:effectLst/>
              </a:rPr>
              <a:t>ETSI ISG F5G, BBF, CCSA and ITU-T </a:t>
            </a:r>
            <a:r>
              <a:rPr lang="en-US" sz="2000" b="0" dirty="0"/>
              <a:t>sponsored workshops and published technical papers to promote FTTR technology [5-6].</a:t>
            </a:r>
          </a:p>
        </p:txBody>
      </p:sp>
    </p:spTree>
    <p:extLst>
      <p:ext uri="{BB962C8B-B14F-4D97-AF65-F5344CB8AC3E}">
        <p14:creationId xmlns:p14="http://schemas.microsoft.com/office/powerpoint/2010/main" val="1573281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a:t>FTTR for home (FTTR4H)</a:t>
            </a:r>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7</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pic>
        <p:nvPicPr>
          <p:cNvPr id="3" name="图片 12">
            <a:extLst>
              <a:ext uri="{FF2B5EF4-FFF2-40B4-BE49-F238E27FC236}">
                <a16:creationId xmlns:a16="http://schemas.microsoft.com/office/drawing/2014/main" id="{1FF7C91D-B85C-29F1-C893-D2E76E9D63C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3859383"/>
            <a:ext cx="8312726" cy="2583872"/>
          </a:xfrm>
          <a:prstGeom prst="rect">
            <a:avLst/>
          </a:prstGeom>
          <a:noFill/>
        </p:spPr>
      </p:pic>
      <p:sp>
        <p:nvSpPr>
          <p:cNvPr id="8" name="Content Placeholder 7">
            <a:extLst>
              <a:ext uri="{FF2B5EF4-FFF2-40B4-BE49-F238E27FC236}">
                <a16:creationId xmlns:a16="http://schemas.microsoft.com/office/drawing/2014/main" id="{985015B2-DE25-3E3B-6C6B-717881CA1A10}"/>
              </a:ext>
            </a:extLst>
          </p:cNvPr>
          <p:cNvSpPr>
            <a:spLocks noGrp="1"/>
          </p:cNvSpPr>
          <p:nvPr>
            <p:ph idx="1"/>
          </p:nvPr>
        </p:nvSpPr>
        <p:spPr>
          <a:xfrm>
            <a:off x="436418" y="1371600"/>
            <a:ext cx="8271163" cy="2608025"/>
          </a:xfrm>
        </p:spPr>
        <p:txBody>
          <a:bodyPr/>
          <a:lstStyle/>
          <a:p>
            <a:pPr>
              <a:spcAft>
                <a:spcPts val="1200"/>
              </a:spcAft>
            </a:pPr>
            <a:r>
              <a:rPr lang="en-US" sz="1600" b="0" dirty="0"/>
              <a:t>The following figure showed the application of FTTR in home scenario. The MFU (Main FTTR Unit) terminates the PON access network and providing management and data services to the SFU (Sub FTTR Unit)</a:t>
            </a:r>
          </a:p>
          <a:p>
            <a:pPr>
              <a:spcAft>
                <a:spcPts val="1200"/>
              </a:spcAft>
            </a:pPr>
            <a:r>
              <a:rPr lang="en-US" sz="1600" b="0" dirty="0"/>
              <a:t>MFU and SFU are connected via the IFDN (Indoor Fiber Distribution Network), which is a point to multipoint (P2MP) passive optical splitter. The split ratio may be different for home/business scenario, which affects the optical power link budget.</a:t>
            </a:r>
          </a:p>
          <a:p>
            <a:pPr>
              <a:spcAft>
                <a:spcPts val="1200"/>
              </a:spcAft>
            </a:pPr>
            <a:r>
              <a:rPr lang="en-US" sz="1600" b="0" dirty="0"/>
              <a:t>The MFU and SFU will provide wireless (Wi-Fi) and wired (Ethernet) interfaces for end user services.</a:t>
            </a:r>
          </a:p>
          <a:p>
            <a:endParaRPr lang="en-US" dirty="0"/>
          </a:p>
        </p:txBody>
      </p:sp>
    </p:spTree>
    <p:extLst>
      <p:ext uri="{BB962C8B-B14F-4D97-AF65-F5344CB8AC3E}">
        <p14:creationId xmlns:p14="http://schemas.microsoft.com/office/powerpoint/2010/main" val="2977168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a:t>FTTR for Business (FTTR4B)</a:t>
            </a:r>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8</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8" name="Content Placeholder 7">
            <a:extLst>
              <a:ext uri="{FF2B5EF4-FFF2-40B4-BE49-F238E27FC236}">
                <a16:creationId xmlns:a16="http://schemas.microsoft.com/office/drawing/2014/main" id="{985015B2-DE25-3E3B-6C6B-717881CA1A10}"/>
              </a:ext>
            </a:extLst>
          </p:cNvPr>
          <p:cNvSpPr>
            <a:spLocks noGrp="1"/>
          </p:cNvSpPr>
          <p:nvPr>
            <p:ph idx="1"/>
          </p:nvPr>
        </p:nvSpPr>
        <p:spPr>
          <a:xfrm>
            <a:off x="436417" y="1269186"/>
            <a:ext cx="8478983" cy="2159814"/>
          </a:xfrm>
        </p:spPr>
        <p:txBody>
          <a:bodyPr/>
          <a:lstStyle/>
          <a:p>
            <a:pPr>
              <a:spcAft>
                <a:spcPts val="1200"/>
              </a:spcAft>
            </a:pPr>
            <a:r>
              <a:rPr lang="en-US" sz="1800" b="0" dirty="0"/>
              <a:t>The following figure shows the application of FTTR for business scenario [7]. It is similar to FTTR4H, though multiple splitters may be used to extend to different floors, and the split ratio will be larger to support more SFUs.</a:t>
            </a:r>
          </a:p>
          <a:p>
            <a:pPr>
              <a:spcAft>
                <a:spcPts val="1200"/>
              </a:spcAft>
            </a:pPr>
            <a:r>
              <a:rPr lang="en-US" sz="1800" b="0" dirty="0"/>
              <a:t>Optical and electrical hybrid cable can be used to provide remote power, facilitating flexible deployment of SFU.</a:t>
            </a:r>
          </a:p>
          <a:p>
            <a:pPr>
              <a:spcAft>
                <a:spcPts val="1200"/>
              </a:spcAft>
            </a:pPr>
            <a:r>
              <a:rPr lang="en-US" sz="1800" b="0" dirty="0"/>
              <a:t>The split ratio may be uneven to provide more flexibility.</a:t>
            </a:r>
          </a:p>
        </p:txBody>
      </p:sp>
      <p:pic>
        <p:nvPicPr>
          <p:cNvPr id="4" name="图片 20">
            <a:extLst>
              <a:ext uri="{FF2B5EF4-FFF2-40B4-BE49-F238E27FC236}">
                <a16:creationId xmlns:a16="http://schemas.microsoft.com/office/drawing/2014/main" id="{85FC13C3-2BDA-74A2-D536-72F6E6CF8B8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98734" y="3581400"/>
            <a:ext cx="5746532" cy="2681972"/>
          </a:xfrm>
          <a:prstGeom prst="rect">
            <a:avLst/>
          </a:prstGeom>
          <a:noFill/>
        </p:spPr>
      </p:pic>
    </p:spTree>
    <p:extLst>
      <p:ext uri="{BB962C8B-B14F-4D97-AF65-F5344CB8AC3E}">
        <p14:creationId xmlns:p14="http://schemas.microsoft.com/office/powerpoint/2010/main" val="2051448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a:t>Key Attributes of PON/FTTR</a:t>
            </a:r>
          </a:p>
        </p:txBody>
      </p:sp>
      <p:sp>
        <p:nvSpPr>
          <p:cNvPr id="5" name="Footer Placeholder 4"/>
          <p:cNvSpPr>
            <a:spLocks noGrp="1"/>
          </p:cNvSpPr>
          <p:nvPr>
            <p:ph type="ftr" sz="quarter" idx="11"/>
          </p:nvPr>
        </p:nvSpPr>
        <p:spPr>
          <a:xfrm>
            <a:off x="6240986" y="6475413"/>
            <a:ext cx="2302939" cy="184666"/>
          </a:xfrm>
        </p:spPr>
        <p:txBody>
          <a:bodyPr/>
          <a:lstStyle/>
          <a:p>
            <a:r>
              <a:rPr lang="en-US" dirty="0"/>
              <a:t>Andy Shen (Futurewei Technologies)</a:t>
            </a:r>
          </a:p>
        </p:txBody>
      </p:sp>
      <p:sp>
        <p:nvSpPr>
          <p:cNvPr id="6" name="Slide Number Placeholder 5"/>
          <p:cNvSpPr>
            <a:spLocks noGrp="1"/>
          </p:cNvSpPr>
          <p:nvPr>
            <p:ph type="sldNum" sz="quarter" idx="12"/>
          </p:nvPr>
        </p:nvSpPr>
        <p:spPr/>
        <p:txBody>
          <a:bodyPr/>
          <a:lstStyle/>
          <a:p>
            <a:r>
              <a:rPr lang="en-US" dirty="0"/>
              <a:t>Slide </a:t>
            </a:r>
            <a:fld id="{C1789BC7-C074-42CC-ADF8-5107DF6BD1C1}" type="slidenum">
              <a:rPr lang="en-US" smtClean="0"/>
              <a:pPr/>
              <a:t>9</a:t>
            </a:fld>
            <a:endParaRPr lang="en-US" dirty="0"/>
          </a:p>
        </p:txBody>
      </p:sp>
      <p:sp>
        <p:nvSpPr>
          <p:cNvPr id="7" name="Date Placeholder 6"/>
          <p:cNvSpPr>
            <a:spLocks noGrp="1"/>
          </p:cNvSpPr>
          <p:nvPr>
            <p:ph type="dt" sz="half" idx="10"/>
          </p:nvPr>
        </p:nvSpPr>
        <p:spPr/>
        <p:txBody>
          <a:bodyPr/>
          <a:lstStyle/>
          <a:p>
            <a:pPr>
              <a:defRPr/>
            </a:pPr>
            <a:r>
              <a:rPr lang="en-US" dirty="0"/>
              <a:t>May 2023</a:t>
            </a:r>
          </a:p>
        </p:txBody>
      </p:sp>
      <p:sp>
        <p:nvSpPr>
          <p:cNvPr id="8" name="Content Placeholder 7">
            <a:extLst>
              <a:ext uri="{FF2B5EF4-FFF2-40B4-BE49-F238E27FC236}">
                <a16:creationId xmlns:a16="http://schemas.microsoft.com/office/drawing/2014/main" id="{985015B2-DE25-3E3B-6C6B-717881CA1A10}"/>
              </a:ext>
            </a:extLst>
          </p:cNvPr>
          <p:cNvSpPr>
            <a:spLocks noGrp="1"/>
          </p:cNvSpPr>
          <p:nvPr>
            <p:ph idx="1"/>
          </p:nvPr>
        </p:nvSpPr>
        <p:spPr>
          <a:xfrm>
            <a:off x="457200" y="1307237"/>
            <a:ext cx="8458200" cy="5137666"/>
          </a:xfrm>
        </p:spPr>
        <p:txBody>
          <a:bodyPr>
            <a:noAutofit/>
          </a:bodyPr>
          <a:lstStyle/>
          <a:p>
            <a:pPr>
              <a:spcAft>
                <a:spcPts val="1200"/>
              </a:spcAft>
            </a:pPr>
            <a:r>
              <a:rPr lang="en-US" sz="1600" b="0" dirty="0"/>
              <a:t>PON and FTTR have similar architecture, both based on P2MP topology. The proposed FTTR line rates are symmetric 2.5G and 10G, which aligned with G-PON and XGS-PON.</a:t>
            </a:r>
          </a:p>
          <a:p>
            <a:pPr>
              <a:spcAft>
                <a:spcPts val="1200"/>
              </a:spcAft>
            </a:pPr>
            <a:r>
              <a:rPr lang="en-US" sz="1600" b="0" dirty="0"/>
              <a:t>Uplink and downlink use different wavelengths to allow bi-direction transmission (WDM) on single fiber. The specific uplink and downlink wavelengths used depend on the PON system.</a:t>
            </a:r>
          </a:p>
          <a:p>
            <a:pPr>
              <a:spcAft>
                <a:spcPts val="1200"/>
              </a:spcAft>
            </a:pPr>
            <a:r>
              <a:rPr lang="en-US" sz="1600" b="0" dirty="0"/>
              <a:t>PON frame duration is 125 us and OLT (optical line termination) sends downlink frame continuously. For uplink, ONUs (optical network unit) transmit data burst with duration and time position assigned by OLT, allowing multiple access (TDMA) without collision. </a:t>
            </a:r>
          </a:p>
          <a:p>
            <a:pPr>
              <a:spcAft>
                <a:spcPts val="1200"/>
              </a:spcAft>
            </a:pPr>
            <a:r>
              <a:rPr lang="en-US" sz="1600" b="0" dirty="0"/>
              <a:t>ONU scheduled to send uplink burst will receive information in the downlink frame with the assigned timing.  </a:t>
            </a:r>
          </a:p>
          <a:p>
            <a:pPr>
              <a:spcAft>
                <a:spcPts val="1200"/>
              </a:spcAft>
            </a:pPr>
            <a:r>
              <a:rPr lang="en-US" sz="1600" b="0" dirty="0"/>
              <a:t>Instead of a fix bandwidth allocation to each ONU, OLT allocated bandwidth depending on the SLA (service level agreement) and buffer status feedback reported by each ONU. This is known as dynamic bandwidth assignment (DBA). This allows efficient use of bandwidth and gracefully supports bursty traffic pattern.</a:t>
            </a:r>
          </a:p>
          <a:p>
            <a:pPr>
              <a:spcAft>
                <a:spcPts val="1200"/>
              </a:spcAft>
            </a:pPr>
            <a:r>
              <a:rPr lang="en-US" sz="1600" b="0" dirty="0"/>
              <a:t>OLT can manage and configure each ONU via the OMCI (ONU management and control interface) channel. OMCI provides the capabilities to perform configuration management, fault management, performance management and security management of the ONUs.</a:t>
            </a:r>
          </a:p>
        </p:txBody>
      </p:sp>
    </p:spTree>
    <p:extLst>
      <p:ext uri="{BB962C8B-B14F-4D97-AF65-F5344CB8AC3E}">
        <p14:creationId xmlns:p14="http://schemas.microsoft.com/office/powerpoint/2010/main" val="35824768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5128</TotalTime>
  <Words>2326</Words>
  <Application>Microsoft Office PowerPoint</Application>
  <PresentationFormat>On-screen Show (4:3)</PresentationFormat>
  <Paragraphs>247</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Times New Roman</vt:lpstr>
      <vt:lpstr>Wingdings</vt:lpstr>
      <vt:lpstr>802-11-Submission</vt:lpstr>
      <vt:lpstr>WLAN Backhaul Options</vt:lpstr>
      <vt:lpstr>Introduction</vt:lpstr>
      <vt:lpstr>Wi-Fi Backhaul</vt:lpstr>
      <vt:lpstr>Wired Backhaul: Ethernet</vt:lpstr>
      <vt:lpstr>Wired Backhaul: G.hn</vt:lpstr>
      <vt:lpstr>Wired Backhaul: Fiber to the Room (FTTR)</vt:lpstr>
      <vt:lpstr>FTTR for home (FTTR4H)</vt:lpstr>
      <vt:lpstr>FTTR for Business (FTTR4B)</vt:lpstr>
      <vt:lpstr>Key Attributes of PON/FTTR</vt:lpstr>
      <vt:lpstr>Differences of PON and FTTR</vt:lpstr>
      <vt:lpstr>Centralized Coordination Network</vt:lpstr>
      <vt:lpstr>Centralized Coordination Network</vt:lpstr>
      <vt:lpstr>FTTR pros and cons as home/enterprise network backhaul</vt:lpstr>
      <vt:lpstr>Conclusion</vt:lpstr>
      <vt:lpstr>References</vt:lpstr>
    </vt:vector>
  </TitlesOfParts>
  <Manager>ron.porat@broadcom.com</Manager>
  <Company>Broadcom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Cumulative impact of multiple impairments on JT performance</dc:title>
  <dc:creator>ron.porat@broadcom.com</dc:creator>
  <cp:keywords>September 2017</cp:keywords>
  <cp:lastModifiedBy>Andy Shen</cp:lastModifiedBy>
  <cp:revision>3072</cp:revision>
  <cp:lastPrinted>1998-02-10T13:28:06Z</cp:lastPrinted>
  <dcterms:created xsi:type="dcterms:W3CDTF">2007-05-21T21:00:37Z</dcterms:created>
  <dcterms:modified xsi:type="dcterms:W3CDTF">2023-05-07T05:56:35Z</dcterms:modified>
  <cp:category>Submission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