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3"/>
  </p:sldMasterIdLst>
  <p:notesMasterIdLst>
    <p:notesMasterId r:id="rId21"/>
  </p:notesMasterIdLst>
  <p:sldIdLst>
    <p:sldId id="256" r:id="rId4"/>
    <p:sldId id="431" r:id="rId5"/>
    <p:sldId id="413" r:id="rId6"/>
    <p:sldId id="426" r:id="rId7"/>
    <p:sldId id="424" r:id="rId8"/>
    <p:sldId id="414" r:id="rId9"/>
    <p:sldId id="417" r:id="rId10"/>
    <p:sldId id="430" r:id="rId11"/>
    <p:sldId id="420" r:id="rId12"/>
    <p:sldId id="421" r:id="rId13"/>
    <p:sldId id="432" r:id="rId14"/>
    <p:sldId id="423" r:id="rId15"/>
    <p:sldId id="419" r:id="rId16"/>
    <p:sldId id="260" r:id="rId17"/>
    <p:sldId id="433" r:id="rId18"/>
    <p:sldId id="261" r:id="rId19"/>
    <p:sldId id="416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2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633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3CA5-F56D-4F07-9FA4-D3BC11A149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0ED4-6974-460C-AE2B-5284B9B7D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D30EA-3A1C-F564-D808-A6819D2F1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EE6B69-6AC2-EB4D-0733-08EF3F2C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B79337-44F7-D3AA-239E-74653A8834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6C6FCCB-E568-0AC9-B305-F44EB0A89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A9815A-CF5A-F72F-9C67-0C79AEEAC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E312F94-FAFF-0684-B23F-726D4B129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9E7D809-D352-3A9C-0A88-ACDE56C79E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ZEKU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D2D73B-6991-9A40-79E8-C2FBAF328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66FC1CB-1977-659A-4DE7-2DED9A0272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3BDEA3-A882-5F24-4CDC-A57CE6C55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ZEKU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F0E414-CF90-152E-C621-17FF2F0FC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56A996A-7BC1-4849-096D-945F212EB1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5DA59C-9BC3-DDA8-2B8D-52433D56B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Xiaogang Chen, et al. ZEKU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35AB4E-D043-467F-0AE3-8EB2A5860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Xiaogang Chen, et al. ZEKU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19091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US" dirty="0"/>
              <a:t>May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Xiaogang Chen, et al. ZEKU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Xiaogang Chen, et al. ZEKU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Xiaogang Chen, et al. ZEKU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5FAC-F59B-B211-82D3-7CC8616CC3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7031A-B85F-4390-11AD-09E0589EE6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ZEKU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9E98-6B0E-AA7C-CD70-14DB371EE3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Xiaogang Chen, et al. ZEKU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44346" y="6475415"/>
            <a:ext cx="654025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802.11-23/0667r0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6" y="357166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algn="l"/>
            <a:r>
              <a:rPr lang="en-US"/>
              <a:t>May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654-1C1C-BF3D-E0A0-332E025F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7488"/>
            <a:ext cx="10363200" cy="837624"/>
          </a:xfrm>
        </p:spPr>
        <p:txBody>
          <a:bodyPr/>
          <a:lstStyle/>
          <a:p>
            <a:r>
              <a:rPr lang="en-US" sz="3200" dirty="0"/>
              <a:t>Revisiting of the LDPC rate matching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941B1-EFC2-C4F6-90C9-4DB201B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09750"/>
              </p:ext>
            </p:extLst>
          </p:nvPr>
        </p:nvGraphicFramePr>
        <p:xfrm>
          <a:off x="2705100" y="3115456"/>
          <a:ext cx="6781800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957446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278500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Authors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Xiaogang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dirty="0"/>
                        <a:t>ZEKU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2479 E Bayshore Road, Suite 260. Palo Alto, CA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Xiaogang.chen@zeku.com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Xin 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Bolton Shen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Guorun</a:t>
                      </a:r>
                      <a:r>
                        <a:rPr lang="en-US" dirty="0"/>
                        <a:t>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Wei Wen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Hao 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78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29CA13-4E64-0A4F-F23B-0CCC1C81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44" y="1965741"/>
            <a:ext cx="7772400" cy="9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Date: 04/24/23</a:t>
            </a:r>
          </a:p>
          <a:p>
            <a:pPr>
              <a:buFontTx/>
              <a:buNone/>
            </a:pPr>
            <a:endParaRPr lang="en-US" sz="2000" b="0" dirty="0"/>
          </a:p>
          <a:p>
            <a:pPr>
              <a:buFontTx/>
              <a:buNone/>
            </a:pPr>
            <a:endParaRPr lang="en-US" sz="20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6C11-D554-7B5D-DAC3-F67987B6D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00D6-97E1-B8C8-21DE-A5858988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nCW</a:t>
            </a:r>
            <a:r>
              <a:rPr lang="en-US" b="1" dirty="0"/>
              <a:t> per symbol for high data rate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8736-0E5C-8666-CEB9-30B1B9FBF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846" y="5156616"/>
            <a:ext cx="7967273" cy="138762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difference of </a:t>
            </a:r>
            <a:r>
              <a:rPr lang="en-US" sz="1600" dirty="0" err="1"/>
              <a:t>nCW</a:t>
            </a:r>
            <a:r>
              <a:rPr lang="en-US" sz="1600" dirty="0"/>
              <a:t>/Symbol could be significant: </a:t>
            </a:r>
            <a:r>
              <a:rPr lang="en-US" sz="1400" dirty="0"/>
              <a:t>2 vs. 11 or 13; 2 vs. 6 or 7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Dummy padding adds extra dummy codewords for PHY.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E.g.: With 11n scheme receiver needs to decode 2 CWs but needs to decode 13 CWs in 11be…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 does the power consumption.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This is true for most of the payload size </a:t>
            </a:r>
            <a:r>
              <a:rPr lang="en-US" sz="1600" dirty="0"/>
              <a:t>(not only for small payloads).</a:t>
            </a:r>
          </a:p>
          <a:p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EC2CC7-CC4D-183C-EB6B-80DB793D0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12890"/>
            <a:ext cx="3934919" cy="32322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FD279E-C992-D6DD-5501-6B7EF8C8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46" y="1827301"/>
            <a:ext cx="3821242" cy="32004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7A95-994E-0AC6-7DA6-16DAADB1A8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DE304-69DA-FC83-F66F-E49C12ED92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FCB39-E82C-2E80-F1DB-9513BCAABD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4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ABCE-9071-E86B-1823-BEDF3444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nCW</a:t>
            </a:r>
            <a:r>
              <a:rPr lang="en-US" b="1" dirty="0"/>
              <a:t> per symbol for high data rate (2/2)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EA6EF-B921-6CC1-9A9C-D8AE1BC3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95" y="3975614"/>
            <a:ext cx="3179437" cy="2462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422CB-E5F0-A767-7098-6F7D81678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95" y="1536490"/>
            <a:ext cx="3179345" cy="2347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F39D1-E768-6048-7646-97305FD8E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077" y="1531103"/>
            <a:ext cx="3016546" cy="2352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EC7AD-3936-700A-9302-43C552167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077" y="3970165"/>
            <a:ext cx="3016546" cy="2468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69BA2-32F8-9BA1-841E-4CCC38189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646" y="1531103"/>
            <a:ext cx="2955816" cy="2352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4FF17-D9D6-EA48-8BE0-E596531BC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6646" y="3970165"/>
            <a:ext cx="2955816" cy="24682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34031-F18C-CBAA-516E-BE85CB92BD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C79BEE6-3976-E7E9-BF7B-D72B13499E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03DD1F-1E88-2127-1C2A-50701997D7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9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5C34-7909-BC32-469D-A9488F14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Cases even more illogical…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31C21-FE2F-BFEE-61CB-940C9FE6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87" y="4964647"/>
            <a:ext cx="4054212" cy="1327381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There are even illogical cases that has: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Higher </a:t>
            </a:r>
            <a:r>
              <a:rPr lang="en-US" sz="1600" b="0" dirty="0" err="1"/>
              <a:t>eCR</a:t>
            </a:r>
            <a:r>
              <a:rPr lang="en-US" sz="1600" b="0" dirty="0"/>
              <a:t> -&gt; worse performance;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More symbols in a PPDU -&gt; more air-time;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More </a:t>
            </a:r>
            <a:r>
              <a:rPr lang="en-US" sz="1600" b="0" dirty="0" err="1"/>
              <a:t>nCW</a:t>
            </a:r>
            <a:r>
              <a:rPr lang="en-US" sz="1600" b="0" dirty="0"/>
              <a:t>/Symbol -&gt; higher power consumption.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F1869-7F71-CF10-CE5B-C2D63598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299" y="4077324"/>
            <a:ext cx="3454901" cy="2152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1F738-E938-7915-AEB8-704FE046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087" y="1781133"/>
            <a:ext cx="3480175" cy="3116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7F8F-0999-FA6C-FE52-7CDA30893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299" y="1751016"/>
            <a:ext cx="3454901" cy="22637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608FF-C10E-4D62-F1A6-B5B7E38093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8BFD1-046A-F16B-F205-D87DA4DE38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7E372-AED5-D0BD-15B0-F301F253C1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8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9713-B0FC-650D-E512-325F64A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B060F-A029-1067-FE2C-3E6C4954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00" y="5696262"/>
            <a:ext cx="4691872" cy="76449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900" dirty="0"/>
              <a:t>The gap of </a:t>
            </a:r>
            <a:r>
              <a:rPr lang="en-US" sz="900" dirty="0" err="1"/>
              <a:t>eCR</a:t>
            </a:r>
            <a:r>
              <a:rPr lang="en-US" sz="900" dirty="0"/>
              <a:t> ( 11n scheme vs. 11be scheme) will increase if a packet is transmitted with: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900" b="0" dirty="0"/>
              <a:t>A larger </a:t>
            </a:r>
            <a:r>
              <a:rPr lang="en-US" sz="900" b="0" dirty="0" err="1"/>
              <a:t>nDBPS</a:t>
            </a:r>
            <a:r>
              <a:rPr lang="en-US" sz="900" b="0" dirty="0"/>
              <a:t> -&gt; Large BW, higher MCS/</a:t>
            </a:r>
            <a:r>
              <a:rPr lang="en-US" sz="900" b="0" dirty="0" err="1"/>
              <a:t>nSS</a:t>
            </a:r>
            <a:r>
              <a:rPr lang="en-US" sz="900" b="0" dirty="0"/>
              <a:t> (generally be used in an area with good coverage).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900" b="0" dirty="0"/>
              <a:t>A smaller Payload size -&gt; most applications in daily usage.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CCAA5-C329-A2C4-DCA1-3D6F3AEF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50" y="3596528"/>
            <a:ext cx="3433428" cy="2099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9FD0E-33FC-A055-50D2-3A29ED68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50" y="1466814"/>
            <a:ext cx="3433428" cy="2099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6ACA5F-EDB6-399B-A1EF-900566704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25" y="1862071"/>
            <a:ext cx="4350072" cy="35575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9C40F3-56B7-751C-EFE6-096AEF9B3D8E}"/>
              </a:ext>
            </a:extLst>
          </p:cNvPr>
          <p:cNvSpPr txBox="1">
            <a:spLocks/>
          </p:cNvSpPr>
          <p:nvPr/>
        </p:nvSpPr>
        <p:spPr>
          <a:xfrm>
            <a:off x="5847569" y="5530676"/>
            <a:ext cx="5522472" cy="997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marR="0" indent="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1pPr>
            <a:lvl2pPr marL="6350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2pPr>
            <a:lvl3pPr marL="9525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3pPr>
            <a:lvl4pPr marL="12700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4pPr>
            <a:lvl5pPr marL="15875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11be has 3x more dummy bits padded comparing with 11ac even with the introduction of </a:t>
            </a:r>
            <a:r>
              <a:rPr lang="en-US" i="1" dirty="0">
                <a:latin typeface="+mj-lt"/>
              </a:rPr>
              <a:t>a</a:t>
            </a:r>
            <a:r>
              <a:rPr lang="en-US" dirty="0">
                <a:latin typeface="+mj-lt"/>
              </a:rPr>
              <a:t> factor.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If larger BW is introduced in 11bn and the current rate matching scheme is still in service, 4x, 5x more dummy bits padding can be expected... 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AA03C-334E-BF75-828A-2BE13B002E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8506C-84B2-FECC-A989-9D0DF03EC7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7A6A13-5783-10A2-DF4D-30A648518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8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7DCD-6F57-4E79-37B9-248D5C3C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2" y="879641"/>
            <a:ext cx="11420888" cy="778607"/>
          </a:xfrm>
        </p:spPr>
        <p:txBody>
          <a:bodyPr/>
          <a:lstStyle/>
          <a:p>
            <a:r>
              <a:rPr lang="en-US" b="1" dirty="0"/>
              <a:t>Over-Puncturing </a:t>
            </a:r>
            <a:r>
              <a:rPr lang="en-US" sz="2000" b="1" dirty="0"/>
              <a:t>(</a:t>
            </a:r>
            <a:r>
              <a:rPr lang="en-US" b="1" dirty="0"/>
              <a:t>the 3</a:t>
            </a:r>
            <a:r>
              <a:rPr lang="en-US" b="1" baseline="30000" dirty="0"/>
              <a:t>rd</a:t>
            </a:r>
            <a:r>
              <a:rPr lang="en-US" b="1" dirty="0"/>
              <a:t> issue</a:t>
            </a:r>
            <a:r>
              <a:rPr lang="en-US" sz="2000" b="1" dirty="0"/>
              <a:t>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EDAF-C58B-7389-7C18-4355C86D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48" y="2046157"/>
            <a:ext cx="10890992" cy="4377220"/>
          </a:xfrm>
        </p:spPr>
        <p:txBody>
          <a:bodyPr>
            <a:normAutofit/>
          </a:bodyPr>
          <a:lstStyle/>
          <a:p>
            <a:pPr marL="328612" indent="-285750">
              <a:buFont typeface="Arial" panose="020B0604020202020204" pitchFamily="34" charset="0"/>
              <a:buChar char="•"/>
            </a:pPr>
            <a:r>
              <a:rPr lang="en-US" sz="2100" b="1" dirty="0"/>
              <a:t>The criteria below are used to avoid over-puncturing in LDPC. </a:t>
            </a:r>
          </a:p>
          <a:p>
            <a:pPr marL="671513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30% puncturing is set as one criteria;</a:t>
            </a:r>
          </a:p>
          <a:p>
            <a:pPr marL="671513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10% puncturing is set as another criteria together with a threshold of </a:t>
            </a:r>
            <a:r>
              <a:rPr lang="en-US" sz="1300" dirty="0" err="1"/>
              <a:t>nbits_short</a:t>
            </a:r>
            <a:r>
              <a:rPr lang="en-US" sz="1300" dirty="0"/>
              <a:t>.</a:t>
            </a:r>
          </a:p>
          <a:p>
            <a:pPr marL="671513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2861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2861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2861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2861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286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Extra symbol (</a:t>
            </a:r>
            <a:r>
              <a:rPr lang="en-US" dirty="0" err="1"/>
              <a:t>n_SD_short</a:t>
            </a:r>
            <a:r>
              <a:rPr lang="en-US" dirty="0"/>
              <a:t>) is added </a:t>
            </a:r>
            <a:r>
              <a:rPr lang="en-US" b="1" dirty="0"/>
              <a:t>only once </a:t>
            </a:r>
            <a:r>
              <a:rPr lang="en-US" dirty="0"/>
              <a:t>if either criteria is “TRUE”.</a:t>
            </a:r>
          </a:p>
          <a:p>
            <a:pPr marL="3286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RU size and MCS introduced in 11be are leaving this mechanism more broken.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564F7-BE2B-9125-0DA9-3F588E34F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44" y="3046329"/>
            <a:ext cx="9144000" cy="129208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E03F6-96D8-5C8B-A757-D9110ED997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69D94-F0C6-36F1-5190-3A3DC615ABF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EF5DA-01D1-DEF1-CB25-A7B6E357E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1988-16EC-481C-9B20-54C4C0F8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786984"/>
            <a:ext cx="10361084" cy="914130"/>
          </a:xfrm>
        </p:spPr>
        <p:txBody>
          <a:bodyPr/>
          <a:lstStyle/>
          <a:p>
            <a:r>
              <a:rPr lang="en-US" b="1" dirty="0"/>
              <a:t>Over-Puncturing </a:t>
            </a:r>
            <a:r>
              <a:rPr lang="en-US" sz="2000" b="1" dirty="0"/>
              <a:t>– the reason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7EE11-2E72-A484-C777-794473B7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52" y="1982449"/>
            <a:ext cx="7916299" cy="4175464"/>
          </a:xfrm>
        </p:spPr>
        <p:txBody>
          <a:bodyPr>
            <a:normAutofit fontScale="92500" lnSpcReduction="10000"/>
          </a:bodyPr>
          <a:lstStyle/>
          <a:p>
            <a:pPr marL="642938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number of data tone in one extra symbol (</a:t>
            </a:r>
            <a:r>
              <a:rPr lang="en-US" sz="1800" b="1" i="1" dirty="0"/>
              <a:t>N_SD</a:t>
            </a:r>
            <a:r>
              <a:rPr lang="en-US" sz="1800" b="1" dirty="0"/>
              <a:t>) for 11n/ac is 52/108/234/468 for BW of 20/40/80/160MHz respectively.</a:t>
            </a:r>
          </a:p>
          <a:p>
            <a:pPr marL="642938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number of data tone with one extra quarter symbol (</a:t>
            </a:r>
            <a:r>
              <a:rPr lang="en-US" sz="1800" b="1" i="1" dirty="0" err="1"/>
              <a:t>N_SD_Short</a:t>
            </a:r>
            <a:r>
              <a:rPr lang="en-US" sz="1800" b="1" dirty="0"/>
              <a:t>) for 11be could be much less than 11n/ac…especially with the MCS 14/15.</a:t>
            </a:r>
          </a:p>
          <a:p>
            <a:pPr marL="1277937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Since extra symbol is only applied one time, the number of cases of over-puncturing in 11be could be </a:t>
            </a:r>
            <a:r>
              <a:rPr lang="en-US" sz="1700" b="1" i="1" dirty="0"/>
              <a:t>significantly higher </a:t>
            </a:r>
            <a:r>
              <a:rPr lang="en-US" sz="1700" dirty="0"/>
              <a:t>than 11n/ac. (5000 cases 11be vs 50 cases 11n/ac)</a:t>
            </a:r>
          </a:p>
          <a:p>
            <a:pPr marL="67786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All the combinations violating the rule of over-puncturing are included in the excel attached. Note that:</a:t>
            </a:r>
          </a:p>
          <a:p>
            <a:pPr marL="9779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Over-puncturing impacts the modes of low-rate (&lt;20Mbps)</a:t>
            </a:r>
          </a:p>
          <a:p>
            <a:pPr marL="1277937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Smaller RU size;</a:t>
            </a:r>
          </a:p>
          <a:p>
            <a:pPr marL="1277937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Lower MCS.</a:t>
            </a:r>
          </a:p>
          <a:p>
            <a:pPr marL="9779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those cases, one extra symbol </a:t>
            </a:r>
            <a:r>
              <a:rPr lang="en-US" sz="1600" b="1" dirty="0"/>
              <a:t>has already been applied</a:t>
            </a:r>
            <a:r>
              <a:rPr lang="en-US" sz="1600" dirty="0"/>
              <a:t>.</a:t>
            </a:r>
          </a:p>
          <a:p>
            <a:pPr marL="9779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Unreasonable small packet size has been removed from the list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6325D-072B-ECA3-8477-C1DC1921F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508" y="1896534"/>
            <a:ext cx="3667129" cy="262848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7B2BBB-67CA-9942-CE3F-A08032E52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51"/>
              </p:ext>
            </p:extLst>
          </p:nvPr>
        </p:nvGraphicFramePr>
        <p:xfrm>
          <a:off x="9848746" y="5089447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816480" progId="Excel.Sheet.12">
                  <p:embed/>
                </p:oleObj>
              </mc:Choice>
              <mc:Fallback>
                <p:oleObj name="Worksheet" showAsIcon="1" r:id="rId3" imgW="914400" imgH="816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8746" y="5089447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D48D24-F26A-4A1C-836F-26B4D42B71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39BC88-A714-2CE6-0BA3-807EF8A519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E438D1-DEBC-7D6C-2C56-5074B1F1D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7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359B-F82C-0214-C7D0-0197D79D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Over-Puncturing </a:t>
            </a:r>
            <a:r>
              <a:rPr lang="en-US" sz="2000" b="1" dirty="0"/>
              <a:t>– the impacts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F64F-B5F5-E719-8FF3-C277BFF5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53" y="2156326"/>
            <a:ext cx="6270298" cy="3899697"/>
          </a:xfrm>
        </p:spPr>
        <p:txBody>
          <a:bodyPr wrap="square" lIns="9144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short, the impacts are not quite simple to evaluate without extensive simulations…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Puncturing itself may introduce 0.5~2dB loss depends on puncturing ratio (10%-30%) 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Blk: 0% </a:t>
            </a:r>
            <a:r>
              <a:rPr lang="en-US" sz="1400" dirty="0" err="1"/>
              <a:t>Punc</a:t>
            </a:r>
            <a:r>
              <a:rPr lang="en-US" sz="1400" dirty="0"/>
              <a:t>; </a:t>
            </a:r>
            <a:r>
              <a:rPr lang="en-US" sz="1400" dirty="0">
                <a:solidFill>
                  <a:srgbClr val="FF0000"/>
                </a:solidFill>
              </a:rPr>
              <a:t>Red</a:t>
            </a:r>
            <a:r>
              <a:rPr lang="en-US" sz="1400" dirty="0"/>
              <a:t>: 10% </a:t>
            </a:r>
            <a:r>
              <a:rPr lang="en-US" sz="1400" dirty="0" err="1"/>
              <a:t>Punc</a:t>
            </a:r>
            <a:r>
              <a:rPr lang="en-US" sz="1400" dirty="0"/>
              <a:t>; </a:t>
            </a:r>
            <a:r>
              <a:rPr lang="en-US" sz="1400" dirty="0">
                <a:solidFill>
                  <a:srgbClr val="0070C0"/>
                </a:solidFill>
              </a:rPr>
              <a:t>Blue</a:t>
            </a:r>
            <a:r>
              <a:rPr lang="en-US" sz="1400" dirty="0"/>
              <a:t>: 20% </a:t>
            </a:r>
            <a:r>
              <a:rPr lang="en-US" sz="1400" dirty="0" err="1"/>
              <a:t>Punc</a:t>
            </a:r>
            <a:r>
              <a:rPr lang="en-US" sz="1400" dirty="0"/>
              <a:t>; </a:t>
            </a:r>
            <a:r>
              <a:rPr lang="en-US" sz="1400" dirty="0">
                <a:solidFill>
                  <a:srgbClr val="00B050"/>
                </a:solidFill>
              </a:rPr>
              <a:t>Green</a:t>
            </a:r>
            <a:r>
              <a:rPr lang="en-US" sz="1400" dirty="0"/>
              <a:t>: 30% </a:t>
            </a:r>
            <a:r>
              <a:rPr lang="en-US" sz="1400" dirty="0" err="1"/>
              <a:t>Punc</a:t>
            </a:r>
            <a:r>
              <a:rPr lang="en-US" sz="1400" dirty="0"/>
              <a:t>.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Note: </a:t>
            </a:r>
            <a:r>
              <a:rPr lang="en-US" sz="1400" dirty="0"/>
              <a:t>sims is for 1 CW (1944) in </a:t>
            </a:r>
            <a:r>
              <a:rPr lang="en-US" sz="1400" dirty="0" err="1"/>
              <a:t>ChDNLoS</a:t>
            </a:r>
            <a:r>
              <a:rPr lang="en-US" sz="1400" dirty="0"/>
              <a:t> 4x2x1.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Shortening may offset the performance loss due to puncturing.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example of 20MHz MCS0 1ss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Pld</a:t>
            </a:r>
            <a:r>
              <a:rPr lang="en-US" sz="1600" b="0" dirty="0"/>
              <a:t> 361B has </a:t>
            </a:r>
            <a:r>
              <a:rPr lang="en-US" sz="1600" b="0" dirty="0" err="1"/>
              <a:t>punc</a:t>
            </a:r>
            <a:r>
              <a:rPr lang="en-US" sz="1600" b="0" dirty="0"/>
              <a:t> ratio~23%.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600" b="0" dirty="0" err="1"/>
              <a:t>Pld</a:t>
            </a:r>
            <a:r>
              <a:rPr lang="en-US" sz="1600" b="0" dirty="0"/>
              <a:t> 360B has </a:t>
            </a:r>
            <a:r>
              <a:rPr lang="en-US" sz="1600" b="0" dirty="0" err="1"/>
              <a:t>punc</a:t>
            </a:r>
            <a:r>
              <a:rPr lang="en-US" sz="1600" b="0" dirty="0"/>
              <a:t> ratio~2%.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600" dirty="0"/>
              <a:t>Sensitivity loss is ~0.4dB with over-puncturing and shortening.</a:t>
            </a:r>
            <a:endParaRPr lang="en-US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21361-A120-EE0C-225F-03CDA08DD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9" t="3625" r="7345" b="7311"/>
          <a:stretch/>
        </p:blipFill>
        <p:spPr>
          <a:xfrm>
            <a:off x="6703521" y="2156326"/>
            <a:ext cx="5100226" cy="38996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3AF6C-959E-CC14-BAF9-DA8E68CC4C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6D216-F450-768F-F691-E814BF1535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25F76-D6DF-6CD5-4830-3F3DF6200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4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9E59-E0C2-4975-93BB-90CE1E48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Solutions &amp;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4FB0-FD1F-E5AF-7739-6C69DCAD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845276"/>
            <a:ext cx="10466171" cy="43126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11n scheme needs 20-ish bits to indicate the PSDU size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dirty="0"/>
              <a:t>For SU transmission, 20-ish bits needs only one extra 1x-symbol (4us);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dirty="0"/>
              <a:t>For MU transmission, e.g. 80Mhz PPDU addressing to 4STAs, only two extra 1x-symbols are required (8us).</a:t>
            </a:r>
          </a:p>
          <a:p>
            <a:pPr marL="1277937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Overhead may be a concern </a:t>
            </a:r>
            <a:r>
              <a:rPr lang="en-US" sz="1400" b="1" dirty="0"/>
              <a:t>only if a large number of STAs </a:t>
            </a:r>
            <a:r>
              <a:rPr lang="en-US" sz="1400" dirty="0"/>
              <a:t>are scheduled in one PPDU.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Well worth the extra signaling overhead </a:t>
            </a:r>
            <a:r>
              <a:rPr lang="en-US" dirty="0"/>
              <a:t>considering </a:t>
            </a:r>
            <a:r>
              <a:rPr lang="en-US" b="1" dirty="0"/>
              <a:t>the gain from performance and power consumptions.</a:t>
            </a:r>
          </a:p>
          <a:p>
            <a:pPr marL="12954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The overhead increase due to 11be scheme (pre-FEC padding) could be one extra 4x-symbol due to the 16us 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rate matching scheme can also be developed if similar goal as 11n can be achieved.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5GNR uses similar rate matching in LDPC but has </a:t>
            </a:r>
            <a:r>
              <a:rPr lang="en-US" b="1" dirty="0"/>
              <a:t>90+ candidates </a:t>
            </a:r>
            <a:r>
              <a:rPr lang="en-US" dirty="0"/>
              <a:t>of payload size to avoid over padding.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Regarding over-puncturing, suggest to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b="1" dirty="0"/>
              <a:t>respect the existing rule and patch the bug (preferred);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or redo the evaluation and define new criteria.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Bottom line: Considering the new RU/MRU size and MCS introduced, the current LDPC rate matching (still reusing the one developed in 11n)</a:t>
            </a:r>
            <a:r>
              <a:rPr lang="en-US" dirty="0"/>
              <a:t> </a:t>
            </a:r>
            <a:r>
              <a:rPr lang="en-US" b="1" dirty="0"/>
              <a:t>needs a refresh.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183C3-3412-C7CB-02D2-F0316A91E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C6F11-3980-D916-3B06-013CDB54C7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58959-AD1C-8D60-CA15-D2B5090004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8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C36-0FB9-4884-550F-6E98F746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A44D-2E6A-C70B-A136-2EB28F179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Preliminaries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Distribution of the packet size in the field;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Scheduler of the transmitter;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Background of PHY/MAC padding.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issues on the LDPC rate matching: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Performance loss of 11ac/ax/be vs 11n;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Higher power consumptions in LDPC decoding/encoding;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Over puncturing.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C455-1A54-3560-A93F-04A1B65484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D285-D494-3B8C-0062-4481F9E72E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CB71-B287-7B8C-FC71-93FC2FA132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5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9086-09AA-4E0E-11F8-FC4D60F2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Preliminaries - </a:t>
            </a:r>
            <a:r>
              <a:rPr lang="en-US" sz="1800" b="1" dirty="0"/>
              <a:t>distribution of the packet size in the field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2D56A8-EF88-C65C-8D36-601DBE257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185106"/>
              </p:ext>
            </p:extLst>
          </p:nvPr>
        </p:nvGraphicFramePr>
        <p:xfrm>
          <a:off x="2863122" y="1703484"/>
          <a:ext cx="3027145" cy="1656565"/>
        </p:xfrm>
        <a:graphic>
          <a:graphicData uri="http://schemas.openxmlformats.org/drawingml/2006/table">
            <a:tbl>
              <a:tblPr/>
              <a:tblGrid>
                <a:gridCol w="813749">
                  <a:extLst>
                    <a:ext uri="{9D8B030D-6E8A-4147-A177-3AD203B41FA5}">
                      <a16:colId xmlns:a16="http://schemas.microsoft.com/office/drawing/2014/main" val="76402760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50787669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1949716307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775831634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000621067"/>
                    </a:ext>
                  </a:extLst>
                </a:gridCol>
              </a:tblGrid>
              <a:tr h="149902">
                <a:tc gridSpan="5"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for daily use: email, documents, remote desktop, etc.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9096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962727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68379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28284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11861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204.57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88.89%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539855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424.35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4.69%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1290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1119.83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37976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3057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4298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406882-BFA8-B5F3-47E8-D6CE8E2B3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14943"/>
              </p:ext>
            </p:extLst>
          </p:nvPr>
        </p:nvGraphicFramePr>
        <p:xfrm>
          <a:off x="2863123" y="3557912"/>
          <a:ext cx="3027145" cy="1436145"/>
        </p:xfrm>
        <a:graphic>
          <a:graphicData uri="http://schemas.openxmlformats.org/drawingml/2006/table">
            <a:tbl>
              <a:tblPr/>
              <a:tblGrid>
                <a:gridCol w="605429">
                  <a:extLst>
                    <a:ext uri="{9D8B030D-6E8A-4147-A177-3AD203B41FA5}">
                      <a16:colId xmlns:a16="http://schemas.microsoft.com/office/drawing/2014/main" val="4066051591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00436769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70105366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2634281277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3907789487"/>
                    </a:ext>
                  </a:extLst>
                </a:gridCol>
              </a:tblGrid>
              <a:tr h="1108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Everything except 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400996"/>
                  </a:ext>
                </a:extLst>
              </a:tr>
              <a:tr h="1581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78576"/>
                  </a:ext>
                </a:extLst>
              </a:tr>
              <a:tr h="217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506.28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3975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96786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214.45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59.37%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10793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433.04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17.98%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32575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929.73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4079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1530.46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8522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665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CE2301-CE52-56A4-41B0-445A7B9A7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93454"/>
              </p:ext>
            </p:extLst>
          </p:nvPr>
        </p:nvGraphicFramePr>
        <p:xfrm>
          <a:off x="6333346" y="3557912"/>
          <a:ext cx="3009275" cy="1420587"/>
        </p:xfrm>
        <a:graphic>
          <a:graphicData uri="http://schemas.openxmlformats.org/drawingml/2006/table">
            <a:tbl>
              <a:tblPr/>
              <a:tblGrid>
                <a:gridCol w="570084">
                  <a:extLst>
                    <a:ext uri="{9D8B030D-6E8A-4147-A177-3AD203B41FA5}">
                      <a16:colId xmlns:a16="http://schemas.microsoft.com/office/drawing/2014/main" val="104537458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1194129190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76708871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87760537"/>
                    </a:ext>
                  </a:extLst>
                </a:gridCol>
                <a:gridCol w="728939">
                  <a:extLst>
                    <a:ext uri="{9D8B030D-6E8A-4147-A177-3AD203B41FA5}">
                      <a16:colId xmlns:a16="http://schemas.microsoft.com/office/drawing/2014/main" val="404847812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74939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24702"/>
                  </a:ext>
                </a:extLst>
              </a:tr>
              <a:tr h="2078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1339.18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99801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84115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201.56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20630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430.95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1.13%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23886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473388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1407.11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93.42%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60152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882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0DBEC0-66AF-1BFF-F9D0-08B6BE02D8D3}"/>
              </a:ext>
            </a:extLst>
          </p:cNvPr>
          <p:cNvSpPr txBox="1"/>
          <p:nvPr/>
        </p:nvSpPr>
        <p:spPr>
          <a:xfrm>
            <a:off x="914402" y="5013124"/>
            <a:ext cx="10440648" cy="1387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lvl="1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Although the max PSDU size is &gt;15MByte in theory, the PPDU size is usually </a:t>
            </a:r>
            <a:r>
              <a:rPr lang="en-US" sz="1200" b="0" dirty="0">
                <a:latin typeface="+mn-lt"/>
              </a:rPr>
              <a:t>small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for many applications.</a:t>
            </a:r>
          </a:p>
          <a:p>
            <a:pPr marL="171450" lvl="5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All PPDU in statistics are </a:t>
            </a:r>
            <a:r>
              <a:rPr lang="en-US" sz="1050" dirty="0" err="1">
                <a:latin typeface="+mn-lt"/>
              </a:rPr>
              <a:t>Qos</a:t>
            </a:r>
            <a:r>
              <a:rPr lang="en-US" sz="1050" dirty="0">
                <a:latin typeface="+mn-lt"/>
              </a:rPr>
              <a:t> Data </a:t>
            </a:r>
            <a:r>
              <a:rPr lang="en-US" sz="1050" b="0" dirty="0">
                <a:latin typeface="+mn-lt"/>
              </a:rPr>
              <a:t>coded by </a:t>
            </a:r>
            <a:r>
              <a:rPr lang="en-US" sz="1050" dirty="0">
                <a:latin typeface="+mn-lt"/>
              </a:rPr>
              <a:t>LDPC </a:t>
            </a:r>
            <a:r>
              <a:rPr lang="en-US" sz="1050" b="0" dirty="0">
                <a:latin typeface="+mn-lt"/>
              </a:rPr>
              <a:t>in</a:t>
            </a:r>
            <a:r>
              <a:rPr lang="en-US" sz="1050" dirty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11ax PPDU. 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Every statistics are conducted based on capturing ~1 million QoS packet from different vendors.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Chance of aggregation is low for smaller packet and high for larger packet.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58D2D8-C7C7-530E-20B0-ACEDC2A9A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10239"/>
              </p:ext>
            </p:extLst>
          </p:nvPr>
        </p:nvGraphicFramePr>
        <p:xfrm>
          <a:off x="6333345" y="1692259"/>
          <a:ext cx="3009276" cy="1667790"/>
        </p:xfrm>
        <a:graphic>
          <a:graphicData uri="http://schemas.openxmlformats.org/drawingml/2006/table">
            <a:tbl>
              <a:tblPr/>
              <a:tblGrid>
                <a:gridCol w="914080">
                  <a:extLst>
                    <a:ext uri="{9D8B030D-6E8A-4147-A177-3AD203B41FA5}">
                      <a16:colId xmlns:a16="http://schemas.microsoft.com/office/drawing/2014/main" val="3463436656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484284261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25300370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73323497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345938962"/>
                    </a:ext>
                  </a:extLst>
                </a:gridCol>
              </a:tblGrid>
              <a:tr h="16677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Webex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966731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1781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018757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76313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15992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250.42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57.07%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74366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405.22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41.37%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748035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5648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9298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38550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AD14D4-2F5A-EA0C-2621-96598A4A60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3A492C-2160-1987-1FC0-424A30E51C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6AA48C-1D3C-5A5B-50E2-8A3B129FA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6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DD3087-09F1-33F1-6CC4-75CD19AC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3" y="1607480"/>
            <a:ext cx="4579411" cy="4867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A6743-0967-2A6E-C7F7-34FCA53E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Preliminaries – </a:t>
            </a:r>
            <a:r>
              <a:rPr lang="en-US" sz="1800" b="1" dirty="0"/>
              <a:t>AP’s scheduling behavior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92D7-E800-E099-68EA-5337FE95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02907"/>
            <a:ext cx="5905742" cy="42550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Even for small packet size, transmitter always try to use highest rate, if possible, to transmit.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Highest rate means: 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Largest BW;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Highest MCS;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Highest </a:t>
            </a:r>
            <a:r>
              <a:rPr lang="en-US" sz="1800" dirty="0" err="1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nSS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PSDU </a:t>
            </a:r>
            <a:r>
              <a:rPr lang="en-US" sz="2000" b="0" dirty="0">
                <a:latin typeface="+mj-lt"/>
                <a:ea typeface="Helvetica Neue"/>
                <a:cs typeface="Helvetica Neue"/>
                <a:sym typeface="Helvetica Neue"/>
              </a:rPr>
              <a:t>size is usually not a factor for rate selection.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kumimoji="0" lang="en-US" sz="17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Rate is usually selected in advance;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  <a:ea typeface="Helvetica Neue"/>
                <a:cs typeface="Helvetica Neue"/>
                <a:sym typeface="Helvetica Neue"/>
              </a:rPr>
              <a:t>MPDU size is not quite predictable.</a:t>
            </a: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  <a:p>
            <a:endParaRPr lang="en-US" sz="1600" dirty="0"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353A63-09A2-F282-7083-F448B772689F}"/>
              </a:ext>
            </a:extLst>
          </p:cNvPr>
          <p:cNvSpPr/>
          <p:nvPr/>
        </p:nvSpPr>
        <p:spPr bwMode="auto">
          <a:xfrm>
            <a:off x="8905208" y="1561496"/>
            <a:ext cx="581208" cy="47344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C1D5E-29B4-944C-2563-273ED795A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C1B7F-3F75-FDC5-0386-E450E75DA0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C911CE-753F-1835-1425-0092C234D4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2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77A2-A883-C4F8-E435-1D577477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Preliminaries </a:t>
            </a:r>
            <a:r>
              <a:rPr lang="en-US" sz="1800" b="1" dirty="0"/>
              <a:t>- pre-FEC padding/post-EOF padding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E2F5-E844-4B0E-71B2-761F20372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695970"/>
            <a:ext cx="7638148" cy="29046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11n repeats systematic &amp; parity bits (after encoding) to fill the OFDM symbol boundary;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dirty="0"/>
              <a:t>Repeated bits after FEC coding will improve performance if proper LLR combination is conducted at the receiver.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11ac/ax/be use pre-FEC bits to fill the OFDM boundary.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dirty="0"/>
              <a:t>Pre-FEC bits are dummy information that is transparent to PHY and waste resources.</a:t>
            </a:r>
          </a:p>
          <a:p>
            <a:pPr marL="977900" lvl="1" indent="-342900">
              <a:buFont typeface="Arial" panose="020B0604020202020204" pitchFamily="34" charset="0"/>
              <a:buChar char="•"/>
            </a:pPr>
            <a:r>
              <a:rPr lang="en-US" dirty="0"/>
              <a:t>11ac indicates the pre-EOF payload in VHT-SIGB already (signaling overhead paid) but still use pre-FEC padding (doubles overhead).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1CFAB-EF4F-31C1-E5BC-5DD7988D2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047" y="1745903"/>
            <a:ext cx="2205605" cy="4641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F799D-4328-79CD-4FDC-D70F6547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48" y="4481317"/>
            <a:ext cx="5610578" cy="17934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05FA-6F93-6D52-C604-0939695F32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C6D04-05DB-CFC6-F112-E18056AB09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3C3ED-B021-A161-DAE5-CDF94ACCDA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6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C3A7-4A00-622C-9F7C-4A648BB7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Performance degradation (the 1</a:t>
            </a:r>
            <a:r>
              <a:rPr lang="en-US" altLang="zh-CN" b="1" baseline="30000" dirty="0"/>
              <a:t>st</a:t>
            </a:r>
            <a:r>
              <a:rPr lang="en-US" altLang="zh-CN" b="1" dirty="0"/>
              <a:t> issue)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1E900-E82E-613F-6640-978D8920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4605728"/>
            <a:ext cx="10459385" cy="18587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Effective coding rate (</a:t>
            </a:r>
            <a:r>
              <a:rPr lang="en-US" sz="1200" dirty="0" err="1"/>
              <a:t>eCR</a:t>
            </a:r>
            <a:r>
              <a:rPr lang="en-US" sz="1200" dirty="0"/>
              <a:t>) dominate the sensitivity.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900" b="1" i="1" dirty="0" err="1"/>
              <a:t>eCR</a:t>
            </a:r>
            <a:r>
              <a:rPr lang="en-US" sz="900" b="1" i="1" dirty="0"/>
              <a:t> = </a:t>
            </a:r>
            <a:r>
              <a:rPr lang="en-US" sz="900" b="1" i="1" dirty="0" err="1"/>
              <a:t>nPld</a:t>
            </a:r>
            <a:r>
              <a:rPr lang="en-US" sz="900" b="1" i="1" dirty="0"/>
              <a:t> / (</a:t>
            </a:r>
            <a:r>
              <a:rPr lang="en-US" sz="900" b="1" i="1" dirty="0" err="1"/>
              <a:t>nPld</a:t>
            </a:r>
            <a:r>
              <a:rPr lang="en-US" sz="900" b="1" i="1" dirty="0"/>
              <a:t> + </a:t>
            </a:r>
            <a:r>
              <a:rPr lang="en-US" sz="900" b="1" i="1" dirty="0" err="1"/>
              <a:t>nParity</a:t>
            </a:r>
            <a:r>
              <a:rPr lang="en-US" sz="900" b="1" i="1" dirty="0"/>
              <a:t> - </a:t>
            </a:r>
            <a:r>
              <a:rPr lang="en-US" sz="900" b="1" i="1" dirty="0" err="1"/>
              <a:t>nPunc</a:t>
            </a:r>
            <a:r>
              <a:rPr lang="en-US" sz="900" b="1" i="1" dirty="0"/>
              <a:t> + </a:t>
            </a:r>
            <a:r>
              <a:rPr lang="en-US" sz="900" b="1" i="1" dirty="0" err="1"/>
              <a:t>nRep</a:t>
            </a:r>
            <a:r>
              <a:rPr lang="en-US" sz="900" b="1" i="1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In many cases, 11n has lower </a:t>
            </a:r>
            <a:r>
              <a:rPr lang="en-US" sz="1200" dirty="0" err="1"/>
              <a:t>eCR</a:t>
            </a:r>
            <a:r>
              <a:rPr lang="en-US" sz="1200" dirty="0"/>
              <a:t>. 11ac may have lower </a:t>
            </a:r>
            <a:r>
              <a:rPr lang="en-US" sz="1200" dirty="0" err="1"/>
              <a:t>eCR</a:t>
            </a:r>
            <a:r>
              <a:rPr lang="en-US" sz="1200" dirty="0"/>
              <a:t> in other cases by </a:t>
            </a:r>
            <a:r>
              <a:rPr lang="en-US" sz="1200" b="1" dirty="0"/>
              <a:t>paying extra symbol</a:t>
            </a:r>
            <a:r>
              <a:rPr lang="en-US" sz="1200" dirty="0"/>
              <a:t>;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The left figure is not a fair comparison for 11n…when 11ac has a lower </a:t>
            </a:r>
            <a:r>
              <a:rPr lang="en-US" sz="1100" dirty="0" err="1"/>
              <a:t>eCR</a:t>
            </a:r>
            <a:r>
              <a:rPr lang="en-US" sz="1100" dirty="0"/>
              <a:t>, </a:t>
            </a:r>
            <a:r>
              <a:rPr lang="en-US" sz="1100" b="1" dirty="0"/>
              <a:t>it uses more symbol</a:t>
            </a:r>
            <a:r>
              <a:rPr lang="en-US" sz="11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The curve of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light blue </a:t>
            </a:r>
            <a:r>
              <a:rPr lang="en-US" sz="1200" dirty="0"/>
              <a:t>uses 11n scheme (without pre-FEC padding) but with the 11ac overhead (</a:t>
            </a:r>
            <a:r>
              <a:rPr lang="en-US" sz="1200" dirty="0" err="1"/>
              <a:t>nSym</a:t>
            </a:r>
            <a:r>
              <a:rPr lang="en-US" sz="1200" dirty="0"/>
              <a:t>) for the same PSDU size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100" b="1" dirty="0"/>
              <a:t>Guaranteed lower coding rate if 11n scheme is used!</a:t>
            </a: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/>
              <a:t>Note: </a:t>
            </a:r>
            <a:r>
              <a:rPr lang="en-US" sz="1200" dirty="0"/>
              <a:t>the PSDU(Bytes) is counted for 11n as fair comparison. 11ac will add dummy bits as pre-FEC. The true PSDU will be larger due to the dummy padding.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E84C2D-6CCC-78CE-CBBF-8ABB913269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BBF4F0-0047-2BAA-280A-D4A6160BBB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5EA4BF-0CC9-3DAA-2B1C-4F9B268002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56442-E9AF-FD41-7953-26E6DB03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06" y="1759845"/>
            <a:ext cx="3187057" cy="2758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57CD7-53C3-3245-02E7-3746F0A16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154" y="1745855"/>
            <a:ext cx="3265942" cy="2766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A9FAB9-734F-53E3-F943-3A8D12171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18" y="1759845"/>
            <a:ext cx="3319542" cy="27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7E0EF-9762-9092-80CF-5F81A492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the effective coding rate affects sensitivity?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62A0-9C81-C5A9-9DCC-28FDB7BD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70" y="1751016"/>
            <a:ext cx="10770433" cy="4406897"/>
          </a:xfrm>
        </p:spPr>
        <p:txBody>
          <a:bodyPr/>
          <a:lstStyle/>
          <a:p>
            <a:r>
              <a:rPr lang="en-US" dirty="0"/>
              <a:t>Sims assumptions: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ChD</a:t>
            </a:r>
            <a:r>
              <a:rPr lang="en-US" dirty="0"/>
              <a:t> </a:t>
            </a:r>
            <a:r>
              <a:rPr lang="en-US" dirty="0" err="1"/>
              <a:t>NLoS</a:t>
            </a:r>
            <a:r>
              <a:rPr lang="en-US" dirty="0"/>
              <a:t>. 1x1x1 (left), 4x2x1(right), BW 40MHz, MCS4/7.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Sensitivity is simulated between 11ac and 11n.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Similar gaps are observed for other MCS/BW/</a:t>
            </a:r>
            <a:r>
              <a:rPr lang="en-US" dirty="0" err="1"/>
              <a:t>Pld</a:t>
            </a:r>
            <a:r>
              <a:rPr lang="en-US" dirty="0"/>
              <a:t> combinations.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3AF0D2-531C-B7FC-CC20-0AAFF9BA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78472"/>
              </p:ext>
            </p:extLst>
          </p:nvPr>
        </p:nvGraphicFramePr>
        <p:xfrm>
          <a:off x="730770" y="3117974"/>
          <a:ext cx="5273790" cy="3275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734">
                  <a:extLst>
                    <a:ext uri="{9D8B030D-6E8A-4147-A177-3AD203B41FA5}">
                      <a16:colId xmlns:a16="http://schemas.microsoft.com/office/drawing/2014/main" val="272245863"/>
                    </a:ext>
                  </a:extLst>
                </a:gridCol>
                <a:gridCol w="1240782">
                  <a:extLst>
                    <a:ext uri="{9D8B030D-6E8A-4147-A177-3AD203B41FA5}">
                      <a16:colId xmlns:a16="http://schemas.microsoft.com/office/drawing/2014/main" val="1360306722"/>
                    </a:ext>
                  </a:extLst>
                </a:gridCol>
                <a:gridCol w="1054758">
                  <a:extLst>
                    <a:ext uri="{9D8B030D-6E8A-4147-A177-3AD203B41FA5}">
                      <a16:colId xmlns:a16="http://schemas.microsoft.com/office/drawing/2014/main" val="1103147123"/>
                    </a:ext>
                  </a:extLst>
                </a:gridCol>
                <a:gridCol w="1054758">
                  <a:extLst>
                    <a:ext uri="{9D8B030D-6E8A-4147-A177-3AD203B41FA5}">
                      <a16:colId xmlns:a16="http://schemas.microsoft.com/office/drawing/2014/main" val="3691949884"/>
                    </a:ext>
                  </a:extLst>
                </a:gridCol>
                <a:gridCol w="1054758">
                  <a:extLst>
                    <a:ext uri="{9D8B030D-6E8A-4147-A177-3AD203B41FA5}">
                      <a16:colId xmlns:a16="http://schemas.microsoft.com/office/drawing/2014/main" val="1175886930"/>
                    </a:ext>
                  </a:extLst>
                </a:gridCol>
              </a:tblGrid>
              <a:tr h="385913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Sensitivity(dB@10% PER)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(dB)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ChDNLoS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4707"/>
                  </a:ext>
                </a:extLst>
              </a:tr>
              <a:tr h="376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nBytes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11ac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11n-11ac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26969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17.22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-2.22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47616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16.19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17.52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-1.33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32677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42710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925365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867716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21.17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25.24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-4.07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86607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23.23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25.36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-2.13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705936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23.99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25.20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-1.21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840603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10512"/>
                  </a:ext>
                </a:extLst>
              </a:tr>
              <a:tr h="22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350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72FAD5-E18B-30D3-C452-28231744C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63438"/>
              </p:ext>
            </p:extLst>
          </p:nvPr>
        </p:nvGraphicFramePr>
        <p:xfrm>
          <a:off x="6182048" y="3117975"/>
          <a:ext cx="5319155" cy="3279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207">
                  <a:extLst>
                    <a:ext uri="{9D8B030D-6E8A-4147-A177-3AD203B41FA5}">
                      <a16:colId xmlns:a16="http://schemas.microsoft.com/office/drawing/2014/main" val="272245863"/>
                    </a:ext>
                  </a:extLst>
                </a:gridCol>
                <a:gridCol w="1251455">
                  <a:extLst>
                    <a:ext uri="{9D8B030D-6E8A-4147-A177-3AD203B41FA5}">
                      <a16:colId xmlns:a16="http://schemas.microsoft.com/office/drawing/2014/main" val="1360306722"/>
                    </a:ext>
                  </a:extLst>
                </a:gridCol>
                <a:gridCol w="1063831">
                  <a:extLst>
                    <a:ext uri="{9D8B030D-6E8A-4147-A177-3AD203B41FA5}">
                      <a16:colId xmlns:a16="http://schemas.microsoft.com/office/drawing/2014/main" val="1103147123"/>
                    </a:ext>
                  </a:extLst>
                </a:gridCol>
                <a:gridCol w="1063831">
                  <a:extLst>
                    <a:ext uri="{9D8B030D-6E8A-4147-A177-3AD203B41FA5}">
                      <a16:colId xmlns:a16="http://schemas.microsoft.com/office/drawing/2014/main" val="3691949884"/>
                    </a:ext>
                  </a:extLst>
                </a:gridCol>
                <a:gridCol w="1063831">
                  <a:extLst>
                    <a:ext uri="{9D8B030D-6E8A-4147-A177-3AD203B41FA5}">
                      <a16:colId xmlns:a16="http://schemas.microsoft.com/office/drawing/2014/main" val="1175886930"/>
                    </a:ext>
                  </a:extLst>
                </a:gridCol>
              </a:tblGrid>
              <a:tr h="42358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Sensitivity(dB@10% PER)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(dB)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ChDNLoS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4707"/>
                  </a:ext>
                </a:extLst>
              </a:tr>
              <a:tr h="381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nBytes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11ac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11n-11ac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26969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13.309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15.337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-2.03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47616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14.339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15.360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-1.02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32677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42710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925365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867716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18.933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23.006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-4.07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86607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21.195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23.038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-1.84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705936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21.719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23.218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840603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10512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35008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F242D-7707-833A-2FE3-4C87BBA8F1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AE6A6-8F39-B842-2F24-725584108A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36C60E-6684-C987-AFA0-61E57D6FDF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6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6742-583F-64AE-F019-1509411B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Performance gap of 11be vs. 11n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BD3-DF09-4668-E5ED-BA00C6A2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898" y="5654392"/>
            <a:ext cx="4902756" cy="7450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Similar gap is observed.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Note: 11n scheme means </a:t>
            </a:r>
            <a:r>
              <a:rPr lang="en-US" sz="1100" b="0" dirty="0"/>
              <a:t>pre-FEC padding is not added (</a:t>
            </a:r>
            <a:r>
              <a:rPr lang="en-US" sz="1100" b="0" dirty="0" err="1"/>
              <a:t>Pld</a:t>
            </a:r>
            <a:r>
              <a:rPr lang="en-US" sz="1100" b="0" dirty="0"/>
              <a:t> size is indicated) and everything else is the same as 11ax/be.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3A663-1DC2-C0E9-9DFC-35183D76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85" y="1796156"/>
            <a:ext cx="2776658" cy="225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B3600E-9753-4B36-52A2-3621FF1D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84" y="4085285"/>
            <a:ext cx="2776658" cy="225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11201-0486-54E7-3199-23516AB66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12" y="1796156"/>
            <a:ext cx="4418787" cy="38130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75A87-86B9-7A15-7576-0F558B9078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D20B-0586-4420-8CAC-DCBC954F58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D81CA6-CCE5-02DB-CAD6-20ACAF871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D240-A3D3-D703-0115-C4503B48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Power consumption</a:t>
            </a:r>
            <a:r>
              <a:rPr lang="en-US" altLang="zh-CN" sz="2800" b="1" dirty="0"/>
              <a:t> </a:t>
            </a:r>
            <a:r>
              <a:rPr lang="en-US" altLang="zh-CN" sz="2000" dirty="0"/>
              <a:t>(</a:t>
            </a:r>
            <a:r>
              <a:rPr lang="en-US" altLang="zh-CN" dirty="0"/>
              <a:t>the </a:t>
            </a:r>
            <a:r>
              <a:rPr lang="en-US" altLang="zh-CN" b="1" dirty="0"/>
              <a:t>2</a:t>
            </a:r>
            <a:r>
              <a:rPr lang="en-US" altLang="zh-CN" b="1" baseline="30000" dirty="0"/>
              <a:t>nd</a:t>
            </a:r>
            <a:r>
              <a:rPr lang="en-US" altLang="zh-CN" b="1" dirty="0"/>
              <a:t> issue</a:t>
            </a:r>
            <a:r>
              <a:rPr lang="en-US" altLang="zh-CN" sz="2000" b="1" dirty="0"/>
              <a:t>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92FA-6898-CA41-9FC7-3B098EC3B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nCW</a:t>
            </a:r>
            <a:r>
              <a:rPr lang="en-US" b="1" dirty="0"/>
              <a:t> per symbol </a:t>
            </a:r>
            <a:r>
              <a:rPr lang="en-US" dirty="0"/>
              <a:t>impacts the scheduling of the LDPC decoder ( also encoder) cores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600" dirty="0"/>
              <a:t>Input to the scheduler: </a:t>
            </a:r>
            <a:r>
              <a:rPr lang="en-US" sz="1600" b="1" i="1" dirty="0"/>
              <a:t>data rate (</a:t>
            </a:r>
            <a:r>
              <a:rPr lang="en-US" sz="1600" b="1" i="1" dirty="0" err="1"/>
              <a:t>nCW</a:t>
            </a:r>
            <a:r>
              <a:rPr lang="en-US" sz="1600" b="1" i="1" dirty="0"/>
              <a:t>/Symbol), timing of turn around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;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600" dirty="0"/>
              <a:t>Output of the schedule: </a:t>
            </a:r>
            <a:r>
              <a:rPr lang="en-US" sz="1600" b="1" i="1" dirty="0" err="1"/>
              <a:t>n_Iterations</a:t>
            </a:r>
            <a:r>
              <a:rPr lang="en-US" sz="1600" b="1" i="1" dirty="0"/>
              <a:t> (performance), </a:t>
            </a:r>
            <a:r>
              <a:rPr lang="en-US" sz="1600" b="1" i="1" dirty="0" err="1"/>
              <a:t>n_Decoders</a:t>
            </a:r>
            <a:r>
              <a:rPr lang="en-US" sz="1600" b="1" i="1" dirty="0"/>
              <a:t> to power on / clock (power consumption), </a:t>
            </a:r>
            <a:r>
              <a:rPr lang="en-US" sz="1600" dirty="0"/>
              <a:t>etc.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600" dirty="0"/>
              <a:t>Fewer codewords per symbol means </a:t>
            </a:r>
          </a:p>
          <a:p>
            <a:pPr marL="995363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more iterations can be scheduled for each codeword; </a:t>
            </a:r>
          </a:p>
          <a:p>
            <a:pPr marL="995363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Less decoders can be powered on;</a:t>
            </a:r>
          </a:p>
          <a:p>
            <a:pPr marL="995363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Lower clock can be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nCW</a:t>
            </a:r>
            <a:r>
              <a:rPr lang="en-US" b="1" dirty="0"/>
              <a:t> in the last symbol </a:t>
            </a:r>
            <a:r>
              <a:rPr lang="en-US" dirty="0"/>
              <a:t>can also impacts the trade off between decoding performance and timing.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nIteration</a:t>
            </a:r>
            <a:r>
              <a:rPr lang="en-US" sz="1600" dirty="0"/>
              <a:t> may be reduced to meet the timing.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3FBA-C10B-09CF-6C7D-4410ECEE71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/>
              <a:t>May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9EDE6-8B29-5663-F31D-5A42B9D37B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Xiaogang Chen, et al. ZEKU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74569-DECE-8F2C-F9FA-FE807C3CB4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24315"/>
      </p:ext>
    </p:extLst>
  </p:cSld>
  <p:clrMapOvr>
    <a:masterClrMapping/>
  </p:clrMapOvr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B0ADC32112E40B61895D3E4B7A124" ma:contentTypeVersion="12" ma:contentTypeDescription="Create a new document." ma:contentTypeScope="" ma:versionID="262963bf1fb1da0d297af9b6de604e50">
  <xsd:schema xmlns:xsd="http://www.w3.org/2001/XMLSchema" xmlns:xs="http://www.w3.org/2001/XMLSchema" xmlns:p="http://schemas.microsoft.com/office/2006/metadata/properties" xmlns:ns2="b15130cf-db0b-4fff-995e-bd4b335bfed2" xmlns:ns3="d4de7347-d9c2-4291-88d4-beb782804021" xmlns:ns4="7f6f3641-1368-4f06-a1f2-7da0343b977d" targetNamespace="http://schemas.microsoft.com/office/2006/metadata/properties" ma:root="true" ma:fieldsID="8f30e57fcf1cf9325310441f11dd9cb3" ns2:_="" ns3:_="" ns4:_="">
    <xsd:import namespace="b15130cf-db0b-4fff-995e-bd4b335bfed2"/>
    <xsd:import namespace="d4de7347-d9c2-4291-88d4-beb782804021"/>
    <xsd:import namespace="7f6f3641-1368-4f06-a1f2-7da0343b9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130cf-db0b-4fff-995e-bd4b335bf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e7347-d9c2-4291-88d4-beb7828040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f3641-1368-4f06-a1f2-7da0343b9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A16C6-235F-4065-A395-2AAD61F9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130cf-db0b-4fff-995e-bd4b335bfed2"/>
    <ds:schemaRef ds:uri="d4de7347-d9c2-4291-88d4-beb782804021"/>
    <ds:schemaRef ds:uri="7f6f3641-1368-4f06-a1f2-7da0343b9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DC7B6-F919-4B1C-95C6-C211D42CA7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11-23-0xxx-00-0uhr-ELA-followup</Template>
  <TotalTime>9896</TotalTime>
  <Words>2064</Words>
  <Application>Microsoft Office PowerPoint</Application>
  <PresentationFormat>Widescreen</PresentationFormat>
  <Paragraphs>471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Helvetica Neue</vt:lpstr>
      <vt:lpstr>Arial</vt:lpstr>
      <vt:lpstr>Calibri</vt:lpstr>
      <vt:lpstr>Times New Roman</vt:lpstr>
      <vt:lpstr>IEEE_Templet</vt:lpstr>
      <vt:lpstr>Worksheet</vt:lpstr>
      <vt:lpstr>Revisiting of the LDPC rate matching</vt:lpstr>
      <vt:lpstr>Outline</vt:lpstr>
      <vt:lpstr>Preliminaries - distribution of the packet size in the field</vt:lpstr>
      <vt:lpstr>Preliminaries – AP’s scheduling behavior</vt:lpstr>
      <vt:lpstr>Preliminaries - pre-FEC padding/post-EOF padding</vt:lpstr>
      <vt:lpstr>Performance degradation (the 1st issue)</vt:lpstr>
      <vt:lpstr>How the effective coding rate affects sensitivity?</vt:lpstr>
      <vt:lpstr>Performance gap of 11be vs. 11n scheme</vt:lpstr>
      <vt:lpstr>Power consumption (the 2nd issue)</vt:lpstr>
      <vt:lpstr>nCW per symbol for high data rate (1/2)</vt:lpstr>
      <vt:lpstr>nCW per symbol for high data rate (2/2)</vt:lpstr>
      <vt:lpstr>Cases even more illogical…</vt:lpstr>
      <vt:lpstr>More information…</vt:lpstr>
      <vt:lpstr>Over-Puncturing (the 3rd issue)</vt:lpstr>
      <vt:lpstr>Over-Puncturing – the reason</vt:lpstr>
      <vt:lpstr>Over-Puncturing – the impacts</vt:lpstr>
      <vt:lpstr>Solutions &amp;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coding improvements</dc:title>
  <dc:creator>Xiaogang Chen</dc:creator>
  <cp:lastModifiedBy>Xiaogang Chen</cp:lastModifiedBy>
  <cp:revision>183</cp:revision>
  <dcterms:created xsi:type="dcterms:W3CDTF">2022-06-16T16:03:01Z</dcterms:created>
  <dcterms:modified xsi:type="dcterms:W3CDTF">2023-05-03T21:42:19Z</dcterms:modified>
</cp:coreProperties>
</file>