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84" r:id="rId4"/>
    <p:sldId id="285" r:id="rId5"/>
    <p:sldId id="286" r:id="rId6"/>
    <p:sldId id="287" r:id="rId7"/>
    <p:sldId id="289" r:id="rId8"/>
    <p:sldId id="288" r:id="rId9"/>
    <p:sldId id="290" r:id="rId10"/>
    <p:sldId id="291" r:id="rId11"/>
    <p:sldId id="281"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81" autoAdjust="0"/>
    <p:restoredTop sz="96134" autoAdjust="0"/>
  </p:normalViewPr>
  <p:slideViewPr>
    <p:cSldViewPr>
      <p:cViewPr varScale="1">
        <p:scale>
          <a:sx n="107" d="100"/>
          <a:sy n="107" d="100"/>
        </p:scale>
        <p:origin x="144"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802.11-21/0395r0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March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Rubayet Shafin, Samsung Research America</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802.11-21/0395r0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March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Rubayet Shafin, Samsung Research America</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802.11-21/0395r0</a:t>
            </a:r>
            <a:endParaRPr lang="en-US"/>
          </a:p>
        </p:txBody>
      </p:sp>
      <p:sp>
        <p:nvSpPr>
          <p:cNvPr id="5" name="Rectangle 3"/>
          <p:cNvSpPr>
            <a:spLocks noGrp="1" noChangeArrowheads="1"/>
          </p:cNvSpPr>
          <p:nvPr>
            <p:ph type="dt"/>
          </p:nvPr>
        </p:nvSpPr>
        <p:spPr>
          <a:ln/>
        </p:spPr>
        <p:txBody>
          <a:bodyPr/>
          <a:lstStyle/>
          <a:p>
            <a:r>
              <a:rPr lang="en-US" smtClean="0"/>
              <a:t>March 2021</a:t>
            </a:r>
            <a:endParaRPr lang="en-US"/>
          </a:p>
        </p:txBody>
      </p:sp>
      <p:sp>
        <p:nvSpPr>
          <p:cNvPr id="6" name="Rectangle 6"/>
          <p:cNvSpPr>
            <a:spLocks noGrp="1" noChangeArrowheads="1"/>
          </p:cNvSpPr>
          <p:nvPr>
            <p:ph type="ftr"/>
          </p:nvPr>
        </p:nvSpPr>
        <p:spPr>
          <a:ln/>
        </p:spPr>
        <p:txBody>
          <a:bodyPr/>
          <a:lstStyle/>
          <a:p>
            <a:r>
              <a:rPr lang="en-US" smtClean="0"/>
              <a:t>Rubayet Shafin, Samsung Research America</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802.11-21/0395r0</a:t>
            </a:r>
            <a:endParaRPr lang="en-US"/>
          </a:p>
        </p:txBody>
      </p:sp>
      <p:sp>
        <p:nvSpPr>
          <p:cNvPr id="5" name="Rectangle 3"/>
          <p:cNvSpPr>
            <a:spLocks noGrp="1" noChangeArrowheads="1"/>
          </p:cNvSpPr>
          <p:nvPr>
            <p:ph type="dt"/>
          </p:nvPr>
        </p:nvSpPr>
        <p:spPr>
          <a:ln/>
        </p:spPr>
        <p:txBody>
          <a:bodyPr/>
          <a:lstStyle/>
          <a:p>
            <a:r>
              <a:rPr lang="en-US" smtClean="0"/>
              <a:t>March 2021</a:t>
            </a:r>
            <a:endParaRPr lang="en-US"/>
          </a:p>
        </p:txBody>
      </p:sp>
      <p:sp>
        <p:nvSpPr>
          <p:cNvPr id="6" name="Rectangle 6"/>
          <p:cNvSpPr>
            <a:spLocks noGrp="1" noChangeArrowheads="1"/>
          </p:cNvSpPr>
          <p:nvPr>
            <p:ph type="ftr"/>
          </p:nvPr>
        </p:nvSpPr>
        <p:spPr>
          <a:ln/>
        </p:spPr>
        <p:txBody>
          <a:bodyPr/>
          <a:lstStyle/>
          <a:p>
            <a:r>
              <a:rPr lang="en-US" smtClean="0"/>
              <a:t>Rubayet Shafin, Samsung Research America</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802.11-21/0395r0</a:t>
            </a:r>
            <a:endParaRPr lang="en-US"/>
          </a:p>
        </p:txBody>
      </p:sp>
      <p:sp>
        <p:nvSpPr>
          <p:cNvPr id="5" name="Rectangle 3"/>
          <p:cNvSpPr>
            <a:spLocks noGrp="1" noChangeArrowheads="1"/>
          </p:cNvSpPr>
          <p:nvPr>
            <p:ph type="dt"/>
          </p:nvPr>
        </p:nvSpPr>
        <p:spPr>
          <a:ln/>
        </p:spPr>
        <p:txBody>
          <a:bodyPr/>
          <a:lstStyle/>
          <a:p>
            <a:r>
              <a:rPr lang="en-US" smtClean="0"/>
              <a:t>March 2021</a:t>
            </a:r>
            <a:endParaRPr lang="en-US"/>
          </a:p>
        </p:txBody>
      </p:sp>
      <p:sp>
        <p:nvSpPr>
          <p:cNvPr id="6" name="Rectangle 6"/>
          <p:cNvSpPr>
            <a:spLocks noGrp="1" noChangeArrowheads="1"/>
          </p:cNvSpPr>
          <p:nvPr>
            <p:ph type="ftr"/>
          </p:nvPr>
        </p:nvSpPr>
        <p:spPr>
          <a:ln/>
        </p:spPr>
        <p:txBody>
          <a:bodyPr/>
          <a:lstStyle/>
          <a:p>
            <a:r>
              <a:rPr lang="en-US" smtClean="0"/>
              <a:t>Rubayet Shafin, Samsung Research America</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254003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802.11-21/0395r0</a:t>
            </a:r>
            <a:endParaRPr lang="en-US"/>
          </a:p>
        </p:txBody>
      </p:sp>
      <p:sp>
        <p:nvSpPr>
          <p:cNvPr id="5" name="Rectangle 3"/>
          <p:cNvSpPr>
            <a:spLocks noGrp="1" noChangeArrowheads="1"/>
          </p:cNvSpPr>
          <p:nvPr>
            <p:ph type="dt"/>
          </p:nvPr>
        </p:nvSpPr>
        <p:spPr>
          <a:ln/>
        </p:spPr>
        <p:txBody>
          <a:bodyPr/>
          <a:lstStyle/>
          <a:p>
            <a:r>
              <a:rPr lang="en-US" smtClean="0"/>
              <a:t>March 2021</a:t>
            </a:r>
            <a:endParaRPr lang="en-US"/>
          </a:p>
        </p:txBody>
      </p:sp>
      <p:sp>
        <p:nvSpPr>
          <p:cNvPr id="6" name="Rectangle 6"/>
          <p:cNvSpPr>
            <a:spLocks noGrp="1" noChangeArrowheads="1"/>
          </p:cNvSpPr>
          <p:nvPr>
            <p:ph type="ftr"/>
          </p:nvPr>
        </p:nvSpPr>
        <p:spPr>
          <a:ln/>
        </p:spPr>
        <p:txBody>
          <a:bodyPr/>
          <a:lstStyle/>
          <a:p>
            <a:r>
              <a:rPr lang="en-US" smtClean="0"/>
              <a:t>Rubayet Shafin, Samsung Research America</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659743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802.11-21/0395r0</a:t>
            </a:r>
            <a:endParaRPr lang="en-US"/>
          </a:p>
        </p:txBody>
      </p:sp>
      <p:sp>
        <p:nvSpPr>
          <p:cNvPr id="5" name="Rectangle 3"/>
          <p:cNvSpPr>
            <a:spLocks noGrp="1" noChangeArrowheads="1"/>
          </p:cNvSpPr>
          <p:nvPr>
            <p:ph type="dt"/>
          </p:nvPr>
        </p:nvSpPr>
        <p:spPr>
          <a:ln/>
        </p:spPr>
        <p:txBody>
          <a:bodyPr/>
          <a:lstStyle/>
          <a:p>
            <a:r>
              <a:rPr lang="en-US" smtClean="0"/>
              <a:t>March 2021</a:t>
            </a:r>
            <a:endParaRPr lang="en-US"/>
          </a:p>
        </p:txBody>
      </p:sp>
      <p:sp>
        <p:nvSpPr>
          <p:cNvPr id="6" name="Rectangle 6"/>
          <p:cNvSpPr>
            <a:spLocks noGrp="1" noChangeArrowheads="1"/>
          </p:cNvSpPr>
          <p:nvPr>
            <p:ph type="ftr"/>
          </p:nvPr>
        </p:nvSpPr>
        <p:spPr>
          <a:ln/>
        </p:spPr>
        <p:txBody>
          <a:bodyPr/>
          <a:lstStyle/>
          <a:p>
            <a:r>
              <a:rPr lang="en-US" smtClean="0"/>
              <a:t>Rubayet Shafin, Samsung Research America</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185666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April 2023</a:t>
            </a:r>
            <a:endParaRPr lang="en-GB" dirty="0"/>
          </a:p>
        </p:txBody>
      </p:sp>
      <p:sp>
        <p:nvSpPr>
          <p:cNvPr id="5" name="Footer Placeholder 4"/>
          <p:cNvSpPr>
            <a:spLocks noGrp="1"/>
          </p:cNvSpPr>
          <p:nvPr>
            <p:ph type="ftr" idx="11"/>
          </p:nvPr>
        </p:nvSpPr>
        <p:spPr/>
        <p:txBody>
          <a:bodyPr/>
          <a:lstStyle>
            <a:lvl1pPr>
              <a:defRPr/>
            </a:lvl1pPr>
          </a:lstStyle>
          <a:p>
            <a:r>
              <a:rPr lang="en-US" dirty="0" err="1" smtClean="0"/>
              <a:t>Peshal</a:t>
            </a:r>
            <a:r>
              <a:rPr lang="en-US" dirty="0" smtClean="0"/>
              <a:t> </a:t>
            </a:r>
            <a:r>
              <a:rPr lang="en-US" dirty="0" err="1" smtClean="0"/>
              <a:t>Nayak</a:t>
            </a:r>
            <a:r>
              <a:rPr lang="en-US" dirty="0" smtClean="0"/>
              <a:t>, Samsung Research America</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err="1" smtClean="0"/>
              <a:t>Peshal</a:t>
            </a:r>
            <a:r>
              <a:rPr lang="en-US" dirty="0" smtClean="0"/>
              <a:t> </a:t>
            </a:r>
            <a:r>
              <a:rPr lang="en-US" dirty="0" err="1" smtClean="0"/>
              <a:t>Nayak</a:t>
            </a:r>
            <a:r>
              <a:rPr lang="en-US" dirty="0" smtClean="0"/>
              <a:t>, Samsung Research America</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June 2021</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Edit Master text styles</a:t>
            </a:r>
          </a:p>
        </p:txBody>
      </p:sp>
      <p:sp>
        <p:nvSpPr>
          <p:cNvPr id="4" name="Date Placeholder 3"/>
          <p:cNvSpPr>
            <a:spLocks noGrp="1"/>
          </p:cNvSpPr>
          <p:nvPr>
            <p:ph type="dt" idx="10"/>
          </p:nvPr>
        </p:nvSpPr>
        <p:spPr/>
        <p:txBody>
          <a:bodyPr/>
          <a:lstStyle>
            <a:lvl1pPr>
              <a:defRPr/>
            </a:lvl1pPr>
          </a:lstStyle>
          <a:p>
            <a:r>
              <a:rPr lang="en-US" dirty="0" smtClean="0"/>
              <a:t>June 2021</a:t>
            </a:r>
            <a:endParaRPr lang="en-GB" dirty="0"/>
          </a:p>
        </p:txBody>
      </p:sp>
      <p:sp>
        <p:nvSpPr>
          <p:cNvPr id="5" name="Footer Placeholder 4"/>
          <p:cNvSpPr>
            <a:spLocks noGrp="1"/>
          </p:cNvSpPr>
          <p:nvPr>
            <p:ph type="ftr" idx="11"/>
          </p:nvPr>
        </p:nvSpPr>
        <p:spPr/>
        <p:txBody>
          <a:bodyPr/>
          <a:lstStyle>
            <a:lvl1pPr>
              <a:defRPr/>
            </a:lvl1pPr>
          </a:lstStyle>
          <a:p>
            <a:r>
              <a:rPr lang="en-US" dirty="0" err="1" smtClean="0"/>
              <a:t>Peshal</a:t>
            </a:r>
            <a:r>
              <a:rPr lang="en-US" dirty="0" smtClean="0"/>
              <a:t> </a:t>
            </a:r>
            <a:r>
              <a:rPr lang="en-US" dirty="0" err="1" smtClean="0"/>
              <a:t>Nayak</a:t>
            </a:r>
            <a:r>
              <a:rPr lang="en-US" dirty="0" smtClean="0"/>
              <a:t>, Samsung Research America</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June 2021</a:t>
            </a:r>
            <a:endParaRPr lang="en-GB" dirty="0"/>
          </a:p>
        </p:txBody>
      </p:sp>
      <p:sp>
        <p:nvSpPr>
          <p:cNvPr id="6" name="Footer Placeholder 5"/>
          <p:cNvSpPr>
            <a:spLocks noGrp="1"/>
          </p:cNvSpPr>
          <p:nvPr>
            <p:ph type="ftr" idx="11"/>
          </p:nvPr>
        </p:nvSpPr>
        <p:spPr/>
        <p:txBody>
          <a:bodyPr/>
          <a:lstStyle>
            <a:lvl1pPr>
              <a:defRPr/>
            </a:lvl1pPr>
          </a:lstStyle>
          <a:p>
            <a:r>
              <a:rPr lang="en-US" dirty="0" err="1" smtClean="0"/>
              <a:t>Peshal</a:t>
            </a:r>
            <a:r>
              <a:rPr lang="en-US" dirty="0" smtClean="0"/>
              <a:t> </a:t>
            </a:r>
            <a:r>
              <a:rPr lang="en-US" dirty="0" err="1" smtClean="0"/>
              <a:t>Nayak</a:t>
            </a:r>
            <a:r>
              <a:rPr lang="en-US" dirty="0" smtClean="0"/>
              <a:t>, Samsung Research America</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June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US" dirty="0" err="1" smtClean="0"/>
              <a:t>Peshal</a:t>
            </a:r>
            <a:r>
              <a:rPr lang="en-US" dirty="0" smtClean="0"/>
              <a:t> </a:t>
            </a:r>
            <a:r>
              <a:rPr lang="en-US" dirty="0" err="1" smtClean="0"/>
              <a:t>Nayak</a:t>
            </a:r>
            <a:r>
              <a:rPr lang="en-US" dirty="0" smtClean="0"/>
              <a:t>, Samsung Research America</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June 2021</a:t>
            </a:r>
            <a:endParaRPr lang="en-GB" dirty="0"/>
          </a:p>
        </p:txBody>
      </p:sp>
      <p:sp>
        <p:nvSpPr>
          <p:cNvPr id="4" name="Footer Placeholder 3"/>
          <p:cNvSpPr>
            <a:spLocks noGrp="1"/>
          </p:cNvSpPr>
          <p:nvPr>
            <p:ph type="ftr" idx="11"/>
          </p:nvPr>
        </p:nvSpPr>
        <p:spPr/>
        <p:txBody>
          <a:bodyPr/>
          <a:lstStyle>
            <a:lvl1pPr>
              <a:defRPr/>
            </a:lvl1pPr>
          </a:lstStyle>
          <a:p>
            <a:r>
              <a:rPr lang="en-US" dirty="0" err="1" smtClean="0"/>
              <a:t>Peshal</a:t>
            </a:r>
            <a:r>
              <a:rPr lang="en-US" dirty="0" smtClean="0"/>
              <a:t> </a:t>
            </a:r>
            <a:r>
              <a:rPr lang="en-US" dirty="0" err="1" smtClean="0"/>
              <a:t>Nayak</a:t>
            </a:r>
            <a:r>
              <a:rPr lang="en-US" dirty="0" smtClean="0"/>
              <a:t>, Samsung Research America</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June 2021</a:t>
            </a:r>
            <a:endParaRPr lang="en-GB" dirty="0"/>
          </a:p>
        </p:txBody>
      </p:sp>
      <p:sp>
        <p:nvSpPr>
          <p:cNvPr id="3" name="Footer Placeholder 2"/>
          <p:cNvSpPr>
            <a:spLocks noGrp="1"/>
          </p:cNvSpPr>
          <p:nvPr>
            <p:ph type="ftr" idx="11"/>
          </p:nvPr>
        </p:nvSpPr>
        <p:spPr/>
        <p:txBody>
          <a:bodyPr/>
          <a:lstStyle>
            <a:lvl1pPr>
              <a:defRPr/>
            </a:lvl1pPr>
          </a:lstStyle>
          <a:p>
            <a:r>
              <a:rPr lang="en-US" dirty="0" err="1" smtClean="0"/>
              <a:t>Peshal</a:t>
            </a:r>
            <a:r>
              <a:rPr lang="en-US" dirty="0" smtClean="0"/>
              <a:t> </a:t>
            </a:r>
            <a:r>
              <a:rPr lang="en-US" dirty="0" err="1" smtClean="0"/>
              <a:t>Nayak</a:t>
            </a:r>
            <a:r>
              <a:rPr lang="en-US" dirty="0" smtClean="0"/>
              <a:t>, Samsung Research America</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June 2021</a:t>
            </a:r>
            <a:endParaRPr lang="en-GB" dirty="0"/>
          </a:p>
        </p:txBody>
      </p:sp>
      <p:sp>
        <p:nvSpPr>
          <p:cNvPr id="5" name="Footer Placeholder 4"/>
          <p:cNvSpPr>
            <a:spLocks noGrp="1"/>
          </p:cNvSpPr>
          <p:nvPr>
            <p:ph type="ftr" idx="11"/>
          </p:nvPr>
        </p:nvSpPr>
        <p:spPr/>
        <p:txBody>
          <a:bodyPr/>
          <a:lstStyle>
            <a:lvl1pPr>
              <a:defRPr/>
            </a:lvl1pPr>
          </a:lstStyle>
          <a:p>
            <a:r>
              <a:rPr lang="en-US" dirty="0" err="1" smtClean="0"/>
              <a:t>Peshal</a:t>
            </a:r>
            <a:r>
              <a:rPr lang="en-US" dirty="0" smtClean="0"/>
              <a:t> </a:t>
            </a:r>
            <a:r>
              <a:rPr lang="en-US" dirty="0" err="1" smtClean="0"/>
              <a:t>Nayak</a:t>
            </a:r>
            <a:r>
              <a:rPr lang="en-US" dirty="0" smtClean="0"/>
              <a:t>, Samsung Research America</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June 2021</a:t>
            </a:r>
            <a:endParaRPr lang="en-GB" dirty="0"/>
          </a:p>
        </p:txBody>
      </p:sp>
      <p:sp>
        <p:nvSpPr>
          <p:cNvPr id="5" name="Footer Placeholder 4"/>
          <p:cNvSpPr>
            <a:spLocks noGrp="1"/>
          </p:cNvSpPr>
          <p:nvPr>
            <p:ph type="ftr" idx="11"/>
          </p:nvPr>
        </p:nvSpPr>
        <p:spPr/>
        <p:txBody>
          <a:bodyPr/>
          <a:lstStyle>
            <a:lvl1pPr>
              <a:defRPr/>
            </a:lvl1pPr>
          </a:lstStyle>
          <a:p>
            <a:r>
              <a:rPr lang="en-US" dirty="0" err="1" smtClean="0"/>
              <a:t>Peshal</a:t>
            </a:r>
            <a:r>
              <a:rPr lang="en-US" dirty="0" smtClean="0"/>
              <a:t> </a:t>
            </a:r>
            <a:r>
              <a:rPr lang="en-US" dirty="0" err="1" smtClean="0"/>
              <a:t>Nayak</a:t>
            </a:r>
            <a:r>
              <a:rPr lang="en-US" dirty="0" smtClean="0"/>
              <a:t>, Samsung Research America</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April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Peshal Nayak, Samsung Research America</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802.11-23/0</a:t>
            </a:r>
            <a:r>
              <a:rPr lang="en-US" sz="1800" b="1" i="0" kern="1200" dirty="0" smtClean="0">
                <a:solidFill>
                  <a:srgbClr val="000000"/>
                </a:solidFill>
                <a:effectLst/>
                <a:latin typeface="Times New Roman" pitchFamily="16" charset="0"/>
                <a:ea typeface="MS Gothic" charset="-128"/>
                <a:cs typeface="+mn-cs"/>
              </a:rPr>
              <a:t>665r0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emf"/><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emf"/><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smtClean="0"/>
              <a:t>Resource Management for Multi-AP Coordination</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2023-04-01</a:t>
            </a:r>
            <a:endParaRPr lang="en-GB" sz="2000" b="0" dirty="0"/>
          </a:p>
        </p:txBody>
      </p:sp>
      <p:sp>
        <p:nvSpPr>
          <p:cNvPr id="6" name="Date Placeholder 3"/>
          <p:cNvSpPr>
            <a:spLocks noGrp="1"/>
          </p:cNvSpPr>
          <p:nvPr>
            <p:ph type="dt" idx="10"/>
          </p:nvPr>
        </p:nvSpPr>
        <p:spPr/>
        <p:txBody>
          <a:bodyPr/>
          <a:lstStyle/>
          <a:p>
            <a:r>
              <a:rPr lang="en-US" dirty="0" smtClean="0"/>
              <a:t>April 2023</a:t>
            </a:r>
            <a:endParaRPr lang="en-GB" dirty="0"/>
          </a:p>
        </p:txBody>
      </p:sp>
      <p:sp>
        <p:nvSpPr>
          <p:cNvPr id="7" name="Footer Placeholder 4"/>
          <p:cNvSpPr>
            <a:spLocks noGrp="1"/>
          </p:cNvSpPr>
          <p:nvPr>
            <p:ph type="ftr" idx="11"/>
          </p:nvPr>
        </p:nvSpPr>
        <p:spPr/>
        <p:txBody>
          <a:bodyPr/>
          <a:lstStyle/>
          <a:p>
            <a:r>
              <a:rPr lang="en-US" dirty="0" err="1"/>
              <a:t>Peshal</a:t>
            </a:r>
            <a:r>
              <a:rPr lang="en-US" dirty="0"/>
              <a:t> </a:t>
            </a:r>
            <a:r>
              <a:rPr lang="en-US" dirty="0" err="1"/>
              <a:t>Nayak</a:t>
            </a:r>
            <a:r>
              <a:rPr lang="en-US" dirty="0"/>
              <a:t>, Samsung Research America</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62973591"/>
              </p:ext>
            </p:extLst>
          </p:nvPr>
        </p:nvGraphicFramePr>
        <p:xfrm>
          <a:off x="1006475" y="2416175"/>
          <a:ext cx="8769350" cy="2613025"/>
        </p:xfrm>
        <a:graphic>
          <a:graphicData uri="http://schemas.openxmlformats.org/presentationml/2006/ole">
            <mc:AlternateContent xmlns:mc="http://schemas.openxmlformats.org/markup-compatibility/2006">
              <mc:Choice xmlns:v="urn:schemas-microsoft-com:vml" Requires="v">
                <p:oleObj spid="_x0000_s3246" name="Document" r:id="rId4" imgW="10439485" imgH="3119186" progId="Word.Document.8">
                  <p:embed/>
                </p:oleObj>
              </mc:Choice>
              <mc:Fallback>
                <p:oleObj name="Document" r:id="rId4" imgW="10439485" imgH="3119186" progId="Word.Document.8">
                  <p:embed/>
                  <p:pic>
                    <p:nvPicPr>
                      <p:cNvPr id="0" name="Picture 3"/>
                      <p:cNvPicPr>
                        <a:picLocks noChangeAspect="1" noChangeArrowheads="1"/>
                      </p:cNvPicPr>
                      <p:nvPr/>
                    </p:nvPicPr>
                    <p:blipFill>
                      <a:blip r:embed="rId5"/>
                      <a:srcRect/>
                      <a:stretch>
                        <a:fillRect/>
                      </a:stretch>
                    </p:blipFill>
                    <p:spPr bwMode="auto">
                      <a:xfrm>
                        <a:off x="1006475" y="2416175"/>
                        <a:ext cx="8769350" cy="2613025"/>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Multi-AP schemes can be an important part of next generation Wi-Fi networks to reduce interference and improve user experience</a:t>
            </a:r>
          </a:p>
          <a:p>
            <a:pPr>
              <a:buFont typeface="Arial" panose="020B0604020202020204" pitchFamily="34" charset="0"/>
              <a:buChar char="•"/>
            </a:pPr>
            <a:r>
              <a:rPr lang="en-US" dirty="0" smtClean="0"/>
              <a:t>In this contribution, we discussed some of the issues that can arise in implementation of multi-AP schemes in a practical system</a:t>
            </a:r>
          </a:p>
          <a:p>
            <a:pPr>
              <a:buFont typeface="Arial" panose="020B0604020202020204" pitchFamily="34" charset="0"/>
              <a:buChar char="•"/>
            </a:pPr>
            <a:r>
              <a:rPr lang="en-US" dirty="0" smtClean="0"/>
              <a:t>We discussed two approaches that can help to mitigate the complexity and backhaul load:</a:t>
            </a:r>
          </a:p>
          <a:p>
            <a:pPr lvl="1">
              <a:buFont typeface="Arial" panose="020B0604020202020204" pitchFamily="34" charset="0"/>
              <a:buChar char="•"/>
            </a:pPr>
            <a:r>
              <a:rPr lang="en-US" dirty="0" smtClean="0"/>
              <a:t>Selective flow control</a:t>
            </a:r>
          </a:p>
          <a:p>
            <a:pPr lvl="1">
              <a:buFont typeface="Arial" panose="020B0604020202020204" pitchFamily="34" charset="0"/>
              <a:buChar char="•"/>
            </a:pPr>
            <a:r>
              <a:rPr lang="en-US" dirty="0" smtClean="0"/>
              <a:t>Flow Requirement Based AP selection</a:t>
            </a:r>
          </a:p>
          <a:p>
            <a:pPr>
              <a:buFont typeface="Arial" panose="020B0604020202020204" pitchFamily="34" charset="0"/>
              <a:buChar char="•"/>
            </a:pPr>
            <a:r>
              <a:rPr lang="en-US" dirty="0" smtClean="0"/>
              <a:t>We discuss the high level steps for the two approaches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smtClean="0"/>
              <a:t>Peshal Nayak, Samsung Research America</a:t>
            </a:r>
            <a:endParaRPr lang="en-GB" dirty="0"/>
          </a:p>
        </p:txBody>
      </p:sp>
      <p:sp>
        <p:nvSpPr>
          <p:cNvPr id="6" name="Date Placeholder 5"/>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8680299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0" indent="0">
              <a:buNone/>
            </a:pPr>
            <a:r>
              <a:rPr lang="en-US" b="0" dirty="0" smtClean="0"/>
              <a:t>[1] </a:t>
            </a:r>
            <a:r>
              <a:rPr lang="en-US" b="0" dirty="0"/>
              <a:t>11-19-1919-03-00be-coordinated-ofdma</a:t>
            </a:r>
          </a:p>
          <a:p>
            <a:pPr marL="0" indent="0">
              <a:buNone/>
            </a:pPr>
            <a:r>
              <a:rPr lang="en-US" b="0" dirty="0" smtClean="0"/>
              <a:t>[2] </a:t>
            </a:r>
            <a:r>
              <a:rPr lang="en-US" b="0" dirty="0"/>
              <a:t>11-20-0548-02-00be-discussion-on-coordinated-ul-mu-mimo</a:t>
            </a:r>
          </a:p>
          <a:p>
            <a:pPr marL="0" indent="0">
              <a:buNone/>
            </a:pPr>
            <a:r>
              <a:rPr lang="en-US" b="0" dirty="0" smtClean="0"/>
              <a:t>[3] </a:t>
            </a:r>
            <a:r>
              <a:rPr lang="en-US" b="0" dirty="0"/>
              <a:t>11-20-0033-01-00be-coordinated-spatial-reuse-operation</a:t>
            </a:r>
          </a:p>
          <a:p>
            <a:pPr marL="0" indent="0">
              <a:buNone/>
            </a:pPr>
            <a:r>
              <a:rPr lang="en-US" b="0" dirty="0" smtClean="0"/>
              <a:t>[</a:t>
            </a:r>
            <a:r>
              <a:rPr lang="en-US" b="0" dirty="0"/>
              <a:t>4</a:t>
            </a:r>
            <a:r>
              <a:rPr lang="en-US" b="0" dirty="0" smtClean="0"/>
              <a:t>] </a:t>
            </a:r>
            <a:r>
              <a:rPr lang="en-US" b="0" dirty="0"/>
              <a:t>11-20-0071-01-00be-joint-transmission-for-11be</a:t>
            </a:r>
          </a:p>
          <a:p>
            <a:pPr marL="0" indent="0">
              <a:buNone/>
            </a:pPr>
            <a:r>
              <a:rPr lang="en-US" b="0" dirty="0" smtClean="0"/>
              <a:t>[</a:t>
            </a:r>
            <a:r>
              <a:rPr lang="en-US" b="0" dirty="0"/>
              <a:t>5</a:t>
            </a:r>
            <a:r>
              <a:rPr lang="en-US" b="0" dirty="0" smtClean="0"/>
              <a:t>] </a:t>
            </a:r>
            <a:r>
              <a:rPr lang="en-US" b="0" dirty="0"/>
              <a:t>11-20-0099-01-00be-coordinated-beamforming-for-802-11be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smtClean="0"/>
              <a:t>Peshal Nayak, Samsung Research America</a:t>
            </a:r>
            <a:endParaRPr lang="en-GB" dirty="0"/>
          </a:p>
        </p:txBody>
      </p:sp>
      <p:sp>
        <p:nvSpPr>
          <p:cNvPr id="6" name="Date Placeholder 5"/>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7208425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In this contribution, we discuss the issue of resource management for multi-AP coordination.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We discuss some solutions that can help to mitigate some of the problems that can arise and provide high level steps for the solutions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US" dirty="0" err="1"/>
              <a:t>Peshal</a:t>
            </a:r>
            <a:r>
              <a:rPr lang="en-US" dirty="0"/>
              <a:t> </a:t>
            </a:r>
            <a:r>
              <a:rPr lang="en-US" dirty="0" err="1"/>
              <a:t>Nayak</a:t>
            </a:r>
            <a:r>
              <a:rPr lang="en-US" dirty="0"/>
              <a:t>, Samsung Research America</a:t>
            </a:r>
            <a:endParaRPr lang="en-GB" dirty="0"/>
          </a:p>
        </p:txBody>
      </p:sp>
      <p:sp>
        <p:nvSpPr>
          <p:cNvPr id="4" name="Date Placeholder 3"/>
          <p:cNvSpPr>
            <a:spLocks noGrp="1"/>
          </p:cNvSpPr>
          <p:nvPr>
            <p:ph type="dt" idx="15"/>
          </p:nvPr>
        </p:nvSpPr>
        <p:spPr/>
        <p:txBody>
          <a:bodyPr/>
          <a:lstStyle/>
          <a:p>
            <a:r>
              <a:rPr lang="en-US" dirty="0" smtClean="0"/>
              <a:t>April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Background</a:t>
            </a:r>
            <a:endParaRPr lang="en-GB" dirty="0"/>
          </a:p>
        </p:txBody>
      </p:sp>
      <p:sp>
        <p:nvSpPr>
          <p:cNvPr id="4098" name="Rectangle 2"/>
          <p:cNvSpPr>
            <a:spLocks noGrp="1" noChangeArrowheads="1"/>
          </p:cNvSpPr>
          <p:nvPr>
            <p:ph idx="1"/>
          </p:nvPr>
        </p:nvSpPr>
        <p:spPr>
          <a:xfrm>
            <a:off x="914401" y="1981201"/>
            <a:ext cx="6643325" cy="4113213"/>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Multi-AP coordination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There has been an increasing demand for Wi-Fi connectivity. As a result, multiple APs are co-deployed to meet the growing needs.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The increasing density of AP deployment results in interference becoming an important problem that can degrade STA performance.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In </a:t>
            </a:r>
            <a:r>
              <a:rPr lang="en-GB" dirty="0" err="1" smtClean="0"/>
              <a:t>TGbe</a:t>
            </a:r>
            <a:r>
              <a:rPr lang="en-GB" dirty="0" smtClean="0"/>
              <a:t>, many candidate multi-AP schemes have been considered for mitigating the interference:</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Co-SR, JTX, Co-BF, etc. [1-5]</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US" dirty="0" err="1"/>
              <a:t>Peshal</a:t>
            </a:r>
            <a:r>
              <a:rPr lang="en-US" dirty="0"/>
              <a:t> </a:t>
            </a:r>
            <a:r>
              <a:rPr lang="en-US" dirty="0" err="1"/>
              <a:t>Nayak</a:t>
            </a:r>
            <a:r>
              <a:rPr lang="en-US" dirty="0"/>
              <a:t>, Samsung Research America</a:t>
            </a:r>
            <a:endParaRPr lang="en-GB" dirty="0"/>
          </a:p>
        </p:txBody>
      </p:sp>
      <p:sp>
        <p:nvSpPr>
          <p:cNvPr id="4" name="Date Placeholder 3"/>
          <p:cNvSpPr>
            <a:spLocks noGrp="1"/>
          </p:cNvSpPr>
          <p:nvPr>
            <p:ph type="dt" idx="15"/>
          </p:nvPr>
        </p:nvSpPr>
        <p:spPr/>
        <p:txBody>
          <a:bodyPr/>
          <a:lstStyle/>
          <a:p>
            <a:r>
              <a:rPr lang="en-US" dirty="0" smtClean="0"/>
              <a:t>April 2023</a:t>
            </a:r>
            <a:endParaRPr lang="en-GB" dirty="0"/>
          </a:p>
        </p:txBody>
      </p:sp>
      <p:pic>
        <p:nvPicPr>
          <p:cNvPr id="8" name="Picture 7" descr="Black Router Vector Art image - Free stock photo - Public Domain photo ...">
            <a:extLst>
              <a:ext uri="{FF2B5EF4-FFF2-40B4-BE49-F238E27FC236}">
                <a16:creationId xmlns:a16="http://schemas.microsoft.com/office/drawing/2014/main" id="{1398E1D8-E53F-4E4E-89F0-3372C6D02C2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00775" y="3738449"/>
            <a:ext cx="399810" cy="299358"/>
          </a:xfrm>
          <a:prstGeom prst="rect">
            <a:avLst/>
          </a:prstGeom>
        </p:spPr>
      </p:pic>
      <p:pic>
        <p:nvPicPr>
          <p:cNvPr id="9" name="Picture 8" descr="Black Router Vector Art image - Free stock photo - Public Domain photo ...">
            <a:extLst>
              <a:ext uri="{FF2B5EF4-FFF2-40B4-BE49-F238E27FC236}">
                <a16:creationId xmlns:a16="http://schemas.microsoft.com/office/drawing/2014/main" id="{1398E1D8-E53F-4E4E-89F0-3372C6D02C2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59580" y="3738449"/>
            <a:ext cx="399810" cy="299358"/>
          </a:xfrm>
          <a:prstGeom prst="rect">
            <a:avLst/>
          </a:prstGeom>
        </p:spPr>
      </p:pic>
      <p:pic>
        <p:nvPicPr>
          <p:cNvPr id="10" name="Picture 9" descr="Black Router Vector Art image - Free stock photo - Public Domain photo ...">
            <a:extLst>
              <a:ext uri="{FF2B5EF4-FFF2-40B4-BE49-F238E27FC236}">
                <a16:creationId xmlns:a16="http://schemas.microsoft.com/office/drawing/2014/main" id="{1398E1D8-E53F-4E4E-89F0-3372C6D02C2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75580" y="3738449"/>
            <a:ext cx="399810" cy="299358"/>
          </a:xfrm>
          <a:prstGeom prst="rect">
            <a:avLst/>
          </a:prstGeom>
        </p:spPr>
      </p:pic>
      <p:pic>
        <p:nvPicPr>
          <p:cNvPr id="12" name="Picture 11"/>
          <p:cNvPicPr>
            <a:picLocks noChangeAspect="1"/>
          </p:cNvPicPr>
          <p:nvPr/>
        </p:nvPicPr>
        <p:blipFill rotWithShape="1">
          <a:blip r:embed="rId4"/>
          <a:srcRect b="64431"/>
          <a:stretch/>
        </p:blipFill>
        <p:spPr>
          <a:xfrm>
            <a:off x="9538132" y="2687014"/>
            <a:ext cx="642706" cy="228600"/>
          </a:xfrm>
          <a:prstGeom prst="rect">
            <a:avLst/>
          </a:prstGeom>
        </p:spPr>
      </p:pic>
      <p:sp>
        <p:nvSpPr>
          <p:cNvPr id="7" name="TextBox 6"/>
          <p:cNvSpPr txBox="1"/>
          <p:nvPr/>
        </p:nvSpPr>
        <p:spPr>
          <a:xfrm>
            <a:off x="9386438" y="2915614"/>
            <a:ext cx="946093" cy="261610"/>
          </a:xfrm>
          <a:prstGeom prst="rect">
            <a:avLst/>
          </a:prstGeom>
          <a:noFill/>
        </p:spPr>
        <p:txBody>
          <a:bodyPr wrap="none" rtlCol="0">
            <a:spAutoFit/>
          </a:bodyPr>
          <a:lstStyle/>
          <a:p>
            <a:r>
              <a:rPr lang="en-US" sz="1050" dirty="0" smtClean="0">
                <a:solidFill>
                  <a:srgbClr val="000000"/>
                </a:solidFill>
              </a:rPr>
              <a:t>AP controller</a:t>
            </a:r>
            <a:endParaRPr lang="en-US" sz="1050" dirty="0">
              <a:solidFill>
                <a:srgbClr val="000000"/>
              </a:solidFill>
            </a:endParaRPr>
          </a:p>
        </p:txBody>
      </p:sp>
      <p:sp>
        <p:nvSpPr>
          <p:cNvPr id="14" name="TextBox 13"/>
          <p:cNvSpPr txBox="1"/>
          <p:nvPr/>
        </p:nvSpPr>
        <p:spPr>
          <a:xfrm>
            <a:off x="8288122" y="4037807"/>
            <a:ext cx="425116" cy="253916"/>
          </a:xfrm>
          <a:prstGeom prst="rect">
            <a:avLst/>
          </a:prstGeom>
          <a:noFill/>
        </p:spPr>
        <p:txBody>
          <a:bodyPr wrap="none" rtlCol="0">
            <a:spAutoFit/>
          </a:bodyPr>
          <a:lstStyle/>
          <a:p>
            <a:r>
              <a:rPr lang="en-US" sz="1050" dirty="0" smtClean="0">
                <a:solidFill>
                  <a:srgbClr val="000000"/>
                </a:solidFill>
              </a:rPr>
              <a:t>AP1</a:t>
            </a:r>
            <a:endParaRPr lang="en-US" sz="1050" dirty="0">
              <a:solidFill>
                <a:srgbClr val="000000"/>
              </a:solidFill>
            </a:endParaRPr>
          </a:p>
        </p:txBody>
      </p:sp>
      <p:sp>
        <p:nvSpPr>
          <p:cNvPr id="15" name="TextBox 14"/>
          <p:cNvSpPr txBox="1"/>
          <p:nvPr/>
        </p:nvSpPr>
        <p:spPr>
          <a:xfrm>
            <a:off x="9659580" y="4037807"/>
            <a:ext cx="425116" cy="253916"/>
          </a:xfrm>
          <a:prstGeom prst="rect">
            <a:avLst/>
          </a:prstGeom>
          <a:noFill/>
        </p:spPr>
        <p:txBody>
          <a:bodyPr wrap="none" rtlCol="0">
            <a:spAutoFit/>
          </a:bodyPr>
          <a:lstStyle/>
          <a:p>
            <a:r>
              <a:rPr lang="en-US" sz="1050" dirty="0" smtClean="0">
                <a:solidFill>
                  <a:srgbClr val="000000"/>
                </a:solidFill>
              </a:rPr>
              <a:t>AP2</a:t>
            </a:r>
            <a:endParaRPr lang="en-US" sz="1050" dirty="0">
              <a:solidFill>
                <a:srgbClr val="000000"/>
              </a:solidFill>
            </a:endParaRPr>
          </a:p>
        </p:txBody>
      </p:sp>
      <p:sp>
        <p:nvSpPr>
          <p:cNvPr id="16" name="TextBox 15"/>
          <p:cNvSpPr txBox="1"/>
          <p:nvPr/>
        </p:nvSpPr>
        <p:spPr>
          <a:xfrm>
            <a:off x="11075580" y="4019807"/>
            <a:ext cx="425116" cy="253916"/>
          </a:xfrm>
          <a:prstGeom prst="rect">
            <a:avLst/>
          </a:prstGeom>
          <a:noFill/>
        </p:spPr>
        <p:txBody>
          <a:bodyPr wrap="none" rtlCol="0">
            <a:spAutoFit/>
          </a:bodyPr>
          <a:lstStyle/>
          <a:p>
            <a:r>
              <a:rPr lang="en-US" sz="1050" dirty="0" smtClean="0">
                <a:solidFill>
                  <a:srgbClr val="000000"/>
                </a:solidFill>
              </a:rPr>
              <a:t>AP3</a:t>
            </a:r>
            <a:endParaRPr lang="en-US" sz="1050" dirty="0">
              <a:solidFill>
                <a:srgbClr val="000000"/>
              </a:solidFill>
            </a:endParaRPr>
          </a:p>
        </p:txBody>
      </p:sp>
      <p:cxnSp>
        <p:nvCxnSpPr>
          <p:cNvPr id="13" name="Straight Arrow Connector 12"/>
          <p:cNvCxnSpPr>
            <a:endCxn id="8" idx="3"/>
          </p:cNvCxnSpPr>
          <p:nvPr/>
        </p:nvCxnSpPr>
        <p:spPr bwMode="auto">
          <a:xfrm flipH="1">
            <a:off x="8700585" y="3169841"/>
            <a:ext cx="1016190" cy="718287"/>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22" name="Straight Arrow Connector 21"/>
          <p:cNvCxnSpPr/>
          <p:nvPr/>
        </p:nvCxnSpPr>
        <p:spPr bwMode="auto">
          <a:xfrm flipH="1">
            <a:off x="9867292" y="3144214"/>
            <a:ext cx="9691" cy="565887"/>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24" name="Straight Arrow Connector 23"/>
          <p:cNvCxnSpPr>
            <a:stCxn id="10" idx="1"/>
          </p:cNvCxnSpPr>
          <p:nvPr/>
        </p:nvCxnSpPr>
        <p:spPr bwMode="auto">
          <a:xfrm flipH="1" flipV="1">
            <a:off x="10046501" y="3169841"/>
            <a:ext cx="1029079" cy="718287"/>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7" name="TextBox 26"/>
          <p:cNvSpPr txBox="1"/>
          <p:nvPr/>
        </p:nvSpPr>
        <p:spPr>
          <a:xfrm>
            <a:off x="7934989" y="4271326"/>
            <a:ext cx="3883987" cy="415498"/>
          </a:xfrm>
          <a:prstGeom prst="rect">
            <a:avLst/>
          </a:prstGeom>
          <a:noFill/>
        </p:spPr>
        <p:txBody>
          <a:bodyPr wrap="square" rtlCol="0">
            <a:spAutoFit/>
          </a:bodyPr>
          <a:lstStyle/>
          <a:p>
            <a:pPr algn="ctr"/>
            <a:r>
              <a:rPr lang="en-US" sz="1050" b="1" dirty="0" smtClean="0">
                <a:solidFill>
                  <a:srgbClr val="000000"/>
                </a:solidFill>
              </a:rPr>
              <a:t>Fig. </a:t>
            </a:r>
            <a:r>
              <a:rPr lang="en-US" sz="1050" dirty="0" smtClean="0">
                <a:solidFill>
                  <a:srgbClr val="000000"/>
                </a:solidFill>
              </a:rPr>
              <a:t>Example MAP framework with a central controller communicating with APs</a:t>
            </a:r>
            <a:endParaRPr lang="en-US" sz="1050" dirty="0">
              <a:solidFill>
                <a:srgbClr val="000000"/>
              </a:solidFill>
            </a:endParaRPr>
          </a:p>
        </p:txBody>
      </p:sp>
    </p:spTree>
    <p:extLst>
      <p:ext uri="{BB962C8B-B14F-4D97-AF65-F5344CB8AC3E}">
        <p14:creationId xmlns:p14="http://schemas.microsoft.com/office/powerpoint/2010/main" val="1492219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Motivation</a:t>
            </a:r>
            <a:endParaRPr lang="en-GB" dirty="0"/>
          </a:p>
        </p:txBody>
      </p:sp>
      <p:sp>
        <p:nvSpPr>
          <p:cNvPr id="4098" name="Rectangle 2"/>
          <p:cNvSpPr>
            <a:spLocks noGrp="1" noChangeArrowheads="1"/>
          </p:cNvSpPr>
          <p:nvPr>
            <p:ph idx="1"/>
          </p:nvPr>
        </p:nvSpPr>
        <p:spPr>
          <a:xfrm>
            <a:off x="914401" y="1981201"/>
            <a:ext cx="10591799" cy="4113213"/>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smtClean="0"/>
              <a:t>Multi-AP schemes can involve: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smtClean="0"/>
              <a:t>Overhead from AP-AP information exchange: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b="0" dirty="0" smtClean="0"/>
              <a:t>APs can exchange a number of information amongst each other to facilitate the coordination.</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smtClean="0"/>
              <a:t>E.g., information from STA-side interference reports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smtClean="0"/>
              <a:t>Data exchange between APs: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smtClean="0"/>
              <a:t>Some schemes such as Joint Transmission can require data exchange between APs.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smtClean="0"/>
              <a:t>This can cause some issues in implementation of multi-AP schemes.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smtClean="0"/>
              <a:t>Data management complexity,</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smtClean="0"/>
              <a:t>Increasing backhaul load, etc.</a:t>
            </a:r>
            <a:endParaRPr lang="en-GB" sz="1600" b="0" dirty="0" smtClean="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smtClean="0"/>
              <a:t>These issues can become more severe with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smtClean="0"/>
              <a:t>An increasing number of traffic flows which are serviced through multi-AP coordination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400" dirty="0"/>
              <a:t>An increasing number of APs involved in multi-AP </a:t>
            </a:r>
            <a:r>
              <a:rPr lang="en-GB" sz="1400" dirty="0" smtClean="0"/>
              <a:t>coordination</a:t>
            </a:r>
            <a:endParaRPr lang="en-GB" sz="1400" b="0" dirty="0" smtClean="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b="0" dirty="0" smtClean="0"/>
              <a:t>Efficient resource management is important to realize multi-AP schemes in next generation Wi-Fi networks.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US" dirty="0" err="1"/>
              <a:t>Peshal</a:t>
            </a:r>
            <a:r>
              <a:rPr lang="en-US" dirty="0"/>
              <a:t> </a:t>
            </a:r>
            <a:r>
              <a:rPr lang="en-US" dirty="0" err="1"/>
              <a:t>Nayak</a:t>
            </a:r>
            <a:r>
              <a:rPr lang="en-US" dirty="0"/>
              <a:t>, Samsung Research America</a:t>
            </a:r>
            <a:endParaRPr lang="en-GB" dirty="0"/>
          </a:p>
        </p:txBody>
      </p:sp>
      <p:sp>
        <p:nvSpPr>
          <p:cNvPr id="4" name="Date Placeholder 3"/>
          <p:cNvSpPr>
            <a:spLocks noGrp="1"/>
          </p:cNvSpPr>
          <p:nvPr>
            <p:ph type="dt" idx="15"/>
          </p:nvPr>
        </p:nvSpPr>
        <p:spPr/>
        <p:txBody>
          <a:bodyPr/>
          <a:lstStyle/>
          <a:p>
            <a:r>
              <a:rPr lang="en-US" dirty="0" smtClean="0"/>
              <a:t>April 2023</a:t>
            </a:r>
            <a:endParaRPr lang="en-GB" dirty="0"/>
          </a:p>
        </p:txBody>
      </p:sp>
    </p:spTree>
    <p:extLst>
      <p:ext uri="{BB962C8B-B14F-4D97-AF65-F5344CB8AC3E}">
        <p14:creationId xmlns:p14="http://schemas.microsoft.com/office/powerpoint/2010/main" val="20410117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Considerations for resource management for multi-AP</a:t>
            </a:r>
            <a:endParaRPr lang="en-GB" dirty="0"/>
          </a:p>
        </p:txBody>
      </p:sp>
      <p:sp>
        <p:nvSpPr>
          <p:cNvPr id="4098" name="Rectangle 2"/>
          <p:cNvSpPr>
            <a:spLocks noGrp="1" noChangeArrowheads="1"/>
          </p:cNvSpPr>
          <p:nvPr>
            <p:ph idx="1"/>
          </p:nvPr>
        </p:nvSpPr>
        <p:spPr>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In this presentation, we discuss two factors that can simplify the implementation of multi-AP coordination schemes: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Selective flow control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Flow requirement based AP selection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5" name="Footer Placeholder 4"/>
          <p:cNvSpPr>
            <a:spLocks noGrp="1"/>
          </p:cNvSpPr>
          <p:nvPr>
            <p:ph type="ftr" idx="14"/>
          </p:nvPr>
        </p:nvSpPr>
        <p:spPr/>
        <p:txBody>
          <a:bodyPr/>
          <a:lstStyle/>
          <a:p>
            <a:r>
              <a:rPr lang="en-US" dirty="0" err="1"/>
              <a:t>Peshal</a:t>
            </a:r>
            <a:r>
              <a:rPr lang="en-US" dirty="0"/>
              <a:t> </a:t>
            </a:r>
            <a:r>
              <a:rPr lang="en-US" dirty="0" err="1"/>
              <a:t>Nayak</a:t>
            </a:r>
            <a:r>
              <a:rPr lang="en-US" dirty="0"/>
              <a:t>, Samsung Research America</a:t>
            </a:r>
            <a:endParaRPr lang="en-GB" dirty="0"/>
          </a:p>
        </p:txBody>
      </p:sp>
      <p:sp>
        <p:nvSpPr>
          <p:cNvPr id="4" name="Date Placeholder 3"/>
          <p:cNvSpPr>
            <a:spLocks noGrp="1"/>
          </p:cNvSpPr>
          <p:nvPr>
            <p:ph type="dt" idx="15"/>
          </p:nvPr>
        </p:nvSpPr>
        <p:spPr/>
        <p:txBody>
          <a:bodyPr/>
          <a:lstStyle/>
          <a:p>
            <a:r>
              <a:rPr lang="en-US" dirty="0" smtClean="0"/>
              <a:t>April 2023</a:t>
            </a:r>
            <a:endParaRPr lang="en-GB" dirty="0"/>
          </a:p>
        </p:txBody>
      </p:sp>
    </p:spTree>
    <p:extLst>
      <p:ext uri="{BB962C8B-B14F-4D97-AF65-F5344CB8AC3E}">
        <p14:creationId xmlns:p14="http://schemas.microsoft.com/office/powerpoint/2010/main" val="40810481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Selective </a:t>
            </a:r>
            <a:r>
              <a:rPr lang="en-US" dirty="0"/>
              <a:t>F</a:t>
            </a:r>
            <a:r>
              <a:rPr lang="en-US" dirty="0" smtClean="0"/>
              <a:t>low Control</a:t>
            </a:r>
            <a:endParaRPr lang="en-US" dirty="0"/>
          </a:p>
        </p:txBody>
      </p:sp>
      <p:sp>
        <p:nvSpPr>
          <p:cNvPr id="3" name="Content Placeholder 2"/>
          <p:cNvSpPr>
            <a:spLocks noGrp="1"/>
          </p:cNvSpPr>
          <p:nvPr>
            <p:ph idx="1"/>
          </p:nvPr>
        </p:nvSpPr>
        <p:spPr>
          <a:xfrm>
            <a:off x="914401" y="1981201"/>
            <a:ext cx="6653887" cy="4113213"/>
          </a:xfrm>
        </p:spPr>
        <p:txBody>
          <a:bodyPr/>
          <a:lstStyle/>
          <a:p>
            <a:pPr>
              <a:buFont typeface="Arial" panose="020B0604020202020204" pitchFamily="34" charset="0"/>
              <a:buChar char="•"/>
            </a:pPr>
            <a:r>
              <a:rPr lang="en-US" b="0" dirty="0" smtClean="0"/>
              <a:t>Not all traffic flows may need to be serviced via multi-AP coordination:</a:t>
            </a:r>
          </a:p>
          <a:p>
            <a:pPr lvl="1">
              <a:buFont typeface="Arial" panose="020B0604020202020204" pitchFamily="34" charset="0"/>
              <a:buChar char="•"/>
            </a:pPr>
            <a:r>
              <a:rPr lang="en-US" dirty="0" smtClean="0"/>
              <a:t>Real time traffic flows: </a:t>
            </a:r>
          </a:p>
          <a:p>
            <a:pPr lvl="2">
              <a:buFont typeface="Arial" panose="020B0604020202020204" pitchFamily="34" charset="0"/>
              <a:buChar char="•"/>
            </a:pPr>
            <a:r>
              <a:rPr lang="en-US" b="0" dirty="0" smtClean="0"/>
              <a:t>Can have strict latency and performance requirements. E.g., gaming traffic.</a:t>
            </a:r>
          </a:p>
          <a:p>
            <a:pPr lvl="2">
              <a:buFont typeface="Arial" panose="020B0604020202020204" pitchFamily="34" charset="0"/>
              <a:buChar char="•"/>
            </a:pPr>
            <a:r>
              <a:rPr lang="en-US" dirty="0" smtClean="0"/>
              <a:t>Multi-AP coordination can be beneficial for improving user experience</a:t>
            </a:r>
          </a:p>
          <a:p>
            <a:pPr lvl="1">
              <a:buFont typeface="Arial" panose="020B0604020202020204" pitchFamily="34" charset="0"/>
              <a:buChar char="•"/>
            </a:pPr>
            <a:r>
              <a:rPr lang="en-US" b="0" dirty="0" smtClean="0"/>
              <a:t>Non-real time traffic flows:</a:t>
            </a:r>
          </a:p>
          <a:p>
            <a:pPr lvl="2">
              <a:buFont typeface="Arial" panose="020B0604020202020204" pitchFamily="34" charset="0"/>
              <a:buChar char="•"/>
            </a:pPr>
            <a:r>
              <a:rPr lang="en-US" dirty="0" smtClean="0"/>
              <a:t>May not have a strict latency and performance requirement. E.g., web browsing.</a:t>
            </a:r>
          </a:p>
          <a:p>
            <a:pPr lvl="2">
              <a:buFont typeface="Arial" panose="020B0604020202020204" pitchFamily="34" charset="0"/>
              <a:buChar char="•"/>
            </a:pPr>
            <a:r>
              <a:rPr lang="en-US" b="0" dirty="0" smtClean="0"/>
              <a:t>Multi-AP coordination may not greatly improve the user experience</a:t>
            </a:r>
          </a:p>
          <a:p>
            <a:pPr lvl="1">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smtClean="0"/>
              <a:t>Peshal Nayak, Samsung Research America</a:t>
            </a:r>
            <a:endParaRPr lang="en-GB" dirty="0"/>
          </a:p>
        </p:txBody>
      </p:sp>
      <p:sp>
        <p:nvSpPr>
          <p:cNvPr id="6" name="Date Placeholder 5"/>
          <p:cNvSpPr>
            <a:spLocks noGrp="1"/>
          </p:cNvSpPr>
          <p:nvPr>
            <p:ph type="dt" idx="15"/>
          </p:nvPr>
        </p:nvSpPr>
        <p:spPr/>
        <p:txBody>
          <a:bodyPr/>
          <a:lstStyle/>
          <a:p>
            <a:r>
              <a:rPr lang="en-US" dirty="0"/>
              <a:t>April 2023</a:t>
            </a:r>
            <a:endParaRPr lang="en-GB" dirty="0"/>
          </a:p>
        </p:txBody>
      </p:sp>
      <p:pic>
        <p:nvPicPr>
          <p:cNvPr id="7" name="Picture 6" descr="Black Router Vector Art image - Free stock photo - Public Domain photo ...">
            <a:extLst>
              <a:ext uri="{FF2B5EF4-FFF2-40B4-BE49-F238E27FC236}">
                <a16:creationId xmlns:a16="http://schemas.microsoft.com/office/drawing/2014/main" id="{1398E1D8-E53F-4E4E-89F0-3372C6D02C2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11443" y="3261235"/>
            <a:ext cx="399810" cy="299358"/>
          </a:xfrm>
          <a:prstGeom prst="rect">
            <a:avLst/>
          </a:prstGeom>
        </p:spPr>
      </p:pic>
      <p:pic>
        <p:nvPicPr>
          <p:cNvPr id="8" name="Picture 7" descr="Black Router Vector Art image - Free stock photo - Public Domain photo ...">
            <a:extLst>
              <a:ext uri="{FF2B5EF4-FFF2-40B4-BE49-F238E27FC236}">
                <a16:creationId xmlns:a16="http://schemas.microsoft.com/office/drawing/2014/main" id="{1398E1D8-E53F-4E4E-89F0-3372C6D02C2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70248" y="3261235"/>
            <a:ext cx="399810" cy="299358"/>
          </a:xfrm>
          <a:prstGeom prst="rect">
            <a:avLst/>
          </a:prstGeom>
        </p:spPr>
      </p:pic>
      <p:pic>
        <p:nvPicPr>
          <p:cNvPr id="9" name="Picture 8" descr="Black Router Vector Art image - Free stock photo - Public Domain photo ...">
            <a:extLst>
              <a:ext uri="{FF2B5EF4-FFF2-40B4-BE49-F238E27FC236}">
                <a16:creationId xmlns:a16="http://schemas.microsoft.com/office/drawing/2014/main" id="{1398E1D8-E53F-4E4E-89F0-3372C6D02C2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986248" y="3261235"/>
            <a:ext cx="399810" cy="299358"/>
          </a:xfrm>
          <a:prstGeom prst="rect">
            <a:avLst/>
          </a:prstGeom>
        </p:spPr>
      </p:pic>
      <p:pic>
        <p:nvPicPr>
          <p:cNvPr id="10" name="Picture 9"/>
          <p:cNvPicPr>
            <a:picLocks noChangeAspect="1"/>
          </p:cNvPicPr>
          <p:nvPr/>
        </p:nvPicPr>
        <p:blipFill rotWithShape="1">
          <a:blip r:embed="rId3"/>
          <a:srcRect b="64431"/>
          <a:stretch/>
        </p:blipFill>
        <p:spPr>
          <a:xfrm>
            <a:off x="9448800" y="2209800"/>
            <a:ext cx="642706" cy="228600"/>
          </a:xfrm>
          <a:prstGeom prst="rect">
            <a:avLst/>
          </a:prstGeom>
        </p:spPr>
      </p:pic>
      <p:sp>
        <p:nvSpPr>
          <p:cNvPr id="11" name="TextBox 10"/>
          <p:cNvSpPr txBox="1"/>
          <p:nvPr/>
        </p:nvSpPr>
        <p:spPr>
          <a:xfrm>
            <a:off x="9297106" y="2438400"/>
            <a:ext cx="946093" cy="261610"/>
          </a:xfrm>
          <a:prstGeom prst="rect">
            <a:avLst/>
          </a:prstGeom>
          <a:noFill/>
        </p:spPr>
        <p:txBody>
          <a:bodyPr wrap="none" rtlCol="0">
            <a:spAutoFit/>
          </a:bodyPr>
          <a:lstStyle/>
          <a:p>
            <a:r>
              <a:rPr lang="en-US" sz="1050" dirty="0" smtClean="0">
                <a:solidFill>
                  <a:srgbClr val="000000"/>
                </a:solidFill>
              </a:rPr>
              <a:t>AP controller</a:t>
            </a:r>
            <a:endParaRPr lang="en-US" sz="1050" dirty="0">
              <a:solidFill>
                <a:srgbClr val="000000"/>
              </a:solidFill>
            </a:endParaRPr>
          </a:p>
        </p:txBody>
      </p:sp>
      <p:sp>
        <p:nvSpPr>
          <p:cNvPr id="12" name="TextBox 11"/>
          <p:cNvSpPr txBox="1"/>
          <p:nvPr/>
        </p:nvSpPr>
        <p:spPr>
          <a:xfrm>
            <a:off x="8198790" y="3560593"/>
            <a:ext cx="425116" cy="253916"/>
          </a:xfrm>
          <a:prstGeom prst="rect">
            <a:avLst/>
          </a:prstGeom>
          <a:noFill/>
        </p:spPr>
        <p:txBody>
          <a:bodyPr wrap="none" rtlCol="0">
            <a:spAutoFit/>
          </a:bodyPr>
          <a:lstStyle/>
          <a:p>
            <a:r>
              <a:rPr lang="en-US" sz="1050" dirty="0" smtClean="0">
                <a:solidFill>
                  <a:srgbClr val="000000"/>
                </a:solidFill>
              </a:rPr>
              <a:t>AP1</a:t>
            </a:r>
            <a:endParaRPr lang="en-US" sz="1050" dirty="0">
              <a:solidFill>
                <a:srgbClr val="000000"/>
              </a:solidFill>
            </a:endParaRPr>
          </a:p>
        </p:txBody>
      </p:sp>
      <p:sp>
        <p:nvSpPr>
          <p:cNvPr id="13" name="TextBox 12"/>
          <p:cNvSpPr txBox="1"/>
          <p:nvPr/>
        </p:nvSpPr>
        <p:spPr>
          <a:xfrm>
            <a:off x="9570248" y="3560593"/>
            <a:ext cx="425116" cy="253916"/>
          </a:xfrm>
          <a:prstGeom prst="rect">
            <a:avLst/>
          </a:prstGeom>
          <a:noFill/>
        </p:spPr>
        <p:txBody>
          <a:bodyPr wrap="none" rtlCol="0">
            <a:spAutoFit/>
          </a:bodyPr>
          <a:lstStyle/>
          <a:p>
            <a:r>
              <a:rPr lang="en-US" sz="1050" dirty="0" smtClean="0">
                <a:solidFill>
                  <a:srgbClr val="000000"/>
                </a:solidFill>
              </a:rPr>
              <a:t>AP2</a:t>
            </a:r>
            <a:endParaRPr lang="en-US" sz="1050" dirty="0">
              <a:solidFill>
                <a:srgbClr val="000000"/>
              </a:solidFill>
            </a:endParaRPr>
          </a:p>
        </p:txBody>
      </p:sp>
      <p:sp>
        <p:nvSpPr>
          <p:cNvPr id="14" name="TextBox 13"/>
          <p:cNvSpPr txBox="1"/>
          <p:nvPr/>
        </p:nvSpPr>
        <p:spPr>
          <a:xfrm>
            <a:off x="10986248" y="3542593"/>
            <a:ext cx="425116" cy="253916"/>
          </a:xfrm>
          <a:prstGeom prst="rect">
            <a:avLst/>
          </a:prstGeom>
          <a:noFill/>
        </p:spPr>
        <p:txBody>
          <a:bodyPr wrap="none" rtlCol="0">
            <a:spAutoFit/>
          </a:bodyPr>
          <a:lstStyle/>
          <a:p>
            <a:r>
              <a:rPr lang="en-US" sz="1050" dirty="0" smtClean="0">
                <a:solidFill>
                  <a:srgbClr val="000000"/>
                </a:solidFill>
              </a:rPr>
              <a:t>AP3</a:t>
            </a:r>
            <a:endParaRPr lang="en-US" sz="1050" dirty="0">
              <a:solidFill>
                <a:srgbClr val="000000"/>
              </a:solidFill>
            </a:endParaRPr>
          </a:p>
        </p:txBody>
      </p:sp>
      <p:cxnSp>
        <p:nvCxnSpPr>
          <p:cNvPr id="15" name="Straight Arrow Connector 14"/>
          <p:cNvCxnSpPr>
            <a:endCxn id="7" idx="3"/>
          </p:cNvCxnSpPr>
          <p:nvPr/>
        </p:nvCxnSpPr>
        <p:spPr bwMode="auto">
          <a:xfrm flipH="1">
            <a:off x="8611253" y="2692627"/>
            <a:ext cx="1016190" cy="718287"/>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16" name="Straight Arrow Connector 15"/>
          <p:cNvCxnSpPr/>
          <p:nvPr/>
        </p:nvCxnSpPr>
        <p:spPr bwMode="auto">
          <a:xfrm flipH="1">
            <a:off x="9777960" y="2667000"/>
            <a:ext cx="9691" cy="565887"/>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17" name="Straight Arrow Connector 16"/>
          <p:cNvCxnSpPr>
            <a:stCxn id="9" idx="1"/>
          </p:cNvCxnSpPr>
          <p:nvPr/>
        </p:nvCxnSpPr>
        <p:spPr bwMode="auto">
          <a:xfrm flipH="1" flipV="1">
            <a:off x="9957169" y="2692627"/>
            <a:ext cx="1029079" cy="718287"/>
          </a:xfrm>
          <a:prstGeom prst="straightConnector1">
            <a:avLst/>
          </a:prstGeom>
          <a:solidFill>
            <a:srgbClr val="00B8FF"/>
          </a:solidFill>
          <a:ln w="9525" cap="flat" cmpd="sng" algn="ctr">
            <a:solidFill>
              <a:schemeClr val="tx1"/>
            </a:solidFill>
            <a:prstDash val="solid"/>
            <a:round/>
            <a:headEnd type="triangle"/>
            <a:tailEnd type="triangle"/>
          </a:ln>
          <a:effectLst/>
        </p:spPr>
      </p:cxnSp>
      <p:pic>
        <p:nvPicPr>
          <p:cNvPr id="18" name="Picture 17">
            <a:extLst>
              <a:ext uri="{FF2B5EF4-FFF2-40B4-BE49-F238E27FC236}">
                <a16:creationId xmlns:a16="http://schemas.microsoft.com/office/drawing/2014/main" id="{58D131FD-8416-4EFF-9E1D-D55B27F7F2EC}"/>
              </a:ext>
            </a:extLst>
          </p:cNvPr>
          <p:cNvPicPr>
            <a:picLocks noChangeAspect="1"/>
          </p:cNvPicPr>
          <p:nvPr/>
        </p:nvPicPr>
        <p:blipFill rotWithShape="1">
          <a:blip r:embed="rId4"/>
          <a:srcRect l="23760" r="24401" b="17921"/>
          <a:stretch/>
        </p:blipFill>
        <p:spPr>
          <a:xfrm>
            <a:off x="8317595" y="4266349"/>
            <a:ext cx="228600" cy="394471"/>
          </a:xfrm>
          <a:prstGeom prst="rect">
            <a:avLst/>
          </a:prstGeom>
        </p:spPr>
      </p:pic>
      <p:pic>
        <p:nvPicPr>
          <p:cNvPr id="20" name="Picture 19"/>
          <p:cNvPicPr>
            <a:picLocks noChangeAspect="1"/>
          </p:cNvPicPr>
          <p:nvPr/>
        </p:nvPicPr>
        <p:blipFill>
          <a:blip r:embed="rId5"/>
          <a:stretch>
            <a:fillRect/>
          </a:stretch>
        </p:blipFill>
        <p:spPr>
          <a:xfrm>
            <a:off x="8048154" y="4679997"/>
            <a:ext cx="786014" cy="440935"/>
          </a:xfrm>
          <a:prstGeom prst="rect">
            <a:avLst/>
          </a:prstGeom>
        </p:spPr>
      </p:pic>
      <p:cxnSp>
        <p:nvCxnSpPr>
          <p:cNvPr id="23" name="Straight Arrow Connector 22"/>
          <p:cNvCxnSpPr>
            <a:stCxn id="12" idx="2"/>
          </p:cNvCxnSpPr>
          <p:nvPr/>
        </p:nvCxnSpPr>
        <p:spPr bwMode="auto">
          <a:xfrm>
            <a:off x="8411348" y="3814509"/>
            <a:ext cx="0" cy="414017"/>
          </a:xfrm>
          <a:prstGeom prst="straightConnector1">
            <a:avLst/>
          </a:prstGeom>
          <a:solidFill>
            <a:srgbClr val="00B8FF"/>
          </a:solidFill>
          <a:ln w="12700" cap="flat" cmpd="sng" algn="ctr">
            <a:solidFill>
              <a:srgbClr val="7030A0"/>
            </a:solidFill>
            <a:prstDash val="dash"/>
            <a:round/>
            <a:headEnd type="triangle"/>
            <a:tailEnd type="triangle"/>
          </a:ln>
          <a:effectLst/>
        </p:spPr>
      </p:cxnSp>
      <p:cxnSp>
        <p:nvCxnSpPr>
          <p:cNvPr id="25" name="Straight Arrow Connector 24"/>
          <p:cNvCxnSpPr/>
          <p:nvPr/>
        </p:nvCxnSpPr>
        <p:spPr bwMode="auto">
          <a:xfrm flipH="1" flipV="1">
            <a:off x="8652456" y="3484272"/>
            <a:ext cx="878583" cy="2962"/>
          </a:xfrm>
          <a:prstGeom prst="straightConnector1">
            <a:avLst/>
          </a:prstGeom>
          <a:solidFill>
            <a:srgbClr val="00B8FF"/>
          </a:solidFill>
          <a:ln w="12700" cap="flat" cmpd="sng" algn="ctr">
            <a:solidFill>
              <a:srgbClr val="7030A0"/>
            </a:solidFill>
            <a:prstDash val="dash"/>
            <a:round/>
            <a:headEnd type="triangle"/>
            <a:tailEnd type="triangle"/>
          </a:ln>
          <a:effectLst/>
        </p:spPr>
      </p:cxnSp>
      <p:cxnSp>
        <p:nvCxnSpPr>
          <p:cNvPr id="32" name="Straight Arrow Connector 31"/>
          <p:cNvCxnSpPr>
            <a:stCxn id="14" idx="2"/>
          </p:cNvCxnSpPr>
          <p:nvPr/>
        </p:nvCxnSpPr>
        <p:spPr bwMode="auto">
          <a:xfrm>
            <a:off x="11198806" y="3796509"/>
            <a:ext cx="1" cy="513256"/>
          </a:xfrm>
          <a:prstGeom prst="straightConnector1">
            <a:avLst/>
          </a:prstGeom>
          <a:solidFill>
            <a:srgbClr val="00B8FF"/>
          </a:solidFill>
          <a:ln w="12700" cap="flat" cmpd="sng" algn="ctr">
            <a:solidFill>
              <a:schemeClr val="accent5">
                <a:lumMod val="75000"/>
              </a:schemeClr>
            </a:solidFill>
            <a:prstDash val="dash"/>
            <a:round/>
            <a:headEnd type="triangle"/>
            <a:tailEnd type="triangle"/>
          </a:ln>
          <a:effectLst/>
        </p:spPr>
      </p:cxnSp>
      <p:sp>
        <p:nvSpPr>
          <p:cNvPr id="35" name="TextBox 34"/>
          <p:cNvSpPr txBox="1"/>
          <p:nvPr/>
        </p:nvSpPr>
        <p:spPr>
          <a:xfrm>
            <a:off x="8435690" y="3545530"/>
            <a:ext cx="966543" cy="577081"/>
          </a:xfrm>
          <a:prstGeom prst="rect">
            <a:avLst/>
          </a:prstGeom>
          <a:noFill/>
        </p:spPr>
        <p:txBody>
          <a:bodyPr wrap="square" rtlCol="0">
            <a:spAutoFit/>
          </a:bodyPr>
          <a:lstStyle/>
          <a:p>
            <a:pPr algn="ctr"/>
            <a:r>
              <a:rPr lang="en-US" sz="1050" dirty="0" smtClean="0">
                <a:solidFill>
                  <a:srgbClr val="000000"/>
                </a:solidFill>
              </a:rPr>
              <a:t>MAP coordination for gaming</a:t>
            </a:r>
            <a:endParaRPr lang="en-US" sz="1050" dirty="0">
              <a:solidFill>
                <a:srgbClr val="000000"/>
              </a:solidFill>
            </a:endParaRPr>
          </a:p>
        </p:txBody>
      </p:sp>
      <p:sp>
        <p:nvSpPr>
          <p:cNvPr id="36" name="TextBox 35"/>
          <p:cNvSpPr txBox="1"/>
          <p:nvPr/>
        </p:nvSpPr>
        <p:spPr>
          <a:xfrm>
            <a:off x="10471708" y="4771609"/>
            <a:ext cx="1420104" cy="253916"/>
          </a:xfrm>
          <a:prstGeom prst="rect">
            <a:avLst/>
          </a:prstGeom>
          <a:noFill/>
        </p:spPr>
        <p:txBody>
          <a:bodyPr wrap="square" rtlCol="0">
            <a:spAutoFit/>
          </a:bodyPr>
          <a:lstStyle/>
          <a:p>
            <a:pPr algn="ctr"/>
            <a:r>
              <a:rPr lang="en-US" sz="1050" dirty="0" smtClean="0">
                <a:solidFill>
                  <a:srgbClr val="000000"/>
                </a:solidFill>
              </a:rPr>
              <a:t>Non-real time traffic</a:t>
            </a:r>
            <a:endParaRPr lang="en-US" sz="1050" dirty="0">
              <a:solidFill>
                <a:srgbClr val="000000"/>
              </a:solidFill>
            </a:endParaRPr>
          </a:p>
        </p:txBody>
      </p:sp>
      <p:pic>
        <p:nvPicPr>
          <p:cNvPr id="42" name="Picture 10" descr="Laptop - Free computer icons"/>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0206" b="15646"/>
          <a:stretch/>
        </p:blipFill>
        <p:spPr bwMode="auto">
          <a:xfrm>
            <a:off x="10928338" y="4353780"/>
            <a:ext cx="517616" cy="383801"/>
          </a:xfrm>
          <a:prstGeom prst="rect">
            <a:avLst/>
          </a:prstGeom>
          <a:noFill/>
          <a:extLst>
            <a:ext uri="{909E8E84-426E-40DD-AFC4-6F175D3DCCD1}">
              <a14:hiddenFill xmlns:a14="http://schemas.microsoft.com/office/drawing/2010/main">
                <a:solidFill>
                  <a:srgbClr val="FFFFFF"/>
                </a:solidFill>
              </a14:hiddenFill>
            </a:ext>
          </a:extLst>
        </p:spPr>
      </p:pic>
      <p:sp>
        <p:nvSpPr>
          <p:cNvPr id="43" name="TextBox 42"/>
          <p:cNvSpPr txBox="1"/>
          <p:nvPr/>
        </p:nvSpPr>
        <p:spPr>
          <a:xfrm>
            <a:off x="8015175" y="5391694"/>
            <a:ext cx="3883987" cy="253916"/>
          </a:xfrm>
          <a:prstGeom prst="rect">
            <a:avLst/>
          </a:prstGeom>
          <a:noFill/>
        </p:spPr>
        <p:txBody>
          <a:bodyPr wrap="square" rtlCol="0">
            <a:spAutoFit/>
          </a:bodyPr>
          <a:lstStyle/>
          <a:p>
            <a:pPr algn="ctr"/>
            <a:r>
              <a:rPr lang="en-US" sz="1050" b="1" dirty="0" smtClean="0">
                <a:solidFill>
                  <a:srgbClr val="000000"/>
                </a:solidFill>
              </a:rPr>
              <a:t>Fig. </a:t>
            </a:r>
            <a:r>
              <a:rPr lang="en-US" sz="1050" dirty="0" smtClean="0">
                <a:solidFill>
                  <a:srgbClr val="000000"/>
                </a:solidFill>
              </a:rPr>
              <a:t>Example illustration for selective flow control</a:t>
            </a:r>
            <a:endParaRPr lang="en-US" sz="1050" dirty="0">
              <a:solidFill>
                <a:srgbClr val="000000"/>
              </a:solidFill>
            </a:endParaRPr>
          </a:p>
        </p:txBody>
      </p:sp>
    </p:spTree>
    <p:extLst>
      <p:ext uri="{BB962C8B-B14F-4D97-AF65-F5344CB8AC3E}">
        <p14:creationId xmlns:p14="http://schemas.microsoft.com/office/powerpoint/2010/main" val="20339181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Selective Flow Control</a:t>
            </a:r>
            <a:endParaRPr lang="en-US" dirty="0"/>
          </a:p>
        </p:txBody>
      </p:sp>
      <p:sp>
        <p:nvSpPr>
          <p:cNvPr id="3" name="Content Placeholder 2"/>
          <p:cNvSpPr>
            <a:spLocks noGrp="1"/>
          </p:cNvSpPr>
          <p:nvPr>
            <p:ph idx="1"/>
          </p:nvPr>
        </p:nvSpPr>
        <p:spPr>
          <a:xfrm>
            <a:off x="914400" y="1981201"/>
            <a:ext cx="10591799" cy="4113213"/>
          </a:xfrm>
        </p:spPr>
        <p:txBody>
          <a:bodyPr/>
          <a:lstStyle/>
          <a:p>
            <a:r>
              <a:rPr lang="en-US" dirty="0" smtClean="0"/>
              <a:t>High level steps involved in selective flow control:</a:t>
            </a:r>
          </a:p>
          <a:p>
            <a:pPr>
              <a:buFont typeface="Arial" panose="020B0604020202020204" pitchFamily="34" charset="0"/>
              <a:buChar char="•"/>
            </a:pPr>
            <a:r>
              <a:rPr lang="en-US" b="0" dirty="0" smtClean="0"/>
              <a:t>STA determines which flows can benefit from MAP coordination. </a:t>
            </a:r>
          </a:p>
          <a:p>
            <a:pPr lvl="1">
              <a:buFont typeface="Arial" panose="020B0604020202020204" pitchFamily="34" charset="0"/>
              <a:buChar char="•"/>
            </a:pPr>
            <a:r>
              <a:rPr lang="en-US" dirty="0" smtClean="0"/>
              <a:t>E.g., real time traffic flow</a:t>
            </a:r>
            <a:endParaRPr lang="en-US" b="0" dirty="0" smtClean="0"/>
          </a:p>
          <a:p>
            <a:pPr>
              <a:buFont typeface="Arial" panose="020B0604020202020204" pitchFamily="34" charset="0"/>
              <a:buChar char="•"/>
            </a:pPr>
            <a:r>
              <a:rPr lang="en-US" b="0" dirty="0" smtClean="0"/>
              <a:t>STA provides classification information to help the AP identify these flows.</a:t>
            </a:r>
          </a:p>
          <a:p>
            <a:pPr lvl="1">
              <a:buFont typeface="Arial" panose="020B0604020202020204" pitchFamily="34" charset="0"/>
              <a:buChar char="•"/>
            </a:pPr>
            <a:r>
              <a:rPr lang="en-US" b="0" dirty="0" smtClean="0"/>
              <a:t>STA can reuse existing features in the spec. E.g. STA can provide classifier masks using TCLAS and TCLAS processing element</a:t>
            </a:r>
          </a:p>
          <a:p>
            <a:pPr>
              <a:buFont typeface="Arial" panose="020B0604020202020204" pitchFamily="34" charset="0"/>
              <a:buChar char="•"/>
            </a:pPr>
            <a:r>
              <a:rPr lang="en-US" b="0" dirty="0" smtClean="0"/>
              <a:t>MAP framework uses the classifier mask to identify which flows need to be served via MAP schemes. Other flows can be served without any coordination.</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smtClean="0"/>
              <a:t>Peshal Nayak, Samsung Research America</a:t>
            </a:r>
            <a:endParaRPr lang="en-GB" dirty="0"/>
          </a:p>
        </p:txBody>
      </p:sp>
      <p:sp>
        <p:nvSpPr>
          <p:cNvPr id="6" name="Date Placeholder 5"/>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458677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Flow Requirement Based AP Selection</a:t>
            </a:r>
            <a:endParaRPr lang="en-US" dirty="0"/>
          </a:p>
        </p:txBody>
      </p:sp>
      <p:sp>
        <p:nvSpPr>
          <p:cNvPr id="3" name="Content Placeholder 2"/>
          <p:cNvSpPr>
            <a:spLocks noGrp="1"/>
          </p:cNvSpPr>
          <p:nvPr>
            <p:ph idx="1"/>
          </p:nvPr>
        </p:nvSpPr>
        <p:spPr>
          <a:xfrm>
            <a:off x="914400" y="1981201"/>
            <a:ext cx="6747171" cy="4113213"/>
          </a:xfrm>
        </p:spPr>
        <p:txBody>
          <a:bodyPr/>
          <a:lstStyle/>
          <a:p>
            <a:pPr>
              <a:buFont typeface="Arial" panose="020B0604020202020204" pitchFamily="34" charset="0"/>
              <a:buChar char="•"/>
            </a:pPr>
            <a:r>
              <a:rPr lang="en-US" sz="1800" dirty="0" smtClean="0"/>
              <a:t>Not all interfering APs in the MAP framework may need to be involved in coordination</a:t>
            </a:r>
          </a:p>
          <a:p>
            <a:pPr lvl="1">
              <a:buFont typeface="Arial" panose="020B0604020202020204" pitchFamily="34" charset="0"/>
              <a:buChar char="•"/>
            </a:pPr>
            <a:r>
              <a:rPr lang="en-US" sz="1600" dirty="0" smtClean="0"/>
              <a:t>Primary APs: Coordinating with such APs is absolutely necessary to meet a particular flow’s latency and performance requirement.</a:t>
            </a:r>
          </a:p>
          <a:p>
            <a:pPr lvl="1">
              <a:buFont typeface="Arial" panose="020B0604020202020204" pitchFamily="34" charset="0"/>
              <a:buChar char="•"/>
            </a:pPr>
            <a:r>
              <a:rPr lang="en-US" sz="1600" dirty="0" smtClean="0"/>
              <a:t>Secondary APs: Coordinating with such APs can help to further help improve performance. But flow’s latency and performance requirement can be met even without coordinating with them.  </a:t>
            </a:r>
          </a:p>
          <a:p>
            <a:pPr>
              <a:buFont typeface="Arial" panose="020B0604020202020204" pitchFamily="34" charset="0"/>
              <a:buChar char="•"/>
            </a:pPr>
            <a:r>
              <a:rPr lang="en-US" sz="1800" dirty="0" smtClean="0"/>
              <a:t>MAP framework includes primary APs for coordination.</a:t>
            </a:r>
          </a:p>
          <a:p>
            <a:pPr>
              <a:buFont typeface="Arial" panose="020B0604020202020204" pitchFamily="34" charset="0"/>
              <a:buChar char="•"/>
            </a:pPr>
            <a:r>
              <a:rPr lang="en-US" sz="1800" dirty="0" smtClean="0"/>
              <a:t>Secondary APs can be included or skipped dynamically based on network conditions.</a:t>
            </a:r>
          </a:p>
          <a:p>
            <a:pPr lvl="1">
              <a:buFont typeface="Arial" panose="020B0604020202020204" pitchFamily="34" charset="0"/>
              <a:buChar char="•"/>
            </a:pPr>
            <a:r>
              <a:rPr lang="en-US" sz="1400" dirty="0" smtClean="0"/>
              <a:t>E.g., STA faces interference from AP2 and AP3 for gaming traffic. AP2 is primary AP and AP3 is secondary AP. MAP framework selects AP3 only if the resulting backhaul load, data management complexity, etc. from involving AP3 can be tolerated at the time of coordination.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smtClean="0"/>
              <a:t>Peshal Nayak, Samsung Research America</a:t>
            </a:r>
            <a:endParaRPr lang="en-GB" dirty="0"/>
          </a:p>
        </p:txBody>
      </p:sp>
      <p:sp>
        <p:nvSpPr>
          <p:cNvPr id="6" name="Date Placeholder 5"/>
          <p:cNvSpPr>
            <a:spLocks noGrp="1"/>
          </p:cNvSpPr>
          <p:nvPr>
            <p:ph type="dt" idx="15"/>
          </p:nvPr>
        </p:nvSpPr>
        <p:spPr/>
        <p:txBody>
          <a:bodyPr/>
          <a:lstStyle/>
          <a:p>
            <a:r>
              <a:rPr lang="en-US" dirty="0"/>
              <a:t>April 2023</a:t>
            </a:r>
            <a:endParaRPr lang="en-GB" dirty="0"/>
          </a:p>
        </p:txBody>
      </p:sp>
      <p:pic>
        <p:nvPicPr>
          <p:cNvPr id="7" name="Picture 6" descr="Black Router Vector Art image - Free stock photo - Public Domain photo ...">
            <a:extLst>
              <a:ext uri="{FF2B5EF4-FFF2-40B4-BE49-F238E27FC236}">
                <a16:creationId xmlns:a16="http://schemas.microsoft.com/office/drawing/2014/main" id="{1398E1D8-E53F-4E4E-89F0-3372C6D02C2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11443" y="3261235"/>
            <a:ext cx="399810" cy="299358"/>
          </a:xfrm>
          <a:prstGeom prst="rect">
            <a:avLst/>
          </a:prstGeom>
        </p:spPr>
      </p:pic>
      <p:pic>
        <p:nvPicPr>
          <p:cNvPr id="8" name="Picture 7" descr="Black Router Vector Art image - Free stock photo - Public Domain photo ...">
            <a:extLst>
              <a:ext uri="{FF2B5EF4-FFF2-40B4-BE49-F238E27FC236}">
                <a16:creationId xmlns:a16="http://schemas.microsoft.com/office/drawing/2014/main" id="{1398E1D8-E53F-4E4E-89F0-3372C6D02C2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70248" y="3261235"/>
            <a:ext cx="399810" cy="299358"/>
          </a:xfrm>
          <a:prstGeom prst="rect">
            <a:avLst/>
          </a:prstGeom>
        </p:spPr>
      </p:pic>
      <p:pic>
        <p:nvPicPr>
          <p:cNvPr id="9" name="Picture 8" descr="Black Router Vector Art image - Free stock photo - Public Domain photo ...">
            <a:extLst>
              <a:ext uri="{FF2B5EF4-FFF2-40B4-BE49-F238E27FC236}">
                <a16:creationId xmlns:a16="http://schemas.microsoft.com/office/drawing/2014/main" id="{1398E1D8-E53F-4E4E-89F0-3372C6D02C2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986248" y="3261235"/>
            <a:ext cx="399810" cy="299358"/>
          </a:xfrm>
          <a:prstGeom prst="rect">
            <a:avLst/>
          </a:prstGeom>
        </p:spPr>
      </p:pic>
      <p:pic>
        <p:nvPicPr>
          <p:cNvPr id="10" name="Picture 9"/>
          <p:cNvPicPr>
            <a:picLocks noChangeAspect="1"/>
          </p:cNvPicPr>
          <p:nvPr/>
        </p:nvPicPr>
        <p:blipFill rotWithShape="1">
          <a:blip r:embed="rId3"/>
          <a:srcRect b="64431"/>
          <a:stretch/>
        </p:blipFill>
        <p:spPr>
          <a:xfrm>
            <a:off x="9448800" y="2209800"/>
            <a:ext cx="642706" cy="228600"/>
          </a:xfrm>
          <a:prstGeom prst="rect">
            <a:avLst/>
          </a:prstGeom>
        </p:spPr>
      </p:pic>
      <p:sp>
        <p:nvSpPr>
          <p:cNvPr id="11" name="TextBox 10"/>
          <p:cNvSpPr txBox="1"/>
          <p:nvPr/>
        </p:nvSpPr>
        <p:spPr>
          <a:xfrm>
            <a:off x="9297106" y="2438400"/>
            <a:ext cx="946093" cy="261610"/>
          </a:xfrm>
          <a:prstGeom prst="rect">
            <a:avLst/>
          </a:prstGeom>
          <a:noFill/>
        </p:spPr>
        <p:txBody>
          <a:bodyPr wrap="none" rtlCol="0">
            <a:spAutoFit/>
          </a:bodyPr>
          <a:lstStyle/>
          <a:p>
            <a:r>
              <a:rPr lang="en-US" sz="1050" dirty="0" smtClean="0">
                <a:solidFill>
                  <a:srgbClr val="000000"/>
                </a:solidFill>
              </a:rPr>
              <a:t>AP controller</a:t>
            </a:r>
            <a:endParaRPr lang="en-US" sz="1050" dirty="0">
              <a:solidFill>
                <a:srgbClr val="000000"/>
              </a:solidFill>
            </a:endParaRPr>
          </a:p>
        </p:txBody>
      </p:sp>
      <p:sp>
        <p:nvSpPr>
          <p:cNvPr id="12" name="TextBox 11"/>
          <p:cNvSpPr txBox="1"/>
          <p:nvPr/>
        </p:nvSpPr>
        <p:spPr>
          <a:xfrm>
            <a:off x="8198790" y="3560593"/>
            <a:ext cx="425116" cy="253916"/>
          </a:xfrm>
          <a:prstGeom prst="rect">
            <a:avLst/>
          </a:prstGeom>
          <a:noFill/>
        </p:spPr>
        <p:txBody>
          <a:bodyPr wrap="none" rtlCol="0">
            <a:spAutoFit/>
          </a:bodyPr>
          <a:lstStyle/>
          <a:p>
            <a:r>
              <a:rPr lang="en-US" sz="1050" dirty="0" smtClean="0">
                <a:solidFill>
                  <a:srgbClr val="000000"/>
                </a:solidFill>
              </a:rPr>
              <a:t>AP1</a:t>
            </a:r>
            <a:endParaRPr lang="en-US" sz="1050" dirty="0">
              <a:solidFill>
                <a:srgbClr val="000000"/>
              </a:solidFill>
            </a:endParaRPr>
          </a:p>
        </p:txBody>
      </p:sp>
      <p:sp>
        <p:nvSpPr>
          <p:cNvPr id="13" name="TextBox 12"/>
          <p:cNvSpPr txBox="1"/>
          <p:nvPr/>
        </p:nvSpPr>
        <p:spPr>
          <a:xfrm>
            <a:off x="9400378" y="3530843"/>
            <a:ext cx="824265" cy="415498"/>
          </a:xfrm>
          <a:prstGeom prst="rect">
            <a:avLst/>
          </a:prstGeom>
          <a:noFill/>
        </p:spPr>
        <p:txBody>
          <a:bodyPr wrap="none" rtlCol="0">
            <a:spAutoFit/>
          </a:bodyPr>
          <a:lstStyle/>
          <a:p>
            <a:pPr algn="ctr"/>
            <a:r>
              <a:rPr lang="en-US" sz="1050" dirty="0" smtClean="0">
                <a:solidFill>
                  <a:srgbClr val="000000"/>
                </a:solidFill>
              </a:rPr>
              <a:t>AP2</a:t>
            </a:r>
          </a:p>
          <a:p>
            <a:pPr algn="ctr"/>
            <a:r>
              <a:rPr lang="en-US" sz="1050" dirty="0" smtClean="0">
                <a:solidFill>
                  <a:srgbClr val="000000"/>
                </a:solidFill>
              </a:rPr>
              <a:t>Primary AP</a:t>
            </a:r>
            <a:endParaRPr lang="en-US" sz="1050" dirty="0">
              <a:solidFill>
                <a:srgbClr val="000000"/>
              </a:solidFill>
            </a:endParaRPr>
          </a:p>
        </p:txBody>
      </p:sp>
      <p:sp>
        <p:nvSpPr>
          <p:cNvPr id="14" name="TextBox 13"/>
          <p:cNvSpPr txBox="1"/>
          <p:nvPr/>
        </p:nvSpPr>
        <p:spPr>
          <a:xfrm>
            <a:off x="10726809" y="3525622"/>
            <a:ext cx="958917" cy="415498"/>
          </a:xfrm>
          <a:prstGeom prst="rect">
            <a:avLst/>
          </a:prstGeom>
          <a:noFill/>
        </p:spPr>
        <p:txBody>
          <a:bodyPr wrap="none" rtlCol="0">
            <a:spAutoFit/>
          </a:bodyPr>
          <a:lstStyle/>
          <a:p>
            <a:pPr algn="ctr"/>
            <a:r>
              <a:rPr lang="en-US" sz="1050" dirty="0" smtClean="0">
                <a:solidFill>
                  <a:srgbClr val="000000"/>
                </a:solidFill>
              </a:rPr>
              <a:t>AP3</a:t>
            </a:r>
          </a:p>
          <a:p>
            <a:pPr algn="ctr"/>
            <a:r>
              <a:rPr lang="en-US" sz="1050" dirty="0" smtClean="0">
                <a:solidFill>
                  <a:srgbClr val="000000"/>
                </a:solidFill>
              </a:rPr>
              <a:t>Secondary AP</a:t>
            </a:r>
            <a:endParaRPr lang="en-US" sz="1050" dirty="0">
              <a:solidFill>
                <a:srgbClr val="000000"/>
              </a:solidFill>
            </a:endParaRPr>
          </a:p>
        </p:txBody>
      </p:sp>
      <p:cxnSp>
        <p:nvCxnSpPr>
          <p:cNvPr id="15" name="Straight Arrow Connector 14"/>
          <p:cNvCxnSpPr>
            <a:endCxn id="7" idx="3"/>
          </p:cNvCxnSpPr>
          <p:nvPr/>
        </p:nvCxnSpPr>
        <p:spPr bwMode="auto">
          <a:xfrm flipH="1">
            <a:off x="8611253" y="2692627"/>
            <a:ext cx="1016190" cy="718287"/>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16" name="Straight Arrow Connector 15"/>
          <p:cNvCxnSpPr/>
          <p:nvPr/>
        </p:nvCxnSpPr>
        <p:spPr bwMode="auto">
          <a:xfrm flipH="1">
            <a:off x="9777960" y="2667000"/>
            <a:ext cx="9691" cy="565887"/>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17" name="Straight Arrow Connector 16"/>
          <p:cNvCxnSpPr>
            <a:stCxn id="9" idx="1"/>
          </p:cNvCxnSpPr>
          <p:nvPr/>
        </p:nvCxnSpPr>
        <p:spPr bwMode="auto">
          <a:xfrm flipH="1" flipV="1">
            <a:off x="9957169" y="2692627"/>
            <a:ext cx="1029079" cy="718287"/>
          </a:xfrm>
          <a:prstGeom prst="straightConnector1">
            <a:avLst/>
          </a:prstGeom>
          <a:solidFill>
            <a:srgbClr val="00B8FF"/>
          </a:solidFill>
          <a:ln w="9525" cap="flat" cmpd="sng" algn="ctr">
            <a:solidFill>
              <a:schemeClr val="tx1"/>
            </a:solidFill>
            <a:prstDash val="solid"/>
            <a:round/>
            <a:headEnd type="triangle"/>
            <a:tailEnd type="triangle"/>
          </a:ln>
          <a:effectLst/>
        </p:spPr>
      </p:cxnSp>
      <p:pic>
        <p:nvPicPr>
          <p:cNvPr id="18" name="Picture 17">
            <a:extLst>
              <a:ext uri="{FF2B5EF4-FFF2-40B4-BE49-F238E27FC236}">
                <a16:creationId xmlns:a16="http://schemas.microsoft.com/office/drawing/2014/main" id="{58D131FD-8416-4EFF-9E1D-D55B27F7F2EC}"/>
              </a:ext>
            </a:extLst>
          </p:cNvPr>
          <p:cNvPicPr>
            <a:picLocks noChangeAspect="1"/>
          </p:cNvPicPr>
          <p:nvPr/>
        </p:nvPicPr>
        <p:blipFill rotWithShape="1">
          <a:blip r:embed="rId4"/>
          <a:srcRect l="23760" r="24401" b="17921"/>
          <a:stretch/>
        </p:blipFill>
        <p:spPr>
          <a:xfrm>
            <a:off x="8317595" y="4266349"/>
            <a:ext cx="228600" cy="394471"/>
          </a:xfrm>
          <a:prstGeom prst="rect">
            <a:avLst/>
          </a:prstGeom>
        </p:spPr>
      </p:pic>
      <p:cxnSp>
        <p:nvCxnSpPr>
          <p:cNvPr id="20" name="Straight Arrow Connector 19"/>
          <p:cNvCxnSpPr>
            <a:stCxn id="12" idx="2"/>
          </p:cNvCxnSpPr>
          <p:nvPr/>
        </p:nvCxnSpPr>
        <p:spPr bwMode="auto">
          <a:xfrm>
            <a:off x="8411348" y="3814509"/>
            <a:ext cx="0" cy="414017"/>
          </a:xfrm>
          <a:prstGeom prst="straightConnector1">
            <a:avLst/>
          </a:prstGeom>
          <a:solidFill>
            <a:srgbClr val="00B8FF"/>
          </a:solidFill>
          <a:ln w="12700" cap="flat" cmpd="sng" algn="ctr">
            <a:solidFill>
              <a:srgbClr val="00B050"/>
            </a:solidFill>
            <a:prstDash val="dash"/>
            <a:round/>
            <a:headEnd type="triangle"/>
            <a:tailEnd type="triangle"/>
          </a:ln>
          <a:effectLst/>
        </p:spPr>
      </p:cxnSp>
      <p:cxnSp>
        <p:nvCxnSpPr>
          <p:cNvPr id="21" name="Straight Arrow Connector 20"/>
          <p:cNvCxnSpPr/>
          <p:nvPr/>
        </p:nvCxnSpPr>
        <p:spPr bwMode="auto">
          <a:xfrm flipH="1" flipV="1">
            <a:off x="8652456" y="3484272"/>
            <a:ext cx="878583" cy="2962"/>
          </a:xfrm>
          <a:prstGeom prst="straightConnector1">
            <a:avLst/>
          </a:prstGeom>
          <a:solidFill>
            <a:srgbClr val="00B8FF"/>
          </a:solidFill>
          <a:ln w="12700" cap="flat" cmpd="sng" algn="ctr">
            <a:solidFill>
              <a:srgbClr val="7030A0"/>
            </a:solidFill>
            <a:prstDash val="dash"/>
            <a:round/>
            <a:headEnd type="triangle"/>
            <a:tailEnd type="triangle"/>
          </a:ln>
          <a:effectLst/>
        </p:spPr>
      </p:cxnSp>
      <p:cxnSp>
        <p:nvCxnSpPr>
          <p:cNvPr id="22" name="Straight Arrow Connector 21"/>
          <p:cNvCxnSpPr/>
          <p:nvPr/>
        </p:nvCxnSpPr>
        <p:spPr bwMode="auto">
          <a:xfrm flipH="1">
            <a:off x="8623906" y="3738592"/>
            <a:ext cx="2272695" cy="709928"/>
          </a:xfrm>
          <a:prstGeom prst="straightConnector1">
            <a:avLst/>
          </a:prstGeom>
          <a:solidFill>
            <a:srgbClr val="00B8FF"/>
          </a:solidFill>
          <a:ln w="12700" cap="flat" cmpd="sng" algn="ctr">
            <a:solidFill>
              <a:srgbClr val="FF0000"/>
            </a:solidFill>
            <a:prstDash val="dash"/>
            <a:round/>
            <a:headEnd type="triangle"/>
            <a:tailEnd type="triangle"/>
          </a:ln>
          <a:effectLst/>
        </p:spPr>
      </p:cxnSp>
      <p:sp>
        <p:nvSpPr>
          <p:cNvPr id="23" name="TextBox 22"/>
          <p:cNvSpPr txBox="1"/>
          <p:nvPr/>
        </p:nvSpPr>
        <p:spPr>
          <a:xfrm>
            <a:off x="8237721" y="2794124"/>
            <a:ext cx="1535494" cy="577081"/>
          </a:xfrm>
          <a:prstGeom prst="rect">
            <a:avLst/>
          </a:prstGeom>
          <a:noFill/>
        </p:spPr>
        <p:txBody>
          <a:bodyPr wrap="square" rtlCol="0">
            <a:spAutoFit/>
          </a:bodyPr>
          <a:lstStyle/>
          <a:p>
            <a:pPr algn="ctr"/>
            <a:r>
              <a:rPr lang="en-US" sz="1050" dirty="0" smtClean="0">
                <a:solidFill>
                  <a:srgbClr val="000000"/>
                </a:solidFill>
              </a:rPr>
              <a:t>Coordinating with AP 2 alone can meet gaming traffic requirements</a:t>
            </a:r>
            <a:endParaRPr lang="en-US" sz="1050" dirty="0">
              <a:solidFill>
                <a:srgbClr val="000000"/>
              </a:solidFill>
            </a:endParaRPr>
          </a:p>
        </p:txBody>
      </p:sp>
      <p:cxnSp>
        <p:nvCxnSpPr>
          <p:cNvPr id="28" name="Straight Arrow Connector 27"/>
          <p:cNvCxnSpPr/>
          <p:nvPr/>
        </p:nvCxnSpPr>
        <p:spPr bwMode="auto">
          <a:xfrm flipH="1">
            <a:off x="8593879" y="3728149"/>
            <a:ext cx="1024052" cy="539015"/>
          </a:xfrm>
          <a:prstGeom prst="straightConnector1">
            <a:avLst/>
          </a:prstGeom>
          <a:solidFill>
            <a:srgbClr val="00B8FF"/>
          </a:solidFill>
          <a:ln w="12700" cap="flat" cmpd="sng" algn="ctr">
            <a:solidFill>
              <a:srgbClr val="FF0000"/>
            </a:solidFill>
            <a:prstDash val="dash"/>
            <a:round/>
            <a:headEnd type="triangle"/>
            <a:tailEnd type="triangle"/>
          </a:ln>
          <a:effectLst/>
        </p:spPr>
      </p:cxnSp>
      <p:sp>
        <p:nvSpPr>
          <p:cNvPr id="32" name="TextBox 31"/>
          <p:cNvSpPr txBox="1"/>
          <p:nvPr/>
        </p:nvSpPr>
        <p:spPr>
          <a:xfrm>
            <a:off x="7755013" y="5050848"/>
            <a:ext cx="3883987" cy="253916"/>
          </a:xfrm>
          <a:prstGeom prst="rect">
            <a:avLst/>
          </a:prstGeom>
          <a:noFill/>
        </p:spPr>
        <p:txBody>
          <a:bodyPr wrap="square" rtlCol="0">
            <a:spAutoFit/>
          </a:bodyPr>
          <a:lstStyle/>
          <a:p>
            <a:pPr algn="ctr"/>
            <a:r>
              <a:rPr lang="en-US" sz="1050" b="1" dirty="0" smtClean="0">
                <a:solidFill>
                  <a:srgbClr val="000000"/>
                </a:solidFill>
              </a:rPr>
              <a:t>Fig. </a:t>
            </a:r>
            <a:r>
              <a:rPr lang="en-US" sz="1050" dirty="0" smtClean="0">
                <a:solidFill>
                  <a:srgbClr val="000000"/>
                </a:solidFill>
              </a:rPr>
              <a:t>Example illustration for flow requirement based AP selection</a:t>
            </a:r>
            <a:endParaRPr lang="en-US" sz="1050" dirty="0">
              <a:solidFill>
                <a:srgbClr val="000000"/>
              </a:solidFill>
            </a:endParaRPr>
          </a:p>
        </p:txBody>
      </p:sp>
      <p:pic>
        <p:nvPicPr>
          <p:cNvPr id="25" name="Picture 24"/>
          <p:cNvPicPr>
            <a:picLocks noChangeAspect="1"/>
          </p:cNvPicPr>
          <p:nvPr/>
        </p:nvPicPr>
        <p:blipFill>
          <a:blip r:embed="rId5"/>
          <a:stretch>
            <a:fillRect/>
          </a:stretch>
        </p:blipFill>
        <p:spPr>
          <a:xfrm>
            <a:off x="8109479" y="4714544"/>
            <a:ext cx="644831" cy="361735"/>
          </a:xfrm>
          <a:prstGeom prst="rect">
            <a:avLst/>
          </a:prstGeom>
        </p:spPr>
      </p:pic>
      <p:sp>
        <p:nvSpPr>
          <p:cNvPr id="26" name="TextBox 25"/>
          <p:cNvSpPr txBox="1"/>
          <p:nvPr/>
        </p:nvSpPr>
        <p:spPr>
          <a:xfrm>
            <a:off x="7924121" y="4359101"/>
            <a:ext cx="439544" cy="253916"/>
          </a:xfrm>
          <a:prstGeom prst="rect">
            <a:avLst/>
          </a:prstGeom>
          <a:noFill/>
        </p:spPr>
        <p:txBody>
          <a:bodyPr wrap="none" rtlCol="0">
            <a:spAutoFit/>
          </a:bodyPr>
          <a:lstStyle/>
          <a:p>
            <a:r>
              <a:rPr lang="en-US" sz="1050" dirty="0" smtClean="0">
                <a:solidFill>
                  <a:srgbClr val="000000"/>
                </a:solidFill>
              </a:rPr>
              <a:t>STA</a:t>
            </a:r>
            <a:endParaRPr lang="en-US" sz="1050" dirty="0">
              <a:solidFill>
                <a:srgbClr val="000000"/>
              </a:solidFill>
            </a:endParaRPr>
          </a:p>
        </p:txBody>
      </p:sp>
    </p:spTree>
    <p:extLst>
      <p:ext uri="{BB962C8B-B14F-4D97-AF65-F5344CB8AC3E}">
        <p14:creationId xmlns:p14="http://schemas.microsoft.com/office/powerpoint/2010/main" val="582292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Flow Requirement Based AP Selection</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Steps involved in flow requirement based AP selection:</a:t>
            </a:r>
          </a:p>
          <a:p>
            <a:pPr lvl="1">
              <a:buFont typeface="Arial" panose="020B0604020202020204" pitchFamily="34" charset="0"/>
              <a:buChar char="•"/>
            </a:pPr>
            <a:r>
              <a:rPr lang="en-US" dirty="0" smtClean="0"/>
              <a:t>STA can provide its performance expectation for a given flow. E.g., latency requirements</a:t>
            </a:r>
          </a:p>
          <a:p>
            <a:pPr lvl="1">
              <a:buFont typeface="Arial" panose="020B0604020202020204" pitchFamily="34" charset="0"/>
              <a:buChar char="•"/>
            </a:pPr>
            <a:r>
              <a:rPr lang="en-US" dirty="0" smtClean="0"/>
              <a:t>STA can also provide reports to the AP about the interference it faces from neighboring APs</a:t>
            </a:r>
          </a:p>
          <a:p>
            <a:pPr lvl="1">
              <a:buFont typeface="Arial" panose="020B0604020202020204" pitchFamily="34" charset="0"/>
              <a:buChar char="•"/>
            </a:pPr>
            <a:r>
              <a:rPr lang="en-US" dirty="0" smtClean="0"/>
              <a:t>MAP framework divides interfering APs of the STA into primary and secondary APs.</a:t>
            </a:r>
          </a:p>
          <a:p>
            <a:pPr lvl="1">
              <a:buFont typeface="Arial" panose="020B0604020202020204" pitchFamily="34" charset="0"/>
              <a:buChar char="•"/>
            </a:pPr>
            <a:r>
              <a:rPr lang="en-US" dirty="0" smtClean="0"/>
              <a:t>At the time of coordination, MAP framework can dynamically omit secondary APs depending on network conditions.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smtClean="0"/>
              <a:t>Peshal Nayak, Samsung Research America</a:t>
            </a:r>
            <a:endParaRPr lang="en-GB" dirty="0"/>
          </a:p>
        </p:txBody>
      </p:sp>
      <p:sp>
        <p:nvSpPr>
          <p:cNvPr id="6" name="Date Placeholder 5"/>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2413340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15706</TotalTime>
  <Words>994</Words>
  <Application>Microsoft Office PowerPoint</Application>
  <PresentationFormat>Widescreen</PresentationFormat>
  <Paragraphs>145</Paragraphs>
  <Slides>11</Slides>
  <Notes>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7" baseType="lpstr">
      <vt:lpstr>Arial Unicode MS</vt:lpstr>
      <vt:lpstr>MS Gothic</vt:lpstr>
      <vt:lpstr>Arial</vt:lpstr>
      <vt:lpstr>Times New Roman</vt:lpstr>
      <vt:lpstr>Office Theme</vt:lpstr>
      <vt:lpstr>Document</vt:lpstr>
      <vt:lpstr>Resource Management for Multi-AP Coordination</vt:lpstr>
      <vt:lpstr>Abstract</vt:lpstr>
      <vt:lpstr>Background</vt:lpstr>
      <vt:lpstr>Motivation</vt:lpstr>
      <vt:lpstr>Considerations for resource management for multi-AP</vt:lpstr>
      <vt:lpstr>Selective Flow Control</vt:lpstr>
      <vt:lpstr>Selective Flow Control</vt:lpstr>
      <vt:lpstr>Flow Requirement Based AP Selection</vt:lpstr>
      <vt:lpstr>Flow Requirement Based AP Selection</vt:lpstr>
      <vt:lpstr>Summary</vt:lpstr>
      <vt:lpstr>References</vt:lpstr>
    </vt:vector>
  </TitlesOfParts>
  <Company>Samsung Research America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TSPEC Request</dc:title>
  <dc:creator>Rubayet Shafin/Future Cellular Systems /SRA/Engineer/Samsung Electronics;r.shafin@samsung.com</dc:creator>
  <cp:lastModifiedBy>Peshal Nayak</cp:lastModifiedBy>
  <cp:revision>155</cp:revision>
  <cp:lastPrinted>1601-01-01T00:00:00Z</cp:lastPrinted>
  <dcterms:created xsi:type="dcterms:W3CDTF">2021-02-24T17:42:37Z</dcterms:created>
  <dcterms:modified xsi:type="dcterms:W3CDTF">2023-07-04T21:39:39Z</dcterms:modified>
</cp:coreProperties>
</file>