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702" r:id="rId3"/>
    <p:sldId id="677" r:id="rId4"/>
    <p:sldId id="694" r:id="rId5"/>
    <p:sldId id="696" r:id="rId6"/>
    <p:sldId id="698" r:id="rId7"/>
    <p:sldId id="699" r:id="rId8"/>
    <p:sldId id="700" r:id="rId9"/>
    <p:sldId id="701" r:id="rId10"/>
    <p:sldId id="660" r:id="rId11"/>
    <p:sldId id="625" r:id="rId12"/>
    <p:sldId id="646" r:id="rId13"/>
    <p:sldId id="6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hnu Vardhan Ratnam" initials="VVR" lastIdx="3" clrIdx="0">
    <p:extLst>
      <p:ext uri="{19B8F6BF-5375-455C-9EA6-DF929625EA0E}">
        <p15:presenceInfo xmlns:p15="http://schemas.microsoft.com/office/powerpoint/2012/main" userId="S-1-5-21-1569490900-2152479555-3239727262-58706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114" d="100"/>
          <a:sy n="114" d="100"/>
        </p:scale>
        <p:origin x="1560" y="10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75FF9872-BB9C-4656-86EE-80A78B9C07AE}" type="datetime1">
              <a:rPr lang="en-US" smtClean="0"/>
              <a:t>4/11/2023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Vishnu Ratnam (SRA)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802.11-xx/xxxxr0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0E993158-FF21-4BB0-B87F-C47A4E4BFBE2}" type="datetime1">
              <a:rPr lang="en-US" smtClean="0"/>
              <a:t>4/11/2023</a:t>
            </a:fld>
            <a:endParaRPr lang="en-US"/>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Vishnu Ratnam (SRA)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802.11-xx/xxxxr0</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8EBBEF0-5E6F-4FCB-B57D-AD661FBE03D6}" type="datetime1">
              <a:rPr lang="en-US" altLang="en-US" sz="1400" smtClean="0"/>
              <a:t>4/11/2023</a:t>
            </a:fld>
            <a:endParaRPr lang="en-US" altLang="en-US" sz="1400"/>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Vishnu Ratnam (SRA)</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Vishnu Ratnam (SRA)</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Vishnu Ratnam (SRA)</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802.11-xx/xxxxr0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July</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a:extLst>
              <a:ext uri="{FF2B5EF4-FFF2-40B4-BE49-F238E27FC236}">
                <a16:creationId xmlns:a16="http://schemas.microsoft.com/office/drawing/2014/main" id="{AB79D26F-4C35-19BB-4AE3-8507FC6B6759}"/>
              </a:ext>
            </a:extLst>
          </p:cNvPr>
          <p:cNvGraphicFramePr>
            <a:graphicFrameLocks noChangeAspect="1"/>
          </p:cNvGraphicFramePr>
          <p:nvPr>
            <p:extLst>
              <p:ext uri="{D42A27DB-BD31-4B8C-83A1-F6EECF244321}">
                <p14:modId xmlns:p14="http://schemas.microsoft.com/office/powerpoint/2010/main" val="1738205699"/>
              </p:ext>
            </p:extLst>
          </p:nvPr>
        </p:nvGraphicFramePr>
        <p:xfrm>
          <a:off x="478092" y="2133600"/>
          <a:ext cx="8361363" cy="2209800"/>
        </p:xfrm>
        <a:graphic>
          <a:graphicData uri="http://schemas.openxmlformats.org/presentationml/2006/ole">
            <mc:AlternateContent xmlns:mc="http://schemas.openxmlformats.org/markup-compatibility/2006">
              <mc:Choice xmlns:v="urn:schemas-microsoft-com:vml" Requires="v">
                <p:oleObj name="Document" r:id="rId3" imgW="10439485" imgH="2762996" progId="Word.Document.8">
                  <p:embed/>
                </p:oleObj>
              </mc:Choice>
              <mc:Fallback>
                <p:oleObj name="Document" r:id="rId3" imgW="10439485" imgH="2762996" progId="Word.Document.8">
                  <p:embed/>
                  <p:pic>
                    <p:nvPicPr>
                      <p:cNvPr id="6" name="Object 3"/>
                      <p:cNvPicPr>
                        <a:picLocks noChangeAspect="1" noChangeArrowheads="1"/>
                      </p:cNvPicPr>
                      <p:nvPr/>
                    </p:nvPicPr>
                    <p:blipFill>
                      <a:blip r:embed="rId4"/>
                      <a:srcRect/>
                      <a:stretch>
                        <a:fillRect/>
                      </a:stretch>
                    </p:blipFill>
                    <p:spPr bwMode="auto">
                      <a:xfrm>
                        <a:off x="478092" y="2133600"/>
                        <a:ext cx="8361363" cy="2209800"/>
                      </a:xfrm>
                      <a:prstGeom prst="rect">
                        <a:avLst/>
                      </a:prstGeom>
                      <a:noFill/>
                    </p:spPr>
                  </p:pic>
                </p:oleObj>
              </mc:Fallback>
            </mc:AlternateContent>
          </a:graphicData>
        </a:graphic>
      </p:graphicFrame>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Enabling MLMR reconfiguration</a:t>
            </a:r>
          </a:p>
        </p:txBody>
      </p:sp>
      <p:sp>
        <p:nvSpPr>
          <p:cNvPr id="13318" name="Rectangle 6"/>
          <p:cNvSpPr>
            <a:spLocks noGrp="1" noChangeArrowheads="1"/>
          </p:cNvSpPr>
          <p:nvPr>
            <p:ph idx="1"/>
          </p:nvPr>
        </p:nvSpPr>
        <p:spPr>
          <a:xfrm>
            <a:off x="685800" y="16764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04/06/2023</a:t>
            </a:r>
          </a:p>
        </p:txBody>
      </p:sp>
      <p:sp>
        <p:nvSpPr>
          <p:cNvPr id="5" name="Footer Placeholder 4"/>
          <p:cNvSpPr>
            <a:spLocks noGrp="1"/>
          </p:cNvSpPr>
          <p:nvPr>
            <p:ph type="ftr" sz="quarter" idx="11"/>
          </p:nvPr>
        </p:nvSpPr>
        <p:spPr/>
        <p:txBody>
          <a:bodyPr/>
          <a:lstStyle/>
          <a:p>
            <a:pPr>
              <a:defRPr/>
            </a:pPr>
            <a:r>
              <a:rPr lang="en-US" altLang="ko-KR">
                <a:sym typeface="+mn-ea"/>
              </a:rPr>
              <a:t>Vishnu Ratnam (SRA)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457200"/>
            <a:ext cx="7772400" cy="914400"/>
          </a:xfrm>
        </p:spPr>
        <p:txBody>
          <a:bodyPr/>
          <a:lstStyle/>
          <a:p>
            <a:r>
              <a:rPr lang="en-US" dirty="0"/>
              <a:t>Straw polls</a:t>
            </a:r>
          </a:p>
        </p:txBody>
      </p:sp>
      <p:sp>
        <p:nvSpPr>
          <p:cNvPr id="6" name="TextBox 5"/>
          <p:cNvSpPr txBox="1"/>
          <p:nvPr/>
        </p:nvSpPr>
        <p:spPr>
          <a:xfrm>
            <a:off x="504825" y="1447800"/>
            <a:ext cx="8039100" cy="5016758"/>
          </a:xfrm>
          <a:prstGeom prst="rect">
            <a:avLst/>
          </a:prstGeom>
          <a:noFill/>
        </p:spPr>
        <p:txBody>
          <a:bodyPr wrap="square" rtlCol="0">
            <a:spAutoFit/>
          </a:bodyPr>
          <a:lstStyle/>
          <a:p>
            <a:r>
              <a:rPr lang="en-US" sz="2000" b="1" dirty="0"/>
              <a:t>SP1:</a:t>
            </a:r>
            <a:r>
              <a:rPr lang="en-US" sz="2000" dirty="0"/>
              <a:t> </a:t>
            </a:r>
            <a:r>
              <a:rPr lang="en-GB" sz="2000" dirty="0"/>
              <a:t>Do you agree to support reconfigurable non-AP MLD operation in 802.11be. </a:t>
            </a:r>
            <a:endParaRPr lang="en-US" sz="2000" dirty="0"/>
          </a:p>
          <a:p>
            <a:pPr marL="285750" indent="-285750">
              <a:buFont typeface="Wingdings" panose="05000000000000000000" pitchFamily="2" charset="2"/>
              <a:buChar char="§"/>
            </a:pPr>
            <a:r>
              <a:rPr lang="en-GB" sz="2000" dirty="0"/>
              <a:t>Yes</a:t>
            </a:r>
          </a:p>
          <a:p>
            <a:pPr marL="285750" indent="-285750">
              <a:buFont typeface="Wingdings" panose="05000000000000000000" pitchFamily="2" charset="2"/>
              <a:buChar char="§"/>
            </a:pPr>
            <a:r>
              <a:rPr lang="en-GB" sz="2000" dirty="0"/>
              <a:t>No</a:t>
            </a:r>
          </a:p>
          <a:p>
            <a:pPr marL="285750" indent="-285750">
              <a:buFont typeface="Wingdings" panose="05000000000000000000" pitchFamily="2" charset="2"/>
              <a:buChar char="§"/>
            </a:pPr>
            <a:r>
              <a:rPr lang="en-GB" sz="2000" dirty="0"/>
              <a:t>Abstain</a:t>
            </a:r>
          </a:p>
          <a:p>
            <a:endParaRPr lang="en-GB" sz="2000" dirty="0"/>
          </a:p>
          <a:p>
            <a:r>
              <a:rPr lang="en-GB" sz="2000" dirty="0"/>
              <a:t>Result:</a:t>
            </a:r>
            <a:endParaRPr lang="en-US" sz="2000" dirty="0"/>
          </a:p>
          <a:p>
            <a:pPr algn="just"/>
            <a:endParaRPr lang="en-US" sz="1600" dirty="0"/>
          </a:p>
          <a:p>
            <a:r>
              <a:rPr lang="en-US" sz="2000" b="1" dirty="0"/>
              <a:t>SP2:</a:t>
            </a:r>
            <a:r>
              <a:rPr lang="en-US" sz="2000" dirty="0"/>
              <a:t> What is your preferred resolution to CID 17989?</a:t>
            </a:r>
          </a:p>
          <a:p>
            <a:pPr marL="342900" indent="-342900">
              <a:buFont typeface="Wingdings" panose="05000000000000000000" pitchFamily="2" charset="2"/>
              <a:buChar char="§"/>
            </a:pPr>
            <a:r>
              <a:rPr lang="en-US" sz="2000" dirty="0"/>
              <a:t>Option 1</a:t>
            </a:r>
          </a:p>
          <a:p>
            <a:pPr marL="342900" indent="-342900">
              <a:buFont typeface="Wingdings" panose="05000000000000000000" pitchFamily="2" charset="2"/>
              <a:buChar char="§"/>
            </a:pPr>
            <a:r>
              <a:rPr lang="en-US" sz="2000" dirty="0"/>
              <a:t>Option 2</a:t>
            </a:r>
          </a:p>
          <a:p>
            <a:pPr marL="342900" indent="-342900">
              <a:buFont typeface="Wingdings" panose="05000000000000000000" pitchFamily="2" charset="2"/>
              <a:buChar char="§"/>
            </a:pPr>
            <a:r>
              <a:rPr lang="en-US" sz="2000" dirty="0"/>
              <a:t>Option 3</a:t>
            </a:r>
          </a:p>
          <a:p>
            <a:endParaRPr lang="en-GB" sz="2000" dirty="0"/>
          </a:p>
          <a:p>
            <a:r>
              <a:rPr lang="en-GB" sz="2000" dirty="0"/>
              <a:t>Result: </a:t>
            </a:r>
          </a:p>
          <a:p>
            <a:r>
              <a:rPr lang="en-GB" sz="1600" dirty="0"/>
              <a:t>Note: This SP is for feedback so that presenter can prepare an appropriate CR document.</a:t>
            </a:r>
            <a:endParaRPr lang="en-US" sz="1600" dirty="0"/>
          </a:p>
          <a:p>
            <a:pPr algn="just"/>
            <a:endParaRPr lang="en-US" sz="1600" dirty="0"/>
          </a:p>
        </p:txBody>
      </p:sp>
      <p:sp>
        <p:nvSpPr>
          <p:cNvPr id="68" name="Footer Placeholder 4"/>
          <p:cNvSpPr>
            <a:spLocks noGrp="1"/>
          </p:cNvSpPr>
          <p:nvPr>
            <p:ph type="ftr" sz="quarter" idx="11"/>
          </p:nvPr>
        </p:nvSpPr>
        <p:spPr>
          <a:xfrm>
            <a:off x="5791200" y="6475413"/>
            <a:ext cx="2752725" cy="182880"/>
          </a:xfrm>
        </p:spPr>
        <p:txBody>
          <a:bodyPr/>
          <a:lstStyle/>
          <a:p>
            <a:pPr>
              <a:defRPr/>
            </a:pPr>
            <a:r>
              <a:rPr lang="en-US" altLang="ko-KR" dirty="0">
                <a:sym typeface="+mn-ea"/>
              </a:rPr>
              <a:t>Vishnu Ratnam (SRA)</a:t>
            </a:r>
            <a:endParaRPr lang="en-US" dirty="0"/>
          </a:p>
        </p:txBody>
      </p:sp>
    </p:spTree>
    <p:extLst>
      <p:ext uri="{BB962C8B-B14F-4D97-AF65-F5344CB8AC3E}">
        <p14:creationId xmlns:p14="http://schemas.microsoft.com/office/powerpoint/2010/main" val="3156437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a:xfrm>
            <a:off x="838200" y="3048000"/>
            <a:ext cx="7772400" cy="1066800"/>
          </a:xfrm>
        </p:spPr>
        <p:txBody>
          <a:bodyPr/>
          <a:lstStyle/>
          <a:p>
            <a:r>
              <a:rPr lang="en-US" altLang="zh-CN" sz="5400" dirty="0">
                <a:latin typeface="Arial" panose="020B0604020202020204" pitchFamily="34" charset="0"/>
                <a:cs typeface="Arial" panose="020B0604020202020204" pitchFamily="34" charset="0"/>
              </a:rPr>
              <a:t>Backup slides</a:t>
            </a:r>
            <a:endParaRPr lang="zh-CN" altLang="en-US" sz="5400" dirty="0"/>
          </a:p>
        </p:txBody>
      </p:sp>
      <p:sp>
        <p:nvSpPr>
          <p:cNvPr id="6" name="Footer Placeholder 5"/>
          <p:cNvSpPr>
            <a:spLocks noGrp="1"/>
          </p:cNvSpPr>
          <p:nvPr>
            <p:ph type="ftr" sz="quarter" idx="11"/>
          </p:nvPr>
        </p:nvSpPr>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192216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457200"/>
            <a:ext cx="7772400" cy="685800"/>
          </a:xfrm>
        </p:spPr>
        <p:txBody>
          <a:bodyPr/>
          <a:lstStyle/>
          <a:p>
            <a:r>
              <a:rPr lang="en-US" dirty="0"/>
              <a:t>How is max NSS at each MCS indicated?</a:t>
            </a:r>
          </a:p>
        </p:txBody>
      </p:sp>
      <p:sp>
        <p:nvSpPr>
          <p:cNvPr id="100" name="TextBox 99"/>
          <p:cNvSpPr txBox="1"/>
          <p:nvPr/>
        </p:nvSpPr>
        <p:spPr>
          <a:xfrm>
            <a:off x="381000" y="1143000"/>
            <a:ext cx="8229600" cy="5632311"/>
          </a:xfrm>
          <a:prstGeom prst="rect">
            <a:avLst/>
          </a:prstGeom>
          <a:noFill/>
        </p:spPr>
        <p:txBody>
          <a:bodyPr wrap="square" rtlCol="0">
            <a:spAutoFit/>
          </a:bodyPr>
          <a:lstStyle/>
          <a:p>
            <a:pPr algn="just"/>
            <a:r>
              <a:rPr lang="en-US" u="sng" dirty="0"/>
              <a:t>Clause 9.4.2.3.313.4:</a:t>
            </a:r>
          </a:p>
          <a:p>
            <a:pPr marL="285750" indent="-285750" algn="just">
              <a:buFont typeface="Arial" panose="020B0604020202020204" pitchFamily="34" charset="0"/>
              <a:buChar char="•"/>
            </a:pPr>
            <a:r>
              <a:rPr lang="en-US" dirty="0"/>
              <a:t>For each of its STA, an MLD indicates a set of supported maximum NSS (for TX and RX respectively) for each modulation and coding scheme (MCS) in the “EHT-MCS Map” subfield of the “Supported EHT MCS and NSS Set” field of the EHT capabilities element.</a:t>
            </a: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marL="285750" indent="-285750" algn="just">
              <a:buFont typeface="Arial" panose="020B0604020202020204" pitchFamily="34" charset="0"/>
              <a:buChar char="•"/>
            </a:pPr>
            <a:r>
              <a:rPr lang="en-US" dirty="0"/>
              <a:t>The EHT-MCS field indicates the combinations of MCS {0-13} and NSS supported by a STA for transmission and reception.</a:t>
            </a:r>
          </a:p>
          <a:p>
            <a:pPr marL="285750" indent="-285750" algn="just">
              <a:buFont typeface="Arial" panose="020B0604020202020204" pitchFamily="34" charset="0"/>
              <a:buChar char="•"/>
            </a:pPr>
            <a:r>
              <a:rPr lang="en-US" dirty="0"/>
              <a:t>The EHT capabilities element is a “per link indication” and is transmitted by a non-AP MLD in: </a:t>
            </a:r>
          </a:p>
          <a:p>
            <a:pPr marL="742950" lvl="1" indent="-285750" algn="just">
              <a:buFont typeface="Arial" panose="020B0604020202020204" pitchFamily="34" charset="0"/>
              <a:buChar char="•"/>
            </a:pPr>
            <a:r>
              <a:rPr lang="en-US" dirty="0"/>
              <a:t>Mandatorily carried in an Association/reassociation request frame sent by an EHT non-AP MLD.</a:t>
            </a:r>
          </a:p>
          <a:p>
            <a:pPr marL="742950" lvl="1" indent="-285750" algn="just">
              <a:buFont typeface="Arial" panose="020B0604020202020204" pitchFamily="34" charset="0"/>
              <a:buChar char="•"/>
            </a:pPr>
            <a:r>
              <a:rPr lang="en-US" dirty="0"/>
              <a:t>Mandatorily present in a probe request frame sent by an EHT non-AP MLD.</a:t>
            </a:r>
          </a:p>
          <a:p>
            <a:pPr marL="742950" lvl="1" indent="-285750" algn="just">
              <a:buFont typeface="Arial" panose="020B0604020202020204" pitchFamily="34" charset="0"/>
              <a:buChar char="•"/>
            </a:pPr>
            <a:r>
              <a:rPr lang="en-US" dirty="0"/>
              <a:t>Mandatorily present in a TDLS Discovery Request/Response frame if the transmitting STA belongs to an EHT MLD.</a:t>
            </a:r>
          </a:p>
          <a:p>
            <a:pPr marL="285750" indent="-285750" algn="just">
              <a:buFont typeface="Arial" panose="020B0604020202020204" pitchFamily="34" charset="0"/>
              <a:buChar char="•"/>
            </a:pPr>
            <a:r>
              <a:rPr lang="en-US" dirty="0"/>
              <a:t>The EHT capabilities element is a “per link indication” and is transmitted by AP MLD in: </a:t>
            </a:r>
          </a:p>
          <a:p>
            <a:pPr marL="742950" lvl="1" indent="-285750" algn="just">
              <a:buFont typeface="Arial" panose="020B0604020202020204" pitchFamily="34" charset="0"/>
              <a:buChar char="•"/>
            </a:pPr>
            <a:r>
              <a:rPr lang="en-US" dirty="0"/>
              <a:t>Mandatorily carried in a beacon frame transmitted by an EHT AP MLD.</a:t>
            </a:r>
          </a:p>
          <a:p>
            <a:pPr marL="742950" lvl="1" indent="-285750" algn="just">
              <a:buFont typeface="Arial" panose="020B0604020202020204" pitchFamily="34" charset="0"/>
              <a:buChar char="•"/>
            </a:pPr>
            <a:r>
              <a:rPr lang="en-US" dirty="0"/>
              <a:t>Mandatorily carried in an Association/reassociation response frame if the AP belongs to an EHT AP MLD.</a:t>
            </a:r>
          </a:p>
          <a:p>
            <a:pPr marL="742950" lvl="1" indent="-285750" algn="just">
              <a:buFont typeface="Arial" panose="020B0604020202020204" pitchFamily="34" charset="0"/>
              <a:buChar char="•"/>
            </a:pPr>
            <a:r>
              <a:rPr lang="en-US" dirty="0"/>
              <a:t>Mandatorily carried in a probe response frame if the AP belongs to an EHT AP MLD.</a:t>
            </a:r>
          </a:p>
        </p:txBody>
      </p:sp>
      <p:pic>
        <p:nvPicPr>
          <p:cNvPr id="8" name="Picture 7">
            <a:extLst>
              <a:ext uri="{FF2B5EF4-FFF2-40B4-BE49-F238E27FC236}">
                <a16:creationId xmlns:a16="http://schemas.microsoft.com/office/drawing/2014/main" id="{34E4D575-ECBC-EE3B-DD6B-FCF6CDE2C1BC}"/>
              </a:ext>
            </a:extLst>
          </p:cNvPr>
          <p:cNvPicPr>
            <a:picLocks noChangeAspect="1"/>
          </p:cNvPicPr>
          <p:nvPr/>
        </p:nvPicPr>
        <p:blipFill>
          <a:blip r:embed="rId2"/>
          <a:stretch>
            <a:fillRect/>
          </a:stretch>
        </p:blipFill>
        <p:spPr>
          <a:xfrm>
            <a:off x="292638" y="1977809"/>
            <a:ext cx="5189000" cy="935196"/>
          </a:xfrm>
          <a:prstGeom prst="rect">
            <a:avLst/>
          </a:prstGeom>
        </p:spPr>
      </p:pic>
      <p:pic>
        <p:nvPicPr>
          <p:cNvPr id="11" name="Picture 10">
            <a:extLst>
              <a:ext uri="{FF2B5EF4-FFF2-40B4-BE49-F238E27FC236}">
                <a16:creationId xmlns:a16="http://schemas.microsoft.com/office/drawing/2014/main" id="{EA9AE6E6-09E8-F674-E646-2A6BA9DAA2C9}"/>
              </a:ext>
            </a:extLst>
          </p:cNvPr>
          <p:cNvPicPr>
            <a:picLocks noChangeAspect="1"/>
          </p:cNvPicPr>
          <p:nvPr/>
        </p:nvPicPr>
        <p:blipFill>
          <a:blip r:embed="rId3"/>
          <a:stretch>
            <a:fillRect/>
          </a:stretch>
        </p:blipFill>
        <p:spPr>
          <a:xfrm>
            <a:off x="837617" y="2938626"/>
            <a:ext cx="4223427" cy="887010"/>
          </a:xfrm>
          <a:prstGeom prst="rect">
            <a:avLst/>
          </a:prstGeom>
        </p:spPr>
      </p:pic>
      <p:sp>
        <p:nvSpPr>
          <p:cNvPr id="12" name="Left Brace 11">
            <a:extLst>
              <a:ext uri="{FF2B5EF4-FFF2-40B4-BE49-F238E27FC236}">
                <a16:creationId xmlns:a16="http://schemas.microsoft.com/office/drawing/2014/main" id="{B3872825-CCE1-0226-90E8-E2BE86D14B09}"/>
              </a:ext>
            </a:extLst>
          </p:cNvPr>
          <p:cNvSpPr/>
          <p:nvPr/>
        </p:nvSpPr>
        <p:spPr bwMode="auto">
          <a:xfrm rot="5400000">
            <a:off x="2871228" y="831240"/>
            <a:ext cx="249672" cy="4191002"/>
          </a:xfrm>
          <a:prstGeom prst="leftBrace">
            <a:avLst>
              <a:gd name="adj1" fmla="val 8333"/>
              <a:gd name="adj2" fmla="val 1345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19" name="Picture 18">
            <a:extLst>
              <a:ext uri="{FF2B5EF4-FFF2-40B4-BE49-F238E27FC236}">
                <a16:creationId xmlns:a16="http://schemas.microsoft.com/office/drawing/2014/main" id="{00A81092-33B9-32FB-ED08-BC0B8387DDBE}"/>
              </a:ext>
            </a:extLst>
          </p:cNvPr>
          <p:cNvPicPr>
            <a:picLocks noChangeAspect="1"/>
          </p:cNvPicPr>
          <p:nvPr/>
        </p:nvPicPr>
        <p:blipFill>
          <a:blip r:embed="rId4"/>
          <a:stretch>
            <a:fillRect/>
          </a:stretch>
        </p:blipFill>
        <p:spPr>
          <a:xfrm>
            <a:off x="685800" y="3701403"/>
            <a:ext cx="4795838" cy="1184974"/>
          </a:xfrm>
          <a:prstGeom prst="rect">
            <a:avLst/>
          </a:prstGeom>
        </p:spPr>
      </p:pic>
      <p:sp>
        <p:nvSpPr>
          <p:cNvPr id="20" name="Left Brace 19">
            <a:extLst>
              <a:ext uri="{FF2B5EF4-FFF2-40B4-BE49-F238E27FC236}">
                <a16:creationId xmlns:a16="http://schemas.microsoft.com/office/drawing/2014/main" id="{F93F89DC-F499-A215-4260-E2F2188D80BF}"/>
              </a:ext>
            </a:extLst>
          </p:cNvPr>
          <p:cNvSpPr/>
          <p:nvPr/>
        </p:nvSpPr>
        <p:spPr bwMode="auto">
          <a:xfrm rot="5400000">
            <a:off x="2959169" y="1315717"/>
            <a:ext cx="249100" cy="4795838"/>
          </a:xfrm>
          <a:prstGeom prst="leftBrace">
            <a:avLst>
              <a:gd name="adj1" fmla="val 8333"/>
              <a:gd name="adj2" fmla="val 38739"/>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22" name="Picture 21">
            <a:extLst>
              <a:ext uri="{FF2B5EF4-FFF2-40B4-BE49-F238E27FC236}">
                <a16:creationId xmlns:a16="http://schemas.microsoft.com/office/drawing/2014/main" id="{A8E8F8C4-4B75-E35C-2A80-91C6C032A55D}"/>
              </a:ext>
            </a:extLst>
          </p:cNvPr>
          <p:cNvPicPr>
            <a:picLocks noChangeAspect="1"/>
          </p:cNvPicPr>
          <p:nvPr/>
        </p:nvPicPr>
        <p:blipFill>
          <a:blip r:embed="rId5"/>
          <a:stretch>
            <a:fillRect/>
          </a:stretch>
        </p:blipFill>
        <p:spPr>
          <a:xfrm>
            <a:off x="5649367" y="1981200"/>
            <a:ext cx="3347147" cy="2786457"/>
          </a:xfrm>
          <a:prstGeom prst="rect">
            <a:avLst/>
          </a:prstGeom>
        </p:spPr>
      </p:pic>
    </p:spTree>
    <p:extLst>
      <p:ext uri="{BB962C8B-B14F-4D97-AF65-F5344CB8AC3E}">
        <p14:creationId xmlns:p14="http://schemas.microsoft.com/office/powerpoint/2010/main" val="108342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Changing supported NSS by using OM</a:t>
            </a:r>
          </a:p>
        </p:txBody>
      </p:sp>
      <p:sp>
        <p:nvSpPr>
          <p:cNvPr id="100" name="TextBox 99"/>
          <p:cNvSpPr txBox="1"/>
          <p:nvPr/>
        </p:nvSpPr>
        <p:spPr>
          <a:xfrm>
            <a:off x="685800" y="1371600"/>
            <a:ext cx="7703940" cy="3970318"/>
          </a:xfrm>
          <a:prstGeom prst="rect">
            <a:avLst/>
          </a:prstGeom>
          <a:noFill/>
        </p:spPr>
        <p:txBody>
          <a:bodyPr wrap="square" rtlCol="0">
            <a:spAutoFit/>
          </a:bodyPr>
          <a:lstStyle/>
          <a:p>
            <a:pPr algn="just"/>
            <a:r>
              <a:rPr lang="en-US" u="sng" dirty="0"/>
              <a:t>Clause 11.40 and Clause 26.9:</a:t>
            </a:r>
          </a:p>
          <a:p>
            <a:pPr marL="285750" indent="-285750" algn="just">
              <a:buFont typeface="Arial" panose="020B0604020202020204" pitchFamily="34" charset="0"/>
              <a:buChar char="•"/>
            </a:pPr>
            <a:r>
              <a:rPr lang="en-US" dirty="0"/>
              <a:t>The spec also defines a power saving mechanism for a STA called “operating mode change”. By using an operating mode change, a STA can change its operating bandwidth and/or the maximum NSS that it can support. Thus, it can save power by reducing bandwidth or number of spatial streams when required.</a:t>
            </a:r>
          </a:p>
          <a:p>
            <a:pPr marL="285750" indent="-285750" algn="just">
              <a:buFont typeface="Arial" panose="020B0604020202020204" pitchFamily="34" charset="0"/>
              <a:buChar char="•"/>
            </a:pPr>
            <a:r>
              <a:rPr lang="en-US" dirty="0"/>
              <a:t>A STA can change its RX operating mode by either:  (see backup slides for details)</a:t>
            </a:r>
          </a:p>
          <a:p>
            <a:pPr marL="742950" lvl="1" indent="-285750" algn="just">
              <a:buFont typeface="Arial" panose="020B0604020202020204" pitchFamily="34" charset="0"/>
              <a:buChar char="•"/>
            </a:pPr>
            <a:r>
              <a:rPr lang="en-US" dirty="0"/>
              <a:t>Transmitting an Operating Mode Notification frame, which is a VHT Action frame (class 3 management).</a:t>
            </a:r>
          </a:p>
          <a:p>
            <a:pPr marL="742950" lvl="1" indent="-285750" algn="just">
              <a:buFont typeface="Arial" panose="020B0604020202020204" pitchFamily="34" charset="0"/>
              <a:buChar char="•"/>
            </a:pPr>
            <a:r>
              <a:rPr lang="en-US" dirty="0"/>
              <a:t>Transmitting an Operating Mode Notification element inside a beacon frame, (Re)association request/response frames.</a:t>
            </a:r>
          </a:p>
          <a:p>
            <a:pPr marL="742950" lvl="1" indent="-285750" algn="just">
              <a:buFont typeface="Arial" panose="020B0604020202020204" pitchFamily="34" charset="0"/>
              <a:buChar char="•"/>
            </a:pPr>
            <a:r>
              <a:rPr lang="en-US" dirty="0"/>
              <a:t>Transmitting an OM Control subfield or EHT OM Control subfield in an A-control field of a QoS Data, QoS Null or Class 3 Management frames. (This is not very useful for AP since can’t be broadcast.) </a:t>
            </a:r>
            <a:endParaRPr lang="en-US"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n-US" dirty="0"/>
              <a:t>A non-AP STA can change its TX operating mode by either:  (see backup slides for details)</a:t>
            </a:r>
          </a:p>
          <a:p>
            <a:pPr marL="742950" lvl="1" indent="-285750" algn="just">
              <a:buFont typeface="Arial" panose="020B0604020202020204" pitchFamily="34" charset="0"/>
              <a:buChar char="•"/>
            </a:pPr>
            <a:r>
              <a:rPr lang="en-US" dirty="0"/>
              <a:t>Transmitting an OM Control subfield or EHT OM Control subfield in an A-control field of a QoS Data, QoS Null or Class 3 Management frames.</a:t>
            </a:r>
            <a:endParaRPr lang="en-US"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n-US" b="0" i="0" u="none" strike="noStrike" baseline="0" dirty="0">
                <a:solidFill>
                  <a:srgbClr val="000000"/>
                </a:solidFill>
                <a:latin typeface="Times New Roman" panose="02020603050405020304" pitchFamily="18" charset="0"/>
              </a:rPr>
              <a:t>For any MCS, that the max receive </a:t>
            </a:r>
            <a:r>
              <a:rPr lang="en-US" b="0" i="0" u="none" strike="noStrike" baseline="0" dirty="0" err="1">
                <a:solidFill>
                  <a:srgbClr val="000000"/>
                </a:solidFill>
                <a:latin typeface="Times New Roman" panose="02020603050405020304" pitchFamily="18" charset="0"/>
              </a:rPr>
              <a:t>Nss</a:t>
            </a:r>
            <a:r>
              <a:rPr lang="en-US" b="0" i="0" u="none" strike="noStrike" baseline="0" dirty="0">
                <a:solidFill>
                  <a:srgbClr val="000000"/>
                </a:solidFill>
                <a:latin typeface="Times New Roman" panose="02020603050405020304" pitchFamily="18" charset="0"/>
              </a:rPr>
              <a:t> that a </a:t>
            </a:r>
            <a:r>
              <a:rPr lang="en-US" b="0" i="0" u="none" strike="noStrike" baseline="0" dirty="0" err="1">
                <a:solidFill>
                  <a:srgbClr val="000000"/>
                </a:solidFill>
                <a:latin typeface="Times New Roman" panose="02020603050405020304" pitchFamily="18" charset="0"/>
              </a:rPr>
              <a:t>nonAP</a:t>
            </a:r>
            <a:r>
              <a:rPr lang="en-US" b="0" i="0" u="none" strike="noStrike" baseline="0" dirty="0">
                <a:solidFill>
                  <a:srgbClr val="000000"/>
                </a:solidFill>
                <a:latin typeface="Times New Roman" panose="02020603050405020304" pitchFamily="18" charset="0"/>
              </a:rPr>
              <a:t> STA can support is equal to the smaller of:</a:t>
            </a:r>
          </a:p>
          <a:p>
            <a:pPr marL="742950" lvl="1" indent="-285750" algn="just">
              <a:buFont typeface="Arial" panose="020B0604020202020204" pitchFamily="34" charset="0"/>
              <a:buChar char="•"/>
            </a:pPr>
            <a:r>
              <a:rPr lang="en-US" b="0" i="0" u="none" strike="noStrike" baseline="0" dirty="0">
                <a:solidFill>
                  <a:srgbClr val="000000"/>
                </a:solidFill>
                <a:latin typeface="Times New Roman" panose="02020603050405020304" pitchFamily="18" charset="0"/>
              </a:rPr>
              <a:t>The value of the “Rx Max </a:t>
            </a:r>
            <a:r>
              <a:rPr lang="en-US" b="0" i="0" u="none" strike="noStrike" baseline="0" dirty="0" err="1">
                <a:solidFill>
                  <a:srgbClr val="000000"/>
                </a:solidFill>
                <a:latin typeface="Times New Roman" panose="02020603050405020304" pitchFamily="18" charset="0"/>
              </a:rPr>
              <a:t>Nss</a:t>
            </a:r>
            <a:r>
              <a:rPr lang="en-US" b="0" i="0" u="none" strike="noStrike" baseline="0" dirty="0">
                <a:solidFill>
                  <a:srgbClr val="000000"/>
                </a:solidFill>
                <a:latin typeface="Times New Roman" panose="02020603050405020304" pitchFamily="18" charset="0"/>
              </a:rPr>
              <a:t> That Supports Specified MCS” subfield for the given EHT-MCS</a:t>
            </a:r>
          </a:p>
          <a:p>
            <a:pPr marL="742950" lvl="1" indent="-285750" algn="just">
              <a:buFont typeface="Arial" panose="020B0604020202020204" pitchFamily="34" charset="0"/>
              <a:buChar char="•"/>
            </a:pPr>
            <a:r>
              <a:rPr lang="en-US" b="0" i="0" u="none" strike="noStrike" baseline="0" dirty="0">
                <a:solidFill>
                  <a:srgbClr val="000000"/>
                </a:solidFill>
                <a:latin typeface="Times New Roman" panose="02020603050405020304" pitchFamily="18" charset="0"/>
              </a:rPr>
              <a:t>The maximum supported </a:t>
            </a:r>
            <a:r>
              <a:rPr lang="en-US" b="0" i="0" u="none" strike="noStrike" baseline="0" dirty="0" err="1">
                <a:solidFill>
                  <a:srgbClr val="000000"/>
                </a:solidFill>
                <a:latin typeface="Times New Roman" panose="02020603050405020304" pitchFamily="18" charset="0"/>
              </a:rPr>
              <a:t>Nss</a:t>
            </a:r>
            <a:r>
              <a:rPr lang="en-US" b="0" i="0" u="none" strike="noStrike" baseline="0" dirty="0">
                <a:solidFill>
                  <a:srgbClr val="000000"/>
                </a:solidFill>
                <a:latin typeface="Times New Roman" panose="02020603050405020304" pitchFamily="18" charset="0"/>
              </a:rPr>
              <a:t> as indicated by the value of the Rx NSS field of the Operating Mode Notification frame or the Operating Mode Notification element if the value of Rx NSS Type is 0, or by the value of the Rx NSS field of the OM Control subfield if EHT OM Control subfield is not present in the same A-Control field, or by the value of the Rx NSS Extension field of the EHT OM Control subfield combined with the value of the Rx NSS field of the OM Control subfield</a:t>
            </a:r>
            <a:endParaRPr lang="en-US" dirty="0"/>
          </a:p>
          <a:p>
            <a:pPr marL="285750" indent="-285750" algn="just">
              <a:buFont typeface="Arial" panose="020B0604020202020204" pitchFamily="34" charset="0"/>
              <a:buChar char="•"/>
            </a:pPr>
            <a:r>
              <a:rPr lang="en-US" b="1" dirty="0"/>
              <a:t> Note that this operating mode notification is a per-link indication.</a:t>
            </a:r>
          </a:p>
        </p:txBody>
      </p:sp>
      <p:sp>
        <p:nvSpPr>
          <p:cNvPr id="2" name="Footer Placeholder 4">
            <a:extLst>
              <a:ext uri="{FF2B5EF4-FFF2-40B4-BE49-F238E27FC236}">
                <a16:creationId xmlns:a16="http://schemas.microsoft.com/office/drawing/2014/main" id="{BAAFBA80-AEDB-7880-0A61-6665DD1134C2}"/>
              </a:ext>
            </a:extLst>
          </p:cNvPr>
          <p:cNvSpPr>
            <a:spLocks noGrp="1"/>
          </p:cNvSpPr>
          <p:nvPr>
            <p:ph type="ftr" sz="quarter" idx="11"/>
          </p:nvPr>
        </p:nvSpPr>
        <p:spPr>
          <a:xfrm>
            <a:off x="5791200" y="6475413"/>
            <a:ext cx="2752725" cy="182880"/>
          </a:xfrm>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3721886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94088" y="341336"/>
            <a:ext cx="7772400" cy="685800"/>
          </a:xfrm>
        </p:spPr>
        <p:txBody>
          <a:bodyPr/>
          <a:lstStyle/>
          <a:p>
            <a:r>
              <a:rPr lang="en-US" dirty="0"/>
              <a:t>Comment Resolution</a:t>
            </a:r>
          </a:p>
        </p:txBody>
      </p:sp>
      <p:graphicFrame>
        <p:nvGraphicFramePr>
          <p:cNvPr id="3" name="Table 5">
            <a:extLst>
              <a:ext uri="{FF2B5EF4-FFF2-40B4-BE49-F238E27FC236}">
                <a16:creationId xmlns:a16="http://schemas.microsoft.com/office/drawing/2014/main" id="{52B7CB89-AD0B-8090-CFC0-0C77512E902E}"/>
              </a:ext>
            </a:extLst>
          </p:cNvPr>
          <p:cNvGraphicFramePr>
            <a:graphicFrameLocks noGrp="1"/>
          </p:cNvGraphicFramePr>
          <p:nvPr>
            <p:extLst>
              <p:ext uri="{D42A27DB-BD31-4B8C-83A1-F6EECF244321}">
                <p14:modId xmlns:p14="http://schemas.microsoft.com/office/powerpoint/2010/main" val="1678485343"/>
              </p:ext>
            </p:extLst>
          </p:nvPr>
        </p:nvGraphicFramePr>
        <p:xfrm>
          <a:off x="381000" y="1447800"/>
          <a:ext cx="7696200" cy="1873885"/>
        </p:xfrm>
        <a:graphic>
          <a:graphicData uri="http://schemas.openxmlformats.org/drawingml/2006/table">
            <a:tbl>
              <a:tblPr firstRow="1" bandRow="1">
                <a:tableStyleId>{073A0DAA-6AF3-43AB-8588-CEC1D06C72B9}</a:tableStyleId>
              </a:tblPr>
              <a:tblGrid>
                <a:gridCol w="838200">
                  <a:extLst>
                    <a:ext uri="{9D8B030D-6E8A-4147-A177-3AD203B41FA5}">
                      <a16:colId xmlns:a16="http://schemas.microsoft.com/office/drawing/2014/main" val="841401120"/>
                    </a:ext>
                  </a:extLst>
                </a:gridCol>
                <a:gridCol w="990600">
                  <a:extLst>
                    <a:ext uri="{9D8B030D-6E8A-4147-A177-3AD203B41FA5}">
                      <a16:colId xmlns:a16="http://schemas.microsoft.com/office/drawing/2014/main" val="3005845319"/>
                    </a:ext>
                  </a:extLst>
                </a:gridCol>
                <a:gridCol w="3429000">
                  <a:extLst>
                    <a:ext uri="{9D8B030D-6E8A-4147-A177-3AD203B41FA5}">
                      <a16:colId xmlns:a16="http://schemas.microsoft.com/office/drawing/2014/main" val="6830858"/>
                    </a:ext>
                  </a:extLst>
                </a:gridCol>
                <a:gridCol w="2438400">
                  <a:extLst>
                    <a:ext uri="{9D8B030D-6E8A-4147-A177-3AD203B41FA5}">
                      <a16:colId xmlns:a16="http://schemas.microsoft.com/office/drawing/2014/main" val="2499534848"/>
                    </a:ext>
                  </a:extLst>
                </a:gridCol>
              </a:tblGrid>
              <a:tr h="370840">
                <a:tc>
                  <a:txBody>
                    <a:bodyPr/>
                    <a:lstStyle/>
                    <a:p>
                      <a:r>
                        <a:rPr lang="en-US" sz="1400" dirty="0"/>
                        <a:t>CID</a:t>
                      </a:r>
                    </a:p>
                  </a:txBody>
                  <a:tcPr/>
                </a:tc>
                <a:tc>
                  <a:txBody>
                    <a:bodyPr/>
                    <a:lstStyle/>
                    <a:p>
                      <a:r>
                        <a:rPr lang="en-US" sz="1400" dirty="0"/>
                        <a:t>Clause</a:t>
                      </a:r>
                    </a:p>
                  </a:txBody>
                  <a:tcPr/>
                </a:tc>
                <a:tc>
                  <a:txBody>
                    <a:bodyPr/>
                    <a:lstStyle/>
                    <a:p>
                      <a:r>
                        <a:rPr lang="en-US" sz="1400" dirty="0"/>
                        <a:t>Comment</a:t>
                      </a:r>
                    </a:p>
                  </a:txBody>
                  <a:tcPr/>
                </a:tc>
                <a:tc>
                  <a:txBody>
                    <a:bodyPr/>
                    <a:lstStyle/>
                    <a:p>
                      <a:r>
                        <a:rPr lang="en-US" sz="1400" dirty="0"/>
                        <a:t>Proposed change</a:t>
                      </a:r>
                    </a:p>
                  </a:txBody>
                  <a:tcPr/>
                </a:tc>
                <a:extLst>
                  <a:ext uri="{0D108BD9-81ED-4DB2-BD59-A6C34878D82A}">
                    <a16:rowId xmlns:a16="http://schemas.microsoft.com/office/drawing/2014/main" val="2079372117"/>
                  </a:ext>
                </a:extLst>
              </a:tr>
              <a:tr h="370840">
                <a:tc>
                  <a:txBody>
                    <a:bodyPr/>
                    <a:lstStyle/>
                    <a:p>
                      <a:r>
                        <a:rPr lang="en-US" sz="1400" dirty="0"/>
                        <a:t>17989</a:t>
                      </a:r>
                    </a:p>
                  </a:txBody>
                  <a:tcPr/>
                </a:tc>
                <a:tc>
                  <a:txBody>
                    <a:bodyPr/>
                    <a:lstStyle/>
                    <a:p>
                      <a:r>
                        <a:rPr lang="en-US" sz="1400" dirty="0"/>
                        <a:t>35.3.16.2</a:t>
                      </a:r>
                    </a:p>
                  </a:txBody>
                  <a:tcPr/>
                </a:tc>
                <a:tc>
                  <a:txBody>
                    <a:bodyPr/>
                    <a:lstStyle/>
                    <a:p>
                      <a:pPr algn="l" fontAlgn="t"/>
                      <a:r>
                        <a:rPr lang="en-US" sz="1400" b="0" u="none" strike="noStrike" dirty="0">
                          <a:solidFill>
                            <a:srgbClr val="000000"/>
                          </a:solidFill>
                          <a:effectLst/>
                        </a:rPr>
                        <a:t>A reconfigurable multi-radio AP or non-AP MLD should be capable of moving its radios quasi-statically across the enabled links based on the requirement. A mechanism to </a:t>
                      </a:r>
                      <a:r>
                        <a:rPr lang="en-US" sz="1400" b="0" u="none" strike="noStrike" dirty="0" err="1">
                          <a:solidFill>
                            <a:srgbClr val="000000"/>
                          </a:solidFill>
                          <a:effectLst/>
                        </a:rPr>
                        <a:t>seemlessly</a:t>
                      </a:r>
                      <a:r>
                        <a:rPr lang="en-US" sz="1400" b="0" u="none" strike="noStrike" dirty="0">
                          <a:solidFill>
                            <a:srgbClr val="000000"/>
                          </a:solidFill>
                          <a:effectLst/>
                        </a:rPr>
                        <a:t> indicate the updated MCS-NSS set for each of such links without the need for re-association is required.</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0" u="none" strike="noStrike" dirty="0">
                          <a:solidFill>
                            <a:srgbClr val="000000"/>
                          </a:solidFill>
                          <a:effectLst/>
                        </a:rPr>
                        <a:t>The commenter will bring forth a solution to the problem.</a:t>
                      </a:r>
                      <a:endParaRPr lang="en-US" sz="14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009402419"/>
                  </a:ext>
                </a:extLst>
              </a:tr>
            </a:tbl>
          </a:graphicData>
        </a:graphic>
      </p:graphicFrame>
      <p:sp>
        <p:nvSpPr>
          <p:cNvPr id="5" name="Footer Placeholder 4">
            <a:extLst>
              <a:ext uri="{FF2B5EF4-FFF2-40B4-BE49-F238E27FC236}">
                <a16:creationId xmlns:a16="http://schemas.microsoft.com/office/drawing/2014/main" id="{573CF006-641B-9B50-D68B-F836478B672B}"/>
              </a:ext>
            </a:extLst>
          </p:cNvPr>
          <p:cNvSpPr>
            <a:spLocks noGrp="1"/>
          </p:cNvSpPr>
          <p:nvPr>
            <p:ph type="ftr" sz="quarter" idx="11"/>
          </p:nvPr>
        </p:nvSpPr>
        <p:spPr>
          <a:xfrm>
            <a:off x="5791200" y="6475413"/>
            <a:ext cx="2752725" cy="182880"/>
          </a:xfrm>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287748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94088" y="341336"/>
            <a:ext cx="7772400" cy="685800"/>
          </a:xfrm>
        </p:spPr>
        <p:txBody>
          <a:bodyPr/>
          <a:lstStyle/>
          <a:p>
            <a:r>
              <a:rPr lang="en-US" dirty="0"/>
              <a:t>Motivation</a:t>
            </a:r>
          </a:p>
        </p:txBody>
      </p:sp>
      <p:sp>
        <p:nvSpPr>
          <p:cNvPr id="4" name="Footer Placeholder 3"/>
          <p:cNvSpPr>
            <a:spLocks noGrp="1"/>
          </p:cNvSpPr>
          <p:nvPr>
            <p:ph type="ftr" sz="quarter" idx="11"/>
          </p:nvPr>
        </p:nvSpPr>
        <p:spPr>
          <a:xfrm>
            <a:off x="6137441" y="6423415"/>
            <a:ext cx="2752725" cy="182880"/>
          </a:xfrm>
        </p:spPr>
        <p:txBody>
          <a:bodyPr/>
          <a:lstStyle/>
          <a:p>
            <a:pPr>
              <a:defRPr/>
            </a:pPr>
            <a:r>
              <a:rPr lang="en-US" altLang="ko-KR">
                <a:sym typeface="+mn-ea"/>
              </a:rPr>
              <a:t>Vishnu Ratnam (SRA)</a:t>
            </a:r>
            <a:endParaRPr lang="en-US" dirty="0"/>
          </a:p>
        </p:txBody>
      </p:sp>
      <p:sp>
        <p:nvSpPr>
          <p:cNvPr id="100" name="TextBox 99"/>
          <p:cNvSpPr txBox="1"/>
          <p:nvPr/>
        </p:nvSpPr>
        <p:spPr>
          <a:xfrm>
            <a:off x="609600" y="939834"/>
            <a:ext cx="8001000" cy="1938992"/>
          </a:xfrm>
          <a:prstGeom prst="rect">
            <a:avLst/>
          </a:prstGeom>
          <a:noFill/>
        </p:spPr>
        <p:txBody>
          <a:bodyPr wrap="square" rtlCol="0">
            <a:spAutoFit/>
          </a:bodyPr>
          <a:lstStyle/>
          <a:p>
            <a:pPr marL="285750" indent="-285750" algn="just">
              <a:buFont typeface="Arial" panose="020B0604020202020204" pitchFamily="34" charset="0"/>
              <a:buChar char="•"/>
            </a:pPr>
            <a:r>
              <a:rPr lang="en-US" b="1" dirty="0"/>
              <a:t>Reconfigurable MLMR device</a:t>
            </a:r>
            <a:r>
              <a:rPr lang="en-US" dirty="0"/>
              <a:t>: A multi-radio device that can move radios across links, e.g., EMLMR capable device.</a:t>
            </a:r>
          </a:p>
          <a:p>
            <a:pPr marL="285750" indent="-285750" algn="just">
              <a:buFont typeface="Arial" panose="020B0604020202020204" pitchFamily="34" charset="0"/>
              <a:buChar char="•"/>
            </a:pPr>
            <a:r>
              <a:rPr lang="en-US" dirty="0"/>
              <a:t>A reconfigurable MLMR device should be quasi-statically able to move radios across its links.</a:t>
            </a:r>
          </a:p>
          <a:p>
            <a:pPr marL="742950" lvl="1" indent="-285750" algn="just">
              <a:buFont typeface="Arial" panose="020B0604020202020204" pitchFamily="34" charset="0"/>
              <a:buChar char="•"/>
            </a:pPr>
            <a:r>
              <a:rPr lang="en-US" dirty="0"/>
              <a:t>This is useful when bandwidth/load/OBSS interference of one link is becomes better than another link.</a:t>
            </a:r>
          </a:p>
          <a:p>
            <a:pPr marL="742950" lvl="1" indent="-285750" algn="just">
              <a:buFont typeface="Arial" panose="020B0604020202020204" pitchFamily="34" charset="0"/>
              <a:buChar char="•"/>
            </a:pPr>
            <a:r>
              <a:rPr lang="en-US" dirty="0"/>
              <a:t>When one of the link is removed by the AP MLD.</a:t>
            </a:r>
          </a:p>
          <a:p>
            <a:pPr marL="742950" lvl="1" indent="-285750" algn="just">
              <a:buFont typeface="Arial" panose="020B0604020202020204" pitchFamily="34" charset="0"/>
              <a:buChar char="•"/>
            </a:pPr>
            <a:r>
              <a:rPr lang="en-US" dirty="0"/>
              <a:t>The RSSI of the different links change due to mobility etc.</a:t>
            </a:r>
          </a:p>
          <a:p>
            <a:pPr marL="285750" indent="-285750" algn="just">
              <a:buFont typeface="Arial" panose="020B0604020202020204" pitchFamily="34" charset="0"/>
              <a:buChar char="•"/>
            </a:pPr>
            <a:r>
              <a:rPr lang="en-US" dirty="0"/>
              <a:t>When such a reconfiguration happens at a non-AP MLD or AP MLD, the following can change:</a:t>
            </a:r>
          </a:p>
          <a:p>
            <a:pPr marL="742950" lvl="1" indent="-285750" algn="just">
              <a:buFont typeface="Arial" panose="020B0604020202020204" pitchFamily="34" charset="0"/>
              <a:buChar char="•"/>
            </a:pPr>
            <a:r>
              <a:rPr lang="en-US" dirty="0"/>
              <a:t>The maximum NSS that each of the links can support for TX and RX.</a:t>
            </a:r>
          </a:p>
          <a:p>
            <a:pPr marL="742950" lvl="1" indent="-285750" algn="just">
              <a:buFont typeface="Arial" panose="020B0604020202020204" pitchFamily="34" charset="0"/>
              <a:buChar char="•"/>
            </a:pPr>
            <a:r>
              <a:rPr lang="en-US" dirty="0"/>
              <a:t>The NSS that can be supported at each MCS can change. </a:t>
            </a:r>
          </a:p>
          <a:p>
            <a:pPr marL="285750" indent="-285750" algn="just">
              <a:buFont typeface="Arial" panose="020B0604020202020204" pitchFamily="34" charset="0"/>
              <a:buChar char="•"/>
            </a:pPr>
            <a:r>
              <a:rPr lang="en-US" dirty="0"/>
              <a:t>This feature is beneficial to both an AP MLD and a non-AP MLD implementation for efficiency of hardware. </a:t>
            </a:r>
            <a:r>
              <a:rPr lang="en-US" b="1" dirty="0"/>
              <a:t>However here we focus on non-AP MLD case only.</a:t>
            </a:r>
          </a:p>
        </p:txBody>
      </p:sp>
      <p:sp>
        <p:nvSpPr>
          <p:cNvPr id="8" name="Rectangle 7"/>
          <p:cNvSpPr/>
          <p:nvPr/>
        </p:nvSpPr>
        <p:spPr bwMode="auto">
          <a:xfrm>
            <a:off x="6866512" y="3181967"/>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10" name="Rectangle 9"/>
          <p:cNvSpPr/>
          <p:nvPr/>
        </p:nvSpPr>
        <p:spPr bwMode="auto">
          <a:xfrm>
            <a:off x="7022869" y="3688637"/>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11" name="Rectangle 10"/>
          <p:cNvSpPr/>
          <p:nvPr/>
        </p:nvSpPr>
        <p:spPr bwMode="auto">
          <a:xfrm>
            <a:off x="4896834" y="3199217"/>
            <a:ext cx="803141" cy="1065808"/>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a:p>
        </p:txBody>
      </p:sp>
      <p:sp>
        <p:nvSpPr>
          <p:cNvPr id="13" name="Rectangle 12"/>
          <p:cNvSpPr/>
          <p:nvPr/>
        </p:nvSpPr>
        <p:spPr bwMode="auto">
          <a:xfrm>
            <a:off x="4954986" y="3682783"/>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cxnSp>
        <p:nvCxnSpPr>
          <p:cNvPr id="15" name="Straight Arrow Connector 14"/>
          <p:cNvCxnSpPr>
            <a:stCxn id="13" idx="3"/>
            <a:endCxn id="10" idx="1"/>
          </p:cNvCxnSpPr>
          <p:nvPr/>
        </p:nvCxnSpPr>
        <p:spPr bwMode="auto">
          <a:xfrm>
            <a:off x="5625924" y="3817524"/>
            <a:ext cx="1396945" cy="5854"/>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17" name="TextBox 16"/>
          <p:cNvSpPr txBox="1"/>
          <p:nvPr/>
        </p:nvSpPr>
        <p:spPr>
          <a:xfrm>
            <a:off x="4851166" y="4049751"/>
            <a:ext cx="915227"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MLD 1</a:t>
            </a:r>
            <a:endParaRPr lang="en-US" sz="1200" dirty="0">
              <a:effectLst/>
              <a:latin typeface="Times New Roman" panose="02020603050405020304" pitchFamily="18" charset="0"/>
              <a:ea typeface="Times New Roman" panose="02020603050405020304" pitchFamily="18" charset="0"/>
            </a:endParaRPr>
          </a:p>
        </p:txBody>
      </p:sp>
      <p:sp>
        <p:nvSpPr>
          <p:cNvPr id="18" name="TextBox 25"/>
          <p:cNvSpPr txBox="1"/>
          <p:nvPr/>
        </p:nvSpPr>
        <p:spPr>
          <a:xfrm>
            <a:off x="7022869" y="4026891"/>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MLD 2</a:t>
            </a:r>
            <a:endParaRPr lang="en-US" sz="1200" dirty="0">
              <a:effectLst/>
              <a:latin typeface="Times New Roman" panose="02020603050405020304" pitchFamily="18" charset="0"/>
              <a:ea typeface="Times New Roman" panose="02020603050405020304" pitchFamily="18" charset="0"/>
            </a:endParaRPr>
          </a:p>
        </p:txBody>
      </p:sp>
      <p:sp>
        <p:nvSpPr>
          <p:cNvPr id="19" name="Rectangle 18"/>
          <p:cNvSpPr/>
          <p:nvPr/>
        </p:nvSpPr>
        <p:spPr bwMode="auto">
          <a:xfrm>
            <a:off x="8202598" y="3262529"/>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23" name="Rectangle 22"/>
          <p:cNvSpPr/>
          <p:nvPr/>
        </p:nvSpPr>
        <p:spPr bwMode="auto">
          <a:xfrm>
            <a:off x="7031399" y="3273498"/>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sp>
        <p:nvSpPr>
          <p:cNvPr id="24" name="Rectangle 23"/>
          <p:cNvSpPr/>
          <p:nvPr/>
        </p:nvSpPr>
        <p:spPr bwMode="auto">
          <a:xfrm>
            <a:off x="4954986" y="3272522"/>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25" name="Straight Arrow Connector 24"/>
          <p:cNvCxnSpPr>
            <a:stCxn id="24" idx="3"/>
            <a:endCxn id="23" idx="1"/>
          </p:cNvCxnSpPr>
          <p:nvPr/>
        </p:nvCxnSpPr>
        <p:spPr bwMode="auto">
          <a:xfrm>
            <a:off x="5625924" y="3403859"/>
            <a:ext cx="1405475" cy="976"/>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26" name="Straight Arrow Connector 25"/>
          <p:cNvCxnSpPr>
            <a:cxnSpLocks/>
            <a:stCxn id="19" idx="1"/>
            <a:endCxn id="23" idx="3"/>
          </p:cNvCxnSpPr>
          <p:nvPr/>
        </p:nvCxnSpPr>
        <p:spPr bwMode="auto">
          <a:xfrm flipH="1">
            <a:off x="7702337" y="3395525"/>
            <a:ext cx="500261" cy="931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73" name="Rectangle 72"/>
          <p:cNvSpPr/>
          <p:nvPr/>
        </p:nvSpPr>
        <p:spPr bwMode="auto">
          <a:xfrm>
            <a:off x="8202598" y="3683043"/>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83" name="Straight Arrow Connector 82"/>
          <p:cNvCxnSpPr>
            <a:cxnSpLocks/>
            <a:stCxn id="73" idx="1"/>
            <a:endCxn id="10" idx="3"/>
          </p:cNvCxnSpPr>
          <p:nvPr/>
        </p:nvCxnSpPr>
        <p:spPr bwMode="auto">
          <a:xfrm flipH="1">
            <a:off x="7693807" y="3816039"/>
            <a:ext cx="508791" cy="733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 name="TextBox 1">
            <a:extLst>
              <a:ext uri="{FF2B5EF4-FFF2-40B4-BE49-F238E27FC236}">
                <a16:creationId xmlns:a16="http://schemas.microsoft.com/office/drawing/2014/main" id="{52D59FFC-CB6B-60CC-D228-51B0941A4DE1}"/>
              </a:ext>
            </a:extLst>
          </p:cNvPr>
          <p:cNvSpPr txBox="1"/>
          <p:nvPr/>
        </p:nvSpPr>
        <p:spPr>
          <a:xfrm>
            <a:off x="6147013" y="3176517"/>
            <a:ext cx="719499" cy="276999"/>
          </a:xfrm>
          <a:prstGeom prst="rect">
            <a:avLst/>
          </a:prstGeom>
          <a:noFill/>
        </p:spPr>
        <p:txBody>
          <a:bodyPr wrap="square" rtlCol="0">
            <a:spAutoFit/>
          </a:bodyPr>
          <a:lstStyle/>
          <a:p>
            <a:r>
              <a:rPr lang="en-US" dirty="0">
                <a:solidFill>
                  <a:srgbClr val="FF0000"/>
                </a:solidFill>
              </a:rPr>
              <a:t>NSS=2</a:t>
            </a:r>
          </a:p>
        </p:txBody>
      </p:sp>
      <p:sp>
        <p:nvSpPr>
          <p:cNvPr id="6" name="TextBox 5">
            <a:extLst>
              <a:ext uri="{FF2B5EF4-FFF2-40B4-BE49-F238E27FC236}">
                <a16:creationId xmlns:a16="http://schemas.microsoft.com/office/drawing/2014/main" id="{FE8547FD-819A-D59F-6EBC-4F7D4C87B700}"/>
              </a:ext>
            </a:extLst>
          </p:cNvPr>
          <p:cNvSpPr txBox="1"/>
          <p:nvPr/>
        </p:nvSpPr>
        <p:spPr>
          <a:xfrm>
            <a:off x="6133106" y="3792834"/>
            <a:ext cx="719499" cy="276999"/>
          </a:xfrm>
          <a:prstGeom prst="rect">
            <a:avLst/>
          </a:prstGeom>
          <a:noFill/>
        </p:spPr>
        <p:txBody>
          <a:bodyPr wrap="square" rtlCol="0">
            <a:spAutoFit/>
          </a:bodyPr>
          <a:lstStyle/>
          <a:p>
            <a:r>
              <a:rPr lang="en-US" dirty="0">
                <a:solidFill>
                  <a:srgbClr val="FF0000"/>
                </a:solidFill>
              </a:rPr>
              <a:t>NSS=2</a:t>
            </a:r>
          </a:p>
        </p:txBody>
      </p:sp>
      <p:sp>
        <p:nvSpPr>
          <p:cNvPr id="12" name="Rectangle 11">
            <a:extLst>
              <a:ext uri="{FF2B5EF4-FFF2-40B4-BE49-F238E27FC236}">
                <a16:creationId xmlns:a16="http://schemas.microsoft.com/office/drawing/2014/main" id="{17A05CFF-F2AA-7480-86F0-40AC4A6E2E32}"/>
              </a:ext>
            </a:extLst>
          </p:cNvPr>
          <p:cNvSpPr/>
          <p:nvPr/>
        </p:nvSpPr>
        <p:spPr bwMode="auto">
          <a:xfrm>
            <a:off x="6866512" y="4410792"/>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14" name="Rectangle 13">
            <a:extLst>
              <a:ext uri="{FF2B5EF4-FFF2-40B4-BE49-F238E27FC236}">
                <a16:creationId xmlns:a16="http://schemas.microsoft.com/office/drawing/2014/main" id="{21D8154C-C272-BF84-4D04-DD35A5D25FE7}"/>
              </a:ext>
            </a:extLst>
          </p:cNvPr>
          <p:cNvSpPr/>
          <p:nvPr/>
        </p:nvSpPr>
        <p:spPr bwMode="auto">
          <a:xfrm>
            <a:off x="7022869" y="4917462"/>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16" name="Rectangle 15">
            <a:extLst>
              <a:ext uri="{FF2B5EF4-FFF2-40B4-BE49-F238E27FC236}">
                <a16:creationId xmlns:a16="http://schemas.microsoft.com/office/drawing/2014/main" id="{73FFE5E6-F35B-2218-7100-A6FB745F75DB}"/>
              </a:ext>
            </a:extLst>
          </p:cNvPr>
          <p:cNvSpPr/>
          <p:nvPr/>
        </p:nvSpPr>
        <p:spPr bwMode="auto">
          <a:xfrm>
            <a:off x="4896834" y="4428042"/>
            <a:ext cx="803141" cy="1065808"/>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a:p>
        </p:txBody>
      </p:sp>
      <p:sp>
        <p:nvSpPr>
          <p:cNvPr id="20" name="Rectangle 19">
            <a:extLst>
              <a:ext uri="{FF2B5EF4-FFF2-40B4-BE49-F238E27FC236}">
                <a16:creationId xmlns:a16="http://schemas.microsoft.com/office/drawing/2014/main" id="{75BC7EE7-1BAD-DEAD-4641-E3EC11B6B7F2}"/>
              </a:ext>
            </a:extLst>
          </p:cNvPr>
          <p:cNvSpPr/>
          <p:nvPr/>
        </p:nvSpPr>
        <p:spPr bwMode="auto">
          <a:xfrm>
            <a:off x="4954986" y="4911608"/>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cxnSp>
        <p:nvCxnSpPr>
          <p:cNvPr id="21" name="Straight Arrow Connector 20">
            <a:extLst>
              <a:ext uri="{FF2B5EF4-FFF2-40B4-BE49-F238E27FC236}">
                <a16:creationId xmlns:a16="http://schemas.microsoft.com/office/drawing/2014/main" id="{047B676A-4267-1D87-A2EF-7A5270C044B0}"/>
              </a:ext>
            </a:extLst>
          </p:cNvPr>
          <p:cNvCxnSpPr>
            <a:stCxn id="20" idx="3"/>
            <a:endCxn id="14" idx="1"/>
          </p:cNvCxnSpPr>
          <p:nvPr/>
        </p:nvCxnSpPr>
        <p:spPr bwMode="auto">
          <a:xfrm>
            <a:off x="5625924" y="5046349"/>
            <a:ext cx="1396945" cy="5854"/>
          </a:xfrm>
          <a:prstGeom prst="straightConnector1">
            <a:avLst/>
          </a:prstGeom>
          <a:solidFill>
            <a:schemeClr val="accent1"/>
          </a:solidFill>
          <a:ln w="12700" cap="flat" cmpd="sng" algn="ctr">
            <a:solidFill>
              <a:schemeClr val="tx1"/>
            </a:solidFill>
            <a:prstDash val="dashDot"/>
            <a:round/>
            <a:headEnd type="triangle"/>
            <a:tailEnd type="triangle"/>
          </a:ln>
        </p:spPr>
      </p:cxnSp>
      <p:sp>
        <p:nvSpPr>
          <p:cNvPr id="22" name="TextBox 21">
            <a:extLst>
              <a:ext uri="{FF2B5EF4-FFF2-40B4-BE49-F238E27FC236}">
                <a16:creationId xmlns:a16="http://schemas.microsoft.com/office/drawing/2014/main" id="{33B3B178-73FC-082C-1CCD-D0614B1965EC}"/>
              </a:ext>
            </a:extLst>
          </p:cNvPr>
          <p:cNvSpPr txBox="1"/>
          <p:nvPr/>
        </p:nvSpPr>
        <p:spPr>
          <a:xfrm>
            <a:off x="4871873" y="5279770"/>
            <a:ext cx="915226"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MLD 1</a:t>
            </a:r>
            <a:endParaRPr lang="en-US" sz="1200" dirty="0">
              <a:effectLst/>
              <a:latin typeface="Times New Roman" panose="02020603050405020304" pitchFamily="18" charset="0"/>
              <a:ea typeface="Times New Roman" panose="02020603050405020304" pitchFamily="18" charset="0"/>
            </a:endParaRPr>
          </a:p>
        </p:txBody>
      </p:sp>
      <p:sp>
        <p:nvSpPr>
          <p:cNvPr id="27" name="TextBox 25">
            <a:extLst>
              <a:ext uri="{FF2B5EF4-FFF2-40B4-BE49-F238E27FC236}">
                <a16:creationId xmlns:a16="http://schemas.microsoft.com/office/drawing/2014/main" id="{36400E0B-A39F-6717-E992-97B0F57F4DE1}"/>
              </a:ext>
            </a:extLst>
          </p:cNvPr>
          <p:cNvSpPr txBox="1"/>
          <p:nvPr/>
        </p:nvSpPr>
        <p:spPr>
          <a:xfrm>
            <a:off x="7022869" y="5255716"/>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MLD 2</a:t>
            </a:r>
            <a:endParaRPr lang="en-US" sz="1200" dirty="0">
              <a:effectLst/>
              <a:latin typeface="Times New Roman" panose="02020603050405020304" pitchFamily="18" charset="0"/>
              <a:ea typeface="Times New Roman" panose="02020603050405020304" pitchFamily="18" charset="0"/>
            </a:endParaRPr>
          </a:p>
        </p:txBody>
      </p:sp>
      <p:sp>
        <p:nvSpPr>
          <p:cNvPr id="28" name="Rectangle 27">
            <a:extLst>
              <a:ext uri="{FF2B5EF4-FFF2-40B4-BE49-F238E27FC236}">
                <a16:creationId xmlns:a16="http://schemas.microsoft.com/office/drawing/2014/main" id="{51177667-C1AF-6D12-6E8C-E9ACD5145F5A}"/>
              </a:ext>
            </a:extLst>
          </p:cNvPr>
          <p:cNvSpPr/>
          <p:nvPr/>
        </p:nvSpPr>
        <p:spPr bwMode="auto">
          <a:xfrm>
            <a:off x="8202598" y="4491354"/>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29" name="Rectangle 28">
            <a:extLst>
              <a:ext uri="{FF2B5EF4-FFF2-40B4-BE49-F238E27FC236}">
                <a16:creationId xmlns:a16="http://schemas.microsoft.com/office/drawing/2014/main" id="{3352F6B2-0BF2-9473-450B-5FF3BA1D13C5}"/>
              </a:ext>
            </a:extLst>
          </p:cNvPr>
          <p:cNvSpPr/>
          <p:nvPr/>
        </p:nvSpPr>
        <p:spPr bwMode="auto">
          <a:xfrm>
            <a:off x="7031399" y="4502323"/>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sp>
        <p:nvSpPr>
          <p:cNvPr id="30" name="Rectangle 29">
            <a:extLst>
              <a:ext uri="{FF2B5EF4-FFF2-40B4-BE49-F238E27FC236}">
                <a16:creationId xmlns:a16="http://schemas.microsoft.com/office/drawing/2014/main" id="{58305532-70B6-2BC2-E8A9-61457729D84A}"/>
              </a:ext>
            </a:extLst>
          </p:cNvPr>
          <p:cNvSpPr/>
          <p:nvPr/>
        </p:nvSpPr>
        <p:spPr bwMode="auto">
          <a:xfrm>
            <a:off x="4954986" y="4501347"/>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31" name="Straight Arrow Connector 30">
            <a:extLst>
              <a:ext uri="{FF2B5EF4-FFF2-40B4-BE49-F238E27FC236}">
                <a16:creationId xmlns:a16="http://schemas.microsoft.com/office/drawing/2014/main" id="{6B385853-045C-E4E3-DF78-02E840E7FD27}"/>
              </a:ext>
            </a:extLst>
          </p:cNvPr>
          <p:cNvCxnSpPr>
            <a:stCxn id="30" idx="3"/>
            <a:endCxn id="29" idx="1"/>
          </p:cNvCxnSpPr>
          <p:nvPr/>
        </p:nvCxnSpPr>
        <p:spPr bwMode="auto">
          <a:xfrm>
            <a:off x="5625924" y="4632684"/>
            <a:ext cx="1405475" cy="976"/>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32" name="Straight Arrow Connector 31">
            <a:extLst>
              <a:ext uri="{FF2B5EF4-FFF2-40B4-BE49-F238E27FC236}">
                <a16:creationId xmlns:a16="http://schemas.microsoft.com/office/drawing/2014/main" id="{1AE68084-3376-98E0-A7A4-506F27632408}"/>
              </a:ext>
            </a:extLst>
          </p:cNvPr>
          <p:cNvCxnSpPr>
            <a:cxnSpLocks/>
            <a:stCxn id="28" idx="1"/>
            <a:endCxn id="29" idx="3"/>
          </p:cNvCxnSpPr>
          <p:nvPr/>
        </p:nvCxnSpPr>
        <p:spPr bwMode="auto">
          <a:xfrm flipH="1">
            <a:off x="7702337" y="4624350"/>
            <a:ext cx="500261" cy="931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4" name="Rectangle 33">
            <a:extLst>
              <a:ext uri="{FF2B5EF4-FFF2-40B4-BE49-F238E27FC236}">
                <a16:creationId xmlns:a16="http://schemas.microsoft.com/office/drawing/2014/main" id="{86CEFFC5-C43C-CA75-09D4-7BBE6A4D5212}"/>
              </a:ext>
            </a:extLst>
          </p:cNvPr>
          <p:cNvSpPr/>
          <p:nvPr/>
        </p:nvSpPr>
        <p:spPr bwMode="auto">
          <a:xfrm>
            <a:off x="8202598" y="4911868"/>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36" name="Straight Arrow Connector 35">
            <a:extLst>
              <a:ext uri="{FF2B5EF4-FFF2-40B4-BE49-F238E27FC236}">
                <a16:creationId xmlns:a16="http://schemas.microsoft.com/office/drawing/2014/main" id="{457A86FE-A98D-6719-2DFA-0CC6297C9D46}"/>
              </a:ext>
            </a:extLst>
          </p:cNvPr>
          <p:cNvCxnSpPr>
            <a:cxnSpLocks/>
            <a:stCxn id="34" idx="1"/>
            <a:endCxn id="29" idx="3"/>
          </p:cNvCxnSpPr>
          <p:nvPr/>
        </p:nvCxnSpPr>
        <p:spPr bwMode="auto">
          <a:xfrm flipH="1" flipV="1">
            <a:off x="7702337" y="4633660"/>
            <a:ext cx="500261" cy="411204"/>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8" name="TextBox 37">
            <a:extLst>
              <a:ext uri="{FF2B5EF4-FFF2-40B4-BE49-F238E27FC236}">
                <a16:creationId xmlns:a16="http://schemas.microsoft.com/office/drawing/2014/main" id="{E4776282-1F94-E0D9-43A6-7188BA6453E3}"/>
              </a:ext>
            </a:extLst>
          </p:cNvPr>
          <p:cNvSpPr txBox="1"/>
          <p:nvPr/>
        </p:nvSpPr>
        <p:spPr>
          <a:xfrm>
            <a:off x="6121943" y="4410792"/>
            <a:ext cx="719499" cy="276999"/>
          </a:xfrm>
          <a:prstGeom prst="rect">
            <a:avLst/>
          </a:prstGeom>
          <a:noFill/>
        </p:spPr>
        <p:txBody>
          <a:bodyPr wrap="square" rtlCol="0">
            <a:spAutoFit/>
          </a:bodyPr>
          <a:lstStyle/>
          <a:p>
            <a:r>
              <a:rPr lang="en-US" dirty="0">
                <a:solidFill>
                  <a:srgbClr val="FF0000"/>
                </a:solidFill>
              </a:rPr>
              <a:t>NSS=4</a:t>
            </a:r>
          </a:p>
        </p:txBody>
      </p:sp>
      <p:sp>
        <p:nvSpPr>
          <p:cNvPr id="39" name="TextBox 38">
            <a:extLst>
              <a:ext uri="{FF2B5EF4-FFF2-40B4-BE49-F238E27FC236}">
                <a16:creationId xmlns:a16="http://schemas.microsoft.com/office/drawing/2014/main" id="{FDFD28E8-5BF6-B4EC-85CF-91440FA051CB}"/>
              </a:ext>
            </a:extLst>
          </p:cNvPr>
          <p:cNvSpPr txBox="1"/>
          <p:nvPr/>
        </p:nvSpPr>
        <p:spPr>
          <a:xfrm>
            <a:off x="6121943" y="4998206"/>
            <a:ext cx="719499" cy="276999"/>
          </a:xfrm>
          <a:prstGeom prst="rect">
            <a:avLst/>
          </a:prstGeom>
          <a:noFill/>
        </p:spPr>
        <p:txBody>
          <a:bodyPr wrap="square" rtlCol="0">
            <a:spAutoFit/>
          </a:bodyPr>
          <a:lstStyle/>
          <a:p>
            <a:r>
              <a:rPr lang="en-US" dirty="0">
                <a:solidFill>
                  <a:srgbClr val="FF0000"/>
                </a:solidFill>
              </a:rPr>
              <a:t>NSS=0</a:t>
            </a:r>
          </a:p>
        </p:txBody>
      </p:sp>
      <p:sp>
        <p:nvSpPr>
          <p:cNvPr id="40" name="Rectangle 39">
            <a:extLst>
              <a:ext uri="{FF2B5EF4-FFF2-40B4-BE49-F238E27FC236}">
                <a16:creationId xmlns:a16="http://schemas.microsoft.com/office/drawing/2014/main" id="{351D7832-57CA-B4A4-C5D2-C1CD39E01497}"/>
              </a:ext>
            </a:extLst>
          </p:cNvPr>
          <p:cNvSpPr/>
          <p:nvPr/>
        </p:nvSpPr>
        <p:spPr bwMode="auto">
          <a:xfrm>
            <a:off x="6876888" y="5615690"/>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41" name="Rectangle 40">
            <a:extLst>
              <a:ext uri="{FF2B5EF4-FFF2-40B4-BE49-F238E27FC236}">
                <a16:creationId xmlns:a16="http://schemas.microsoft.com/office/drawing/2014/main" id="{4BF9B5C0-1710-EBF4-E249-4566C80AAF6D}"/>
              </a:ext>
            </a:extLst>
          </p:cNvPr>
          <p:cNvSpPr/>
          <p:nvPr/>
        </p:nvSpPr>
        <p:spPr bwMode="auto">
          <a:xfrm>
            <a:off x="7033245" y="6122360"/>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42" name="Rectangle 41">
            <a:extLst>
              <a:ext uri="{FF2B5EF4-FFF2-40B4-BE49-F238E27FC236}">
                <a16:creationId xmlns:a16="http://schemas.microsoft.com/office/drawing/2014/main" id="{1DEB1A44-2608-9DD0-19CE-B363B083706D}"/>
              </a:ext>
            </a:extLst>
          </p:cNvPr>
          <p:cNvSpPr/>
          <p:nvPr/>
        </p:nvSpPr>
        <p:spPr bwMode="auto">
          <a:xfrm>
            <a:off x="4907210" y="5632940"/>
            <a:ext cx="803141" cy="1065808"/>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a:p>
        </p:txBody>
      </p:sp>
      <p:sp>
        <p:nvSpPr>
          <p:cNvPr id="43" name="Rectangle 42">
            <a:extLst>
              <a:ext uri="{FF2B5EF4-FFF2-40B4-BE49-F238E27FC236}">
                <a16:creationId xmlns:a16="http://schemas.microsoft.com/office/drawing/2014/main" id="{95A9101D-5684-6EE0-A044-5FF72D9F95DC}"/>
              </a:ext>
            </a:extLst>
          </p:cNvPr>
          <p:cNvSpPr/>
          <p:nvPr/>
        </p:nvSpPr>
        <p:spPr bwMode="auto">
          <a:xfrm>
            <a:off x="4965362" y="6116506"/>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cxnSp>
        <p:nvCxnSpPr>
          <p:cNvPr id="44" name="Straight Arrow Connector 43">
            <a:extLst>
              <a:ext uri="{FF2B5EF4-FFF2-40B4-BE49-F238E27FC236}">
                <a16:creationId xmlns:a16="http://schemas.microsoft.com/office/drawing/2014/main" id="{B7B19A09-1920-48B8-6CA5-793B1CDACBED}"/>
              </a:ext>
            </a:extLst>
          </p:cNvPr>
          <p:cNvCxnSpPr>
            <a:stCxn id="43" idx="3"/>
            <a:endCxn id="41" idx="1"/>
          </p:cNvCxnSpPr>
          <p:nvPr/>
        </p:nvCxnSpPr>
        <p:spPr bwMode="auto">
          <a:xfrm>
            <a:off x="5636300" y="6251247"/>
            <a:ext cx="1396945" cy="5854"/>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5" name="TextBox 44">
            <a:extLst>
              <a:ext uri="{FF2B5EF4-FFF2-40B4-BE49-F238E27FC236}">
                <a16:creationId xmlns:a16="http://schemas.microsoft.com/office/drawing/2014/main" id="{48EAC0EB-FA15-4711-20D1-AFB0BEB35E4B}"/>
              </a:ext>
            </a:extLst>
          </p:cNvPr>
          <p:cNvSpPr txBox="1"/>
          <p:nvPr/>
        </p:nvSpPr>
        <p:spPr>
          <a:xfrm>
            <a:off x="4851166" y="6467916"/>
            <a:ext cx="915226"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MLD 1</a:t>
            </a:r>
            <a:endParaRPr lang="en-US" sz="1200" dirty="0">
              <a:effectLst/>
              <a:latin typeface="Times New Roman" panose="02020603050405020304" pitchFamily="18" charset="0"/>
              <a:ea typeface="Times New Roman" panose="02020603050405020304" pitchFamily="18" charset="0"/>
            </a:endParaRPr>
          </a:p>
        </p:txBody>
      </p:sp>
      <p:sp>
        <p:nvSpPr>
          <p:cNvPr id="46" name="TextBox 25">
            <a:extLst>
              <a:ext uri="{FF2B5EF4-FFF2-40B4-BE49-F238E27FC236}">
                <a16:creationId xmlns:a16="http://schemas.microsoft.com/office/drawing/2014/main" id="{893162C6-04DD-94B3-10C0-B8CBEF46CAF5}"/>
              </a:ext>
            </a:extLst>
          </p:cNvPr>
          <p:cNvSpPr txBox="1"/>
          <p:nvPr/>
        </p:nvSpPr>
        <p:spPr>
          <a:xfrm>
            <a:off x="7033245" y="6460614"/>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MLD  2</a:t>
            </a:r>
            <a:endParaRPr lang="en-US" sz="1200" dirty="0">
              <a:effectLst/>
              <a:latin typeface="Times New Roman" panose="02020603050405020304" pitchFamily="18" charset="0"/>
              <a:ea typeface="Times New Roman" panose="02020603050405020304" pitchFamily="18" charset="0"/>
            </a:endParaRPr>
          </a:p>
        </p:txBody>
      </p:sp>
      <p:sp>
        <p:nvSpPr>
          <p:cNvPr id="48" name="Rectangle 47">
            <a:extLst>
              <a:ext uri="{FF2B5EF4-FFF2-40B4-BE49-F238E27FC236}">
                <a16:creationId xmlns:a16="http://schemas.microsoft.com/office/drawing/2014/main" id="{54FE8FBF-E162-62C8-18D4-54CA8DCE6909}"/>
              </a:ext>
            </a:extLst>
          </p:cNvPr>
          <p:cNvSpPr/>
          <p:nvPr/>
        </p:nvSpPr>
        <p:spPr bwMode="auto">
          <a:xfrm>
            <a:off x="8212974" y="5696252"/>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49" name="Rectangle 48">
            <a:extLst>
              <a:ext uri="{FF2B5EF4-FFF2-40B4-BE49-F238E27FC236}">
                <a16:creationId xmlns:a16="http://schemas.microsoft.com/office/drawing/2014/main" id="{E5C5795C-F3CE-31DA-176A-98936EB92174}"/>
              </a:ext>
            </a:extLst>
          </p:cNvPr>
          <p:cNvSpPr/>
          <p:nvPr/>
        </p:nvSpPr>
        <p:spPr bwMode="auto">
          <a:xfrm>
            <a:off x="7041775" y="5707221"/>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sp>
        <p:nvSpPr>
          <p:cNvPr id="50" name="Rectangle 49">
            <a:extLst>
              <a:ext uri="{FF2B5EF4-FFF2-40B4-BE49-F238E27FC236}">
                <a16:creationId xmlns:a16="http://schemas.microsoft.com/office/drawing/2014/main" id="{2E971028-EC67-96A1-33C0-D226D97CEBB1}"/>
              </a:ext>
            </a:extLst>
          </p:cNvPr>
          <p:cNvSpPr/>
          <p:nvPr/>
        </p:nvSpPr>
        <p:spPr bwMode="auto">
          <a:xfrm>
            <a:off x="4965362" y="5706245"/>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51" name="Straight Arrow Connector 50">
            <a:extLst>
              <a:ext uri="{FF2B5EF4-FFF2-40B4-BE49-F238E27FC236}">
                <a16:creationId xmlns:a16="http://schemas.microsoft.com/office/drawing/2014/main" id="{9E28377F-9375-628F-1298-1FD1DC6F45C6}"/>
              </a:ext>
            </a:extLst>
          </p:cNvPr>
          <p:cNvCxnSpPr>
            <a:stCxn id="50" idx="3"/>
            <a:endCxn id="49" idx="1"/>
          </p:cNvCxnSpPr>
          <p:nvPr/>
        </p:nvCxnSpPr>
        <p:spPr bwMode="auto">
          <a:xfrm>
            <a:off x="5636300" y="5837582"/>
            <a:ext cx="1405475" cy="976"/>
          </a:xfrm>
          <a:prstGeom prst="straightConnector1">
            <a:avLst/>
          </a:prstGeom>
          <a:solidFill>
            <a:schemeClr val="accent1"/>
          </a:solidFill>
          <a:ln w="12700" cap="flat" cmpd="sng" algn="ctr">
            <a:solidFill>
              <a:schemeClr val="tx1"/>
            </a:solidFill>
            <a:prstDash val="dashDot"/>
            <a:round/>
            <a:headEnd type="triangle"/>
            <a:tailEnd type="triangle"/>
          </a:ln>
        </p:spPr>
      </p:cxnSp>
      <p:sp>
        <p:nvSpPr>
          <p:cNvPr id="53" name="Rectangle 52">
            <a:extLst>
              <a:ext uri="{FF2B5EF4-FFF2-40B4-BE49-F238E27FC236}">
                <a16:creationId xmlns:a16="http://schemas.microsoft.com/office/drawing/2014/main" id="{AEF61E6A-678C-C913-3022-5D71BBC9A1A9}"/>
              </a:ext>
            </a:extLst>
          </p:cNvPr>
          <p:cNvSpPr/>
          <p:nvPr/>
        </p:nvSpPr>
        <p:spPr bwMode="auto">
          <a:xfrm>
            <a:off x="8212974" y="6116766"/>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54" name="Straight Arrow Connector 53">
            <a:extLst>
              <a:ext uri="{FF2B5EF4-FFF2-40B4-BE49-F238E27FC236}">
                <a16:creationId xmlns:a16="http://schemas.microsoft.com/office/drawing/2014/main" id="{4175BE6A-016B-491F-FA8A-FD79CDA32C71}"/>
              </a:ext>
            </a:extLst>
          </p:cNvPr>
          <p:cNvCxnSpPr>
            <a:cxnSpLocks/>
            <a:stCxn id="53" idx="1"/>
            <a:endCxn id="41" idx="3"/>
          </p:cNvCxnSpPr>
          <p:nvPr/>
        </p:nvCxnSpPr>
        <p:spPr bwMode="auto">
          <a:xfrm flipH="1">
            <a:off x="7704183" y="6249762"/>
            <a:ext cx="508791" cy="7339"/>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56" name="Straight Arrow Connector 55">
            <a:extLst>
              <a:ext uri="{FF2B5EF4-FFF2-40B4-BE49-F238E27FC236}">
                <a16:creationId xmlns:a16="http://schemas.microsoft.com/office/drawing/2014/main" id="{48048D6D-6F96-ED88-14C4-1906454BA087}"/>
              </a:ext>
            </a:extLst>
          </p:cNvPr>
          <p:cNvCxnSpPr>
            <a:cxnSpLocks/>
            <a:stCxn id="48" idx="1"/>
            <a:endCxn id="41" idx="3"/>
          </p:cNvCxnSpPr>
          <p:nvPr/>
        </p:nvCxnSpPr>
        <p:spPr bwMode="auto">
          <a:xfrm flipH="1">
            <a:off x="7704183" y="5829248"/>
            <a:ext cx="508791" cy="427853"/>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57" name="TextBox 56">
            <a:extLst>
              <a:ext uri="{FF2B5EF4-FFF2-40B4-BE49-F238E27FC236}">
                <a16:creationId xmlns:a16="http://schemas.microsoft.com/office/drawing/2014/main" id="{16FF146F-71EF-4430-AC7E-AAB1D65FD19D}"/>
              </a:ext>
            </a:extLst>
          </p:cNvPr>
          <p:cNvSpPr txBox="1"/>
          <p:nvPr/>
        </p:nvSpPr>
        <p:spPr>
          <a:xfrm>
            <a:off x="6103491" y="5600665"/>
            <a:ext cx="719499" cy="276999"/>
          </a:xfrm>
          <a:prstGeom prst="rect">
            <a:avLst/>
          </a:prstGeom>
          <a:noFill/>
        </p:spPr>
        <p:txBody>
          <a:bodyPr wrap="square" rtlCol="0">
            <a:spAutoFit/>
          </a:bodyPr>
          <a:lstStyle/>
          <a:p>
            <a:r>
              <a:rPr lang="en-US" dirty="0">
                <a:solidFill>
                  <a:srgbClr val="FF0000"/>
                </a:solidFill>
              </a:rPr>
              <a:t>NSS=0</a:t>
            </a:r>
          </a:p>
        </p:txBody>
      </p:sp>
      <p:sp>
        <p:nvSpPr>
          <p:cNvPr id="58" name="TextBox 57">
            <a:extLst>
              <a:ext uri="{FF2B5EF4-FFF2-40B4-BE49-F238E27FC236}">
                <a16:creationId xmlns:a16="http://schemas.microsoft.com/office/drawing/2014/main" id="{21630E00-BDC3-A122-5212-6A75403908AF}"/>
              </a:ext>
            </a:extLst>
          </p:cNvPr>
          <p:cNvSpPr txBox="1"/>
          <p:nvPr/>
        </p:nvSpPr>
        <p:spPr>
          <a:xfrm>
            <a:off x="6104877" y="6193769"/>
            <a:ext cx="719499" cy="276999"/>
          </a:xfrm>
          <a:prstGeom prst="rect">
            <a:avLst/>
          </a:prstGeom>
          <a:noFill/>
        </p:spPr>
        <p:txBody>
          <a:bodyPr wrap="square" rtlCol="0">
            <a:spAutoFit/>
          </a:bodyPr>
          <a:lstStyle/>
          <a:p>
            <a:r>
              <a:rPr lang="en-US" dirty="0">
                <a:solidFill>
                  <a:srgbClr val="FF0000"/>
                </a:solidFill>
              </a:rPr>
              <a:t>NSS=4</a:t>
            </a:r>
          </a:p>
        </p:txBody>
      </p:sp>
      <p:sp>
        <p:nvSpPr>
          <p:cNvPr id="64" name="TextBox 63">
            <a:extLst>
              <a:ext uri="{FF2B5EF4-FFF2-40B4-BE49-F238E27FC236}">
                <a16:creationId xmlns:a16="http://schemas.microsoft.com/office/drawing/2014/main" id="{14563D28-6125-23B4-158A-786D12D17A94}"/>
              </a:ext>
            </a:extLst>
          </p:cNvPr>
          <p:cNvSpPr txBox="1"/>
          <p:nvPr/>
        </p:nvSpPr>
        <p:spPr>
          <a:xfrm>
            <a:off x="3690247" y="3564120"/>
            <a:ext cx="1179975" cy="276999"/>
          </a:xfrm>
          <a:prstGeom prst="rect">
            <a:avLst/>
          </a:prstGeom>
          <a:noFill/>
        </p:spPr>
        <p:txBody>
          <a:bodyPr wrap="square" rtlCol="0">
            <a:spAutoFit/>
          </a:bodyPr>
          <a:lstStyle/>
          <a:p>
            <a:r>
              <a:rPr lang="en-US" dirty="0">
                <a:solidFill>
                  <a:schemeClr val="accent2"/>
                </a:solidFill>
              </a:rPr>
              <a:t>Configuration 1</a:t>
            </a:r>
          </a:p>
        </p:txBody>
      </p:sp>
      <p:sp>
        <p:nvSpPr>
          <p:cNvPr id="65" name="TextBox 64">
            <a:extLst>
              <a:ext uri="{FF2B5EF4-FFF2-40B4-BE49-F238E27FC236}">
                <a16:creationId xmlns:a16="http://schemas.microsoft.com/office/drawing/2014/main" id="{529C6FF9-76B9-771F-EA99-1052D51BEB8F}"/>
              </a:ext>
            </a:extLst>
          </p:cNvPr>
          <p:cNvSpPr txBox="1"/>
          <p:nvPr/>
        </p:nvSpPr>
        <p:spPr>
          <a:xfrm>
            <a:off x="3690248" y="4842283"/>
            <a:ext cx="1179975" cy="276999"/>
          </a:xfrm>
          <a:prstGeom prst="rect">
            <a:avLst/>
          </a:prstGeom>
          <a:noFill/>
        </p:spPr>
        <p:txBody>
          <a:bodyPr wrap="square" rtlCol="0">
            <a:spAutoFit/>
          </a:bodyPr>
          <a:lstStyle/>
          <a:p>
            <a:r>
              <a:rPr lang="en-US" dirty="0">
                <a:solidFill>
                  <a:schemeClr val="accent2"/>
                </a:solidFill>
              </a:rPr>
              <a:t>Configuration 2</a:t>
            </a:r>
          </a:p>
        </p:txBody>
      </p:sp>
      <p:sp>
        <p:nvSpPr>
          <p:cNvPr id="66" name="TextBox 65">
            <a:extLst>
              <a:ext uri="{FF2B5EF4-FFF2-40B4-BE49-F238E27FC236}">
                <a16:creationId xmlns:a16="http://schemas.microsoft.com/office/drawing/2014/main" id="{8CBAFF66-F770-7BD0-115C-2C3966C54B24}"/>
              </a:ext>
            </a:extLst>
          </p:cNvPr>
          <p:cNvSpPr txBox="1"/>
          <p:nvPr/>
        </p:nvSpPr>
        <p:spPr>
          <a:xfrm>
            <a:off x="3690246" y="5968919"/>
            <a:ext cx="1179975" cy="276999"/>
          </a:xfrm>
          <a:prstGeom prst="rect">
            <a:avLst/>
          </a:prstGeom>
          <a:noFill/>
        </p:spPr>
        <p:txBody>
          <a:bodyPr wrap="square" rtlCol="0">
            <a:spAutoFit/>
          </a:bodyPr>
          <a:lstStyle/>
          <a:p>
            <a:r>
              <a:rPr lang="en-US" dirty="0">
                <a:solidFill>
                  <a:schemeClr val="accent2"/>
                </a:solidFill>
              </a:rPr>
              <a:t>Configuration 3</a:t>
            </a:r>
          </a:p>
        </p:txBody>
      </p:sp>
      <p:cxnSp>
        <p:nvCxnSpPr>
          <p:cNvPr id="85" name="Straight Connector 84">
            <a:extLst>
              <a:ext uri="{FF2B5EF4-FFF2-40B4-BE49-F238E27FC236}">
                <a16:creationId xmlns:a16="http://schemas.microsoft.com/office/drawing/2014/main" id="{DE3A90A3-D5B4-A590-0C8A-F2A4BB1CE842}"/>
              </a:ext>
            </a:extLst>
          </p:cNvPr>
          <p:cNvCxnSpPr/>
          <p:nvPr/>
        </p:nvCxnSpPr>
        <p:spPr bwMode="auto">
          <a:xfrm>
            <a:off x="3581400" y="2973630"/>
            <a:ext cx="0" cy="3624226"/>
          </a:xfrm>
          <a:prstGeom prst="line">
            <a:avLst/>
          </a:prstGeom>
          <a:solidFill>
            <a:schemeClr val="accent1"/>
          </a:solidFill>
          <a:ln w="12700" cap="flat" cmpd="sng" algn="ctr">
            <a:solidFill>
              <a:schemeClr val="tx1"/>
            </a:solidFill>
            <a:prstDash val="solid"/>
            <a:round/>
            <a:headEnd type="none" w="sm" len="sm"/>
            <a:tailEnd type="none" w="sm" len="sm"/>
          </a:ln>
        </p:spPr>
      </p:cxnSp>
      <p:grpSp>
        <p:nvGrpSpPr>
          <p:cNvPr id="98" name="Group 97">
            <a:extLst>
              <a:ext uri="{FF2B5EF4-FFF2-40B4-BE49-F238E27FC236}">
                <a16:creationId xmlns:a16="http://schemas.microsoft.com/office/drawing/2014/main" id="{1BB15B6A-2F74-837A-EAE0-A9AFA96484E2}"/>
              </a:ext>
            </a:extLst>
          </p:cNvPr>
          <p:cNvGrpSpPr/>
          <p:nvPr/>
        </p:nvGrpSpPr>
        <p:grpSpPr>
          <a:xfrm>
            <a:off x="317290" y="3295865"/>
            <a:ext cx="3022007" cy="1746847"/>
            <a:chOff x="221202" y="2914281"/>
            <a:chExt cx="3022007" cy="1746847"/>
          </a:xfrm>
        </p:grpSpPr>
        <p:sp>
          <p:nvSpPr>
            <p:cNvPr id="92" name="Oval 91">
              <a:extLst>
                <a:ext uri="{FF2B5EF4-FFF2-40B4-BE49-F238E27FC236}">
                  <a16:creationId xmlns:a16="http://schemas.microsoft.com/office/drawing/2014/main" id="{DF885493-20EC-55A8-91B4-707EB1588155}"/>
                </a:ext>
              </a:extLst>
            </p:cNvPr>
            <p:cNvSpPr/>
            <p:nvPr/>
          </p:nvSpPr>
          <p:spPr bwMode="auto">
            <a:xfrm>
              <a:off x="221202" y="2914281"/>
              <a:ext cx="3022007" cy="1746847"/>
            </a:xfrm>
            <a:prstGeom prst="ellipse">
              <a:avLst/>
            </a:prstGeom>
            <a:noFill/>
            <a:ln w="12700" cap="flat" cmpd="sng" algn="ctr">
              <a:solidFill>
                <a:srgbClr val="0070C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78" name="Group 77">
              <a:extLst>
                <a:ext uri="{FF2B5EF4-FFF2-40B4-BE49-F238E27FC236}">
                  <a16:creationId xmlns:a16="http://schemas.microsoft.com/office/drawing/2014/main" id="{B50FD7D6-2F22-CC69-55B0-6DBB35C0CFF7}"/>
                </a:ext>
              </a:extLst>
            </p:cNvPr>
            <p:cNvGrpSpPr/>
            <p:nvPr/>
          </p:nvGrpSpPr>
          <p:grpSpPr>
            <a:xfrm>
              <a:off x="1207071" y="3479041"/>
              <a:ext cx="1109572" cy="651627"/>
              <a:chOff x="2060654" y="5273838"/>
              <a:chExt cx="1397088" cy="742362"/>
            </a:xfrm>
          </p:grpSpPr>
          <p:pic>
            <p:nvPicPr>
              <p:cNvPr id="79" name="Picture 78">
                <a:extLst>
                  <a:ext uri="{FF2B5EF4-FFF2-40B4-BE49-F238E27FC236}">
                    <a16:creationId xmlns:a16="http://schemas.microsoft.com/office/drawing/2014/main" id="{74DD05B8-1078-DCBA-B377-8D874CF360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2293" y="5273838"/>
                <a:ext cx="713809" cy="742362"/>
              </a:xfrm>
              <a:prstGeom prst="rect">
                <a:avLst/>
              </a:prstGeom>
            </p:spPr>
          </p:pic>
          <p:sp>
            <p:nvSpPr>
              <p:cNvPr id="80" name="TextBox 79">
                <a:extLst>
                  <a:ext uri="{FF2B5EF4-FFF2-40B4-BE49-F238E27FC236}">
                    <a16:creationId xmlns:a16="http://schemas.microsoft.com/office/drawing/2014/main" id="{64521393-C92C-F9FB-DD95-55E2B93B20F0}"/>
                  </a:ext>
                </a:extLst>
              </p:cNvPr>
              <p:cNvSpPr txBox="1"/>
              <p:nvPr/>
            </p:nvSpPr>
            <p:spPr>
              <a:xfrm>
                <a:off x="2060654" y="5328149"/>
                <a:ext cx="533400" cy="420759"/>
              </a:xfrm>
              <a:prstGeom prst="rect">
                <a:avLst/>
              </a:prstGeom>
              <a:noFill/>
            </p:spPr>
            <p:txBody>
              <a:bodyPr wrap="square" rtlCol="0">
                <a:spAutoFit/>
              </a:bodyPr>
              <a:lstStyle/>
              <a:p>
                <a:pPr algn="r"/>
                <a:r>
                  <a:rPr lang="en-US" sz="900" dirty="0">
                    <a:solidFill>
                      <a:srgbClr val="0070C0"/>
                    </a:solidFill>
                  </a:rPr>
                  <a:t>2.4</a:t>
                </a:r>
              </a:p>
              <a:p>
                <a:pPr algn="r"/>
                <a:r>
                  <a:rPr lang="en-US" sz="900" dirty="0">
                    <a:solidFill>
                      <a:srgbClr val="0070C0"/>
                    </a:solidFill>
                  </a:rPr>
                  <a:t>GHz</a:t>
                </a:r>
              </a:p>
            </p:txBody>
          </p:sp>
          <p:sp>
            <p:nvSpPr>
              <p:cNvPr id="81" name="TextBox 80">
                <a:extLst>
                  <a:ext uri="{FF2B5EF4-FFF2-40B4-BE49-F238E27FC236}">
                    <a16:creationId xmlns:a16="http://schemas.microsoft.com/office/drawing/2014/main" id="{97F0B5BC-90E9-6924-B06F-58E2979F5EA5}"/>
                  </a:ext>
                </a:extLst>
              </p:cNvPr>
              <p:cNvSpPr txBox="1"/>
              <p:nvPr/>
            </p:nvSpPr>
            <p:spPr>
              <a:xfrm>
                <a:off x="2924342" y="5352186"/>
                <a:ext cx="533400" cy="420759"/>
              </a:xfrm>
              <a:prstGeom prst="rect">
                <a:avLst/>
              </a:prstGeom>
              <a:noFill/>
            </p:spPr>
            <p:txBody>
              <a:bodyPr wrap="square" rtlCol="0">
                <a:spAutoFit/>
              </a:bodyPr>
              <a:lstStyle/>
              <a:p>
                <a:r>
                  <a:rPr lang="en-US" sz="900" dirty="0">
                    <a:solidFill>
                      <a:srgbClr val="FF3300"/>
                    </a:solidFill>
                  </a:rPr>
                  <a:t>5</a:t>
                </a:r>
              </a:p>
              <a:p>
                <a:r>
                  <a:rPr lang="en-US" sz="900" dirty="0">
                    <a:solidFill>
                      <a:srgbClr val="FF3300"/>
                    </a:solidFill>
                  </a:rPr>
                  <a:t>GHz</a:t>
                </a:r>
              </a:p>
            </p:txBody>
          </p:sp>
        </p:grpSp>
        <p:sp>
          <p:nvSpPr>
            <p:cNvPr id="93" name="Oval 92">
              <a:extLst>
                <a:ext uri="{FF2B5EF4-FFF2-40B4-BE49-F238E27FC236}">
                  <a16:creationId xmlns:a16="http://schemas.microsoft.com/office/drawing/2014/main" id="{D77952D1-A7C3-4DB1-DBBF-78148101C29D}"/>
                </a:ext>
              </a:extLst>
            </p:cNvPr>
            <p:cNvSpPr/>
            <p:nvPr/>
          </p:nvSpPr>
          <p:spPr bwMode="auto">
            <a:xfrm>
              <a:off x="717755" y="3219081"/>
              <a:ext cx="2124799" cy="1091149"/>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94" name="Picture 93">
              <a:extLst>
                <a:ext uri="{FF2B5EF4-FFF2-40B4-BE49-F238E27FC236}">
                  <a16:creationId xmlns:a16="http://schemas.microsoft.com/office/drawing/2014/main" id="{C442F7CB-FD35-BA49-7447-3BF212DD5A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9795" y="3607025"/>
              <a:ext cx="129654" cy="239080"/>
            </a:xfrm>
            <a:prstGeom prst="rect">
              <a:avLst/>
            </a:prstGeom>
          </p:spPr>
        </p:pic>
        <p:cxnSp>
          <p:nvCxnSpPr>
            <p:cNvPr id="96" name="Straight Arrow Connector 95">
              <a:extLst>
                <a:ext uri="{FF2B5EF4-FFF2-40B4-BE49-F238E27FC236}">
                  <a16:creationId xmlns:a16="http://schemas.microsoft.com/office/drawing/2014/main" id="{3B394954-0E20-F029-670B-3280F5C32D92}"/>
                </a:ext>
              </a:extLst>
            </p:cNvPr>
            <p:cNvCxnSpPr>
              <a:cxnSpLocks/>
            </p:cNvCxnSpPr>
            <p:nvPr/>
          </p:nvCxnSpPr>
          <p:spPr bwMode="auto">
            <a:xfrm flipV="1">
              <a:off x="2683356" y="3526714"/>
              <a:ext cx="262999" cy="152045"/>
            </a:xfrm>
            <a:prstGeom prst="straightConnector1">
              <a:avLst/>
            </a:prstGeom>
            <a:solidFill>
              <a:schemeClr val="accent1"/>
            </a:solidFill>
            <a:ln w="38100" cap="flat" cmpd="sng" algn="ctr">
              <a:solidFill>
                <a:schemeClr val="tx1"/>
              </a:solidFill>
              <a:prstDash val="solid"/>
              <a:round/>
              <a:headEnd type="none" w="sm" len="sm"/>
              <a:tailEnd type="triangle"/>
            </a:ln>
          </p:spPr>
        </p:cxnSp>
      </p:grpSp>
      <p:grpSp>
        <p:nvGrpSpPr>
          <p:cNvPr id="124" name="Group 123">
            <a:extLst>
              <a:ext uri="{FF2B5EF4-FFF2-40B4-BE49-F238E27FC236}">
                <a16:creationId xmlns:a16="http://schemas.microsoft.com/office/drawing/2014/main" id="{852819E9-DC02-0935-3572-7E4EF2C1C8D2}"/>
              </a:ext>
            </a:extLst>
          </p:cNvPr>
          <p:cNvGrpSpPr/>
          <p:nvPr/>
        </p:nvGrpSpPr>
        <p:grpSpPr>
          <a:xfrm>
            <a:off x="1046704" y="5255883"/>
            <a:ext cx="1794341" cy="1204731"/>
            <a:chOff x="963183" y="5253014"/>
            <a:chExt cx="1794341" cy="1204731"/>
          </a:xfrm>
        </p:grpSpPr>
        <p:grpSp>
          <p:nvGrpSpPr>
            <p:cNvPr id="102" name="Group 101">
              <a:extLst>
                <a:ext uri="{FF2B5EF4-FFF2-40B4-BE49-F238E27FC236}">
                  <a16:creationId xmlns:a16="http://schemas.microsoft.com/office/drawing/2014/main" id="{C3D1E0CF-D9EB-F2B1-4588-D90A909CD9D5}"/>
                </a:ext>
              </a:extLst>
            </p:cNvPr>
            <p:cNvGrpSpPr/>
            <p:nvPr/>
          </p:nvGrpSpPr>
          <p:grpSpPr>
            <a:xfrm>
              <a:off x="963183" y="5806118"/>
              <a:ext cx="1109572" cy="651627"/>
              <a:chOff x="2060654" y="5273838"/>
              <a:chExt cx="1397088" cy="742362"/>
            </a:xfrm>
          </p:grpSpPr>
          <p:pic>
            <p:nvPicPr>
              <p:cNvPr id="106" name="Picture 105">
                <a:extLst>
                  <a:ext uri="{FF2B5EF4-FFF2-40B4-BE49-F238E27FC236}">
                    <a16:creationId xmlns:a16="http://schemas.microsoft.com/office/drawing/2014/main" id="{B71EF364-0CC4-4DB7-A7E7-0F93433A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2293" y="5273838"/>
                <a:ext cx="713809" cy="742362"/>
              </a:xfrm>
              <a:prstGeom prst="rect">
                <a:avLst/>
              </a:prstGeom>
            </p:spPr>
          </p:pic>
          <p:sp>
            <p:nvSpPr>
              <p:cNvPr id="107" name="TextBox 106">
                <a:extLst>
                  <a:ext uri="{FF2B5EF4-FFF2-40B4-BE49-F238E27FC236}">
                    <a16:creationId xmlns:a16="http://schemas.microsoft.com/office/drawing/2014/main" id="{5528D8C5-347D-F63E-334B-F68D7A43CCE0}"/>
                  </a:ext>
                </a:extLst>
              </p:cNvPr>
              <p:cNvSpPr txBox="1"/>
              <p:nvPr/>
            </p:nvSpPr>
            <p:spPr>
              <a:xfrm>
                <a:off x="2060654" y="5328149"/>
                <a:ext cx="533400" cy="420759"/>
              </a:xfrm>
              <a:prstGeom prst="rect">
                <a:avLst/>
              </a:prstGeom>
              <a:noFill/>
            </p:spPr>
            <p:txBody>
              <a:bodyPr wrap="square" rtlCol="0">
                <a:spAutoFit/>
              </a:bodyPr>
              <a:lstStyle/>
              <a:p>
                <a:pPr algn="r"/>
                <a:r>
                  <a:rPr lang="en-US" sz="900" dirty="0">
                    <a:solidFill>
                      <a:srgbClr val="0070C0"/>
                    </a:solidFill>
                  </a:rPr>
                  <a:t>2.4</a:t>
                </a:r>
              </a:p>
              <a:p>
                <a:pPr algn="r"/>
                <a:r>
                  <a:rPr lang="en-US" sz="900" dirty="0">
                    <a:solidFill>
                      <a:srgbClr val="0070C0"/>
                    </a:solidFill>
                  </a:rPr>
                  <a:t>GHz</a:t>
                </a:r>
              </a:p>
            </p:txBody>
          </p:sp>
          <p:sp>
            <p:nvSpPr>
              <p:cNvPr id="108" name="TextBox 107">
                <a:extLst>
                  <a:ext uri="{FF2B5EF4-FFF2-40B4-BE49-F238E27FC236}">
                    <a16:creationId xmlns:a16="http://schemas.microsoft.com/office/drawing/2014/main" id="{48616489-218F-8E5C-EDC0-48D4A509831F}"/>
                  </a:ext>
                </a:extLst>
              </p:cNvPr>
              <p:cNvSpPr txBox="1"/>
              <p:nvPr/>
            </p:nvSpPr>
            <p:spPr>
              <a:xfrm>
                <a:off x="2924342" y="5352186"/>
                <a:ext cx="533400" cy="420759"/>
              </a:xfrm>
              <a:prstGeom prst="rect">
                <a:avLst/>
              </a:prstGeom>
              <a:noFill/>
            </p:spPr>
            <p:txBody>
              <a:bodyPr wrap="square" rtlCol="0">
                <a:spAutoFit/>
              </a:bodyPr>
              <a:lstStyle/>
              <a:p>
                <a:r>
                  <a:rPr lang="en-US" sz="900" dirty="0">
                    <a:solidFill>
                      <a:srgbClr val="FF3300"/>
                    </a:solidFill>
                  </a:rPr>
                  <a:t>5</a:t>
                </a:r>
              </a:p>
              <a:p>
                <a:r>
                  <a:rPr lang="en-US" sz="900" dirty="0">
                    <a:solidFill>
                      <a:srgbClr val="FF3300"/>
                    </a:solidFill>
                  </a:rPr>
                  <a:t>GHz</a:t>
                </a:r>
              </a:p>
            </p:txBody>
          </p:sp>
        </p:grpSp>
        <p:pic>
          <p:nvPicPr>
            <p:cNvPr id="104" name="Picture 103">
              <a:extLst>
                <a:ext uri="{FF2B5EF4-FFF2-40B4-BE49-F238E27FC236}">
                  <a16:creationId xmlns:a16="http://schemas.microsoft.com/office/drawing/2014/main" id="{869FC66A-6FB1-D674-C601-D9A95C0F3B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7870" y="5253014"/>
              <a:ext cx="129654" cy="239080"/>
            </a:xfrm>
            <a:prstGeom prst="rect">
              <a:avLst/>
            </a:prstGeom>
          </p:spPr>
        </p:pic>
        <p:cxnSp>
          <p:nvCxnSpPr>
            <p:cNvPr id="109" name="Straight Arrow Connector 108">
              <a:extLst>
                <a:ext uri="{FF2B5EF4-FFF2-40B4-BE49-F238E27FC236}">
                  <a16:creationId xmlns:a16="http://schemas.microsoft.com/office/drawing/2014/main" id="{A09CDEE0-3F32-7417-5DD0-45B5A73C90B9}"/>
                </a:ext>
              </a:extLst>
            </p:cNvPr>
            <p:cNvCxnSpPr>
              <a:cxnSpLocks/>
            </p:cNvCxnSpPr>
            <p:nvPr/>
          </p:nvCxnSpPr>
          <p:spPr bwMode="auto">
            <a:xfrm flipH="1">
              <a:off x="1850368" y="5410200"/>
              <a:ext cx="722648" cy="520190"/>
            </a:xfrm>
            <a:prstGeom prst="straightConnector1">
              <a:avLst/>
            </a:prstGeom>
            <a:solidFill>
              <a:schemeClr val="accent1"/>
            </a:solidFill>
            <a:ln w="12700" cap="flat" cmpd="sng" algn="ctr">
              <a:solidFill>
                <a:srgbClr val="FF3300"/>
              </a:solidFill>
              <a:prstDash val="solid"/>
              <a:round/>
              <a:headEnd type="triangle"/>
              <a:tailEnd type="triangle"/>
            </a:ln>
          </p:spPr>
        </p:cxnSp>
        <p:cxnSp>
          <p:nvCxnSpPr>
            <p:cNvPr id="111" name="Straight Arrow Connector 110">
              <a:extLst>
                <a:ext uri="{FF2B5EF4-FFF2-40B4-BE49-F238E27FC236}">
                  <a16:creationId xmlns:a16="http://schemas.microsoft.com/office/drawing/2014/main" id="{07383597-D452-4BA2-6770-37126BE008A1}"/>
                </a:ext>
              </a:extLst>
            </p:cNvPr>
            <p:cNvCxnSpPr>
              <a:cxnSpLocks/>
            </p:cNvCxnSpPr>
            <p:nvPr/>
          </p:nvCxnSpPr>
          <p:spPr bwMode="auto">
            <a:xfrm flipH="1">
              <a:off x="1383710" y="5323331"/>
              <a:ext cx="1156085" cy="477493"/>
            </a:xfrm>
            <a:prstGeom prst="straightConnector1">
              <a:avLst/>
            </a:prstGeom>
            <a:solidFill>
              <a:schemeClr val="accent1"/>
            </a:solidFill>
            <a:ln w="12700" cap="flat" cmpd="sng" algn="ctr">
              <a:solidFill>
                <a:srgbClr val="0070C0"/>
              </a:solidFill>
              <a:prstDash val="solid"/>
              <a:round/>
              <a:headEnd type="triangle"/>
              <a:tailEnd type="triangle"/>
            </a:ln>
          </p:spPr>
        </p:cxnSp>
        <p:grpSp>
          <p:nvGrpSpPr>
            <p:cNvPr id="122" name="Group 121">
              <a:extLst>
                <a:ext uri="{FF2B5EF4-FFF2-40B4-BE49-F238E27FC236}">
                  <a16:creationId xmlns:a16="http://schemas.microsoft.com/office/drawing/2014/main" id="{8D047654-989C-7C5B-375E-F22BD0923C79}"/>
                </a:ext>
              </a:extLst>
            </p:cNvPr>
            <p:cNvGrpSpPr/>
            <p:nvPr/>
          </p:nvGrpSpPr>
          <p:grpSpPr>
            <a:xfrm>
              <a:off x="1514718" y="5671971"/>
              <a:ext cx="124317" cy="134147"/>
              <a:chOff x="2358169" y="5848560"/>
              <a:chExt cx="124317" cy="134147"/>
            </a:xfrm>
          </p:grpSpPr>
          <p:cxnSp>
            <p:nvCxnSpPr>
              <p:cNvPr id="117" name="Straight Connector 116">
                <a:extLst>
                  <a:ext uri="{FF2B5EF4-FFF2-40B4-BE49-F238E27FC236}">
                    <a16:creationId xmlns:a16="http://schemas.microsoft.com/office/drawing/2014/main" id="{CAD36993-E147-1322-EA6C-2737B9B8B7BC}"/>
                  </a:ext>
                </a:extLst>
              </p:cNvPr>
              <p:cNvCxnSpPr>
                <a:cxnSpLocks/>
              </p:cNvCxnSpPr>
              <p:nvPr/>
            </p:nvCxnSpPr>
            <p:spPr bwMode="auto">
              <a:xfrm>
                <a:off x="2366907" y="5848560"/>
                <a:ext cx="115312" cy="134147"/>
              </a:xfrm>
              <a:prstGeom prst="line">
                <a:avLst/>
              </a:prstGeom>
              <a:solidFill>
                <a:schemeClr val="accent1"/>
              </a:solidFill>
              <a:ln w="38100" cap="flat" cmpd="sng" algn="ctr">
                <a:solidFill>
                  <a:srgbClr val="FF0000"/>
                </a:solidFill>
                <a:prstDash val="solid"/>
                <a:round/>
                <a:headEnd type="none" w="sm" len="sm"/>
                <a:tailEnd type="none" w="sm" len="sm"/>
              </a:ln>
            </p:spPr>
          </p:cxnSp>
          <p:cxnSp>
            <p:nvCxnSpPr>
              <p:cNvPr id="118" name="Straight Connector 117">
                <a:extLst>
                  <a:ext uri="{FF2B5EF4-FFF2-40B4-BE49-F238E27FC236}">
                    <a16:creationId xmlns:a16="http://schemas.microsoft.com/office/drawing/2014/main" id="{DF2D01DF-A504-EF6C-E639-B74D70D85E98}"/>
                  </a:ext>
                </a:extLst>
              </p:cNvPr>
              <p:cNvCxnSpPr>
                <a:cxnSpLocks/>
              </p:cNvCxnSpPr>
              <p:nvPr/>
            </p:nvCxnSpPr>
            <p:spPr bwMode="auto">
              <a:xfrm flipH="1">
                <a:off x="2358169" y="5848560"/>
                <a:ext cx="124317" cy="134147"/>
              </a:xfrm>
              <a:prstGeom prst="line">
                <a:avLst/>
              </a:prstGeom>
              <a:solidFill>
                <a:schemeClr val="accent1"/>
              </a:solidFill>
              <a:ln w="38100" cap="flat" cmpd="sng" algn="ctr">
                <a:solidFill>
                  <a:srgbClr val="FF0000"/>
                </a:solidFill>
                <a:prstDash val="solid"/>
                <a:round/>
                <a:headEnd type="none" w="sm" len="sm"/>
                <a:tailEnd type="none" w="sm" len="sm"/>
              </a:ln>
            </p:spPr>
          </p:cxnSp>
        </p:grpSp>
      </p:grpSp>
      <p:sp>
        <p:nvSpPr>
          <p:cNvPr id="125" name="TextBox 124">
            <a:extLst>
              <a:ext uri="{FF2B5EF4-FFF2-40B4-BE49-F238E27FC236}">
                <a16:creationId xmlns:a16="http://schemas.microsoft.com/office/drawing/2014/main" id="{460E8E5C-3071-96CC-803E-69C3D20A61BF}"/>
              </a:ext>
            </a:extLst>
          </p:cNvPr>
          <p:cNvSpPr txBox="1"/>
          <p:nvPr/>
        </p:nvSpPr>
        <p:spPr>
          <a:xfrm>
            <a:off x="1098876" y="2819400"/>
            <a:ext cx="1179975" cy="369332"/>
          </a:xfrm>
          <a:prstGeom prst="rect">
            <a:avLst/>
          </a:prstGeom>
          <a:noFill/>
        </p:spPr>
        <p:txBody>
          <a:bodyPr wrap="square" rtlCol="0">
            <a:spAutoFit/>
          </a:bodyPr>
          <a:lstStyle/>
          <a:p>
            <a:pPr algn="ctr"/>
            <a:r>
              <a:rPr lang="en-US" sz="1800" u="sng" dirty="0"/>
              <a:t>Use cases</a:t>
            </a:r>
          </a:p>
        </p:txBody>
      </p:sp>
      <p:sp>
        <p:nvSpPr>
          <p:cNvPr id="126" name="TextBox 125">
            <a:extLst>
              <a:ext uri="{FF2B5EF4-FFF2-40B4-BE49-F238E27FC236}">
                <a16:creationId xmlns:a16="http://schemas.microsoft.com/office/drawing/2014/main" id="{D44DC175-7B4C-8D0C-5B0D-9C5E0FA05D81}"/>
              </a:ext>
            </a:extLst>
          </p:cNvPr>
          <p:cNvSpPr txBox="1"/>
          <p:nvPr/>
        </p:nvSpPr>
        <p:spPr>
          <a:xfrm>
            <a:off x="5486962" y="2819712"/>
            <a:ext cx="2215375" cy="369332"/>
          </a:xfrm>
          <a:prstGeom prst="rect">
            <a:avLst/>
          </a:prstGeom>
          <a:noFill/>
        </p:spPr>
        <p:txBody>
          <a:bodyPr wrap="square" rtlCol="0">
            <a:spAutoFit/>
          </a:bodyPr>
          <a:lstStyle/>
          <a:p>
            <a:pPr algn="ctr"/>
            <a:r>
              <a:rPr lang="en-US" sz="1800" u="sng" dirty="0"/>
              <a:t>Example operation</a:t>
            </a:r>
          </a:p>
        </p:txBody>
      </p:sp>
    </p:spTree>
    <p:extLst>
      <p:ext uri="{BB962C8B-B14F-4D97-AF65-F5344CB8AC3E}">
        <p14:creationId xmlns:p14="http://schemas.microsoft.com/office/powerpoint/2010/main" val="182386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2286000"/>
            <a:ext cx="7772400" cy="685800"/>
          </a:xfrm>
        </p:spPr>
        <p:txBody>
          <a:bodyPr/>
          <a:lstStyle/>
          <a:p>
            <a:r>
              <a:rPr lang="en-US" sz="5400" dirty="0">
                <a:latin typeface="Arial" panose="020B0604020202020204" pitchFamily="34" charset="0"/>
                <a:cs typeface="Arial" panose="020B0604020202020204" pitchFamily="34" charset="0"/>
              </a:rPr>
              <a:t>Problem</a:t>
            </a:r>
          </a:p>
        </p:txBody>
      </p:sp>
      <p:sp>
        <p:nvSpPr>
          <p:cNvPr id="100" name="TextBox 99"/>
          <p:cNvSpPr txBox="1"/>
          <p:nvPr/>
        </p:nvSpPr>
        <p:spPr>
          <a:xfrm>
            <a:off x="720030" y="3429000"/>
            <a:ext cx="7703940" cy="1015663"/>
          </a:xfrm>
          <a:prstGeom prst="rect">
            <a:avLst/>
          </a:prstGeom>
          <a:noFill/>
        </p:spPr>
        <p:txBody>
          <a:bodyPr wrap="square" rtlCol="0">
            <a:spAutoFit/>
          </a:bodyPr>
          <a:lstStyle/>
          <a:p>
            <a:pPr marL="285750" indent="-285750" algn="just">
              <a:buFont typeface="Arial" panose="020B0604020202020204" pitchFamily="34" charset="0"/>
              <a:buChar char="•"/>
            </a:pPr>
            <a:r>
              <a:rPr lang="en-US" dirty="0"/>
              <a:t>As per the baseline spec, the EHT-MCS and NSS Sets are disclosed by a non-AP MLD in (Re)association request frames and probe request frames.</a:t>
            </a:r>
          </a:p>
          <a:p>
            <a:pPr marL="285750" indent="-285750" algn="just">
              <a:buFont typeface="Arial" panose="020B0604020202020204" pitchFamily="34" charset="0"/>
              <a:buChar char="•"/>
            </a:pPr>
            <a:r>
              <a:rPr lang="en-US" dirty="0"/>
              <a:t>Furthermore, these are per-link indications, i.e., are indicated separately for each link.</a:t>
            </a:r>
          </a:p>
          <a:p>
            <a:pPr marL="285750" indent="-285750" algn="just">
              <a:buFont typeface="Arial" panose="020B0604020202020204" pitchFamily="34" charset="0"/>
              <a:buChar char="•"/>
            </a:pPr>
            <a:r>
              <a:rPr lang="en-US" dirty="0"/>
              <a:t>A mechanism to update the EHT-MCS and NSS sets for one or more links without the need for re-association is required.</a:t>
            </a:r>
          </a:p>
        </p:txBody>
      </p:sp>
      <p:sp>
        <p:nvSpPr>
          <p:cNvPr id="2" name="Footer Placeholder 4">
            <a:extLst>
              <a:ext uri="{FF2B5EF4-FFF2-40B4-BE49-F238E27FC236}">
                <a16:creationId xmlns:a16="http://schemas.microsoft.com/office/drawing/2014/main" id="{B7256544-2441-8994-E08A-16F529055540}"/>
              </a:ext>
            </a:extLst>
          </p:cNvPr>
          <p:cNvSpPr>
            <a:spLocks noGrp="1"/>
          </p:cNvSpPr>
          <p:nvPr>
            <p:ph type="ftr" sz="quarter" idx="11"/>
          </p:nvPr>
        </p:nvSpPr>
        <p:spPr>
          <a:xfrm>
            <a:off x="5791200" y="6475413"/>
            <a:ext cx="2752725" cy="182880"/>
          </a:xfrm>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282757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94088" y="341336"/>
            <a:ext cx="7772400" cy="685800"/>
          </a:xfrm>
        </p:spPr>
        <p:txBody>
          <a:bodyPr/>
          <a:lstStyle/>
          <a:p>
            <a:r>
              <a:rPr lang="en-US" dirty="0"/>
              <a:t>Option 1: Using the OM procedure</a:t>
            </a:r>
          </a:p>
        </p:txBody>
      </p:sp>
      <p:sp>
        <p:nvSpPr>
          <p:cNvPr id="100" name="TextBox 99"/>
          <p:cNvSpPr txBox="1"/>
          <p:nvPr/>
        </p:nvSpPr>
        <p:spPr>
          <a:xfrm>
            <a:off x="864175" y="987370"/>
            <a:ext cx="7703940" cy="5447645"/>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When performing association, </a:t>
            </a:r>
            <a:r>
              <a:rPr lang="en-US" dirty="0">
                <a:effectLst/>
                <a:latin typeface="Times New Roman" panose="02020603050405020304" pitchFamily="18" charset="0"/>
                <a:ea typeface="DengXian" panose="02010600030101010101" pitchFamily="2" charset="-122"/>
              </a:rPr>
              <a:t>a reconfigurable MLD </a:t>
            </a:r>
            <a:r>
              <a:rPr lang="en-US" dirty="0">
                <a:ea typeface="DengXian" panose="02010600030101010101" pitchFamily="2" charset="-122"/>
              </a:rPr>
              <a:t>shall </a:t>
            </a:r>
            <a:r>
              <a:rPr lang="en-US" dirty="0">
                <a:effectLst/>
                <a:latin typeface="Times New Roman" panose="02020603050405020304" pitchFamily="18" charset="0"/>
                <a:ea typeface="DengXian" panose="02010600030101010101" pitchFamily="2" charset="-122"/>
              </a:rPr>
              <a:t>report, for each MCS the highest NSS values it supports (across all possible configurations) in the “EHT-MCS Map” subfield of the “Supported EHT MCS and NSS Set” field of the EHT capabilities element transmitted by it. </a:t>
            </a:r>
            <a:r>
              <a:rPr lang="en-US" dirty="0">
                <a:ea typeface="DengXian" panose="02010600030101010101" pitchFamily="2" charset="-122"/>
              </a:rPr>
              <a:t>For example, for the MLD2 on slide 2, the EHT-MCS Map can be:</a:t>
            </a:r>
          </a:p>
          <a:p>
            <a:pPr marL="742950" lvl="1"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742950" lvl="1" indent="-285750" algn="just">
              <a:buFont typeface="Arial" panose="020B0604020202020204" pitchFamily="34" charset="0"/>
              <a:buChar char="•"/>
            </a:pPr>
            <a:endParaRPr lang="en-US" dirty="0">
              <a:ea typeface="DengXian" panose="02010600030101010101" pitchFamily="2" charset="-122"/>
            </a:endParaRPr>
          </a:p>
          <a:p>
            <a:pPr marL="742950" lvl="1"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742950" lvl="1" indent="-285750" algn="just">
              <a:buFont typeface="Arial" panose="020B0604020202020204" pitchFamily="34" charset="0"/>
              <a:buChar char="•"/>
            </a:pPr>
            <a:endParaRPr lang="en-US" dirty="0">
              <a:ea typeface="DengXian" panose="02010600030101010101" pitchFamily="2" charset="-122"/>
            </a:endParaRPr>
          </a:p>
          <a:p>
            <a:pPr marL="742950" lvl="1" indent="-285750" algn="just">
              <a:buFont typeface="Arial" panose="020B0604020202020204" pitchFamily="34" charset="0"/>
              <a:buChar char="•"/>
            </a:pPr>
            <a:endParaRPr lang="en-US" dirty="0">
              <a:ea typeface="DengXian" panose="02010600030101010101" pitchFamily="2" charset="-122"/>
            </a:endParaRPr>
          </a:p>
          <a:p>
            <a:pPr marL="742950" lvl="1"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Note: The indicated NSS can be more than what the non-AP supports in the current configuration used for performing the association</a:t>
            </a:r>
          </a:p>
          <a:p>
            <a:pPr marL="285750"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To indicate the actual number of supported NSS, after association, each STA of the MLD shall use the operating mode (OM) notification/indication procedure. The indication should follow immediately after association to prevent frame loss.</a:t>
            </a:r>
          </a:p>
          <a:p>
            <a:pPr marL="285750"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For example, if MLD2 in slide 2 is in configuration 1, each of STA 1 and STA2 of MLD2 can transmit an Operating Mode Notification frame or can transmit an OM Control field in a frame that sets the Rx NSS and Tx NSS to 2 streams. </a:t>
            </a: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If in a configuration, the number of NSS for a STA is zero, the STA can use power management to prevent frame exchanges on that link or can use TID-to-link mapping procedure to disable that link. </a:t>
            </a: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algn="just"/>
            <a:endParaRPr lang="en-US" dirty="0">
              <a:effectLst/>
              <a:latin typeface="Times New Roman" panose="02020603050405020304" pitchFamily="18" charset="0"/>
              <a:ea typeface="DengXian" panose="02010600030101010101" pitchFamily="2" charset="-122"/>
            </a:endParaRPr>
          </a:p>
        </p:txBody>
      </p:sp>
      <p:pic>
        <p:nvPicPr>
          <p:cNvPr id="49" name="Picture 48">
            <a:extLst>
              <a:ext uri="{FF2B5EF4-FFF2-40B4-BE49-F238E27FC236}">
                <a16:creationId xmlns:a16="http://schemas.microsoft.com/office/drawing/2014/main" id="{51696188-E850-5E33-B7EA-7752458E0C9A}"/>
              </a:ext>
            </a:extLst>
          </p:cNvPr>
          <p:cNvPicPr>
            <a:picLocks noChangeAspect="1"/>
          </p:cNvPicPr>
          <p:nvPr/>
        </p:nvPicPr>
        <p:blipFill>
          <a:blip r:embed="rId2"/>
          <a:stretch>
            <a:fillRect/>
          </a:stretch>
        </p:blipFill>
        <p:spPr>
          <a:xfrm>
            <a:off x="1346650" y="4065876"/>
            <a:ext cx="2094672" cy="1106508"/>
          </a:xfrm>
          <a:prstGeom prst="rect">
            <a:avLst/>
          </a:prstGeom>
        </p:spPr>
      </p:pic>
      <p:graphicFrame>
        <p:nvGraphicFramePr>
          <p:cNvPr id="50" name="Table 49">
            <a:extLst>
              <a:ext uri="{FF2B5EF4-FFF2-40B4-BE49-F238E27FC236}">
                <a16:creationId xmlns:a16="http://schemas.microsoft.com/office/drawing/2014/main" id="{AA12A63F-0BFC-7350-E8CF-BE816A14E0DE}"/>
              </a:ext>
            </a:extLst>
          </p:cNvPr>
          <p:cNvGraphicFramePr>
            <a:graphicFrameLocks noGrp="1"/>
          </p:cNvGraphicFramePr>
          <p:nvPr>
            <p:extLst>
              <p:ext uri="{D42A27DB-BD31-4B8C-83A1-F6EECF244321}">
                <p14:modId xmlns:p14="http://schemas.microsoft.com/office/powerpoint/2010/main" val="3417784547"/>
              </p:ext>
            </p:extLst>
          </p:nvPr>
        </p:nvGraphicFramePr>
        <p:xfrm>
          <a:off x="2133600" y="1646298"/>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CE87CFC9-A8BA-BD81-6638-56D79C3C0EA3}"/>
                  </a:ext>
                </a:extLst>
              </p:cNvPr>
              <p:cNvSpPr txBox="1"/>
              <p:nvPr/>
            </p:nvSpPr>
            <p:spPr>
              <a:xfrm>
                <a:off x="3521616" y="4238855"/>
                <a:ext cx="685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1600" b="0" i="0" smtClean="0">
                          <a:latin typeface="Cambria Math" panose="02040503050406030204" pitchFamily="18" charset="0"/>
                          <a:ea typeface="Cambria Math" panose="02040503050406030204" pitchFamily="18" charset="0"/>
                        </a:rPr>
                        <m:t>min</m:t>
                      </m:r>
                    </m:oMath>
                  </m:oMathPara>
                </a14:m>
                <a:endParaRPr lang="en-US" sz="1600" dirty="0"/>
              </a:p>
            </p:txBody>
          </p:sp>
        </mc:Choice>
        <mc:Fallback xmlns="">
          <p:sp>
            <p:nvSpPr>
              <p:cNvPr id="52" name="TextBox 51">
                <a:extLst>
                  <a:ext uri="{FF2B5EF4-FFF2-40B4-BE49-F238E27FC236}">
                    <a16:creationId xmlns:a16="http://schemas.microsoft.com/office/drawing/2014/main" id="{CE87CFC9-A8BA-BD81-6638-56D79C3C0EA3}"/>
                  </a:ext>
                </a:extLst>
              </p:cNvPr>
              <p:cNvSpPr txBox="1">
                <a:spLocks noRot="1" noChangeAspect="1" noMove="1" noResize="1" noEditPoints="1" noAdjustHandles="1" noChangeArrowheads="1" noChangeShapeType="1" noTextEdit="1"/>
              </p:cNvSpPr>
              <p:nvPr/>
            </p:nvSpPr>
            <p:spPr>
              <a:xfrm>
                <a:off x="3521616" y="4238855"/>
                <a:ext cx="685800" cy="338554"/>
              </a:xfrm>
              <a:prstGeom prst="rect">
                <a:avLst/>
              </a:prstGeom>
              <a:blipFill>
                <a:blip r:embed="rId3"/>
                <a:stretch>
                  <a:fillRect/>
                </a:stretch>
              </a:blipFill>
            </p:spPr>
            <p:txBody>
              <a:bodyPr/>
              <a:lstStyle/>
              <a:p>
                <a:r>
                  <a:rPr lang="en-US">
                    <a:noFill/>
                  </a:rPr>
                  <a:t> </a:t>
                </a:r>
              </a:p>
            </p:txBody>
          </p:sp>
        </mc:Fallback>
      </mc:AlternateContent>
      <p:sp>
        <p:nvSpPr>
          <p:cNvPr id="53" name="Left Brace 52">
            <a:extLst>
              <a:ext uri="{FF2B5EF4-FFF2-40B4-BE49-F238E27FC236}">
                <a16:creationId xmlns:a16="http://schemas.microsoft.com/office/drawing/2014/main" id="{CBA70898-5DF2-46F5-FB2D-CEFC66FE65AB}"/>
              </a:ext>
            </a:extLst>
          </p:cNvPr>
          <p:cNvSpPr/>
          <p:nvPr/>
        </p:nvSpPr>
        <p:spPr bwMode="auto">
          <a:xfrm>
            <a:off x="4089850" y="3976602"/>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4" name="Left Brace 53">
            <a:extLst>
              <a:ext uri="{FF2B5EF4-FFF2-40B4-BE49-F238E27FC236}">
                <a16:creationId xmlns:a16="http://schemas.microsoft.com/office/drawing/2014/main" id="{60082237-934E-9038-2DEA-A5894A608840}"/>
              </a:ext>
            </a:extLst>
          </p:cNvPr>
          <p:cNvSpPr/>
          <p:nvPr/>
        </p:nvSpPr>
        <p:spPr bwMode="auto">
          <a:xfrm rot="10800000">
            <a:off x="7073713" y="3958081"/>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62131EAF-99EC-44FB-6BCC-1A0A6A1F371A}"/>
                  </a:ext>
                </a:extLst>
              </p:cNvPr>
              <p:cNvSpPr txBox="1"/>
              <p:nvPr/>
            </p:nvSpPr>
            <p:spPr>
              <a:xfrm>
                <a:off x="6692714" y="4236671"/>
                <a:ext cx="533399"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2</m:t>
                      </m:r>
                    </m:oMath>
                  </m:oMathPara>
                </a14:m>
                <a:endParaRPr lang="en-US" sz="1600" dirty="0"/>
              </a:p>
            </p:txBody>
          </p:sp>
        </mc:Choice>
        <mc:Fallback xmlns="">
          <p:sp>
            <p:nvSpPr>
              <p:cNvPr id="55" name="TextBox 54">
                <a:extLst>
                  <a:ext uri="{FF2B5EF4-FFF2-40B4-BE49-F238E27FC236}">
                    <a16:creationId xmlns:a16="http://schemas.microsoft.com/office/drawing/2014/main" id="{62131EAF-99EC-44FB-6BCC-1A0A6A1F371A}"/>
                  </a:ext>
                </a:extLst>
              </p:cNvPr>
              <p:cNvSpPr txBox="1">
                <a:spLocks noRot="1" noChangeAspect="1" noMove="1" noResize="1" noEditPoints="1" noAdjustHandles="1" noChangeArrowheads="1" noChangeShapeType="1" noTextEdit="1"/>
              </p:cNvSpPr>
              <p:nvPr/>
            </p:nvSpPr>
            <p:spPr>
              <a:xfrm>
                <a:off x="6692714" y="4236671"/>
                <a:ext cx="533399" cy="338554"/>
              </a:xfrm>
              <a:prstGeom prst="rect">
                <a:avLst/>
              </a:prstGeom>
              <a:blipFill>
                <a:blip r:embed="rId4"/>
                <a:stretch>
                  <a:fillRect/>
                </a:stretch>
              </a:blipFill>
            </p:spPr>
            <p:txBody>
              <a:bodyPr/>
              <a:lstStyle/>
              <a:p>
                <a:r>
                  <a:rPr lang="en-US">
                    <a:noFill/>
                  </a:rPr>
                  <a:t> </a:t>
                </a:r>
              </a:p>
            </p:txBody>
          </p:sp>
        </mc:Fallback>
      </mc:AlternateContent>
      <p:sp>
        <p:nvSpPr>
          <p:cNvPr id="56" name="TextBox 55">
            <a:extLst>
              <a:ext uri="{FF2B5EF4-FFF2-40B4-BE49-F238E27FC236}">
                <a16:creationId xmlns:a16="http://schemas.microsoft.com/office/drawing/2014/main" id="{C6E45B05-F909-A78E-E5DE-12D30C8098B5}"/>
              </a:ext>
            </a:extLst>
          </p:cNvPr>
          <p:cNvSpPr txBox="1"/>
          <p:nvPr/>
        </p:nvSpPr>
        <p:spPr>
          <a:xfrm>
            <a:off x="4126475" y="4849592"/>
            <a:ext cx="2268761" cy="461665"/>
          </a:xfrm>
          <a:prstGeom prst="rect">
            <a:avLst/>
          </a:prstGeom>
          <a:noFill/>
        </p:spPr>
        <p:txBody>
          <a:bodyPr wrap="square" rtlCol="0">
            <a:spAutoFit/>
          </a:bodyPr>
          <a:lstStyle/>
          <a:p>
            <a:pPr algn="ctr"/>
            <a:r>
              <a:rPr lang="en-US" dirty="0">
                <a:solidFill>
                  <a:srgbClr val="00B0F0"/>
                </a:solidFill>
              </a:rPr>
              <a:t>Reported in EHT Capabilities element</a:t>
            </a:r>
          </a:p>
        </p:txBody>
      </p:sp>
      <p:sp>
        <p:nvSpPr>
          <p:cNvPr id="57" name="TextBox 56">
            <a:extLst>
              <a:ext uri="{FF2B5EF4-FFF2-40B4-BE49-F238E27FC236}">
                <a16:creationId xmlns:a16="http://schemas.microsoft.com/office/drawing/2014/main" id="{BEFAB233-8D9D-3A32-FD29-6B667544B761}"/>
              </a:ext>
            </a:extLst>
          </p:cNvPr>
          <p:cNvSpPr txBox="1"/>
          <p:nvPr/>
        </p:nvSpPr>
        <p:spPr>
          <a:xfrm>
            <a:off x="6503854" y="4872335"/>
            <a:ext cx="2268761" cy="461665"/>
          </a:xfrm>
          <a:prstGeom prst="rect">
            <a:avLst/>
          </a:prstGeom>
          <a:noFill/>
        </p:spPr>
        <p:txBody>
          <a:bodyPr wrap="square" rtlCol="0">
            <a:spAutoFit/>
          </a:bodyPr>
          <a:lstStyle/>
          <a:p>
            <a:pPr algn="ctr"/>
            <a:r>
              <a:rPr lang="en-US" dirty="0">
                <a:solidFill>
                  <a:srgbClr val="00B0F0"/>
                </a:solidFill>
              </a:rPr>
              <a:t>Indicated using operating mode indication</a:t>
            </a:r>
          </a:p>
        </p:txBody>
      </p:sp>
      <p:cxnSp>
        <p:nvCxnSpPr>
          <p:cNvPr id="59" name="Straight Arrow Connector 58">
            <a:extLst>
              <a:ext uri="{FF2B5EF4-FFF2-40B4-BE49-F238E27FC236}">
                <a16:creationId xmlns:a16="http://schemas.microsoft.com/office/drawing/2014/main" id="{2E6AD337-6DFE-AE0D-C123-D49C7191401E}"/>
              </a:ext>
            </a:extLst>
          </p:cNvPr>
          <p:cNvCxnSpPr>
            <a:cxnSpLocks/>
            <a:stCxn id="57" idx="0"/>
          </p:cNvCxnSpPr>
          <p:nvPr/>
        </p:nvCxnSpPr>
        <p:spPr bwMode="auto">
          <a:xfrm flipH="1" flipV="1">
            <a:off x="7046541" y="4488503"/>
            <a:ext cx="591694" cy="383832"/>
          </a:xfrm>
          <a:prstGeom prst="straightConnector1">
            <a:avLst/>
          </a:prstGeom>
          <a:solidFill>
            <a:schemeClr val="accent1"/>
          </a:solidFill>
          <a:ln w="12700" cap="flat" cmpd="sng" algn="ctr">
            <a:solidFill>
              <a:srgbClr val="00B0F0"/>
            </a:solidFill>
            <a:prstDash val="solid"/>
            <a:round/>
            <a:headEnd type="none" w="sm" len="sm"/>
            <a:tailEnd type="triangle"/>
          </a:ln>
        </p:spPr>
      </p:cxnSp>
      <p:graphicFrame>
        <p:nvGraphicFramePr>
          <p:cNvPr id="10" name="Table 9">
            <a:extLst>
              <a:ext uri="{FF2B5EF4-FFF2-40B4-BE49-F238E27FC236}">
                <a16:creationId xmlns:a16="http://schemas.microsoft.com/office/drawing/2014/main" id="{07CDB6AE-D2D1-7F87-C72B-82F47C223A85}"/>
              </a:ext>
            </a:extLst>
          </p:cNvPr>
          <p:cNvGraphicFramePr>
            <a:graphicFrameLocks noGrp="1"/>
          </p:cNvGraphicFramePr>
          <p:nvPr>
            <p:extLst>
              <p:ext uri="{D42A27DB-BD31-4B8C-83A1-F6EECF244321}">
                <p14:modId xmlns:p14="http://schemas.microsoft.com/office/powerpoint/2010/main" val="3771165528"/>
              </p:ext>
            </p:extLst>
          </p:nvPr>
        </p:nvGraphicFramePr>
        <p:xfrm>
          <a:off x="4634580" y="1646298"/>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TX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TX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TX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graphicFrame>
        <p:nvGraphicFramePr>
          <p:cNvPr id="11" name="Table 10">
            <a:extLst>
              <a:ext uri="{FF2B5EF4-FFF2-40B4-BE49-F238E27FC236}">
                <a16:creationId xmlns:a16="http://schemas.microsoft.com/office/drawing/2014/main" id="{9ED747C0-CD01-8AE9-A8CA-ACF6FB603022}"/>
              </a:ext>
            </a:extLst>
          </p:cNvPr>
          <p:cNvGraphicFramePr>
            <a:graphicFrameLocks noGrp="1"/>
          </p:cNvGraphicFramePr>
          <p:nvPr>
            <p:extLst>
              <p:ext uri="{D42A27DB-BD31-4B8C-83A1-F6EECF244321}">
                <p14:modId xmlns:p14="http://schemas.microsoft.com/office/powerpoint/2010/main" val="1616080198"/>
              </p:ext>
            </p:extLst>
          </p:nvPr>
        </p:nvGraphicFramePr>
        <p:xfrm>
          <a:off x="4265026" y="4076591"/>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sp>
        <p:nvSpPr>
          <p:cNvPr id="2" name="Footer Placeholder 4">
            <a:extLst>
              <a:ext uri="{FF2B5EF4-FFF2-40B4-BE49-F238E27FC236}">
                <a16:creationId xmlns:a16="http://schemas.microsoft.com/office/drawing/2014/main" id="{A0AC1FC2-C078-6106-65B6-40DA996084C2}"/>
              </a:ext>
            </a:extLst>
          </p:cNvPr>
          <p:cNvSpPr>
            <a:spLocks noGrp="1"/>
          </p:cNvSpPr>
          <p:nvPr>
            <p:ph type="ftr" sz="quarter" idx="11"/>
          </p:nvPr>
        </p:nvSpPr>
        <p:spPr>
          <a:xfrm>
            <a:off x="5791200" y="6475413"/>
            <a:ext cx="2752725" cy="182880"/>
          </a:xfrm>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344883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94088" y="341336"/>
            <a:ext cx="7772400" cy="685800"/>
          </a:xfrm>
        </p:spPr>
        <p:txBody>
          <a:bodyPr/>
          <a:lstStyle/>
          <a:p>
            <a:r>
              <a:rPr lang="en-US" dirty="0"/>
              <a:t>Option 1: Using the OM procedure</a:t>
            </a:r>
          </a:p>
        </p:txBody>
      </p:sp>
      <p:sp>
        <p:nvSpPr>
          <p:cNvPr id="100" name="TextBox 99"/>
          <p:cNvSpPr txBox="1"/>
          <p:nvPr/>
        </p:nvSpPr>
        <p:spPr>
          <a:xfrm>
            <a:off x="864175" y="987370"/>
            <a:ext cx="7703940" cy="5447645"/>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When the reconfigurable non-AP MLD changes its configuration, it shall perform the following procedures sequentially:</a:t>
            </a:r>
          </a:p>
          <a:p>
            <a:pPr marL="742950" lvl="1" indent="-285750" algn="just">
              <a:buFont typeface="+mj-lt"/>
              <a:buAutoNum type="arabicPeriod"/>
            </a:pPr>
            <a:r>
              <a:rPr lang="en-US" dirty="0">
                <a:effectLst/>
                <a:latin typeface="Times New Roman" panose="02020603050405020304" pitchFamily="18" charset="0"/>
                <a:ea typeface="DengXian" panose="02010600030101010101" pitchFamily="2" charset="-122"/>
                <a:cs typeface="Arial" panose="020B0604020202020204" pitchFamily="34" charset="0"/>
              </a:rPr>
              <a:t>The STA(s) affiliated with the non-AP MLD that intend to reduce the RX NSS shall transmit an OM Notification frame or OMI control field indicating the reduced NSS values for transmission and reception. </a:t>
            </a:r>
          </a:p>
          <a:p>
            <a:pPr marL="742950" lvl="1" indent="-285750" algn="just">
              <a:buFont typeface="+mj-lt"/>
              <a:buAutoNum type="arabicPeriod"/>
            </a:pPr>
            <a:r>
              <a:rPr lang="en-US" dirty="0">
                <a:effectLst/>
                <a:latin typeface="Times New Roman" panose="02020603050405020304" pitchFamily="18" charset="0"/>
                <a:ea typeface="DengXian" panose="02010600030101010101" pitchFamily="2" charset="-122"/>
                <a:cs typeface="Arial" panose="020B0604020202020204" pitchFamily="34" charset="0"/>
              </a:rPr>
              <a:t>After waiting for enough time after successful transmission of the OM Notification frame or OMI Control field, the non-AP MLD should switch the radios to reach new configuration. </a:t>
            </a:r>
          </a:p>
          <a:p>
            <a:pPr marL="742950" lvl="1" indent="-285750" algn="just">
              <a:buFont typeface="+mj-lt"/>
              <a:buAutoNum type="arabicPeriod"/>
            </a:pPr>
            <a:r>
              <a:rPr lang="en-US" dirty="0">
                <a:effectLst/>
                <a:latin typeface="Times New Roman" panose="02020603050405020304" pitchFamily="18" charset="0"/>
                <a:ea typeface="DengXian" panose="02010600030101010101" pitchFamily="2" charset="-122"/>
                <a:cs typeface="Arial" panose="020B0604020202020204" pitchFamily="34" charset="0"/>
              </a:rPr>
              <a:t>After the reconfiguration, the STA(s) affiliated with the non-AP MLD on which the NSS has increased due to the reconfiguration shall transmit an OM Notification frame or an OMI control field to indicate the increased NSS values for transmission and reception. </a:t>
            </a:r>
          </a:p>
          <a:p>
            <a:pPr marL="742950" lvl="1"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algn="just"/>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r>
              <a:rPr lang="en-US" b="1" u="sng" dirty="0">
                <a:ea typeface="DengXian" panose="02010600030101010101" pitchFamily="2" charset="-122"/>
                <a:cs typeface="Arial" panose="020B0604020202020204" pitchFamily="34" charset="0"/>
              </a:rPr>
              <a:t>Issues with option 1: </a:t>
            </a:r>
          </a:p>
          <a:p>
            <a:pPr marL="742950" lvl="1"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Setting a RX NSS or TX NSS using OM is oversimplified and doesn’t always work.</a:t>
            </a: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Indicating an optimistic EHT-MCS and NSS Set during association (more than the current configuration can support) is a poor design. There can be a delay between the indication of the MCS and NSS Set and the Operating Mode indication. During this time there can be frame loss.</a:t>
            </a:r>
          </a:p>
        </p:txBody>
      </p:sp>
      <p:graphicFrame>
        <p:nvGraphicFramePr>
          <p:cNvPr id="4" name="Table 3">
            <a:extLst>
              <a:ext uri="{FF2B5EF4-FFF2-40B4-BE49-F238E27FC236}">
                <a16:creationId xmlns:a16="http://schemas.microsoft.com/office/drawing/2014/main" id="{9488A609-5919-A119-C130-C2BD01CF20D5}"/>
              </a:ext>
            </a:extLst>
          </p:cNvPr>
          <p:cNvGraphicFramePr>
            <a:graphicFrameLocks noGrp="1"/>
          </p:cNvGraphicFramePr>
          <p:nvPr>
            <p:extLst>
              <p:ext uri="{D42A27DB-BD31-4B8C-83A1-F6EECF244321}">
                <p14:modId xmlns:p14="http://schemas.microsoft.com/office/powerpoint/2010/main" val="2824030062"/>
              </p:ext>
            </p:extLst>
          </p:nvPr>
        </p:nvGraphicFramePr>
        <p:xfrm>
          <a:off x="5263214" y="4836609"/>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graphicFrame>
        <p:nvGraphicFramePr>
          <p:cNvPr id="5" name="Table 4">
            <a:extLst>
              <a:ext uri="{FF2B5EF4-FFF2-40B4-BE49-F238E27FC236}">
                <a16:creationId xmlns:a16="http://schemas.microsoft.com/office/drawing/2014/main" id="{8A5EFE92-BB16-0F3A-36F3-023AA673DDF7}"/>
              </a:ext>
            </a:extLst>
          </p:cNvPr>
          <p:cNvGraphicFramePr>
            <a:graphicFrameLocks noGrp="1"/>
          </p:cNvGraphicFramePr>
          <p:nvPr>
            <p:extLst>
              <p:ext uri="{D42A27DB-BD31-4B8C-83A1-F6EECF244321}">
                <p14:modId xmlns:p14="http://schemas.microsoft.com/office/powerpoint/2010/main" val="297801358"/>
              </p:ext>
            </p:extLst>
          </p:nvPr>
        </p:nvGraphicFramePr>
        <p:xfrm>
          <a:off x="1664337" y="4839256"/>
          <a:ext cx="2637301" cy="673012"/>
        </p:xfrm>
        <a:graphic>
          <a:graphicData uri="http://schemas.openxmlformats.org/drawingml/2006/table">
            <a:tbl>
              <a:tblPr firstRow="1" bandRow="1">
                <a:tableStyleId>{5C22544A-7EE6-4342-B048-85BDC9FD1C3A}</a:tableStyleId>
              </a:tblPr>
              <a:tblGrid>
                <a:gridCol w="879100">
                  <a:extLst>
                    <a:ext uri="{9D8B030D-6E8A-4147-A177-3AD203B41FA5}">
                      <a16:colId xmlns:a16="http://schemas.microsoft.com/office/drawing/2014/main" val="4102536697"/>
                    </a:ext>
                  </a:extLst>
                </a:gridCol>
                <a:gridCol w="916982">
                  <a:extLst>
                    <a:ext uri="{9D8B030D-6E8A-4147-A177-3AD203B41FA5}">
                      <a16:colId xmlns:a16="http://schemas.microsoft.com/office/drawing/2014/main" val="1184448868"/>
                    </a:ext>
                  </a:extLst>
                </a:gridCol>
                <a:gridCol w="841219">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38963089-D7F6-3A69-E9B6-55A7822E6F3E}"/>
                  </a:ext>
                </a:extLst>
              </p:cNvPr>
              <p:cNvSpPr txBox="1"/>
              <p:nvPr/>
            </p:nvSpPr>
            <p:spPr>
              <a:xfrm>
                <a:off x="4407537" y="5006485"/>
                <a:ext cx="685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m:t>
                      </m:r>
                      <m:r>
                        <m:rPr>
                          <m:sty m:val="p"/>
                        </m:rPr>
                        <a:rPr lang="en-US" sz="1600" b="0" i="0" smtClean="0">
                          <a:latin typeface="Cambria Math" panose="02040503050406030204" pitchFamily="18" charset="0"/>
                          <a:ea typeface="Cambria Math" panose="02040503050406030204" pitchFamily="18" charset="0"/>
                        </a:rPr>
                        <m:t>min</m:t>
                      </m:r>
                    </m:oMath>
                  </m:oMathPara>
                </a14:m>
                <a:endParaRPr lang="en-US" sz="1600" dirty="0"/>
              </a:p>
            </p:txBody>
          </p:sp>
        </mc:Choice>
        <mc:Fallback xmlns="">
          <p:sp>
            <p:nvSpPr>
              <p:cNvPr id="6" name="TextBox 5">
                <a:extLst>
                  <a:ext uri="{FF2B5EF4-FFF2-40B4-BE49-F238E27FC236}">
                    <a16:creationId xmlns:a16="http://schemas.microsoft.com/office/drawing/2014/main" id="{38963089-D7F6-3A69-E9B6-55A7822E6F3E}"/>
                  </a:ext>
                </a:extLst>
              </p:cNvPr>
              <p:cNvSpPr txBox="1">
                <a:spLocks noRot="1" noChangeAspect="1" noMove="1" noResize="1" noEditPoints="1" noAdjustHandles="1" noChangeArrowheads="1" noChangeShapeType="1" noTextEdit="1"/>
              </p:cNvSpPr>
              <p:nvPr/>
            </p:nvSpPr>
            <p:spPr>
              <a:xfrm>
                <a:off x="4407537" y="5006485"/>
                <a:ext cx="685800" cy="338554"/>
              </a:xfrm>
              <a:prstGeom prst="rect">
                <a:avLst/>
              </a:prstGeom>
              <a:blipFill>
                <a:blip r:embed="rId2"/>
                <a:stretch>
                  <a:fillRect r="-2655"/>
                </a:stretch>
              </a:blipFill>
            </p:spPr>
            <p:txBody>
              <a:bodyPr/>
              <a:lstStyle/>
              <a:p>
                <a:r>
                  <a:rPr lang="en-US">
                    <a:noFill/>
                  </a:rPr>
                  <a:t> </a:t>
                </a:r>
              </a:p>
            </p:txBody>
          </p:sp>
        </mc:Fallback>
      </mc:AlternateContent>
      <p:sp>
        <p:nvSpPr>
          <p:cNvPr id="7" name="Left Brace 6">
            <a:extLst>
              <a:ext uri="{FF2B5EF4-FFF2-40B4-BE49-F238E27FC236}">
                <a16:creationId xmlns:a16="http://schemas.microsoft.com/office/drawing/2014/main" id="{58170D70-8004-4C10-1F63-47FFCDDA5C00}"/>
              </a:ext>
            </a:extLst>
          </p:cNvPr>
          <p:cNvSpPr/>
          <p:nvPr/>
        </p:nvSpPr>
        <p:spPr bwMode="auto">
          <a:xfrm>
            <a:off x="5093337" y="4742921"/>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Left Brace 7">
            <a:extLst>
              <a:ext uri="{FF2B5EF4-FFF2-40B4-BE49-F238E27FC236}">
                <a16:creationId xmlns:a16="http://schemas.microsoft.com/office/drawing/2014/main" id="{B97D84D2-E710-C378-6CEA-BC051E834B31}"/>
              </a:ext>
            </a:extLst>
          </p:cNvPr>
          <p:cNvSpPr/>
          <p:nvPr/>
        </p:nvSpPr>
        <p:spPr bwMode="auto">
          <a:xfrm rot="10800000">
            <a:off x="8077200" y="4724400"/>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081C421-3B00-204C-0890-C3C73498D607}"/>
                  </a:ext>
                </a:extLst>
              </p:cNvPr>
              <p:cNvSpPr txBox="1"/>
              <p:nvPr/>
            </p:nvSpPr>
            <p:spPr>
              <a:xfrm>
                <a:off x="7696201" y="5002990"/>
                <a:ext cx="533399"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2</m:t>
                      </m:r>
                    </m:oMath>
                  </m:oMathPara>
                </a14:m>
                <a:endParaRPr lang="en-US" sz="1600" dirty="0"/>
              </a:p>
            </p:txBody>
          </p:sp>
        </mc:Choice>
        <mc:Fallback xmlns="">
          <p:sp>
            <p:nvSpPr>
              <p:cNvPr id="9" name="TextBox 8">
                <a:extLst>
                  <a:ext uri="{FF2B5EF4-FFF2-40B4-BE49-F238E27FC236}">
                    <a16:creationId xmlns:a16="http://schemas.microsoft.com/office/drawing/2014/main" id="{F081C421-3B00-204C-0890-C3C73498D607}"/>
                  </a:ext>
                </a:extLst>
              </p:cNvPr>
              <p:cNvSpPr txBox="1">
                <a:spLocks noRot="1" noChangeAspect="1" noMove="1" noResize="1" noEditPoints="1" noAdjustHandles="1" noChangeArrowheads="1" noChangeShapeType="1" noTextEdit="1"/>
              </p:cNvSpPr>
              <p:nvPr/>
            </p:nvSpPr>
            <p:spPr>
              <a:xfrm>
                <a:off x="7696201" y="5002990"/>
                <a:ext cx="533399" cy="338554"/>
              </a:xfrm>
              <a:prstGeom prst="rect">
                <a:avLst/>
              </a:prstGeom>
              <a:blipFill>
                <a:blip r:embed="rId3"/>
                <a:stretch>
                  <a:fillRect/>
                </a:stretch>
              </a:blipFill>
            </p:spPr>
            <p:txBody>
              <a:bodyPr/>
              <a:lstStyle/>
              <a:p>
                <a:r>
                  <a:rPr lang="en-US">
                    <a:noFill/>
                  </a:rPr>
                  <a:t> </a:t>
                </a:r>
              </a:p>
            </p:txBody>
          </p:sp>
        </mc:Fallback>
      </mc:AlternateContent>
      <p:grpSp>
        <p:nvGrpSpPr>
          <p:cNvPr id="44" name="Group 43">
            <a:extLst>
              <a:ext uri="{FF2B5EF4-FFF2-40B4-BE49-F238E27FC236}">
                <a16:creationId xmlns:a16="http://schemas.microsoft.com/office/drawing/2014/main" id="{3C990276-DD80-07FE-F8DA-A6F92A9485FA}"/>
              </a:ext>
            </a:extLst>
          </p:cNvPr>
          <p:cNvGrpSpPr/>
          <p:nvPr/>
        </p:nvGrpSpPr>
        <p:grpSpPr>
          <a:xfrm>
            <a:off x="598256" y="2795660"/>
            <a:ext cx="8124779" cy="1390786"/>
            <a:chOff x="694088" y="2730132"/>
            <a:chExt cx="8124779" cy="1390786"/>
          </a:xfrm>
        </p:grpSpPr>
        <p:grpSp>
          <p:nvGrpSpPr>
            <p:cNvPr id="2" name="Group 1">
              <a:extLst>
                <a:ext uri="{FF2B5EF4-FFF2-40B4-BE49-F238E27FC236}">
                  <a16:creationId xmlns:a16="http://schemas.microsoft.com/office/drawing/2014/main" id="{8FD9D665-630E-BCFC-7B9E-F01E56E1A603}"/>
                </a:ext>
              </a:extLst>
            </p:cNvPr>
            <p:cNvGrpSpPr/>
            <p:nvPr/>
          </p:nvGrpSpPr>
          <p:grpSpPr>
            <a:xfrm>
              <a:off x="694088" y="2730132"/>
              <a:ext cx="2079953" cy="1368231"/>
              <a:chOff x="3404418" y="3460248"/>
              <a:chExt cx="2079953" cy="1368231"/>
            </a:xfrm>
          </p:grpSpPr>
          <p:sp>
            <p:nvSpPr>
              <p:cNvPr id="10" name="Rectangle 9">
                <a:extLst>
                  <a:ext uri="{FF2B5EF4-FFF2-40B4-BE49-F238E27FC236}">
                    <a16:creationId xmlns:a16="http://schemas.microsoft.com/office/drawing/2014/main" id="{512815C9-ECC7-D1F9-86B8-F03BF9332138}"/>
                  </a:ext>
                </a:extLst>
              </p:cNvPr>
              <p:cNvSpPr/>
              <p:nvPr/>
            </p:nvSpPr>
            <p:spPr bwMode="auto">
              <a:xfrm>
                <a:off x="3404418" y="3508176"/>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11" name="Rectangle 10">
                <a:extLst>
                  <a:ext uri="{FF2B5EF4-FFF2-40B4-BE49-F238E27FC236}">
                    <a16:creationId xmlns:a16="http://schemas.microsoft.com/office/drawing/2014/main" id="{3DC03939-EAD0-540A-8C0E-D32F56C693A5}"/>
                  </a:ext>
                </a:extLst>
              </p:cNvPr>
              <p:cNvSpPr/>
              <p:nvPr/>
            </p:nvSpPr>
            <p:spPr bwMode="auto">
              <a:xfrm>
                <a:off x="3560775" y="4014846"/>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12" name="TextBox 25">
                <a:extLst>
                  <a:ext uri="{FF2B5EF4-FFF2-40B4-BE49-F238E27FC236}">
                    <a16:creationId xmlns:a16="http://schemas.microsoft.com/office/drawing/2014/main" id="{CDD5F42F-F654-3DD9-55CF-9E482D9F3A8D}"/>
                  </a:ext>
                </a:extLst>
              </p:cNvPr>
              <p:cNvSpPr txBox="1"/>
              <p:nvPr/>
            </p:nvSpPr>
            <p:spPr>
              <a:xfrm>
                <a:off x="3560775" y="4353100"/>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AP MLD</a:t>
                </a:r>
                <a:endParaRPr lang="en-US" sz="1200" dirty="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C4A75702-C48B-3215-D5FA-A3B6DD3D7BE3}"/>
                  </a:ext>
                </a:extLst>
              </p:cNvPr>
              <p:cNvSpPr/>
              <p:nvPr/>
            </p:nvSpPr>
            <p:spPr bwMode="auto">
              <a:xfrm>
                <a:off x="4740504" y="3588738"/>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14" name="Rectangle 13">
                <a:extLst>
                  <a:ext uri="{FF2B5EF4-FFF2-40B4-BE49-F238E27FC236}">
                    <a16:creationId xmlns:a16="http://schemas.microsoft.com/office/drawing/2014/main" id="{32D97CDB-44AF-3C9F-7CAC-30F794120EF4}"/>
                  </a:ext>
                </a:extLst>
              </p:cNvPr>
              <p:cNvSpPr/>
              <p:nvPr/>
            </p:nvSpPr>
            <p:spPr bwMode="auto">
              <a:xfrm>
                <a:off x="3569305" y="3599707"/>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74F60D83-2A75-80E4-3364-E0E36256E2DA}"/>
                  </a:ext>
                </a:extLst>
              </p:cNvPr>
              <p:cNvCxnSpPr>
                <a:cxnSpLocks/>
                <a:stCxn id="13" idx="1"/>
                <a:endCxn id="14" idx="3"/>
              </p:cNvCxnSpPr>
              <p:nvPr/>
            </p:nvCxnSpPr>
            <p:spPr bwMode="auto">
              <a:xfrm flipH="1">
                <a:off x="4240243" y="3721734"/>
                <a:ext cx="500261" cy="931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6" name="Rectangle 15">
                <a:extLst>
                  <a:ext uri="{FF2B5EF4-FFF2-40B4-BE49-F238E27FC236}">
                    <a16:creationId xmlns:a16="http://schemas.microsoft.com/office/drawing/2014/main" id="{584C9819-D483-3161-D14F-FA5BFB4C7D46}"/>
                  </a:ext>
                </a:extLst>
              </p:cNvPr>
              <p:cNvSpPr/>
              <p:nvPr/>
            </p:nvSpPr>
            <p:spPr bwMode="auto">
              <a:xfrm>
                <a:off x="4740504" y="4009252"/>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17" name="Straight Arrow Connector 16">
                <a:extLst>
                  <a:ext uri="{FF2B5EF4-FFF2-40B4-BE49-F238E27FC236}">
                    <a16:creationId xmlns:a16="http://schemas.microsoft.com/office/drawing/2014/main" id="{82DEAD15-992B-4033-6098-4205E0C9F6AC}"/>
                  </a:ext>
                </a:extLst>
              </p:cNvPr>
              <p:cNvCxnSpPr>
                <a:cxnSpLocks/>
                <a:stCxn id="16" idx="1"/>
                <a:endCxn id="11" idx="3"/>
              </p:cNvCxnSpPr>
              <p:nvPr/>
            </p:nvCxnSpPr>
            <p:spPr bwMode="auto">
              <a:xfrm flipH="1">
                <a:off x="4231713" y="4142248"/>
                <a:ext cx="508791" cy="733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8" name="TextBox 17">
                <a:extLst>
                  <a:ext uri="{FF2B5EF4-FFF2-40B4-BE49-F238E27FC236}">
                    <a16:creationId xmlns:a16="http://schemas.microsoft.com/office/drawing/2014/main" id="{2A480E0A-BCE6-36D3-0ADC-6693DCC7DD5C}"/>
                  </a:ext>
                </a:extLst>
              </p:cNvPr>
              <p:cNvSpPr txBox="1"/>
              <p:nvPr/>
            </p:nvSpPr>
            <p:spPr>
              <a:xfrm>
                <a:off x="4171394" y="3460248"/>
                <a:ext cx="719499" cy="276999"/>
              </a:xfrm>
              <a:prstGeom prst="rect">
                <a:avLst/>
              </a:prstGeom>
              <a:noFill/>
            </p:spPr>
            <p:txBody>
              <a:bodyPr wrap="square" rtlCol="0">
                <a:spAutoFit/>
              </a:bodyPr>
              <a:lstStyle/>
              <a:p>
                <a:r>
                  <a:rPr lang="en-US" dirty="0"/>
                  <a:t>NSS=2</a:t>
                </a:r>
              </a:p>
            </p:txBody>
          </p:sp>
          <p:sp>
            <p:nvSpPr>
              <p:cNvPr id="19" name="TextBox 18">
                <a:extLst>
                  <a:ext uri="{FF2B5EF4-FFF2-40B4-BE49-F238E27FC236}">
                    <a16:creationId xmlns:a16="http://schemas.microsoft.com/office/drawing/2014/main" id="{5592AC06-18E9-7553-AA2B-FC0060FE15C2}"/>
                  </a:ext>
                </a:extLst>
              </p:cNvPr>
              <p:cNvSpPr txBox="1"/>
              <p:nvPr/>
            </p:nvSpPr>
            <p:spPr>
              <a:xfrm>
                <a:off x="4181069" y="3868918"/>
                <a:ext cx="719499" cy="276999"/>
              </a:xfrm>
              <a:prstGeom prst="rect">
                <a:avLst/>
              </a:prstGeom>
              <a:noFill/>
            </p:spPr>
            <p:txBody>
              <a:bodyPr wrap="square" rtlCol="0">
                <a:spAutoFit/>
              </a:bodyPr>
              <a:lstStyle/>
              <a:p>
                <a:r>
                  <a:rPr lang="en-US" dirty="0"/>
                  <a:t>NSS=2</a:t>
                </a:r>
              </a:p>
            </p:txBody>
          </p:sp>
          <p:sp>
            <p:nvSpPr>
              <p:cNvPr id="20" name="TextBox 19">
                <a:extLst>
                  <a:ext uri="{FF2B5EF4-FFF2-40B4-BE49-F238E27FC236}">
                    <a16:creationId xmlns:a16="http://schemas.microsoft.com/office/drawing/2014/main" id="{5E60F2E8-640F-FF38-8545-0323CB4E055D}"/>
                  </a:ext>
                </a:extLst>
              </p:cNvPr>
              <p:cNvSpPr txBox="1"/>
              <p:nvPr/>
            </p:nvSpPr>
            <p:spPr>
              <a:xfrm>
                <a:off x="3728245" y="4551480"/>
                <a:ext cx="1179975" cy="276999"/>
              </a:xfrm>
              <a:prstGeom prst="rect">
                <a:avLst/>
              </a:prstGeom>
              <a:noFill/>
            </p:spPr>
            <p:txBody>
              <a:bodyPr wrap="square" rtlCol="0">
                <a:spAutoFit/>
              </a:bodyPr>
              <a:lstStyle/>
              <a:p>
                <a:r>
                  <a:rPr lang="en-US" dirty="0">
                    <a:solidFill>
                      <a:schemeClr val="accent2"/>
                    </a:solidFill>
                  </a:rPr>
                  <a:t>Configuration 1</a:t>
                </a:r>
              </a:p>
            </p:txBody>
          </p:sp>
        </p:grpSp>
        <p:grpSp>
          <p:nvGrpSpPr>
            <p:cNvPr id="21" name="Group 20">
              <a:extLst>
                <a:ext uri="{FF2B5EF4-FFF2-40B4-BE49-F238E27FC236}">
                  <a16:creationId xmlns:a16="http://schemas.microsoft.com/office/drawing/2014/main" id="{54A986DE-3254-6EEB-DC26-05F098B8B9EA}"/>
                </a:ext>
              </a:extLst>
            </p:cNvPr>
            <p:cNvGrpSpPr/>
            <p:nvPr/>
          </p:nvGrpSpPr>
          <p:grpSpPr>
            <a:xfrm>
              <a:off x="4900715" y="2778060"/>
              <a:ext cx="2079953" cy="1342858"/>
              <a:chOff x="5093878" y="5666808"/>
              <a:chExt cx="2079953" cy="1342858"/>
            </a:xfrm>
          </p:grpSpPr>
          <p:sp>
            <p:nvSpPr>
              <p:cNvPr id="23" name="Rectangle 22">
                <a:extLst>
                  <a:ext uri="{FF2B5EF4-FFF2-40B4-BE49-F238E27FC236}">
                    <a16:creationId xmlns:a16="http://schemas.microsoft.com/office/drawing/2014/main" id="{CC7C7878-2BDE-37B5-8AD3-19BD95BEAC90}"/>
                  </a:ext>
                </a:extLst>
              </p:cNvPr>
              <p:cNvSpPr/>
              <p:nvPr/>
            </p:nvSpPr>
            <p:spPr bwMode="auto">
              <a:xfrm>
                <a:off x="5093878" y="5690472"/>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24" name="Rectangle 23">
                <a:extLst>
                  <a:ext uri="{FF2B5EF4-FFF2-40B4-BE49-F238E27FC236}">
                    <a16:creationId xmlns:a16="http://schemas.microsoft.com/office/drawing/2014/main" id="{5CEEAB44-0190-70CE-9FC4-86A32DDB23F3}"/>
                  </a:ext>
                </a:extLst>
              </p:cNvPr>
              <p:cNvSpPr/>
              <p:nvPr/>
            </p:nvSpPr>
            <p:spPr bwMode="auto">
              <a:xfrm>
                <a:off x="5250235" y="6197142"/>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25" name="TextBox 25">
                <a:extLst>
                  <a:ext uri="{FF2B5EF4-FFF2-40B4-BE49-F238E27FC236}">
                    <a16:creationId xmlns:a16="http://schemas.microsoft.com/office/drawing/2014/main" id="{D4103DE7-B69F-287D-919C-8196E884DA3F}"/>
                  </a:ext>
                </a:extLst>
              </p:cNvPr>
              <p:cNvSpPr txBox="1"/>
              <p:nvPr/>
            </p:nvSpPr>
            <p:spPr>
              <a:xfrm>
                <a:off x="5250235" y="6535396"/>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AP MLD</a:t>
                </a:r>
                <a:endParaRPr lang="en-US" sz="1200" dirty="0">
                  <a:effectLst/>
                  <a:latin typeface="Times New Roman" panose="02020603050405020304" pitchFamily="18" charset="0"/>
                  <a:ea typeface="Times New Roman" panose="02020603050405020304" pitchFamily="18" charset="0"/>
                </a:endParaRPr>
              </a:p>
            </p:txBody>
          </p:sp>
          <p:sp>
            <p:nvSpPr>
              <p:cNvPr id="26" name="Rectangle 25">
                <a:extLst>
                  <a:ext uri="{FF2B5EF4-FFF2-40B4-BE49-F238E27FC236}">
                    <a16:creationId xmlns:a16="http://schemas.microsoft.com/office/drawing/2014/main" id="{41A7A8E9-DACF-536F-36FD-990A26967D1E}"/>
                  </a:ext>
                </a:extLst>
              </p:cNvPr>
              <p:cNvSpPr/>
              <p:nvPr/>
            </p:nvSpPr>
            <p:spPr bwMode="auto">
              <a:xfrm>
                <a:off x="6429964" y="5771034"/>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27" name="Rectangle 26">
                <a:extLst>
                  <a:ext uri="{FF2B5EF4-FFF2-40B4-BE49-F238E27FC236}">
                    <a16:creationId xmlns:a16="http://schemas.microsoft.com/office/drawing/2014/main" id="{0134DF76-77EC-276D-334F-D87EA66DF90F}"/>
                  </a:ext>
                </a:extLst>
              </p:cNvPr>
              <p:cNvSpPr/>
              <p:nvPr/>
            </p:nvSpPr>
            <p:spPr bwMode="auto">
              <a:xfrm>
                <a:off x="5258765" y="5782003"/>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28" name="Straight Arrow Connector 27">
                <a:extLst>
                  <a:ext uri="{FF2B5EF4-FFF2-40B4-BE49-F238E27FC236}">
                    <a16:creationId xmlns:a16="http://schemas.microsoft.com/office/drawing/2014/main" id="{443FB534-8268-81C0-7B51-E7A1FB77E251}"/>
                  </a:ext>
                </a:extLst>
              </p:cNvPr>
              <p:cNvCxnSpPr>
                <a:cxnSpLocks/>
                <a:stCxn id="26" idx="1"/>
                <a:endCxn id="27" idx="3"/>
              </p:cNvCxnSpPr>
              <p:nvPr/>
            </p:nvCxnSpPr>
            <p:spPr bwMode="auto">
              <a:xfrm flipH="1">
                <a:off x="5929703" y="5904030"/>
                <a:ext cx="500261" cy="931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9" name="Rectangle 28">
                <a:extLst>
                  <a:ext uri="{FF2B5EF4-FFF2-40B4-BE49-F238E27FC236}">
                    <a16:creationId xmlns:a16="http://schemas.microsoft.com/office/drawing/2014/main" id="{4650CC74-FB93-2E9F-260D-2B3FFE3A53F8}"/>
                  </a:ext>
                </a:extLst>
              </p:cNvPr>
              <p:cNvSpPr/>
              <p:nvPr/>
            </p:nvSpPr>
            <p:spPr bwMode="auto">
              <a:xfrm>
                <a:off x="6429964" y="6191548"/>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1877FEB5-B586-AF0D-80FC-9CA80D54A480}"/>
                  </a:ext>
                </a:extLst>
              </p:cNvPr>
              <p:cNvCxnSpPr>
                <a:cxnSpLocks/>
                <a:stCxn id="29" idx="1"/>
                <a:endCxn id="24" idx="3"/>
              </p:cNvCxnSpPr>
              <p:nvPr/>
            </p:nvCxnSpPr>
            <p:spPr bwMode="auto">
              <a:xfrm flipH="1">
                <a:off x="5921173" y="6324544"/>
                <a:ext cx="508791" cy="733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1" name="TextBox 30">
                <a:extLst>
                  <a:ext uri="{FF2B5EF4-FFF2-40B4-BE49-F238E27FC236}">
                    <a16:creationId xmlns:a16="http://schemas.microsoft.com/office/drawing/2014/main" id="{CAA0C439-0C5B-FC08-4267-B7EFA712FAC2}"/>
                  </a:ext>
                </a:extLst>
              </p:cNvPr>
              <p:cNvSpPr txBox="1"/>
              <p:nvPr/>
            </p:nvSpPr>
            <p:spPr>
              <a:xfrm>
                <a:off x="5841890" y="5666808"/>
                <a:ext cx="719499" cy="276999"/>
              </a:xfrm>
              <a:prstGeom prst="rect">
                <a:avLst/>
              </a:prstGeom>
              <a:noFill/>
            </p:spPr>
            <p:txBody>
              <a:bodyPr wrap="square" rtlCol="0">
                <a:spAutoFit/>
              </a:bodyPr>
              <a:lstStyle/>
              <a:p>
                <a:r>
                  <a:rPr lang="en-US" dirty="0"/>
                  <a:t>NSS=3</a:t>
                </a:r>
              </a:p>
            </p:txBody>
          </p:sp>
          <p:sp>
            <p:nvSpPr>
              <p:cNvPr id="32" name="TextBox 31">
                <a:extLst>
                  <a:ext uri="{FF2B5EF4-FFF2-40B4-BE49-F238E27FC236}">
                    <a16:creationId xmlns:a16="http://schemas.microsoft.com/office/drawing/2014/main" id="{3FBA0D2C-59CE-6480-7856-F86F455D101F}"/>
                  </a:ext>
                </a:extLst>
              </p:cNvPr>
              <p:cNvSpPr txBox="1"/>
              <p:nvPr/>
            </p:nvSpPr>
            <p:spPr>
              <a:xfrm>
                <a:off x="5866558" y="6085067"/>
                <a:ext cx="719499" cy="276999"/>
              </a:xfrm>
              <a:prstGeom prst="rect">
                <a:avLst/>
              </a:prstGeom>
              <a:noFill/>
            </p:spPr>
            <p:txBody>
              <a:bodyPr wrap="square" rtlCol="0">
                <a:spAutoFit/>
              </a:bodyPr>
              <a:lstStyle/>
              <a:p>
                <a:r>
                  <a:rPr lang="en-US" dirty="0"/>
                  <a:t>NSS=1</a:t>
                </a:r>
              </a:p>
            </p:txBody>
          </p:sp>
          <p:sp>
            <p:nvSpPr>
              <p:cNvPr id="33" name="TextBox 32">
                <a:extLst>
                  <a:ext uri="{FF2B5EF4-FFF2-40B4-BE49-F238E27FC236}">
                    <a16:creationId xmlns:a16="http://schemas.microsoft.com/office/drawing/2014/main" id="{8D6A1BB7-6133-91E0-E333-3FD003811C2E}"/>
                  </a:ext>
                </a:extLst>
              </p:cNvPr>
              <p:cNvSpPr txBox="1"/>
              <p:nvPr/>
            </p:nvSpPr>
            <p:spPr>
              <a:xfrm>
                <a:off x="5477740" y="6732667"/>
                <a:ext cx="1179975" cy="276999"/>
              </a:xfrm>
              <a:prstGeom prst="rect">
                <a:avLst/>
              </a:prstGeom>
              <a:noFill/>
            </p:spPr>
            <p:txBody>
              <a:bodyPr wrap="square" rtlCol="0">
                <a:spAutoFit/>
              </a:bodyPr>
              <a:lstStyle/>
              <a:p>
                <a:r>
                  <a:rPr lang="en-US" dirty="0">
                    <a:solidFill>
                      <a:schemeClr val="accent2"/>
                    </a:solidFill>
                  </a:rPr>
                  <a:t>Configuration 2</a:t>
                </a:r>
              </a:p>
            </p:txBody>
          </p:sp>
        </p:grpSp>
        <p:sp>
          <p:nvSpPr>
            <p:cNvPr id="34" name="TextBox 33">
              <a:extLst>
                <a:ext uri="{FF2B5EF4-FFF2-40B4-BE49-F238E27FC236}">
                  <a16:creationId xmlns:a16="http://schemas.microsoft.com/office/drawing/2014/main" id="{18BB2564-EBEC-C82B-FE95-044207E23F22}"/>
                </a:ext>
              </a:extLst>
            </p:cNvPr>
            <p:cNvSpPr txBox="1"/>
            <p:nvPr/>
          </p:nvSpPr>
          <p:spPr>
            <a:xfrm>
              <a:off x="3092789" y="2961564"/>
              <a:ext cx="1400613" cy="646331"/>
            </a:xfrm>
            <a:prstGeom prst="rect">
              <a:avLst/>
            </a:prstGeom>
            <a:solidFill>
              <a:srgbClr val="FFC000"/>
            </a:solidFill>
            <a:ln>
              <a:solidFill>
                <a:srgbClr val="FF0000"/>
              </a:solidFill>
            </a:ln>
          </p:spPr>
          <p:txBody>
            <a:bodyPr wrap="square" rtlCol="0">
              <a:spAutoFit/>
            </a:bodyPr>
            <a:lstStyle/>
            <a:p>
              <a:pPr algn="ctr"/>
              <a:r>
                <a:rPr lang="en-US" dirty="0"/>
                <a:t>STA2 transmits OMN frame or OMI control field</a:t>
              </a:r>
            </a:p>
          </p:txBody>
        </p:sp>
        <p:sp>
          <p:nvSpPr>
            <p:cNvPr id="35" name="Arrow: Right 34">
              <a:extLst>
                <a:ext uri="{FF2B5EF4-FFF2-40B4-BE49-F238E27FC236}">
                  <a16:creationId xmlns:a16="http://schemas.microsoft.com/office/drawing/2014/main" id="{8C9BC67A-7D56-8877-F21D-476C5EE2371E}"/>
                </a:ext>
              </a:extLst>
            </p:cNvPr>
            <p:cNvSpPr/>
            <p:nvPr/>
          </p:nvSpPr>
          <p:spPr bwMode="auto">
            <a:xfrm>
              <a:off x="2751617" y="3153219"/>
              <a:ext cx="349721" cy="266252"/>
            </a:xfrm>
            <a:prstGeom prst="rightArrow">
              <a:avLst/>
            </a:prstGeom>
            <a:solidFill>
              <a:schemeClr val="tx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7" name="TextBox 36">
              <a:extLst>
                <a:ext uri="{FF2B5EF4-FFF2-40B4-BE49-F238E27FC236}">
                  <a16:creationId xmlns:a16="http://schemas.microsoft.com/office/drawing/2014/main" id="{E607D0BD-93AE-332A-1C8C-8CBCDA8C4BC6}"/>
                </a:ext>
              </a:extLst>
            </p:cNvPr>
            <p:cNvSpPr txBox="1"/>
            <p:nvPr/>
          </p:nvSpPr>
          <p:spPr>
            <a:xfrm>
              <a:off x="7355057" y="2987798"/>
              <a:ext cx="1463810" cy="646331"/>
            </a:xfrm>
            <a:prstGeom prst="rect">
              <a:avLst/>
            </a:prstGeom>
            <a:solidFill>
              <a:srgbClr val="FFC000"/>
            </a:solidFill>
            <a:ln>
              <a:solidFill>
                <a:srgbClr val="FF0000"/>
              </a:solidFill>
            </a:ln>
          </p:spPr>
          <p:txBody>
            <a:bodyPr wrap="square" rtlCol="0">
              <a:spAutoFit/>
            </a:bodyPr>
            <a:lstStyle/>
            <a:p>
              <a:pPr algn="ctr"/>
              <a:r>
                <a:rPr lang="en-US" dirty="0"/>
                <a:t>STA1 transmits OMN frame or OMI control field</a:t>
              </a:r>
            </a:p>
          </p:txBody>
        </p:sp>
        <p:sp>
          <p:nvSpPr>
            <p:cNvPr id="39" name="Arrow: Right 38">
              <a:extLst>
                <a:ext uri="{FF2B5EF4-FFF2-40B4-BE49-F238E27FC236}">
                  <a16:creationId xmlns:a16="http://schemas.microsoft.com/office/drawing/2014/main" id="{97ADCADC-7418-A8DA-626B-C14416CE03AD}"/>
                </a:ext>
              </a:extLst>
            </p:cNvPr>
            <p:cNvSpPr/>
            <p:nvPr/>
          </p:nvSpPr>
          <p:spPr bwMode="auto">
            <a:xfrm>
              <a:off x="4495365" y="3157093"/>
              <a:ext cx="389003" cy="266252"/>
            </a:xfrm>
            <a:prstGeom prst="rightArrow">
              <a:avLst/>
            </a:prstGeom>
            <a:solidFill>
              <a:schemeClr val="tx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0" name="Arrow: Right 39">
              <a:extLst>
                <a:ext uri="{FF2B5EF4-FFF2-40B4-BE49-F238E27FC236}">
                  <a16:creationId xmlns:a16="http://schemas.microsoft.com/office/drawing/2014/main" id="{CC0850A8-073E-7C15-35D3-960F7B79E310}"/>
                </a:ext>
              </a:extLst>
            </p:cNvPr>
            <p:cNvSpPr/>
            <p:nvPr/>
          </p:nvSpPr>
          <p:spPr bwMode="auto">
            <a:xfrm>
              <a:off x="6989198" y="3158098"/>
              <a:ext cx="389003" cy="266252"/>
            </a:xfrm>
            <a:prstGeom prst="rightArrow">
              <a:avLst/>
            </a:prstGeom>
            <a:solidFill>
              <a:schemeClr val="tx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
        <p:nvSpPr>
          <p:cNvPr id="3" name="Footer Placeholder 4">
            <a:extLst>
              <a:ext uri="{FF2B5EF4-FFF2-40B4-BE49-F238E27FC236}">
                <a16:creationId xmlns:a16="http://schemas.microsoft.com/office/drawing/2014/main" id="{92F59DC5-35AE-33E3-8E24-4D5772DBEEA6}"/>
              </a:ext>
            </a:extLst>
          </p:cNvPr>
          <p:cNvSpPr>
            <a:spLocks noGrp="1"/>
          </p:cNvSpPr>
          <p:nvPr>
            <p:ph type="ftr" sz="quarter" idx="11"/>
          </p:nvPr>
        </p:nvSpPr>
        <p:spPr>
          <a:xfrm>
            <a:off x="5791200" y="6475413"/>
            <a:ext cx="2752725" cy="182880"/>
          </a:xfrm>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1222091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94088" y="341336"/>
            <a:ext cx="7772400" cy="685800"/>
          </a:xfrm>
        </p:spPr>
        <p:txBody>
          <a:bodyPr/>
          <a:lstStyle/>
          <a:p>
            <a:r>
              <a:rPr lang="en-US" dirty="0"/>
              <a:t>Option 2: Using EML OMN frame</a:t>
            </a:r>
          </a:p>
        </p:txBody>
      </p:sp>
      <p:sp>
        <p:nvSpPr>
          <p:cNvPr id="100" name="TextBox 99"/>
          <p:cNvSpPr txBox="1"/>
          <p:nvPr/>
        </p:nvSpPr>
        <p:spPr>
          <a:xfrm>
            <a:off x="869903" y="924003"/>
            <a:ext cx="7703940" cy="3244543"/>
          </a:xfrm>
          <a:prstGeom prst="rect">
            <a:avLst/>
          </a:prstGeom>
          <a:noFill/>
        </p:spPr>
        <p:txBody>
          <a:bodyPr wrap="square" rtlCol="0">
            <a:spAutoFit/>
          </a:bodyPr>
          <a:lstStyle/>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A non-AP MLD shall indicate an update to the EHT-MCS and NSS map for an affiliated STA by transmitting an EML Operating Mode notification (OMN) frame to the AP MLD it is associated with. </a:t>
            </a:r>
          </a:p>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transmitting STA affiliated with a non-AP MLD shall set the “NSS Update Mode” bit in the EML OMN to 1 to indicate that the frame provides updated MCS and NSS Maps for a STA affiliated with the non-AP MLD.</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When the NSS Update Mode bit is set to 1: </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Link Bitmap indicates the link for which the supported MCS and NSS Set update is being included. This bitmap field </a:t>
            </a:r>
            <a:r>
              <a:rPr lang="en-US" dirty="0">
                <a:ea typeface="DengXian" panose="02010600030101010101" pitchFamily="2" charset="-122"/>
                <a:cs typeface="Arial" panose="020B0604020202020204" pitchFamily="34" charset="0"/>
              </a:rPr>
              <a:t>reuses the</a:t>
            </a:r>
            <a:r>
              <a:rPr lang="en-US" dirty="0">
                <a:effectLst/>
                <a:latin typeface="Times New Roman" panose="02020603050405020304" pitchFamily="18" charset="0"/>
                <a:ea typeface="DengXian" panose="02010600030101010101" pitchFamily="2" charset="-122"/>
                <a:cs typeface="Arial" panose="020B0604020202020204" pitchFamily="34" charset="0"/>
              </a:rPr>
              <a:t> EMLSR/EMLMR Link Bitmap, and only one bit of the bitmap shall be set to 1. </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supported MCS and NSS Set field includes the MCS Maps for the link indicated in the link ID bitmap. This field reuses the EMLMR Supported MCS and NSS Set field.</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MCS Map Count field in the MCS Map Count Control field indicates the number of BWs {&lt;=80, 160, 320} MHz for which the MCS and NSS Maps are included in the Supported MCS and NSS Set.</a:t>
            </a:r>
          </a:p>
          <a:p>
            <a:pPr marL="171450" indent="-171450" algn="just">
              <a:lnSpc>
                <a:spcPct val="107000"/>
              </a:lnSpc>
              <a:spcBef>
                <a:spcPts val="0"/>
              </a:spcBef>
              <a:spcAft>
                <a:spcPts val="0"/>
              </a:spcAft>
              <a:buFont typeface="Arial" panose="020B0604020202020204" pitchFamily="34" charset="0"/>
              <a:buChar char="•"/>
            </a:pPr>
            <a:r>
              <a:rPr lang="en-US" dirty="0">
                <a:ea typeface="DengXian" panose="02010600030101010101" pitchFamily="2" charset="-122"/>
                <a:cs typeface="Arial" panose="020B0604020202020204" pitchFamily="34" charset="0"/>
              </a:rPr>
              <a:t>The </a:t>
            </a:r>
            <a:r>
              <a:rPr lang="en-US" dirty="0">
                <a:effectLst/>
                <a:latin typeface="Times New Roman" panose="02020603050405020304" pitchFamily="18" charset="0"/>
                <a:ea typeface="DengXian" panose="02010600030101010101" pitchFamily="2" charset="-122"/>
                <a:cs typeface="Arial" panose="020B0604020202020204" pitchFamily="34" charset="0"/>
              </a:rPr>
              <a:t>Supported MCS and NSS Set shall replace any indication provided in a previous EML OMN or in the </a:t>
            </a:r>
            <a:r>
              <a:rPr lang="en-US" dirty="0">
                <a:effectLst/>
                <a:latin typeface="Times New Roman" panose="02020603050405020304" pitchFamily="18" charset="0"/>
                <a:ea typeface="DengXian" panose="02010600030101010101" pitchFamily="2" charset="-122"/>
              </a:rPr>
              <a:t>“Supported EHT MCS and NSS Set” field of the EHT capabilities element for that link.</a:t>
            </a:r>
            <a:r>
              <a:rPr lang="en-US" dirty="0">
                <a:ea typeface="DengXian" panose="02010600030101010101" pitchFamily="2" charset="-122"/>
                <a:cs typeface="Arial" panose="020B0604020202020204" pitchFamily="34" charset="0"/>
              </a:rPr>
              <a:t> The change shall be applicable after receiving an EML OMN Response frame or after a Transition Timeout delay, whichever is shorter.</a:t>
            </a:r>
          </a:p>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indication is only for one link at a time, so the sequence of indication steps are similar to option 1. </a:t>
            </a:r>
            <a:endParaRPr lang="en-US" dirty="0">
              <a:solidFill>
                <a:srgbClr val="FF0000"/>
              </a:solidFill>
              <a:ea typeface="DengXian" panose="02010600030101010101" pitchFamily="2" charset="-122"/>
              <a:cs typeface="Arial" panose="020B0604020202020204" pitchFamily="34" charset="0"/>
            </a:endParaRPr>
          </a:p>
          <a:p>
            <a:pPr marL="171450" indent="-171450" algn="just">
              <a:lnSpc>
                <a:spcPct val="107000"/>
              </a:lnSpc>
              <a:spcBef>
                <a:spcPts val="0"/>
              </a:spcBef>
              <a:spcAft>
                <a:spcPts val="0"/>
              </a:spcAft>
              <a:buFont typeface="Arial" panose="020B0604020202020204" pitchFamily="34" charset="0"/>
              <a:buChar char="•"/>
            </a:pPr>
            <a:r>
              <a:rPr lang="en-US" b="1" dirty="0">
                <a:ea typeface="DengXian" panose="02010600030101010101" pitchFamily="2" charset="-122"/>
                <a:cs typeface="Arial" panose="020B0604020202020204" pitchFamily="34" charset="0"/>
              </a:rPr>
              <a:t>Note:</a:t>
            </a:r>
            <a:r>
              <a:rPr lang="en-US" dirty="0">
                <a:ea typeface="DengXian" panose="02010600030101010101" pitchFamily="2" charset="-122"/>
                <a:cs typeface="Arial" panose="020B0604020202020204" pitchFamily="34" charset="0"/>
              </a:rPr>
              <a:t> that this option has minimal changes to existing EML Control field in D3.0.</a:t>
            </a:r>
            <a:endParaRPr lang="en-US" dirty="0">
              <a:effectLst/>
              <a:latin typeface="Calibri" panose="020F0502020204030204" pitchFamily="34" charset="0"/>
              <a:ea typeface="DengXian" panose="02010600030101010101" pitchFamily="2" charset="-122"/>
              <a:cs typeface="Arial" panose="020B0604020202020204" pitchFamily="34" charset="0"/>
            </a:endParaRPr>
          </a:p>
        </p:txBody>
      </p:sp>
      <p:graphicFrame>
        <p:nvGraphicFramePr>
          <p:cNvPr id="4" name="Table 3">
            <a:extLst>
              <a:ext uri="{FF2B5EF4-FFF2-40B4-BE49-F238E27FC236}">
                <a16:creationId xmlns:a16="http://schemas.microsoft.com/office/drawing/2014/main" id="{4CCB068B-B2FD-2E74-14AD-4A8F1C47D41B}"/>
              </a:ext>
            </a:extLst>
          </p:cNvPr>
          <p:cNvGraphicFramePr>
            <a:graphicFrameLocks noGrp="1"/>
          </p:cNvGraphicFramePr>
          <p:nvPr>
            <p:extLst>
              <p:ext uri="{D42A27DB-BD31-4B8C-83A1-F6EECF244321}">
                <p14:modId xmlns:p14="http://schemas.microsoft.com/office/powerpoint/2010/main" val="4159419511"/>
              </p:ext>
            </p:extLst>
          </p:nvPr>
        </p:nvGraphicFramePr>
        <p:xfrm>
          <a:off x="1309960" y="5867400"/>
          <a:ext cx="5743464" cy="713700"/>
        </p:xfrm>
        <a:graphic>
          <a:graphicData uri="http://schemas.openxmlformats.org/drawingml/2006/table">
            <a:tbl>
              <a:tblPr firstRow="1" bandRow="1">
                <a:tableStyleId>{5C22544A-7EE6-4342-B048-85BDC9FD1C3A}</a:tableStyleId>
              </a:tblPr>
              <a:tblGrid>
                <a:gridCol w="721821">
                  <a:extLst>
                    <a:ext uri="{9D8B030D-6E8A-4147-A177-3AD203B41FA5}">
                      <a16:colId xmlns:a16="http://schemas.microsoft.com/office/drawing/2014/main" val="4102536697"/>
                    </a:ext>
                  </a:extLst>
                </a:gridCol>
                <a:gridCol w="721821">
                  <a:extLst>
                    <a:ext uri="{9D8B030D-6E8A-4147-A177-3AD203B41FA5}">
                      <a16:colId xmlns:a16="http://schemas.microsoft.com/office/drawing/2014/main" val="4238420708"/>
                    </a:ext>
                  </a:extLst>
                </a:gridCol>
                <a:gridCol w="752925">
                  <a:extLst>
                    <a:ext uri="{9D8B030D-6E8A-4147-A177-3AD203B41FA5}">
                      <a16:colId xmlns:a16="http://schemas.microsoft.com/office/drawing/2014/main" val="1184448868"/>
                    </a:ext>
                  </a:extLst>
                </a:gridCol>
                <a:gridCol w="690717">
                  <a:extLst>
                    <a:ext uri="{9D8B030D-6E8A-4147-A177-3AD203B41FA5}">
                      <a16:colId xmlns:a16="http://schemas.microsoft.com/office/drawing/2014/main" val="1004088644"/>
                    </a:ext>
                  </a:extLst>
                </a:gridCol>
                <a:gridCol w="690717">
                  <a:extLst>
                    <a:ext uri="{9D8B030D-6E8A-4147-A177-3AD203B41FA5}">
                      <a16:colId xmlns:a16="http://schemas.microsoft.com/office/drawing/2014/main" val="755659842"/>
                    </a:ext>
                  </a:extLst>
                </a:gridCol>
                <a:gridCol w="721821">
                  <a:extLst>
                    <a:ext uri="{9D8B030D-6E8A-4147-A177-3AD203B41FA5}">
                      <a16:colId xmlns:a16="http://schemas.microsoft.com/office/drawing/2014/main" val="3273481868"/>
                    </a:ext>
                  </a:extLst>
                </a:gridCol>
                <a:gridCol w="721821">
                  <a:extLst>
                    <a:ext uri="{9D8B030D-6E8A-4147-A177-3AD203B41FA5}">
                      <a16:colId xmlns:a16="http://schemas.microsoft.com/office/drawing/2014/main" val="892578916"/>
                    </a:ext>
                  </a:extLst>
                </a:gridCol>
                <a:gridCol w="721821">
                  <a:extLst>
                    <a:ext uri="{9D8B030D-6E8A-4147-A177-3AD203B41FA5}">
                      <a16:colId xmlns:a16="http://schemas.microsoft.com/office/drawing/2014/main" val="3125627651"/>
                    </a:ext>
                  </a:extLst>
                </a:gridCol>
              </a:tblGrid>
              <a:tr h="713700">
                <a:tc>
                  <a:txBody>
                    <a:bodyPr/>
                    <a:lstStyle/>
                    <a:p>
                      <a:pPr algn="ctr"/>
                      <a:r>
                        <a:rPr lang="en-US" sz="1000" b="0" dirty="0">
                          <a:solidFill>
                            <a:schemeClr val="tx1"/>
                          </a:solidFill>
                        </a:rPr>
                        <a:t>EMLSR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EMLMR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EMLSR Parameter Update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NSS Update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00" b="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Link Bitmap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00" b="0" dirty="0">
                          <a:solidFill>
                            <a:schemeClr val="tx1"/>
                          </a:solidFill>
                        </a:rPr>
                        <a:t>MCS Map count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Supported MCS and NSS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2779756"/>
                  </a:ext>
                </a:extLst>
              </a:tr>
            </a:tbl>
          </a:graphicData>
        </a:graphic>
      </p:graphicFrame>
      <p:sp>
        <p:nvSpPr>
          <p:cNvPr id="5" name="TextBox 4">
            <a:extLst>
              <a:ext uri="{FF2B5EF4-FFF2-40B4-BE49-F238E27FC236}">
                <a16:creationId xmlns:a16="http://schemas.microsoft.com/office/drawing/2014/main" id="{642807EB-C672-F330-67E1-CDC47C3F366F}"/>
              </a:ext>
            </a:extLst>
          </p:cNvPr>
          <p:cNvSpPr txBox="1"/>
          <p:nvPr/>
        </p:nvSpPr>
        <p:spPr>
          <a:xfrm>
            <a:off x="707151" y="6580956"/>
            <a:ext cx="7894206" cy="246221"/>
          </a:xfrm>
          <a:prstGeom prst="rect">
            <a:avLst/>
          </a:prstGeom>
          <a:noFill/>
        </p:spPr>
        <p:txBody>
          <a:bodyPr wrap="square" rtlCol="0">
            <a:spAutoFit/>
          </a:bodyPr>
          <a:lstStyle/>
          <a:p>
            <a:r>
              <a:rPr lang="en-US" sz="1000" dirty="0"/>
              <a:t>Bits:                   1                     1                     1                    1                   4                 0 or 16            0 or 8            variable</a:t>
            </a:r>
          </a:p>
        </p:txBody>
      </p:sp>
      <p:pic>
        <p:nvPicPr>
          <p:cNvPr id="6" name="Picture 5">
            <a:extLst>
              <a:ext uri="{FF2B5EF4-FFF2-40B4-BE49-F238E27FC236}">
                <a16:creationId xmlns:a16="http://schemas.microsoft.com/office/drawing/2014/main" id="{DA725C9B-C4E7-86C2-9A37-107AEAEA9411}"/>
              </a:ext>
            </a:extLst>
          </p:cNvPr>
          <p:cNvPicPr>
            <a:picLocks noChangeAspect="1"/>
          </p:cNvPicPr>
          <p:nvPr/>
        </p:nvPicPr>
        <p:blipFill>
          <a:blip r:embed="rId2"/>
          <a:stretch>
            <a:fillRect/>
          </a:stretch>
        </p:blipFill>
        <p:spPr>
          <a:xfrm>
            <a:off x="636005" y="4128737"/>
            <a:ext cx="4085868" cy="1561450"/>
          </a:xfrm>
          <a:prstGeom prst="rect">
            <a:avLst/>
          </a:prstGeom>
        </p:spPr>
      </p:pic>
      <p:cxnSp>
        <p:nvCxnSpPr>
          <p:cNvPr id="7" name="Straight Arrow Connector 6">
            <a:extLst>
              <a:ext uri="{FF2B5EF4-FFF2-40B4-BE49-F238E27FC236}">
                <a16:creationId xmlns:a16="http://schemas.microsoft.com/office/drawing/2014/main" id="{27C722E0-CE09-40C5-CCF9-22DD64BAF2C1}"/>
              </a:ext>
            </a:extLst>
          </p:cNvPr>
          <p:cNvCxnSpPr>
            <a:cxnSpLocks/>
          </p:cNvCxnSpPr>
          <p:nvPr/>
        </p:nvCxnSpPr>
        <p:spPr bwMode="auto">
          <a:xfrm>
            <a:off x="3357150" y="5266752"/>
            <a:ext cx="570051" cy="546423"/>
          </a:xfrm>
          <a:prstGeom prst="straightConnector1">
            <a:avLst/>
          </a:prstGeom>
          <a:solidFill>
            <a:schemeClr val="accent1"/>
          </a:solidFill>
          <a:ln w="12700" cap="flat" cmpd="sng" algn="ctr">
            <a:solidFill>
              <a:schemeClr val="tx1"/>
            </a:solidFill>
            <a:prstDash val="solid"/>
            <a:round/>
            <a:headEnd type="none" w="sm" len="sm"/>
            <a:tailEnd type="triangle"/>
          </a:ln>
        </p:spPr>
      </p:cxnSp>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190AFA8C-74C3-13DF-6C56-8137CA050D37}"/>
                  </a:ext>
                </a:extLst>
              </p:cNvPr>
              <p:cNvGraphicFramePr>
                <a:graphicFrameLocks noGrp="1"/>
              </p:cNvGraphicFramePr>
              <p:nvPr/>
            </p:nvGraphicFramePr>
            <p:xfrm>
              <a:off x="4940522" y="4925496"/>
              <a:ext cx="2280624" cy="396240"/>
            </p:xfrm>
            <a:graphic>
              <a:graphicData uri="http://schemas.openxmlformats.org/drawingml/2006/table">
                <a:tbl>
                  <a:tblPr firstRow="1" bandRow="1">
                    <a:tableStyleId>{5C22544A-7EE6-4342-B048-85BDC9FD1C3A}</a:tableStyleId>
                  </a:tblPr>
                  <a:tblGrid>
                    <a:gridCol w="760208">
                      <a:extLst>
                        <a:ext uri="{9D8B030D-6E8A-4147-A177-3AD203B41FA5}">
                          <a16:colId xmlns:a16="http://schemas.microsoft.com/office/drawing/2014/main" val="3125627651"/>
                        </a:ext>
                      </a:extLst>
                    </a:gridCol>
                    <a:gridCol w="760208">
                      <a:extLst>
                        <a:ext uri="{9D8B030D-6E8A-4147-A177-3AD203B41FA5}">
                          <a16:colId xmlns:a16="http://schemas.microsoft.com/office/drawing/2014/main" val="587218821"/>
                        </a:ext>
                      </a:extLst>
                    </a:gridCol>
                    <a:gridCol w="760208">
                      <a:extLst>
                        <a:ext uri="{9D8B030D-6E8A-4147-A177-3AD203B41FA5}">
                          <a16:colId xmlns:a16="http://schemas.microsoft.com/office/drawing/2014/main" val="2712964341"/>
                        </a:ext>
                      </a:extLst>
                    </a:gridCol>
                  </a:tblGrid>
                  <a:tr h="384171">
                    <a:tc>
                      <a:txBody>
                        <a:bodyPr/>
                        <a:lstStyle/>
                        <a:p>
                          <a:pPr algn="ctr"/>
                          <a:r>
                            <a:rPr lang="en-US" sz="1000" b="0" strike="noStrike" dirty="0">
                              <a:solidFill>
                                <a:schemeClr val="tx1"/>
                              </a:solidFill>
                            </a:rPr>
                            <a:t>MCS Map (BW</a:t>
                          </a:r>
                          <a14:m>
                            <m:oMath xmlns:m="http://schemas.openxmlformats.org/officeDocument/2006/math">
                              <m:r>
                                <a:rPr lang="en-US" sz="1000" b="0" i="1" strike="noStrike" smtClean="0">
                                  <a:solidFill>
                                    <a:schemeClr val="tx1"/>
                                  </a:solidFill>
                                  <a:latin typeface="Cambria Math" panose="02040503050406030204" pitchFamily="18" charset="0"/>
                                </a:rPr>
                                <m:t>≤</m:t>
                              </m:r>
                            </m:oMath>
                          </a14:m>
                          <a:r>
                            <a:rPr lang="en-US" sz="1000" b="0" strike="noStrike" dirty="0">
                              <a:solidFill>
                                <a:schemeClr val="tx1"/>
                              </a:solidFill>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00" b="0" strike="noStrike" dirty="0">
                              <a:solidFill>
                                <a:schemeClr val="tx1"/>
                              </a:solidFill>
                            </a:rPr>
                            <a:t>MCS Map (BW=160)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MCS Map (BW=320)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02779756"/>
                      </a:ext>
                    </a:extLst>
                  </a:tr>
                </a:tbl>
              </a:graphicData>
            </a:graphic>
          </p:graphicFrame>
        </mc:Choice>
        <mc:Fallback xmlns="">
          <p:graphicFrame>
            <p:nvGraphicFramePr>
              <p:cNvPr id="8" name="Table 7">
                <a:extLst>
                  <a:ext uri="{FF2B5EF4-FFF2-40B4-BE49-F238E27FC236}">
                    <a16:creationId xmlns:a16="http://schemas.microsoft.com/office/drawing/2014/main" id="{190AFA8C-74C3-13DF-6C56-8137CA050D37}"/>
                  </a:ext>
                </a:extLst>
              </p:cNvPr>
              <p:cNvGraphicFramePr>
                <a:graphicFrameLocks noGrp="1"/>
              </p:cNvGraphicFramePr>
              <p:nvPr>
                <p:extLst>
                  <p:ext uri="{D42A27DB-BD31-4B8C-83A1-F6EECF244321}">
                    <p14:modId xmlns:p14="http://schemas.microsoft.com/office/powerpoint/2010/main" val="160162762"/>
                  </p:ext>
                </p:extLst>
              </p:nvPr>
            </p:nvGraphicFramePr>
            <p:xfrm>
              <a:off x="4940522" y="4925496"/>
              <a:ext cx="2280624" cy="396240"/>
            </p:xfrm>
            <a:graphic>
              <a:graphicData uri="http://schemas.openxmlformats.org/drawingml/2006/table">
                <a:tbl>
                  <a:tblPr firstRow="1" bandRow="1">
                    <a:tableStyleId>{5C22544A-7EE6-4342-B048-85BDC9FD1C3A}</a:tableStyleId>
                  </a:tblPr>
                  <a:tblGrid>
                    <a:gridCol w="760208">
                      <a:extLst>
                        <a:ext uri="{9D8B030D-6E8A-4147-A177-3AD203B41FA5}">
                          <a16:colId xmlns:a16="http://schemas.microsoft.com/office/drawing/2014/main" val="3125627651"/>
                        </a:ext>
                      </a:extLst>
                    </a:gridCol>
                    <a:gridCol w="760208">
                      <a:extLst>
                        <a:ext uri="{9D8B030D-6E8A-4147-A177-3AD203B41FA5}">
                          <a16:colId xmlns:a16="http://schemas.microsoft.com/office/drawing/2014/main" val="587218821"/>
                        </a:ext>
                      </a:extLst>
                    </a:gridCol>
                    <a:gridCol w="760208">
                      <a:extLst>
                        <a:ext uri="{9D8B030D-6E8A-4147-A177-3AD203B41FA5}">
                          <a16:colId xmlns:a16="http://schemas.microsoft.com/office/drawing/2014/main" val="2712964341"/>
                        </a:ext>
                      </a:extLst>
                    </a:gridCol>
                  </a:tblGrid>
                  <a:tr h="3962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800" t="-1515" r="-201600" b="-7576"/>
                          </a:stretch>
                        </a:blipFill>
                      </a:tcPr>
                    </a:tc>
                    <a:tc>
                      <a:txBody>
                        <a:bodyPr/>
                        <a:lstStyle/>
                        <a:p>
                          <a:pPr algn="ctr"/>
                          <a:r>
                            <a:rPr lang="en-US" sz="1000" b="0" strike="noStrike" dirty="0">
                              <a:solidFill>
                                <a:schemeClr val="tx1"/>
                              </a:solidFill>
                            </a:rPr>
                            <a:t>MCS Map (BW=160)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MCS Map (BW=320)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02779756"/>
                      </a:ext>
                    </a:extLst>
                  </a:tr>
                </a:tbl>
              </a:graphicData>
            </a:graphic>
          </p:graphicFrame>
        </mc:Fallback>
      </mc:AlternateContent>
      <p:graphicFrame>
        <p:nvGraphicFramePr>
          <p:cNvPr id="9" name="Table 8">
            <a:extLst>
              <a:ext uri="{FF2B5EF4-FFF2-40B4-BE49-F238E27FC236}">
                <a16:creationId xmlns:a16="http://schemas.microsoft.com/office/drawing/2014/main" id="{14657866-A561-CB27-3705-5DBD7B5F7152}"/>
              </a:ext>
            </a:extLst>
          </p:cNvPr>
          <p:cNvGraphicFramePr>
            <a:graphicFrameLocks noGrp="1"/>
          </p:cNvGraphicFramePr>
          <p:nvPr/>
        </p:nvGraphicFramePr>
        <p:xfrm>
          <a:off x="5468546" y="4246473"/>
          <a:ext cx="1666240" cy="24384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125627651"/>
                    </a:ext>
                  </a:extLst>
                </a:gridCol>
                <a:gridCol w="208280">
                  <a:extLst>
                    <a:ext uri="{9D8B030D-6E8A-4147-A177-3AD203B41FA5}">
                      <a16:colId xmlns:a16="http://schemas.microsoft.com/office/drawing/2014/main" val="587218821"/>
                    </a:ext>
                  </a:extLst>
                </a:gridCol>
                <a:gridCol w="208280">
                  <a:extLst>
                    <a:ext uri="{9D8B030D-6E8A-4147-A177-3AD203B41FA5}">
                      <a16:colId xmlns:a16="http://schemas.microsoft.com/office/drawing/2014/main" val="3409069486"/>
                    </a:ext>
                  </a:extLst>
                </a:gridCol>
                <a:gridCol w="208280">
                  <a:extLst>
                    <a:ext uri="{9D8B030D-6E8A-4147-A177-3AD203B41FA5}">
                      <a16:colId xmlns:a16="http://schemas.microsoft.com/office/drawing/2014/main" val="2592243556"/>
                    </a:ext>
                  </a:extLst>
                </a:gridCol>
                <a:gridCol w="208280">
                  <a:extLst>
                    <a:ext uri="{9D8B030D-6E8A-4147-A177-3AD203B41FA5}">
                      <a16:colId xmlns:a16="http://schemas.microsoft.com/office/drawing/2014/main" val="2477105048"/>
                    </a:ext>
                  </a:extLst>
                </a:gridCol>
                <a:gridCol w="208280">
                  <a:extLst>
                    <a:ext uri="{9D8B030D-6E8A-4147-A177-3AD203B41FA5}">
                      <a16:colId xmlns:a16="http://schemas.microsoft.com/office/drawing/2014/main" val="211831984"/>
                    </a:ext>
                  </a:extLst>
                </a:gridCol>
                <a:gridCol w="208280">
                  <a:extLst>
                    <a:ext uri="{9D8B030D-6E8A-4147-A177-3AD203B41FA5}">
                      <a16:colId xmlns:a16="http://schemas.microsoft.com/office/drawing/2014/main" val="3340037383"/>
                    </a:ext>
                  </a:extLst>
                </a:gridCol>
                <a:gridCol w="208280">
                  <a:extLst>
                    <a:ext uri="{9D8B030D-6E8A-4147-A177-3AD203B41FA5}">
                      <a16:colId xmlns:a16="http://schemas.microsoft.com/office/drawing/2014/main" val="2712964341"/>
                    </a:ext>
                  </a:extLst>
                </a:gridCol>
              </a:tblGrid>
              <a:tr h="176807">
                <a:tc>
                  <a:txBody>
                    <a:bodyPr/>
                    <a:lstStyle/>
                    <a:p>
                      <a:pPr algn="ct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bl>
          </a:graphicData>
        </a:graphic>
      </p:graphicFrame>
      <p:graphicFrame>
        <p:nvGraphicFramePr>
          <p:cNvPr id="24" name="Table 23">
            <a:extLst>
              <a:ext uri="{FF2B5EF4-FFF2-40B4-BE49-F238E27FC236}">
                <a16:creationId xmlns:a16="http://schemas.microsoft.com/office/drawing/2014/main" id="{B7025CAA-70DB-2DD9-13DF-339D7FD96271}"/>
              </a:ext>
            </a:extLst>
          </p:cNvPr>
          <p:cNvGraphicFramePr>
            <a:graphicFrameLocks noGrp="1"/>
          </p:cNvGraphicFramePr>
          <p:nvPr/>
        </p:nvGraphicFramePr>
        <p:xfrm>
          <a:off x="7119198" y="4246473"/>
          <a:ext cx="1666240" cy="24384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125627651"/>
                    </a:ext>
                  </a:extLst>
                </a:gridCol>
                <a:gridCol w="208280">
                  <a:extLst>
                    <a:ext uri="{9D8B030D-6E8A-4147-A177-3AD203B41FA5}">
                      <a16:colId xmlns:a16="http://schemas.microsoft.com/office/drawing/2014/main" val="587218821"/>
                    </a:ext>
                  </a:extLst>
                </a:gridCol>
                <a:gridCol w="208280">
                  <a:extLst>
                    <a:ext uri="{9D8B030D-6E8A-4147-A177-3AD203B41FA5}">
                      <a16:colId xmlns:a16="http://schemas.microsoft.com/office/drawing/2014/main" val="3409069486"/>
                    </a:ext>
                  </a:extLst>
                </a:gridCol>
                <a:gridCol w="208280">
                  <a:extLst>
                    <a:ext uri="{9D8B030D-6E8A-4147-A177-3AD203B41FA5}">
                      <a16:colId xmlns:a16="http://schemas.microsoft.com/office/drawing/2014/main" val="2592243556"/>
                    </a:ext>
                  </a:extLst>
                </a:gridCol>
                <a:gridCol w="208280">
                  <a:extLst>
                    <a:ext uri="{9D8B030D-6E8A-4147-A177-3AD203B41FA5}">
                      <a16:colId xmlns:a16="http://schemas.microsoft.com/office/drawing/2014/main" val="2477105048"/>
                    </a:ext>
                  </a:extLst>
                </a:gridCol>
                <a:gridCol w="208280">
                  <a:extLst>
                    <a:ext uri="{9D8B030D-6E8A-4147-A177-3AD203B41FA5}">
                      <a16:colId xmlns:a16="http://schemas.microsoft.com/office/drawing/2014/main" val="211831984"/>
                    </a:ext>
                  </a:extLst>
                </a:gridCol>
                <a:gridCol w="208280">
                  <a:extLst>
                    <a:ext uri="{9D8B030D-6E8A-4147-A177-3AD203B41FA5}">
                      <a16:colId xmlns:a16="http://schemas.microsoft.com/office/drawing/2014/main" val="3340037383"/>
                    </a:ext>
                  </a:extLst>
                </a:gridCol>
                <a:gridCol w="208280">
                  <a:extLst>
                    <a:ext uri="{9D8B030D-6E8A-4147-A177-3AD203B41FA5}">
                      <a16:colId xmlns:a16="http://schemas.microsoft.com/office/drawing/2014/main" val="2712964341"/>
                    </a:ext>
                  </a:extLst>
                </a:gridCol>
              </a:tblGrid>
              <a:tr h="176807">
                <a:tc>
                  <a:txBody>
                    <a:bodyPr/>
                    <a:lstStyle/>
                    <a:p>
                      <a:pPr algn="ct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bl>
          </a:graphicData>
        </a:graphic>
      </p:graphicFrame>
      <p:cxnSp>
        <p:nvCxnSpPr>
          <p:cNvPr id="25" name="Straight Arrow Connector 24">
            <a:extLst>
              <a:ext uri="{FF2B5EF4-FFF2-40B4-BE49-F238E27FC236}">
                <a16:creationId xmlns:a16="http://schemas.microsoft.com/office/drawing/2014/main" id="{A4841733-DB80-33F2-2041-1047A7DE1F99}"/>
              </a:ext>
            </a:extLst>
          </p:cNvPr>
          <p:cNvCxnSpPr>
            <a:cxnSpLocks/>
            <a:endCxn id="26" idx="1"/>
          </p:cNvCxnSpPr>
          <p:nvPr/>
        </p:nvCxnSpPr>
        <p:spPr bwMode="auto">
          <a:xfrm flipV="1">
            <a:off x="5229785" y="4636918"/>
            <a:ext cx="442457" cy="120528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6" name="Left Brace 25">
            <a:extLst>
              <a:ext uri="{FF2B5EF4-FFF2-40B4-BE49-F238E27FC236}">
                <a16:creationId xmlns:a16="http://schemas.microsoft.com/office/drawing/2014/main" id="{CF50403B-4ACA-1B87-A155-E85BA7D7E28F}"/>
              </a:ext>
            </a:extLst>
          </p:cNvPr>
          <p:cNvSpPr/>
          <p:nvPr/>
        </p:nvSpPr>
        <p:spPr bwMode="auto">
          <a:xfrm rot="16200000">
            <a:off x="7083108" y="2832640"/>
            <a:ext cx="103356" cy="3505199"/>
          </a:xfrm>
          <a:prstGeom prst="leftBrace">
            <a:avLst>
              <a:gd name="adj1" fmla="val 8333"/>
              <a:gd name="adj2" fmla="val 827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7" name="Left Brace 26">
            <a:extLst>
              <a:ext uri="{FF2B5EF4-FFF2-40B4-BE49-F238E27FC236}">
                <a16:creationId xmlns:a16="http://schemas.microsoft.com/office/drawing/2014/main" id="{DAE2A54A-4EBF-FB1A-60B9-131EAE21AFB2}"/>
              </a:ext>
            </a:extLst>
          </p:cNvPr>
          <p:cNvSpPr/>
          <p:nvPr/>
        </p:nvSpPr>
        <p:spPr bwMode="auto">
          <a:xfrm rot="5400000">
            <a:off x="5975514" y="3678972"/>
            <a:ext cx="173630" cy="2317631"/>
          </a:xfrm>
          <a:prstGeom prst="leftBrace">
            <a:avLst>
              <a:gd name="adj1" fmla="val 8333"/>
              <a:gd name="adj2" fmla="val 53138"/>
            </a:avLst>
          </a:prstGeom>
          <a:noFill/>
          <a:ln w="12700" cap="flat" cmpd="sng" algn="ctr">
            <a:solidFill>
              <a:schemeClr val="bg1">
                <a:lumMod val="50000"/>
              </a:schemeClr>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8" name="Straight Arrow Connector 27">
            <a:extLst>
              <a:ext uri="{FF2B5EF4-FFF2-40B4-BE49-F238E27FC236}">
                <a16:creationId xmlns:a16="http://schemas.microsoft.com/office/drawing/2014/main" id="{DAE0FF11-5FED-E2F4-6A6E-D18F94585AED}"/>
              </a:ext>
            </a:extLst>
          </p:cNvPr>
          <p:cNvCxnSpPr>
            <a:cxnSpLocks/>
            <a:endCxn id="27" idx="1"/>
          </p:cNvCxnSpPr>
          <p:nvPr/>
        </p:nvCxnSpPr>
        <p:spPr bwMode="auto">
          <a:xfrm>
            <a:off x="5989602" y="4490313"/>
            <a:ext cx="0" cy="260660"/>
          </a:xfrm>
          <a:prstGeom prst="straightConnector1">
            <a:avLst/>
          </a:prstGeom>
          <a:solidFill>
            <a:schemeClr val="accent1"/>
          </a:solidFill>
          <a:ln w="12700" cap="flat" cmpd="sng" algn="ctr">
            <a:solidFill>
              <a:schemeClr val="bg1">
                <a:lumMod val="50000"/>
              </a:schemeClr>
            </a:solidFill>
            <a:prstDash val="dash"/>
            <a:round/>
            <a:headEnd type="none" w="sm" len="sm"/>
            <a:tailEnd type="triangle"/>
          </a:ln>
        </p:spPr>
      </p:cxnSp>
      <p:cxnSp>
        <p:nvCxnSpPr>
          <p:cNvPr id="29" name="Straight Arrow Connector 28">
            <a:extLst>
              <a:ext uri="{FF2B5EF4-FFF2-40B4-BE49-F238E27FC236}">
                <a16:creationId xmlns:a16="http://schemas.microsoft.com/office/drawing/2014/main" id="{6879DFC0-81FF-6A80-B4A3-5DA758F828A3}"/>
              </a:ext>
            </a:extLst>
          </p:cNvPr>
          <p:cNvCxnSpPr>
            <a:cxnSpLocks/>
          </p:cNvCxnSpPr>
          <p:nvPr/>
        </p:nvCxnSpPr>
        <p:spPr bwMode="auto">
          <a:xfrm flipV="1">
            <a:off x="6622621" y="5661317"/>
            <a:ext cx="0" cy="308856"/>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0" name="Left Brace 29">
            <a:extLst>
              <a:ext uri="{FF2B5EF4-FFF2-40B4-BE49-F238E27FC236}">
                <a16:creationId xmlns:a16="http://schemas.microsoft.com/office/drawing/2014/main" id="{CE22550F-7D52-B4F0-51D1-A9509466430B}"/>
              </a:ext>
            </a:extLst>
          </p:cNvPr>
          <p:cNvSpPr/>
          <p:nvPr/>
        </p:nvSpPr>
        <p:spPr bwMode="auto">
          <a:xfrm rot="16200000">
            <a:off x="5949894" y="4355597"/>
            <a:ext cx="222331" cy="2389108"/>
          </a:xfrm>
          <a:prstGeom prst="leftBrace">
            <a:avLst>
              <a:gd name="adj1" fmla="val 8333"/>
              <a:gd name="adj2" fmla="val 72939"/>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1" name="TextBox 30">
            <a:extLst>
              <a:ext uri="{FF2B5EF4-FFF2-40B4-BE49-F238E27FC236}">
                <a16:creationId xmlns:a16="http://schemas.microsoft.com/office/drawing/2014/main" id="{B4F11EF9-F3AB-CA75-A4B6-B996D3159629}"/>
              </a:ext>
            </a:extLst>
          </p:cNvPr>
          <p:cNvSpPr txBox="1"/>
          <p:nvPr/>
        </p:nvSpPr>
        <p:spPr>
          <a:xfrm>
            <a:off x="4503502" y="5266752"/>
            <a:ext cx="2752111" cy="246221"/>
          </a:xfrm>
          <a:prstGeom prst="rect">
            <a:avLst/>
          </a:prstGeom>
          <a:noFill/>
        </p:spPr>
        <p:txBody>
          <a:bodyPr wrap="square" rtlCol="0">
            <a:spAutoFit/>
          </a:bodyPr>
          <a:lstStyle/>
          <a:p>
            <a:r>
              <a:rPr lang="en-US" sz="1000" dirty="0"/>
              <a:t>Octets:       0 or 3              0 or 3              0 or 3</a:t>
            </a:r>
          </a:p>
        </p:txBody>
      </p:sp>
    </p:spTree>
    <p:extLst>
      <p:ext uri="{BB962C8B-B14F-4D97-AF65-F5344CB8AC3E}">
        <p14:creationId xmlns:p14="http://schemas.microsoft.com/office/powerpoint/2010/main" val="46946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94088" y="341336"/>
            <a:ext cx="7772400" cy="685800"/>
          </a:xfrm>
        </p:spPr>
        <p:txBody>
          <a:bodyPr/>
          <a:lstStyle/>
          <a:p>
            <a:r>
              <a:rPr lang="en-US" dirty="0"/>
              <a:t>Option 3: Using </a:t>
            </a:r>
            <a:r>
              <a:rPr lang="en-US" dirty="0" err="1"/>
              <a:t>Reconfig</a:t>
            </a:r>
            <a:r>
              <a:rPr lang="en-US" dirty="0"/>
              <a:t>. ML element</a:t>
            </a:r>
          </a:p>
        </p:txBody>
      </p:sp>
      <p:sp>
        <p:nvSpPr>
          <p:cNvPr id="100" name="TextBox 99"/>
          <p:cNvSpPr txBox="1"/>
          <p:nvPr/>
        </p:nvSpPr>
        <p:spPr>
          <a:xfrm>
            <a:off x="438924" y="1013273"/>
            <a:ext cx="8305800" cy="2648033"/>
          </a:xfrm>
          <a:prstGeom prst="rect">
            <a:avLst/>
          </a:prstGeom>
          <a:noFill/>
        </p:spPr>
        <p:txBody>
          <a:bodyPr wrap="square" rtlCol="0">
            <a:spAutoFit/>
          </a:bodyPr>
          <a:lstStyle/>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A non-AP MLD shall indicate an update to the EHT-MCS and NSS map for an affiliated STA by including a Reconfiguration ML element in a frame it transmits to the AP MLD it is associated with. </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Reconfiguration ML element shall include a per STA profile sub-element in the Link Info field, corresponding to each of the links whose NSS will be affected by the reconfiguration. </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For indicating a change in the EHT-MCS and NSS map for a STA, the “Operation Update Type” in the STA Info Field shall be set to 1 (NSS Update). </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When Operation Update Type subfield is set to 1, the format of the STA Info field for a STA shall be as follows:</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STA MAC Address, and Operation Parameters are not present. The MCS and NSS Update field may be present.</a:t>
            </a:r>
            <a:endParaRPr lang="en-US" dirty="0">
              <a:latin typeface="Calibri" panose="020F0502020204030204" pitchFamily="34" charset="0"/>
              <a:ea typeface="DengXian" panose="02010600030101010101" pitchFamily="2" charset="-122"/>
              <a:cs typeface="Arial" panose="020B0604020202020204" pitchFamily="34" charset="0"/>
            </a:endParaRPr>
          </a:p>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The MCS and NSS Update field shall have an MCS Map Count Control subfield and a Supported MCS and NSS Set field that is applicable to the corresponding STA (similar </a:t>
            </a:r>
            <a:r>
              <a:rPr lang="en-US" dirty="0">
                <a:ea typeface="DengXian" panose="02010600030101010101" pitchFamily="2" charset="-122"/>
              </a:rPr>
              <a:t>behavior as in option 2</a:t>
            </a:r>
            <a:r>
              <a:rPr lang="en-US" dirty="0">
                <a:effectLst/>
                <a:latin typeface="Times New Roman" panose="02020603050405020304" pitchFamily="18" charset="0"/>
                <a:ea typeface="DengXian" panose="02010600030101010101" pitchFamily="2" charset="-122"/>
              </a:rPr>
              <a:t>).</a:t>
            </a:r>
          </a:p>
          <a:p>
            <a:pPr marL="171450" indent="-171450" algn="just">
              <a:lnSpc>
                <a:spcPct val="107000"/>
              </a:lnSpc>
              <a:spcBef>
                <a:spcPts val="0"/>
              </a:spcBef>
              <a:spcAft>
                <a:spcPts val="0"/>
              </a:spcAft>
              <a:buFont typeface="Arial" panose="020B0604020202020204" pitchFamily="34" charset="0"/>
              <a:buChar char="•"/>
            </a:pPr>
            <a:r>
              <a:rPr lang="en-US" dirty="0">
                <a:ea typeface="DengXian" panose="02010600030101010101" pitchFamily="2" charset="-122"/>
                <a:cs typeface="Arial" panose="020B0604020202020204" pitchFamily="34" charset="0"/>
              </a:rPr>
              <a:t>The </a:t>
            </a:r>
            <a:r>
              <a:rPr lang="en-US" dirty="0">
                <a:effectLst/>
                <a:latin typeface="Times New Roman" panose="02020603050405020304" pitchFamily="18" charset="0"/>
                <a:ea typeface="DengXian" panose="02010600030101010101" pitchFamily="2" charset="-122"/>
                <a:cs typeface="Arial" panose="020B0604020202020204" pitchFamily="34" charset="0"/>
              </a:rPr>
              <a:t>Supported MCS and NSS Set shall replace any indication provided in a previous </a:t>
            </a:r>
            <a:r>
              <a:rPr lang="en-US" dirty="0" err="1">
                <a:effectLst/>
                <a:latin typeface="Times New Roman" panose="02020603050405020304" pitchFamily="18" charset="0"/>
                <a:ea typeface="DengXian" panose="02010600030101010101" pitchFamily="2" charset="-122"/>
                <a:cs typeface="Arial" panose="020B0604020202020204" pitchFamily="34" charset="0"/>
              </a:rPr>
              <a:t>Reconfig</a:t>
            </a:r>
            <a:r>
              <a:rPr lang="en-US" dirty="0">
                <a:effectLst/>
                <a:latin typeface="Times New Roman" panose="02020603050405020304" pitchFamily="18" charset="0"/>
                <a:ea typeface="DengXian" panose="02010600030101010101" pitchFamily="2" charset="-122"/>
                <a:cs typeface="Arial" panose="020B0604020202020204" pitchFamily="34" charset="0"/>
              </a:rPr>
              <a:t>. ML element or in the </a:t>
            </a:r>
            <a:r>
              <a:rPr lang="en-US" dirty="0">
                <a:effectLst/>
                <a:latin typeface="Times New Roman" panose="02020603050405020304" pitchFamily="18" charset="0"/>
                <a:ea typeface="DengXian" panose="02010600030101010101" pitchFamily="2" charset="-122"/>
              </a:rPr>
              <a:t>“Supported EHT MCS and NSS Set” field of the EHT capabilities element.</a:t>
            </a:r>
            <a:r>
              <a:rPr lang="en-US" dirty="0">
                <a:ea typeface="DengXian" panose="02010600030101010101" pitchFamily="2" charset="-122"/>
                <a:cs typeface="Arial" panose="020B0604020202020204" pitchFamily="34" charset="0"/>
              </a:rPr>
              <a:t> </a:t>
            </a:r>
            <a:r>
              <a:rPr lang="en-US" dirty="0">
                <a:effectLst/>
                <a:latin typeface="Times New Roman" panose="02020603050405020304" pitchFamily="18" charset="0"/>
                <a:ea typeface="DengXian" panose="02010600030101010101" pitchFamily="2" charset="-122"/>
              </a:rPr>
              <a:t>The new indicated EHT MCS and NSS set shall be applicable after the successful transmission of the frame containing the reconfiguration ML element. </a:t>
            </a:r>
            <a:endParaRPr lang="en-US" dirty="0">
              <a:effectLst/>
              <a:latin typeface="Times New Roman" panose="02020603050405020304" pitchFamily="18" charset="0"/>
              <a:ea typeface="DengXian" panose="02010600030101010101" pitchFamily="2" charset="-122"/>
              <a:cs typeface="Arial" panose="020B0604020202020204" pitchFamily="34" charset="0"/>
            </a:endParaRPr>
          </a:p>
        </p:txBody>
      </p:sp>
      <p:graphicFrame>
        <p:nvGraphicFramePr>
          <p:cNvPr id="2" name="Table 1">
            <a:extLst>
              <a:ext uri="{FF2B5EF4-FFF2-40B4-BE49-F238E27FC236}">
                <a16:creationId xmlns:a16="http://schemas.microsoft.com/office/drawing/2014/main" id="{7B7D63DC-E9A1-00FC-EF79-CFC580FA117D}"/>
              </a:ext>
            </a:extLst>
          </p:cNvPr>
          <p:cNvGraphicFramePr>
            <a:graphicFrameLocks noGrp="1"/>
          </p:cNvGraphicFramePr>
          <p:nvPr>
            <p:extLst>
              <p:ext uri="{D42A27DB-BD31-4B8C-83A1-F6EECF244321}">
                <p14:modId xmlns:p14="http://schemas.microsoft.com/office/powerpoint/2010/main" val="3105466900"/>
              </p:ext>
            </p:extLst>
          </p:nvPr>
        </p:nvGraphicFramePr>
        <p:xfrm>
          <a:off x="694088" y="4648200"/>
          <a:ext cx="2392817" cy="1219200"/>
        </p:xfrm>
        <a:graphic>
          <a:graphicData uri="http://schemas.openxmlformats.org/drawingml/2006/table">
            <a:tbl>
              <a:tblPr firstRow="1" bandRow="1">
                <a:tableStyleId>{5C22544A-7EE6-4342-B048-85BDC9FD1C3A}</a:tableStyleId>
              </a:tblPr>
              <a:tblGrid>
                <a:gridCol w="564017">
                  <a:extLst>
                    <a:ext uri="{9D8B030D-6E8A-4147-A177-3AD203B41FA5}">
                      <a16:colId xmlns:a16="http://schemas.microsoft.com/office/drawing/2014/main" val="4102536697"/>
                    </a:ext>
                  </a:extLst>
                </a:gridCol>
                <a:gridCol w="1828800">
                  <a:extLst>
                    <a:ext uri="{9D8B030D-6E8A-4147-A177-3AD203B41FA5}">
                      <a16:colId xmlns:a16="http://schemas.microsoft.com/office/drawing/2014/main" val="4238420708"/>
                    </a:ext>
                  </a:extLst>
                </a:gridCol>
              </a:tblGrid>
              <a:tr h="206106">
                <a:tc gridSpan="2">
                  <a:txBody>
                    <a:bodyPr/>
                    <a:lstStyle/>
                    <a:p>
                      <a:pPr algn="ctr"/>
                      <a:r>
                        <a:rPr lang="en-US" sz="1000" b="0" dirty="0">
                          <a:solidFill>
                            <a:schemeClr val="tx1"/>
                          </a:solidFill>
                        </a:rPr>
                        <a:t>Operation Update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8212534"/>
                  </a:ext>
                </a:extLst>
              </a:tr>
              <a:tr h="206106">
                <a:tc>
                  <a:txBody>
                    <a:bodyPr/>
                    <a:lstStyle/>
                    <a:p>
                      <a:pPr algn="ctr"/>
                      <a:r>
                        <a:rPr lang="en-US" sz="1000" b="0"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06106">
                <a:tc>
                  <a:txBody>
                    <a:bodyPr/>
                    <a:lstStyle/>
                    <a:p>
                      <a:pPr algn="ctr"/>
                      <a:r>
                        <a:rPr lang="en-US" sz="1000"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000" b="0" dirty="0">
                          <a:solidFill>
                            <a:schemeClr val="tx1"/>
                          </a:solidFill>
                        </a:rPr>
                        <a:t>Operation Parameter Update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7376430"/>
                  </a:ext>
                </a:extLst>
              </a:tr>
              <a:tr h="206106">
                <a:tc>
                  <a:txBody>
                    <a:bodyPr/>
                    <a:lstStyle/>
                    <a:p>
                      <a:pPr algn="ctr"/>
                      <a:r>
                        <a:rPr lang="en-US" sz="1000"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000" b="0" dirty="0">
                          <a:solidFill>
                            <a:schemeClr val="tx1"/>
                          </a:solidFill>
                        </a:rPr>
                        <a:t>NSS Update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08690616"/>
                  </a:ext>
                </a:extLst>
              </a:tr>
              <a:tr h="206106">
                <a:tc>
                  <a:txBody>
                    <a:bodyPr/>
                    <a:lstStyle/>
                    <a:p>
                      <a:pPr algn="ctr"/>
                      <a:r>
                        <a:rPr lang="en-US" sz="1000" b="0" dirty="0">
                          <a:solidFill>
                            <a:schemeClr val="tx1"/>
                          </a:solidFill>
                        </a:rPr>
                        <a:t>2-15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000" b="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9197446"/>
                  </a:ext>
                </a:extLst>
              </a:tr>
            </a:tbl>
          </a:graphicData>
        </a:graphic>
      </p:graphicFrame>
      <p:graphicFrame>
        <p:nvGraphicFramePr>
          <p:cNvPr id="3" name="Table 2">
            <a:extLst>
              <a:ext uri="{FF2B5EF4-FFF2-40B4-BE49-F238E27FC236}">
                <a16:creationId xmlns:a16="http://schemas.microsoft.com/office/drawing/2014/main" id="{53820216-5189-975E-81E3-3DDFA258A941}"/>
              </a:ext>
            </a:extLst>
          </p:cNvPr>
          <p:cNvGraphicFramePr>
            <a:graphicFrameLocks noGrp="1"/>
          </p:cNvGraphicFramePr>
          <p:nvPr/>
        </p:nvGraphicFramePr>
        <p:xfrm>
          <a:off x="4872297" y="6285958"/>
          <a:ext cx="3809571" cy="25657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1947360070"/>
                    </a:ext>
                  </a:extLst>
                </a:gridCol>
                <a:gridCol w="2056971">
                  <a:extLst>
                    <a:ext uri="{9D8B030D-6E8A-4147-A177-3AD203B41FA5}">
                      <a16:colId xmlns:a16="http://schemas.microsoft.com/office/drawing/2014/main" val="3125627651"/>
                    </a:ext>
                  </a:extLst>
                </a:gridCol>
              </a:tblGrid>
              <a:tr h="256570">
                <a:tc>
                  <a:txBody>
                    <a:bodyPr/>
                    <a:lstStyle/>
                    <a:p>
                      <a:pPr algn="ctr"/>
                      <a:r>
                        <a:rPr lang="en-US" sz="1000" b="0" strike="noStrike" dirty="0">
                          <a:solidFill>
                            <a:schemeClr val="tx1"/>
                          </a:solidFill>
                        </a:rPr>
                        <a:t>MCS Map Count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00" b="0" strike="noStrike" dirty="0">
                          <a:solidFill>
                            <a:schemeClr val="tx1"/>
                          </a:solidFill>
                        </a:rPr>
                        <a:t>Supported MCS and NSS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02779756"/>
                  </a:ext>
                </a:extLst>
              </a:tr>
            </a:tbl>
          </a:graphicData>
        </a:graphic>
      </p:graphicFrame>
      <p:pic>
        <p:nvPicPr>
          <p:cNvPr id="10" name="Picture 9">
            <a:extLst>
              <a:ext uri="{FF2B5EF4-FFF2-40B4-BE49-F238E27FC236}">
                <a16:creationId xmlns:a16="http://schemas.microsoft.com/office/drawing/2014/main" id="{C0C618A9-6500-A65E-263F-1D16BDEB136D}"/>
              </a:ext>
            </a:extLst>
          </p:cNvPr>
          <p:cNvPicPr>
            <a:picLocks noChangeAspect="1"/>
          </p:cNvPicPr>
          <p:nvPr/>
        </p:nvPicPr>
        <p:blipFill>
          <a:blip r:embed="rId2"/>
          <a:stretch>
            <a:fillRect/>
          </a:stretch>
        </p:blipFill>
        <p:spPr>
          <a:xfrm>
            <a:off x="134560" y="3725618"/>
            <a:ext cx="4420094" cy="657821"/>
          </a:xfrm>
          <a:prstGeom prst="rect">
            <a:avLst/>
          </a:prstGeom>
        </p:spPr>
      </p:pic>
      <p:pic>
        <p:nvPicPr>
          <p:cNvPr id="11" name="Picture 10">
            <a:extLst>
              <a:ext uri="{FF2B5EF4-FFF2-40B4-BE49-F238E27FC236}">
                <a16:creationId xmlns:a16="http://schemas.microsoft.com/office/drawing/2014/main" id="{AD83F931-83E9-3362-0849-01F23142C337}"/>
              </a:ext>
            </a:extLst>
          </p:cNvPr>
          <p:cNvPicPr>
            <a:picLocks noChangeAspect="1"/>
          </p:cNvPicPr>
          <p:nvPr/>
        </p:nvPicPr>
        <p:blipFill>
          <a:blip r:embed="rId3"/>
          <a:stretch>
            <a:fillRect/>
          </a:stretch>
        </p:blipFill>
        <p:spPr>
          <a:xfrm>
            <a:off x="4698766" y="3774309"/>
            <a:ext cx="4324683" cy="657821"/>
          </a:xfrm>
          <a:prstGeom prst="rect">
            <a:avLst/>
          </a:prstGeom>
        </p:spPr>
      </p:pic>
      <p:cxnSp>
        <p:nvCxnSpPr>
          <p:cNvPr id="12" name="Straight Arrow Connector 11">
            <a:extLst>
              <a:ext uri="{FF2B5EF4-FFF2-40B4-BE49-F238E27FC236}">
                <a16:creationId xmlns:a16="http://schemas.microsoft.com/office/drawing/2014/main" id="{6090C559-89CE-DB3A-36A8-A20E09523F2B}"/>
              </a:ext>
            </a:extLst>
          </p:cNvPr>
          <p:cNvCxnSpPr>
            <a:cxnSpLocks/>
          </p:cNvCxnSpPr>
          <p:nvPr/>
        </p:nvCxnSpPr>
        <p:spPr bwMode="auto">
          <a:xfrm>
            <a:off x="4470166" y="3938986"/>
            <a:ext cx="762000" cy="0"/>
          </a:xfrm>
          <a:prstGeom prst="straightConnector1">
            <a:avLst/>
          </a:prstGeom>
          <a:solidFill>
            <a:schemeClr val="accent1"/>
          </a:solidFill>
          <a:ln w="12700" cap="flat" cmpd="sng" algn="ctr">
            <a:solidFill>
              <a:schemeClr val="tx1"/>
            </a:solidFill>
            <a:prstDash val="solid"/>
            <a:round/>
            <a:headEnd type="none" w="sm" len="sm"/>
            <a:tailEnd type="triangle"/>
          </a:ln>
        </p:spPr>
      </p:cxnSp>
      <p:pic>
        <p:nvPicPr>
          <p:cNvPr id="13" name="Picture 12">
            <a:extLst>
              <a:ext uri="{FF2B5EF4-FFF2-40B4-BE49-F238E27FC236}">
                <a16:creationId xmlns:a16="http://schemas.microsoft.com/office/drawing/2014/main" id="{0A99C513-5729-3C0B-F6C2-0ACBAB67F203}"/>
              </a:ext>
            </a:extLst>
          </p:cNvPr>
          <p:cNvPicPr>
            <a:picLocks noChangeAspect="1"/>
          </p:cNvPicPr>
          <p:nvPr/>
        </p:nvPicPr>
        <p:blipFill>
          <a:blip r:embed="rId4"/>
          <a:stretch>
            <a:fillRect/>
          </a:stretch>
        </p:blipFill>
        <p:spPr>
          <a:xfrm>
            <a:off x="3612364" y="4469151"/>
            <a:ext cx="4581765" cy="847175"/>
          </a:xfrm>
          <a:prstGeom prst="rect">
            <a:avLst/>
          </a:prstGeom>
        </p:spPr>
      </p:pic>
      <p:cxnSp>
        <p:nvCxnSpPr>
          <p:cNvPr id="14" name="Straight Arrow Connector 13">
            <a:extLst>
              <a:ext uri="{FF2B5EF4-FFF2-40B4-BE49-F238E27FC236}">
                <a16:creationId xmlns:a16="http://schemas.microsoft.com/office/drawing/2014/main" id="{803D65FB-B7F7-6444-9D26-34F363DC5874}"/>
              </a:ext>
            </a:extLst>
          </p:cNvPr>
          <p:cNvCxnSpPr>
            <a:cxnSpLocks/>
          </p:cNvCxnSpPr>
          <p:nvPr/>
        </p:nvCxnSpPr>
        <p:spPr bwMode="auto">
          <a:xfrm flipH="1">
            <a:off x="6187573" y="4103219"/>
            <a:ext cx="1219200" cy="493588"/>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5" name="Straight Arrow Connector 14">
            <a:extLst>
              <a:ext uri="{FF2B5EF4-FFF2-40B4-BE49-F238E27FC236}">
                <a16:creationId xmlns:a16="http://schemas.microsoft.com/office/drawing/2014/main" id="{F860395F-89DF-98B2-3CB1-6CC254DF626A}"/>
              </a:ext>
            </a:extLst>
          </p:cNvPr>
          <p:cNvCxnSpPr>
            <a:cxnSpLocks/>
          </p:cNvCxnSpPr>
          <p:nvPr/>
        </p:nvCxnSpPr>
        <p:spPr bwMode="auto">
          <a:xfrm flipH="1">
            <a:off x="3184052" y="5056356"/>
            <a:ext cx="3174494" cy="0"/>
          </a:xfrm>
          <a:prstGeom prst="straightConnector1">
            <a:avLst/>
          </a:prstGeom>
          <a:solidFill>
            <a:schemeClr val="accent1"/>
          </a:solidFill>
          <a:ln w="12700" cap="flat" cmpd="sng" algn="ctr">
            <a:solidFill>
              <a:schemeClr val="tx1"/>
            </a:solidFill>
            <a:prstDash val="solid"/>
            <a:round/>
            <a:headEnd type="none" w="sm" len="sm"/>
            <a:tailEnd type="triangle"/>
          </a:ln>
        </p:spPr>
      </p:cxnSp>
      <p:graphicFrame>
        <p:nvGraphicFramePr>
          <p:cNvPr id="16" name="Table 15">
            <a:extLst>
              <a:ext uri="{FF2B5EF4-FFF2-40B4-BE49-F238E27FC236}">
                <a16:creationId xmlns:a16="http://schemas.microsoft.com/office/drawing/2014/main" id="{7DC1A398-A26B-BEC8-F153-9A0D363B41FC}"/>
              </a:ext>
            </a:extLst>
          </p:cNvPr>
          <p:cNvGraphicFramePr>
            <a:graphicFrameLocks noGrp="1"/>
          </p:cNvGraphicFramePr>
          <p:nvPr>
            <p:extLst>
              <p:ext uri="{D42A27DB-BD31-4B8C-83A1-F6EECF244321}">
                <p14:modId xmlns:p14="http://schemas.microsoft.com/office/powerpoint/2010/main" val="835797524"/>
              </p:ext>
            </p:extLst>
          </p:nvPr>
        </p:nvGraphicFramePr>
        <p:xfrm>
          <a:off x="5293715" y="5500864"/>
          <a:ext cx="3459744" cy="396240"/>
        </p:xfrm>
        <a:graphic>
          <a:graphicData uri="http://schemas.openxmlformats.org/drawingml/2006/table">
            <a:tbl>
              <a:tblPr firstRow="1" bandRow="1">
                <a:tableStyleId>{5C22544A-7EE6-4342-B048-85BDC9FD1C3A}</a:tableStyleId>
              </a:tblPr>
              <a:tblGrid>
                <a:gridCol w="864936">
                  <a:extLst>
                    <a:ext uri="{9D8B030D-6E8A-4147-A177-3AD203B41FA5}">
                      <a16:colId xmlns:a16="http://schemas.microsoft.com/office/drawing/2014/main" val="1947360070"/>
                    </a:ext>
                  </a:extLst>
                </a:gridCol>
                <a:gridCol w="864936">
                  <a:extLst>
                    <a:ext uri="{9D8B030D-6E8A-4147-A177-3AD203B41FA5}">
                      <a16:colId xmlns:a16="http://schemas.microsoft.com/office/drawing/2014/main" val="3125627651"/>
                    </a:ext>
                  </a:extLst>
                </a:gridCol>
                <a:gridCol w="864936">
                  <a:extLst>
                    <a:ext uri="{9D8B030D-6E8A-4147-A177-3AD203B41FA5}">
                      <a16:colId xmlns:a16="http://schemas.microsoft.com/office/drawing/2014/main" val="2712964341"/>
                    </a:ext>
                  </a:extLst>
                </a:gridCol>
                <a:gridCol w="864936">
                  <a:extLst>
                    <a:ext uri="{9D8B030D-6E8A-4147-A177-3AD203B41FA5}">
                      <a16:colId xmlns:a16="http://schemas.microsoft.com/office/drawing/2014/main" val="1770204234"/>
                    </a:ext>
                  </a:extLst>
                </a:gridCol>
              </a:tblGrid>
              <a:tr h="384171">
                <a:tc>
                  <a:txBody>
                    <a:bodyPr/>
                    <a:lstStyle/>
                    <a:p>
                      <a:pPr algn="ctr"/>
                      <a:r>
                        <a:rPr lang="en-US" sz="1000" b="0" strike="noStrike" dirty="0">
                          <a:solidFill>
                            <a:schemeClr val="tx1"/>
                          </a:solidFill>
                        </a:rPr>
                        <a:t>STA Info 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strike="noStrike" dirty="0">
                          <a:solidFill>
                            <a:schemeClr val="tx1"/>
                          </a:solidFill>
                        </a:rPr>
                        <a:t>STA MAC 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Operation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strike="noStrike" dirty="0">
                          <a:solidFill>
                            <a:schemeClr val="tx1"/>
                          </a:solidFill>
                        </a:rPr>
                        <a:t>MCS and NSS Update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02779756"/>
                  </a:ext>
                </a:extLst>
              </a:tr>
            </a:tbl>
          </a:graphicData>
        </a:graphic>
      </p:graphicFrame>
      <p:sp>
        <p:nvSpPr>
          <p:cNvPr id="17" name="TextBox 16">
            <a:extLst>
              <a:ext uri="{FF2B5EF4-FFF2-40B4-BE49-F238E27FC236}">
                <a16:creationId xmlns:a16="http://schemas.microsoft.com/office/drawing/2014/main" id="{8E5CCAC7-C63D-0C55-1276-6F4F2080E9A0}"/>
              </a:ext>
            </a:extLst>
          </p:cNvPr>
          <p:cNvSpPr txBox="1"/>
          <p:nvPr/>
        </p:nvSpPr>
        <p:spPr>
          <a:xfrm>
            <a:off x="4776099" y="5858514"/>
            <a:ext cx="4063102" cy="246221"/>
          </a:xfrm>
          <a:prstGeom prst="rect">
            <a:avLst/>
          </a:prstGeom>
          <a:noFill/>
        </p:spPr>
        <p:txBody>
          <a:bodyPr wrap="square" rtlCol="0">
            <a:spAutoFit/>
          </a:bodyPr>
          <a:lstStyle/>
          <a:p>
            <a:r>
              <a:rPr lang="en-US" sz="1000" dirty="0"/>
              <a:t>Octets:               1                      0 or 6                   0 or 2           0 or variable</a:t>
            </a:r>
          </a:p>
        </p:txBody>
      </p:sp>
      <p:cxnSp>
        <p:nvCxnSpPr>
          <p:cNvPr id="18" name="Straight Arrow Connector 17">
            <a:extLst>
              <a:ext uri="{FF2B5EF4-FFF2-40B4-BE49-F238E27FC236}">
                <a16:creationId xmlns:a16="http://schemas.microsoft.com/office/drawing/2014/main" id="{7064F579-B85A-2FBC-3973-E77756AFC331}"/>
              </a:ext>
            </a:extLst>
          </p:cNvPr>
          <p:cNvCxnSpPr>
            <a:cxnSpLocks/>
          </p:cNvCxnSpPr>
          <p:nvPr/>
        </p:nvCxnSpPr>
        <p:spPr bwMode="auto">
          <a:xfrm>
            <a:off x="8483587" y="4069299"/>
            <a:ext cx="0" cy="1404494"/>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9" name="Straight Arrow Connector 18">
            <a:extLst>
              <a:ext uri="{FF2B5EF4-FFF2-40B4-BE49-F238E27FC236}">
                <a16:creationId xmlns:a16="http://schemas.microsoft.com/office/drawing/2014/main" id="{E1734059-5382-3C91-61BF-D5000BC80D17}"/>
              </a:ext>
            </a:extLst>
          </p:cNvPr>
          <p:cNvCxnSpPr>
            <a:cxnSpLocks/>
          </p:cNvCxnSpPr>
          <p:nvPr/>
        </p:nvCxnSpPr>
        <p:spPr bwMode="auto">
          <a:xfrm>
            <a:off x="8306244" y="5888152"/>
            <a:ext cx="0" cy="397805"/>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0" name="TextBox 19">
            <a:extLst>
              <a:ext uri="{FF2B5EF4-FFF2-40B4-BE49-F238E27FC236}">
                <a16:creationId xmlns:a16="http://schemas.microsoft.com/office/drawing/2014/main" id="{70BDE550-55A8-94B1-EC2E-CE36D327E2B5}"/>
              </a:ext>
            </a:extLst>
          </p:cNvPr>
          <p:cNvSpPr txBox="1"/>
          <p:nvPr/>
        </p:nvSpPr>
        <p:spPr>
          <a:xfrm>
            <a:off x="4409504" y="6542528"/>
            <a:ext cx="3758886" cy="246221"/>
          </a:xfrm>
          <a:prstGeom prst="rect">
            <a:avLst/>
          </a:prstGeom>
          <a:noFill/>
        </p:spPr>
        <p:txBody>
          <a:bodyPr wrap="square" rtlCol="0">
            <a:spAutoFit/>
          </a:bodyPr>
          <a:lstStyle/>
          <a:p>
            <a:r>
              <a:rPr lang="en-US" sz="1000" dirty="0"/>
              <a:t>Octets:                         1                                                  variable</a:t>
            </a:r>
          </a:p>
        </p:txBody>
      </p:sp>
      <p:sp>
        <p:nvSpPr>
          <p:cNvPr id="21" name="TextBox 20">
            <a:extLst>
              <a:ext uri="{FF2B5EF4-FFF2-40B4-BE49-F238E27FC236}">
                <a16:creationId xmlns:a16="http://schemas.microsoft.com/office/drawing/2014/main" id="{64EBFF10-A09D-1ECA-1842-492231C11C98}"/>
              </a:ext>
            </a:extLst>
          </p:cNvPr>
          <p:cNvSpPr txBox="1"/>
          <p:nvPr/>
        </p:nvSpPr>
        <p:spPr>
          <a:xfrm>
            <a:off x="5695908" y="3532617"/>
            <a:ext cx="2752725" cy="276999"/>
          </a:xfrm>
          <a:prstGeom prst="rect">
            <a:avLst/>
          </a:prstGeom>
          <a:noFill/>
        </p:spPr>
        <p:txBody>
          <a:bodyPr wrap="square" rtlCol="0">
            <a:spAutoFit/>
          </a:bodyPr>
          <a:lstStyle/>
          <a:p>
            <a:pPr algn="ctr"/>
            <a:r>
              <a:rPr lang="en-US" dirty="0"/>
              <a:t>Per-STA profile </a:t>
            </a:r>
            <a:r>
              <a:rPr lang="en-US" dirty="0" err="1"/>
              <a:t>subelement</a:t>
            </a:r>
            <a:endParaRPr lang="en-US" dirty="0"/>
          </a:p>
        </p:txBody>
      </p:sp>
    </p:spTree>
    <p:extLst>
      <p:ext uri="{BB962C8B-B14F-4D97-AF65-F5344CB8AC3E}">
        <p14:creationId xmlns:p14="http://schemas.microsoft.com/office/powerpoint/2010/main" val="87292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457200"/>
            <a:ext cx="7772400" cy="914400"/>
          </a:xfrm>
        </p:spPr>
        <p:txBody>
          <a:bodyPr/>
          <a:lstStyle/>
          <a:p>
            <a:r>
              <a:rPr lang="en-US" dirty="0"/>
              <a:t>FAQ</a:t>
            </a:r>
          </a:p>
        </p:txBody>
      </p:sp>
      <p:sp>
        <p:nvSpPr>
          <p:cNvPr id="6" name="TextBox 5"/>
          <p:cNvSpPr txBox="1"/>
          <p:nvPr/>
        </p:nvSpPr>
        <p:spPr>
          <a:xfrm>
            <a:off x="504825" y="1447800"/>
            <a:ext cx="8039100" cy="2246769"/>
          </a:xfrm>
          <a:prstGeom prst="rect">
            <a:avLst/>
          </a:prstGeom>
          <a:noFill/>
        </p:spPr>
        <p:txBody>
          <a:bodyPr wrap="square" rtlCol="0">
            <a:spAutoFit/>
          </a:bodyPr>
          <a:lstStyle/>
          <a:p>
            <a:pPr algn="just"/>
            <a:r>
              <a:rPr lang="en-US" sz="2000" b="1" dirty="0"/>
              <a:t>Q</a:t>
            </a:r>
            <a:r>
              <a:rPr lang="en-US" sz="2000" dirty="0"/>
              <a:t>: Why should this issue be resolved in 802.11be?</a:t>
            </a:r>
          </a:p>
          <a:p>
            <a:pPr algn="just"/>
            <a:r>
              <a:rPr lang="en-GB" sz="2000" b="1" dirty="0"/>
              <a:t>Ans</a:t>
            </a:r>
            <a:r>
              <a:rPr lang="en-GB" sz="2000" dirty="0"/>
              <a:t>: 802.11be already supports EMLMR mode of operation that involves a reconfigurable non-AP MLD that can swiftly move radios across links after receiving an initial frame. The feature discussed here is to enable quasi-static movement of radios across links, and it is a basic required feature for reconfigurable MLDs. When EMLMR mode is already supported, we should not leave out a basic feature that such reconfigurable MLDs need.</a:t>
            </a:r>
            <a:endParaRPr lang="en-US" sz="1600" dirty="0"/>
          </a:p>
        </p:txBody>
      </p:sp>
      <p:sp>
        <p:nvSpPr>
          <p:cNvPr id="68" name="Footer Placeholder 4"/>
          <p:cNvSpPr>
            <a:spLocks noGrp="1"/>
          </p:cNvSpPr>
          <p:nvPr>
            <p:ph type="ftr" sz="quarter" idx="11"/>
          </p:nvPr>
        </p:nvSpPr>
        <p:spPr>
          <a:xfrm>
            <a:off x="5791200" y="6475413"/>
            <a:ext cx="2752725" cy="182880"/>
          </a:xfrm>
        </p:spPr>
        <p:txBody>
          <a:bodyPr/>
          <a:lstStyle/>
          <a:p>
            <a:pPr>
              <a:defRPr/>
            </a:pPr>
            <a:r>
              <a:rPr lang="en-US" altLang="ko-KR" dirty="0">
                <a:sym typeface="+mn-ea"/>
              </a:rPr>
              <a:t>Vishnu Ratnam (SRA)</a:t>
            </a:r>
            <a:endParaRPr lang="en-US" dirty="0"/>
          </a:p>
        </p:txBody>
      </p:sp>
    </p:spTree>
    <p:extLst>
      <p:ext uri="{BB962C8B-B14F-4D97-AF65-F5344CB8AC3E}">
        <p14:creationId xmlns:p14="http://schemas.microsoft.com/office/powerpoint/2010/main" val="41915537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35680</TotalTime>
  <Words>2464</Words>
  <Application>Microsoft Office PowerPoint</Application>
  <PresentationFormat>On-screen Show (4:3)</PresentationFormat>
  <Paragraphs>305</Paragraphs>
  <Slides>13</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Cambria Math</vt:lpstr>
      <vt:lpstr>Times New Roman</vt:lpstr>
      <vt:lpstr>Wingdings</vt:lpstr>
      <vt:lpstr>802-11-Submission</vt:lpstr>
      <vt:lpstr>Document</vt:lpstr>
      <vt:lpstr>Enabling MLMR reconfiguration</vt:lpstr>
      <vt:lpstr>Comment Resolution</vt:lpstr>
      <vt:lpstr>Motivation</vt:lpstr>
      <vt:lpstr>Problem</vt:lpstr>
      <vt:lpstr>Option 1: Using the OM procedure</vt:lpstr>
      <vt:lpstr>Option 1: Using the OM procedure</vt:lpstr>
      <vt:lpstr>Option 2: Using EML OMN frame</vt:lpstr>
      <vt:lpstr>Option 3: Using Reconfig. ML element</vt:lpstr>
      <vt:lpstr>FAQ</vt:lpstr>
      <vt:lpstr>Straw polls</vt:lpstr>
      <vt:lpstr>Backup slides</vt:lpstr>
      <vt:lpstr>How is max NSS at each MCS indicated?</vt:lpstr>
      <vt:lpstr>Changing supported NSS by using OM</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Vishnu Vardhan Ratnam</cp:lastModifiedBy>
  <cp:revision>3632</cp:revision>
  <cp:lastPrinted>2014-11-04T15:04:00Z</cp:lastPrinted>
  <dcterms:created xsi:type="dcterms:W3CDTF">2007-04-17T18:10:00Z</dcterms:created>
  <dcterms:modified xsi:type="dcterms:W3CDTF">2023-04-12T00:59:08Z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