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5"/>
  </p:notesMasterIdLst>
  <p:handoutMasterIdLst>
    <p:handoutMasterId r:id="rId16"/>
  </p:handoutMasterIdLst>
  <p:sldIdLst>
    <p:sldId id="269" r:id="rId3"/>
    <p:sldId id="500" r:id="rId4"/>
    <p:sldId id="508" r:id="rId5"/>
    <p:sldId id="503" r:id="rId6"/>
    <p:sldId id="483" r:id="rId7"/>
    <p:sldId id="505" r:id="rId8"/>
    <p:sldId id="507" r:id="rId9"/>
    <p:sldId id="506" r:id="rId10"/>
    <p:sldId id="501" r:id="rId11"/>
    <p:sldId id="502" r:id="rId12"/>
    <p:sldId id="509" r:id="rId13"/>
    <p:sldId id="510"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5/16/2023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5/16/2023</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5/16/2023</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5/16/2023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5/16/2023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5/16/2023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5/16/2023</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5/16/2023</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5/16/2023</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5/16/2023</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5/16/2023</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5/16/2023</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5/16/2023</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5/16/2023</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5/16/2023</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5/16/2023</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5/16/2023</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5/16/2023</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5/16/2023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5/16/2023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5/16/2023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5/16/2023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5/16/2023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5/16/2023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5/16/2023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5/16/2023</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0632</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5/16/2023</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Smooth Roaming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2023-04-02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936154" cy="276999"/>
          </a:xfrm>
        </p:spPr>
        <p:txBody>
          <a:bodyPr/>
          <a:lstStyle/>
          <a:p>
            <a:pPr>
              <a:defRPr/>
            </a:pPr>
            <a:r>
              <a:rPr lang="en-US" dirty="0"/>
              <a:t>04/02/202</a:t>
            </a:r>
          </a:p>
        </p:txBody>
      </p:sp>
      <p:graphicFrame>
        <p:nvGraphicFramePr>
          <p:cNvPr id="6" name="Table 5"/>
          <p:cNvGraphicFramePr>
            <a:graphicFrameLocks noGrp="1"/>
          </p:cNvGraphicFramePr>
          <p:nvPr>
            <p:extLst>
              <p:ext uri="{D42A27DB-BD31-4B8C-83A1-F6EECF244321}">
                <p14:modId xmlns:p14="http://schemas.microsoft.com/office/powerpoint/2010/main" val="1979022597"/>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600"/>
            <a:ext cx="9144000" cy="457200"/>
          </a:xfrm>
        </p:spPr>
        <p:txBody>
          <a:bodyPr/>
          <a:lstStyle/>
          <a:p>
            <a:r>
              <a:rPr lang="en-US" sz="2400" dirty="0"/>
              <a:t>EMLSR/EMLMR Mode under Multiple Serving AP MLD Mode</a:t>
            </a:r>
            <a:endParaRPr lang="en-US" sz="2400" b="0" dirty="0"/>
          </a:p>
        </p:txBody>
      </p:sp>
      <p:sp>
        <p:nvSpPr>
          <p:cNvPr id="3" name="Content Placeholder 2"/>
          <p:cNvSpPr>
            <a:spLocks noGrp="1"/>
          </p:cNvSpPr>
          <p:nvPr>
            <p:ph idx="1"/>
          </p:nvPr>
        </p:nvSpPr>
        <p:spPr>
          <a:xfrm>
            <a:off x="19438" y="1104851"/>
            <a:ext cx="8895962" cy="4686349"/>
          </a:xfrm>
        </p:spPr>
        <p:txBody>
          <a:bodyPr/>
          <a:lstStyle/>
          <a:p>
            <a:r>
              <a:rPr lang="en-US" sz="1600" dirty="0"/>
              <a:t>Observation: </a:t>
            </a:r>
          </a:p>
          <a:p>
            <a:pPr lvl="1"/>
            <a:r>
              <a:rPr lang="en-US" sz="1600" dirty="0"/>
              <a:t>When an AP of an AP MLD initiates the frame exchanges with a STA of a non-AP MLD in an EMLSR/EMLMR link, another AP of the AP MLD can’t do the frame exchanges in another EMLSR/EMLMR link of the non-AP MLD.</a:t>
            </a:r>
          </a:p>
          <a:p>
            <a:pPr lvl="2"/>
            <a:r>
              <a:rPr lang="en-US" sz="1600" b="0" i="0" u="none" strike="noStrike" baseline="0" dirty="0">
                <a:solidFill>
                  <a:srgbClr val="000000"/>
                </a:solidFill>
                <a:latin typeface="Times New Roman" panose="02020603050405020304" pitchFamily="18" charset="0"/>
              </a:rPr>
              <a:t>The information exchanges between APs of the AP MLD is required to support such operation.</a:t>
            </a:r>
          </a:p>
          <a:p>
            <a:pPr lvl="2"/>
            <a:r>
              <a:rPr lang="en-US" sz="1600" b="0" i="0" u="none" strike="noStrike" baseline="0" dirty="0">
                <a:solidFill>
                  <a:srgbClr val="000000"/>
                </a:solidFill>
                <a:latin typeface="Times New Roman" panose="02020603050405020304" pitchFamily="18" charset="0"/>
              </a:rPr>
              <a:t>If two EMLSR/EMLMR links of a non-AP MLD belongs to two AP MLDs affiliated with a roaming AP MLD, the two AP MLDs may not be able to support such information exchange in real time.</a:t>
            </a:r>
          </a:p>
          <a:p>
            <a:r>
              <a:rPr lang="en-US" sz="1600" dirty="0">
                <a:latin typeface="Times New Roman" panose="02020603050405020304" pitchFamily="18" charset="0"/>
              </a:rPr>
              <a:t>Proposal:</a:t>
            </a:r>
          </a:p>
          <a:p>
            <a:pPr lvl="1"/>
            <a:r>
              <a:rPr lang="en-US" sz="1600" dirty="0">
                <a:latin typeface="Times New Roman" panose="02020603050405020304" pitchFamily="18" charset="0"/>
              </a:rPr>
              <a:t>A roaming AP MLD announces whether it supports the EMLSR/EMLMR links when the EMLSR/EMLMR links belong to multiple AP MLDs of the roaming AP MLD.</a:t>
            </a:r>
          </a:p>
          <a:p>
            <a:pPr lvl="1"/>
            <a:r>
              <a:rPr lang="en-US" sz="1600" dirty="0">
                <a:latin typeface="Times New Roman" panose="02020603050405020304" pitchFamily="18" charset="0"/>
              </a:rPr>
              <a:t>When EMLSR/EMLMR is at roaming AP MLD level, either one of the following can be true</a:t>
            </a:r>
          </a:p>
          <a:p>
            <a:pPr lvl="2"/>
            <a:r>
              <a:rPr lang="en-US" sz="1600" dirty="0">
                <a:latin typeface="Times New Roman" panose="02020603050405020304" pitchFamily="18" charset="0"/>
              </a:rPr>
              <a:t>A non-AP MLD always has one link in active mode or awake state at any time.</a:t>
            </a:r>
          </a:p>
          <a:p>
            <a:pPr lvl="2"/>
            <a:r>
              <a:rPr lang="en-US" sz="1600" dirty="0">
                <a:latin typeface="Times New Roman" panose="02020603050405020304" pitchFamily="18" charset="0"/>
              </a:rPr>
              <a:t>The roaming AP MLD can guarantee that when one link is doing frame exchanges with a non-AP MLD in multiple serving AP MLD mode, another link will not do the frame exchanges with the non-AP MLD. </a:t>
            </a:r>
            <a:endParaRPr lang="en-US" sz="14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683918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Other MLD Features under Multiple Serving AP MLD Mode</a:t>
            </a:r>
            <a:endParaRPr lang="en-US" sz="2400" b="0" dirty="0"/>
          </a:p>
        </p:txBody>
      </p:sp>
      <p:sp>
        <p:nvSpPr>
          <p:cNvPr id="3" name="Content Placeholder 2"/>
          <p:cNvSpPr>
            <a:spLocks noGrp="1"/>
          </p:cNvSpPr>
          <p:nvPr>
            <p:ph idx="1"/>
          </p:nvPr>
        </p:nvSpPr>
        <p:spPr>
          <a:xfrm>
            <a:off x="19438" y="1108500"/>
            <a:ext cx="9124562" cy="3048148"/>
          </a:xfrm>
        </p:spPr>
        <p:txBody>
          <a:bodyPr/>
          <a:lstStyle/>
          <a:p>
            <a:r>
              <a:rPr lang="en-US" sz="1800" dirty="0">
                <a:latin typeface="Times New Roman" panose="02020603050405020304" pitchFamily="18" charset="0"/>
              </a:rPr>
              <a:t>The STR operation is at roaming AP MLD level</a:t>
            </a:r>
          </a:p>
          <a:p>
            <a:r>
              <a:rPr lang="en-US" sz="1800" dirty="0">
                <a:latin typeface="Times New Roman" panose="02020603050405020304" pitchFamily="18" charset="0"/>
              </a:rPr>
              <a:t>TID-to-Link Mapping is at roaming AP MLD level</a:t>
            </a:r>
          </a:p>
          <a:p>
            <a:r>
              <a:rPr lang="en-US" sz="1800" dirty="0">
                <a:latin typeface="Times New Roman" panose="02020603050405020304" pitchFamily="18" charset="0"/>
              </a:rPr>
              <a:t>Multi-Link Traffic Indication is at roaming AP MLD level</a:t>
            </a:r>
          </a:p>
          <a:p>
            <a:endParaRPr lang="en-US" sz="18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141746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Summary</a:t>
            </a:r>
            <a:endParaRPr lang="en-US" sz="2400" b="0" dirty="0"/>
          </a:p>
        </p:txBody>
      </p:sp>
      <p:sp>
        <p:nvSpPr>
          <p:cNvPr id="3" name="Content Placeholder 2"/>
          <p:cNvSpPr>
            <a:spLocks noGrp="1"/>
          </p:cNvSpPr>
          <p:nvPr>
            <p:ph idx="1"/>
          </p:nvPr>
        </p:nvSpPr>
        <p:spPr>
          <a:xfrm>
            <a:off x="19438" y="1108500"/>
            <a:ext cx="9124562" cy="4225500"/>
          </a:xfrm>
        </p:spPr>
        <p:txBody>
          <a:bodyPr/>
          <a:lstStyle/>
          <a:p>
            <a:r>
              <a:rPr lang="en-US" sz="1800" dirty="0">
                <a:latin typeface="Times New Roman" panose="02020603050405020304" pitchFamily="18" charset="0"/>
              </a:rPr>
              <a:t>The roaming AP MLD + AP MLD architecture was discussed</a:t>
            </a:r>
          </a:p>
          <a:p>
            <a:pPr lvl="1"/>
            <a:r>
              <a:rPr lang="en-US" sz="1800" dirty="0">
                <a:latin typeface="Times New Roman" panose="02020603050405020304" pitchFamily="18" charset="0"/>
              </a:rPr>
              <a:t>association, PMK/PTK, SN space of unicast data frames, SN space of management frame, BA agreement are at roaming AP MLD level.</a:t>
            </a:r>
          </a:p>
          <a:p>
            <a:pPr lvl="1"/>
            <a:r>
              <a:rPr lang="en-US" sz="1800" dirty="0">
                <a:latin typeface="Times New Roman" panose="02020603050405020304" pitchFamily="18" charset="0"/>
              </a:rPr>
              <a:t>Group-addressed SN space is at AP MLD level</a:t>
            </a:r>
          </a:p>
          <a:p>
            <a:pPr lvl="1"/>
            <a:endParaRPr lang="en-US" sz="1800" dirty="0">
              <a:latin typeface="Times New Roman" panose="02020603050405020304" pitchFamily="18" charset="0"/>
            </a:endParaRPr>
          </a:p>
          <a:p>
            <a:r>
              <a:rPr lang="en-US" sz="1800" dirty="0">
                <a:latin typeface="Times New Roman" panose="02020603050405020304" pitchFamily="18" charset="0"/>
              </a:rPr>
              <a:t>The modes of single serving AP MLD and multiple serving AP MLDs were discussed</a:t>
            </a:r>
          </a:p>
          <a:p>
            <a:pPr lvl="1"/>
            <a:r>
              <a:rPr lang="en-US" sz="1800" dirty="0">
                <a:latin typeface="Times New Roman" panose="02020603050405020304" pitchFamily="18" charset="0"/>
              </a:rPr>
              <a:t>The single serving AP MLD mode is the basic mode</a:t>
            </a:r>
          </a:p>
          <a:p>
            <a:pPr lvl="2"/>
            <a:r>
              <a:rPr lang="en-US" dirty="0">
                <a:latin typeface="Times New Roman" panose="02020603050405020304" pitchFamily="18" charset="0"/>
              </a:rPr>
              <a:t>Most of the other features are at AP MLD level. </a:t>
            </a:r>
          </a:p>
          <a:p>
            <a:pPr lvl="1"/>
            <a:r>
              <a:rPr lang="en-US" sz="1800" dirty="0">
                <a:latin typeface="Times New Roman" panose="02020603050405020304" pitchFamily="18" charset="0"/>
              </a:rPr>
              <a:t>The multiple serving AP MLD mode is the enhanced mode. Some restriction should be added to such mode, e.g. only for roaming from one AP MLD to another AP MLD or no support of it</a:t>
            </a:r>
          </a:p>
          <a:p>
            <a:pPr lvl="2"/>
            <a:r>
              <a:rPr lang="en-US" dirty="0">
                <a:latin typeface="Times New Roman" panose="02020603050405020304" pitchFamily="18" charset="0"/>
              </a:rPr>
              <a:t>Most of the other features are at roaming AP MLD level, i.e. roaming AP MLD + AP.</a:t>
            </a:r>
          </a:p>
          <a:p>
            <a:endParaRPr lang="en-US" sz="18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3892099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94572"/>
            <a:ext cx="9144000" cy="526623"/>
          </a:xfrm>
        </p:spPr>
        <p:txBody>
          <a:bodyPr/>
          <a:lstStyle/>
          <a:p>
            <a:r>
              <a:rPr lang="en-US" sz="2400" dirty="0"/>
              <a:t>Recap: Roaming AP MLD</a:t>
            </a:r>
            <a:endParaRPr lang="en-US" sz="2400" b="0" dirty="0"/>
          </a:p>
        </p:txBody>
      </p:sp>
      <p:sp>
        <p:nvSpPr>
          <p:cNvPr id="3" name="Content Placeholder 2"/>
          <p:cNvSpPr>
            <a:spLocks noGrp="1"/>
          </p:cNvSpPr>
          <p:nvPr>
            <p:ph idx="1"/>
          </p:nvPr>
        </p:nvSpPr>
        <p:spPr>
          <a:xfrm>
            <a:off x="0" y="891456"/>
            <a:ext cx="9144000" cy="3829156"/>
          </a:xfrm>
        </p:spPr>
        <p:txBody>
          <a:bodyPr/>
          <a:lstStyle/>
          <a:p>
            <a:r>
              <a:rPr lang="en-US" sz="1400" b="0" dirty="0"/>
              <a:t>Roaming AP MLD for smooth roaming support is defined that includes multiple AP MLDs.</a:t>
            </a:r>
          </a:p>
          <a:p>
            <a:pPr lvl="1"/>
            <a:r>
              <a:rPr lang="en-US" sz="1400" dirty="0"/>
              <a:t>Roaming AP MLD support is optional at UHR non-AP MLD side.</a:t>
            </a:r>
          </a:p>
          <a:p>
            <a:pPr lvl="1"/>
            <a:r>
              <a:rPr lang="en-US" sz="1400" dirty="0"/>
              <a:t>Roaming AP MLD is not visible to EHT non-AP MLDs and UHR non-AP MLDs without roaming support. </a:t>
            </a:r>
            <a:endParaRPr lang="en-US" sz="1400" b="0" dirty="0"/>
          </a:p>
          <a:p>
            <a:r>
              <a:rPr lang="en-US" sz="1400" b="0" dirty="0"/>
              <a:t>A MAC SAP address is defined for a roaming AP MLD.</a:t>
            </a:r>
          </a:p>
          <a:p>
            <a:r>
              <a:rPr lang="en-US" sz="1400" b="0" dirty="0"/>
              <a:t>The BA agreement is negotiated between an UHR non-AP MLD and the roaming AP MLD if the UHR non-AP MLD supports the roaming.</a:t>
            </a:r>
          </a:p>
          <a:p>
            <a:r>
              <a:rPr lang="en-US" sz="1400" b="0" dirty="0"/>
              <a:t>The PMKSA, PTK of an UHR non-AP MLD are negotiated between an UHR non-AP MLD and the roaming AP MLD.</a:t>
            </a:r>
          </a:p>
          <a:p>
            <a:r>
              <a:rPr lang="en-US" sz="1400" b="0" dirty="0"/>
              <a:t>Some non-link level MAC features are at MLD level while the other non-link level MAC features are at roaming MLD level.</a:t>
            </a:r>
          </a:p>
          <a:p>
            <a:r>
              <a:rPr lang="en-US" sz="1400" b="0" dirty="0"/>
              <a:t>Two types of roaming are MLD level roaming and optional Link level roaming where some restrictions should be added to link level roaming.</a:t>
            </a:r>
          </a:p>
          <a:p>
            <a:r>
              <a:rPr lang="en-US" sz="1400" b="0" dirty="0"/>
              <a:t>In a roaming AP MLD, the non-AP MLD can be identified by AP MLD roaming ID + AID.</a:t>
            </a:r>
          </a:p>
          <a:p>
            <a:pPr lvl="1"/>
            <a:r>
              <a:rPr lang="en-US" sz="1400" dirty="0"/>
              <a:t>AID is defined by AP MLD.</a:t>
            </a:r>
            <a:endParaRPr lang="en-US" sz="1400" b="0" dirty="0"/>
          </a:p>
          <a:p>
            <a:r>
              <a:rPr lang="en-US" sz="1400" b="0" dirty="0"/>
              <a:t>The link of roaming AP MLD is identified by AP MLD roaming ID + Link ID.</a:t>
            </a:r>
          </a:p>
          <a:p>
            <a:pPr lvl="1"/>
            <a:r>
              <a:rPr lang="en-US" sz="1400" dirty="0"/>
              <a:t>Link ID is defined by AP MLD.</a:t>
            </a: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7" name="Rectangle 6">
            <a:extLst>
              <a:ext uri="{FF2B5EF4-FFF2-40B4-BE49-F238E27FC236}">
                <a16:creationId xmlns:a16="http://schemas.microsoft.com/office/drawing/2014/main" id="{A8DEC64F-F9F8-45BC-869A-6DF8FA66003E}"/>
              </a:ext>
            </a:extLst>
          </p:cNvPr>
          <p:cNvSpPr/>
          <p:nvPr/>
        </p:nvSpPr>
        <p:spPr>
          <a:xfrm>
            <a:off x="3301062" y="5566310"/>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TextBox 7">
            <a:extLst>
              <a:ext uri="{FF2B5EF4-FFF2-40B4-BE49-F238E27FC236}">
                <a16:creationId xmlns:a16="http://schemas.microsoft.com/office/drawing/2014/main" id="{2333FC5B-3F38-4B50-A693-C395FA95ED66}"/>
              </a:ext>
            </a:extLst>
          </p:cNvPr>
          <p:cNvSpPr txBox="1"/>
          <p:nvPr/>
        </p:nvSpPr>
        <p:spPr>
          <a:xfrm>
            <a:off x="3440273" y="5348412"/>
            <a:ext cx="600451" cy="147115"/>
          </a:xfrm>
          <a:prstGeom prst="rect">
            <a:avLst/>
          </a:prstGeom>
          <a:noFill/>
        </p:spPr>
        <p:txBody>
          <a:bodyPr wrap="none" lIns="91440" tIns="45720" rIns="91440" rtlCol="0" anchor="t">
            <a:noAutofit/>
          </a:bodyPr>
          <a:lstStyle/>
          <a:p>
            <a:r>
              <a:rPr lang="en-US" sz="800" dirty="0">
                <a:solidFill>
                  <a:schemeClr val="tx1"/>
                </a:solidFill>
              </a:rPr>
              <a:t>AP MLD11</a:t>
            </a:r>
          </a:p>
        </p:txBody>
      </p:sp>
      <p:sp>
        <p:nvSpPr>
          <p:cNvPr id="9" name="TextBox 8">
            <a:extLst>
              <a:ext uri="{FF2B5EF4-FFF2-40B4-BE49-F238E27FC236}">
                <a16:creationId xmlns:a16="http://schemas.microsoft.com/office/drawing/2014/main" id="{33A0A05C-C8CD-4521-927C-8D34DEF48800}"/>
              </a:ext>
            </a:extLst>
          </p:cNvPr>
          <p:cNvSpPr txBox="1"/>
          <p:nvPr/>
        </p:nvSpPr>
        <p:spPr>
          <a:xfrm>
            <a:off x="3280659" y="5599572"/>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0" name="Rectangle 9">
            <a:extLst>
              <a:ext uri="{FF2B5EF4-FFF2-40B4-BE49-F238E27FC236}">
                <a16:creationId xmlns:a16="http://schemas.microsoft.com/office/drawing/2014/main" id="{B45C7ABD-98AB-4A46-B777-0CF135ED3BC3}"/>
              </a:ext>
            </a:extLst>
          </p:cNvPr>
          <p:cNvSpPr/>
          <p:nvPr/>
        </p:nvSpPr>
        <p:spPr>
          <a:xfrm>
            <a:off x="3536316" y="5827872"/>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A2D6ADC-068B-47B2-8110-59CDB004B66B}"/>
              </a:ext>
            </a:extLst>
          </p:cNvPr>
          <p:cNvSpPr txBox="1"/>
          <p:nvPr/>
        </p:nvSpPr>
        <p:spPr>
          <a:xfrm>
            <a:off x="3151751" y="5828188"/>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12" name="Rectangle 11">
            <a:extLst>
              <a:ext uri="{FF2B5EF4-FFF2-40B4-BE49-F238E27FC236}">
                <a16:creationId xmlns:a16="http://schemas.microsoft.com/office/drawing/2014/main" id="{1DA77DD2-4669-47BE-8925-F56118D467F5}"/>
              </a:ext>
            </a:extLst>
          </p:cNvPr>
          <p:cNvSpPr/>
          <p:nvPr/>
        </p:nvSpPr>
        <p:spPr>
          <a:xfrm>
            <a:off x="3910228" y="5827872"/>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682D85E-D86A-44B2-9220-2C28F9648BF1}"/>
              </a:ext>
            </a:extLst>
          </p:cNvPr>
          <p:cNvSpPr txBox="1"/>
          <p:nvPr/>
        </p:nvSpPr>
        <p:spPr>
          <a:xfrm>
            <a:off x="4027263" y="5795606"/>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14" name="Rectangle 13">
            <a:extLst>
              <a:ext uri="{FF2B5EF4-FFF2-40B4-BE49-F238E27FC236}">
                <a16:creationId xmlns:a16="http://schemas.microsoft.com/office/drawing/2014/main" id="{D87B5C51-48B1-47AA-851D-49EC366E3B35}"/>
              </a:ext>
            </a:extLst>
          </p:cNvPr>
          <p:cNvSpPr/>
          <p:nvPr/>
        </p:nvSpPr>
        <p:spPr>
          <a:xfrm>
            <a:off x="4767072" y="5531464"/>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5" name="TextBox 14">
            <a:extLst>
              <a:ext uri="{FF2B5EF4-FFF2-40B4-BE49-F238E27FC236}">
                <a16:creationId xmlns:a16="http://schemas.microsoft.com/office/drawing/2014/main" id="{20BEA401-DD1D-4484-9DAB-4854D5F3EA86}"/>
              </a:ext>
            </a:extLst>
          </p:cNvPr>
          <p:cNvSpPr txBox="1"/>
          <p:nvPr/>
        </p:nvSpPr>
        <p:spPr>
          <a:xfrm>
            <a:off x="4906283" y="5313566"/>
            <a:ext cx="600451" cy="147115"/>
          </a:xfrm>
          <a:prstGeom prst="rect">
            <a:avLst/>
          </a:prstGeom>
          <a:noFill/>
        </p:spPr>
        <p:txBody>
          <a:bodyPr wrap="none" lIns="91440" tIns="45720" rIns="91440" rtlCol="0" anchor="t">
            <a:noAutofit/>
          </a:bodyPr>
          <a:lstStyle/>
          <a:p>
            <a:r>
              <a:rPr lang="en-US" sz="800" dirty="0">
                <a:solidFill>
                  <a:schemeClr val="tx1"/>
                </a:solidFill>
              </a:rPr>
              <a:t>AP MLD12</a:t>
            </a:r>
          </a:p>
        </p:txBody>
      </p:sp>
      <p:sp>
        <p:nvSpPr>
          <p:cNvPr id="16" name="TextBox 15">
            <a:extLst>
              <a:ext uri="{FF2B5EF4-FFF2-40B4-BE49-F238E27FC236}">
                <a16:creationId xmlns:a16="http://schemas.microsoft.com/office/drawing/2014/main" id="{83A95DCD-FF22-4848-91E6-55B9888D0685}"/>
              </a:ext>
            </a:extLst>
          </p:cNvPr>
          <p:cNvSpPr txBox="1"/>
          <p:nvPr/>
        </p:nvSpPr>
        <p:spPr>
          <a:xfrm>
            <a:off x="4746669" y="5564726"/>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7" name="Rectangle 16">
            <a:extLst>
              <a:ext uri="{FF2B5EF4-FFF2-40B4-BE49-F238E27FC236}">
                <a16:creationId xmlns:a16="http://schemas.microsoft.com/office/drawing/2014/main" id="{F4623929-9430-4923-ACA9-026148DCF8DC}"/>
              </a:ext>
            </a:extLst>
          </p:cNvPr>
          <p:cNvSpPr/>
          <p:nvPr/>
        </p:nvSpPr>
        <p:spPr>
          <a:xfrm>
            <a:off x="5002326" y="57930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C30DBAE-77A5-431D-AC0B-2F1C97BAF768}"/>
              </a:ext>
            </a:extLst>
          </p:cNvPr>
          <p:cNvSpPr txBox="1"/>
          <p:nvPr/>
        </p:nvSpPr>
        <p:spPr>
          <a:xfrm>
            <a:off x="4628897" y="5776184"/>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9" name="Rectangle 18">
            <a:extLst>
              <a:ext uri="{FF2B5EF4-FFF2-40B4-BE49-F238E27FC236}">
                <a16:creationId xmlns:a16="http://schemas.microsoft.com/office/drawing/2014/main" id="{E168A89F-A86F-4AB8-AD99-FEC10710DBC9}"/>
              </a:ext>
            </a:extLst>
          </p:cNvPr>
          <p:cNvSpPr/>
          <p:nvPr/>
        </p:nvSpPr>
        <p:spPr>
          <a:xfrm>
            <a:off x="5376238" y="57930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2C1680C-B905-4B5D-B086-5094717D3B3E}"/>
              </a:ext>
            </a:extLst>
          </p:cNvPr>
          <p:cNvSpPr txBox="1"/>
          <p:nvPr/>
        </p:nvSpPr>
        <p:spPr>
          <a:xfrm>
            <a:off x="5494849" y="5796938"/>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sp>
        <p:nvSpPr>
          <p:cNvPr id="21" name="Rectangle 20">
            <a:extLst>
              <a:ext uri="{FF2B5EF4-FFF2-40B4-BE49-F238E27FC236}">
                <a16:creationId xmlns:a16="http://schemas.microsoft.com/office/drawing/2014/main" id="{30947B70-B351-4A58-8625-E242A068AF80}"/>
              </a:ext>
            </a:extLst>
          </p:cNvPr>
          <p:cNvSpPr/>
          <p:nvPr/>
        </p:nvSpPr>
        <p:spPr>
          <a:xfrm>
            <a:off x="6166984" y="5531464"/>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2" name="TextBox 21">
            <a:extLst>
              <a:ext uri="{FF2B5EF4-FFF2-40B4-BE49-F238E27FC236}">
                <a16:creationId xmlns:a16="http://schemas.microsoft.com/office/drawing/2014/main" id="{D6BE6AD8-D26A-44C3-9F90-85FED8033BA2}"/>
              </a:ext>
            </a:extLst>
          </p:cNvPr>
          <p:cNvSpPr txBox="1"/>
          <p:nvPr/>
        </p:nvSpPr>
        <p:spPr>
          <a:xfrm>
            <a:off x="6306195" y="5313566"/>
            <a:ext cx="600451" cy="147115"/>
          </a:xfrm>
          <a:prstGeom prst="rect">
            <a:avLst/>
          </a:prstGeom>
          <a:noFill/>
        </p:spPr>
        <p:txBody>
          <a:bodyPr wrap="none" lIns="91440" tIns="45720" rIns="91440" rtlCol="0" anchor="t">
            <a:noAutofit/>
          </a:bodyPr>
          <a:lstStyle/>
          <a:p>
            <a:r>
              <a:rPr lang="en-US" sz="800" dirty="0">
                <a:solidFill>
                  <a:schemeClr val="tx1"/>
                </a:solidFill>
              </a:rPr>
              <a:t>AP MLD13</a:t>
            </a:r>
          </a:p>
        </p:txBody>
      </p:sp>
      <p:sp>
        <p:nvSpPr>
          <p:cNvPr id="23" name="TextBox 22">
            <a:extLst>
              <a:ext uri="{FF2B5EF4-FFF2-40B4-BE49-F238E27FC236}">
                <a16:creationId xmlns:a16="http://schemas.microsoft.com/office/drawing/2014/main" id="{9F637940-E96C-483D-984B-ECC085D6F0C2}"/>
              </a:ext>
            </a:extLst>
          </p:cNvPr>
          <p:cNvSpPr txBox="1"/>
          <p:nvPr/>
        </p:nvSpPr>
        <p:spPr>
          <a:xfrm>
            <a:off x="6146581" y="5564726"/>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4" name="Rectangle 23">
            <a:extLst>
              <a:ext uri="{FF2B5EF4-FFF2-40B4-BE49-F238E27FC236}">
                <a16:creationId xmlns:a16="http://schemas.microsoft.com/office/drawing/2014/main" id="{784651AA-781E-4EA8-92CC-5DFEEE920145}"/>
              </a:ext>
            </a:extLst>
          </p:cNvPr>
          <p:cNvSpPr/>
          <p:nvPr/>
        </p:nvSpPr>
        <p:spPr>
          <a:xfrm>
            <a:off x="6402238" y="57930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1AFA5224-1639-49DA-BB53-DFBBE308B172}"/>
              </a:ext>
            </a:extLst>
          </p:cNvPr>
          <p:cNvSpPr txBox="1"/>
          <p:nvPr/>
        </p:nvSpPr>
        <p:spPr>
          <a:xfrm>
            <a:off x="6019296" y="5785190"/>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AP131</a:t>
            </a:r>
          </a:p>
        </p:txBody>
      </p:sp>
      <p:sp>
        <p:nvSpPr>
          <p:cNvPr id="26" name="Rectangle 25">
            <a:extLst>
              <a:ext uri="{FF2B5EF4-FFF2-40B4-BE49-F238E27FC236}">
                <a16:creationId xmlns:a16="http://schemas.microsoft.com/office/drawing/2014/main" id="{35222979-3BD2-4FED-8FAD-15D2793ED25F}"/>
              </a:ext>
            </a:extLst>
          </p:cNvPr>
          <p:cNvSpPr/>
          <p:nvPr/>
        </p:nvSpPr>
        <p:spPr>
          <a:xfrm>
            <a:off x="6776150" y="57930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EDBAA80D-D313-4F0A-9000-889CF9D3F905}"/>
              </a:ext>
            </a:extLst>
          </p:cNvPr>
          <p:cNvSpPr txBox="1"/>
          <p:nvPr/>
        </p:nvSpPr>
        <p:spPr>
          <a:xfrm>
            <a:off x="6919918" y="5795606"/>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AP132</a:t>
            </a:r>
          </a:p>
        </p:txBody>
      </p:sp>
      <p:sp>
        <p:nvSpPr>
          <p:cNvPr id="28" name="Rectangle 27">
            <a:extLst>
              <a:ext uri="{FF2B5EF4-FFF2-40B4-BE49-F238E27FC236}">
                <a16:creationId xmlns:a16="http://schemas.microsoft.com/office/drawing/2014/main" id="{159959F0-F8E2-4E95-813D-E4A575409626}"/>
              </a:ext>
            </a:extLst>
          </p:cNvPr>
          <p:cNvSpPr/>
          <p:nvPr/>
        </p:nvSpPr>
        <p:spPr>
          <a:xfrm>
            <a:off x="7583014" y="5512604"/>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9" name="TextBox 28">
            <a:extLst>
              <a:ext uri="{FF2B5EF4-FFF2-40B4-BE49-F238E27FC236}">
                <a16:creationId xmlns:a16="http://schemas.microsoft.com/office/drawing/2014/main" id="{35F5A353-F904-4CA0-A0E0-C1276775ABB3}"/>
              </a:ext>
            </a:extLst>
          </p:cNvPr>
          <p:cNvSpPr txBox="1"/>
          <p:nvPr/>
        </p:nvSpPr>
        <p:spPr>
          <a:xfrm>
            <a:off x="7722225" y="5294706"/>
            <a:ext cx="600451" cy="147115"/>
          </a:xfrm>
          <a:prstGeom prst="rect">
            <a:avLst/>
          </a:prstGeom>
          <a:noFill/>
        </p:spPr>
        <p:txBody>
          <a:bodyPr wrap="none" lIns="91440" tIns="45720" rIns="91440" rtlCol="0" anchor="t">
            <a:noAutofit/>
          </a:bodyPr>
          <a:lstStyle/>
          <a:p>
            <a:r>
              <a:rPr lang="en-US" sz="800" dirty="0">
                <a:solidFill>
                  <a:schemeClr val="tx1"/>
                </a:solidFill>
              </a:rPr>
              <a:t>AP MLD14</a:t>
            </a:r>
          </a:p>
        </p:txBody>
      </p:sp>
      <p:sp>
        <p:nvSpPr>
          <p:cNvPr id="30" name="TextBox 29">
            <a:extLst>
              <a:ext uri="{FF2B5EF4-FFF2-40B4-BE49-F238E27FC236}">
                <a16:creationId xmlns:a16="http://schemas.microsoft.com/office/drawing/2014/main" id="{04BA0CBB-4CC4-4710-8BB6-7EA123E0CA34}"/>
              </a:ext>
            </a:extLst>
          </p:cNvPr>
          <p:cNvSpPr txBox="1"/>
          <p:nvPr/>
        </p:nvSpPr>
        <p:spPr>
          <a:xfrm>
            <a:off x="7562611" y="5545866"/>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31" name="Rectangle 30">
            <a:extLst>
              <a:ext uri="{FF2B5EF4-FFF2-40B4-BE49-F238E27FC236}">
                <a16:creationId xmlns:a16="http://schemas.microsoft.com/office/drawing/2014/main" id="{7FD95888-9F84-4FBA-AE71-7A617C0855D1}"/>
              </a:ext>
            </a:extLst>
          </p:cNvPr>
          <p:cNvSpPr/>
          <p:nvPr/>
        </p:nvSpPr>
        <p:spPr>
          <a:xfrm>
            <a:off x="7818268" y="577416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BDE0EBD3-0DA3-4ABF-A205-F9E69F71A835}"/>
              </a:ext>
            </a:extLst>
          </p:cNvPr>
          <p:cNvSpPr txBox="1"/>
          <p:nvPr/>
        </p:nvSpPr>
        <p:spPr>
          <a:xfrm>
            <a:off x="7463143" y="5785190"/>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AP141</a:t>
            </a:r>
          </a:p>
        </p:txBody>
      </p:sp>
      <p:sp>
        <p:nvSpPr>
          <p:cNvPr id="33" name="Rectangle 32">
            <a:extLst>
              <a:ext uri="{FF2B5EF4-FFF2-40B4-BE49-F238E27FC236}">
                <a16:creationId xmlns:a16="http://schemas.microsoft.com/office/drawing/2014/main" id="{2A3B404F-D74E-4DDA-A3A2-7DE144211BEA}"/>
              </a:ext>
            </a:extLst>
          </p:cNvPr>
          <p:cNvSpPr/>
          <p:nvPr/>
        </p:nvSpPr>
        <p:spPr>
          <a:xfrm>
            <a:off x="8192180" y="577416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D58CDDBA-248C-43F5-B36D-96C19B8AF9B6}"/>
              </a:ext>
            </a:extLst>
          </p:cNvPr>
          <p:cNvSpPr txBox="1"/>
          <p:nvPr/>
        </p:nvSpPr>
        <p:spPr>
          <a:xfrm>
            <a:off x="8346466" y="5769352"/>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AP142</a:t>
            </a:r>
          </a:p>
        </p:txBody>
      </p:sp>
      <p:cxnSp>
        <p:nvCxnSpPr>
          <p:cNvPr id="35" name="Straight Connector 34">
            <a:extLst>
              <a:ext uri="{FF2B5EF4-FFF2-40B4-BE49-F238E27FC236}">
                <a16:creationId xmlns:a16="http://schemas.microsoft.com/office/drawing/2014/main" id="{E819B685-7BC3-4214-9906-74559FE2EC20}"/>
              </a:ext>
            </a:extLst>
          </p:cNvPr>
          <p:cNvCxnSpPr>
            <a:cxnSpLocks/>
          </p:cNvCxnSpPr>
          <p:nvPr/>
        </p:nvCxnSpPr>
        <p:spPr>
          <a:xfrm flipV="1">
            <a:off x="4040724" y="5054606"/>
            <a:ext cx="1637958" cy="5255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245F639-F4CA-4504-8550-83B13B4086C1}"/>
              </a:ext>
            </a:extLst>
          </p:cNvPr>
          <p:cNvCxnSpPr>
            <a:cxnSpLocks/>
            <a:stCxn id="14" idx="0"/>
            <a:endCxn id="41" idx="2"/>
          </p:cNvCxnSpPr>
          <p:nvPr/>
        </p:nvCxnSpPr>
        <p:spPr>
          <a:xfrm flipV="1">
            <a:off x="5283251" y="5053360"/>
            <a:ext cx="664177" cy="4781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6BEE90F-E7F5-48E4-8944-ED4D6E26CF0E}"/>
              </a:ext>
            </a:extLst>
          </p:cNvPr>
          <p:cNvCxnSpPr>
            <a:cxnSpLocks/>
            <a:stCxn id="21" idx="0"/>
            <a:endCxn id="39" idx="2"/>
          </p:cNvCxnSpPr>
          <p:nvPr/>
        </p:nvCxnSpPr>
        <p:spPr>
          <a:xfrm flipH="1" flipV="1">
            <a:off x="5957629" y="5055054"/>
            <a:ext cx="725534" cy="4764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4D0B441-957B-4992-A83B-64104EE6671A}"/>
              </a:ext>
            </a:extLst>
          </p:cNvPr>
          <p:cNvCxnSpPr>
            <a:cxnSpLocks/>
          </p:cNvCxnSpPr>
          <p:nvPr/>
        </p:nvCxnSpPr>
        <p:spPr>
          <a:xfrm flipH="1" flipV="1">
            <a:off x="6248400" y="5053360"/>
            <a:ext cx="1762946" cy="4333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7D223400-FAAC-4738-AAFB-8B7207A9B1EB}"/>
              </a:ext>
            </a:extLst>
          </p:cNvPr>
          <p:cNvSpPr/>
          <p:nvPr/>
        </p:nvSpPr>
        <p:spPr>
          <a:xfrm>
            <a:off x="5441450" y="4793058"/>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40" name="TextBox 39">
            <a:extLst>
              <a:ext uri="{FF2B5EF4-FFF2-40B4-BE49-F238E27FC236}">
                <a16:creationId xmlns:a16="http://schemas.microsoft.com/office/drawing/2014/main" id="{496642B6-02E9-4BD0-80D2-9C2BDDB9DF22}"/>
              </a:ext>
            </a:extLst>
          </p:cNvPr>
          <p:cNvSpPr txBox="1"/>
          <p:nvPr/>
        </p:nvSpPr>
        <p:spPr>
          <a:xfrm>
            <a:off x="4451908" y="4831703"/>
            <a:ext cx="1129500" cy="146260"/>
          </a:xfrm>
          <a:prstGeom prst="rect">
            <a:avLst/>
          </a:prstGeom>
          <a:noFill/>
        </p:spPr>
        <p:txBody>
          <a:bodyPr wrap="none" lIns="91440" tIns="45720" rIns="91440" rtlCol="0" anchor="t">
            <a:noAutofit/>
          </a:bodyPr>
          <a:lstStyle/>
          <a:p>
            <a:r>
              <a:rPr lang="en-US" sz="800" dirty="0">
                <a:solidFill>
                  <a:schemeClr val="tx1"/>
                </a:solidFill>
              </a:rPr>
              <a:t>Roaming AP MLD1</a:t>
            </a:r>
          </a:p>
        </p:txBody>
      </p:sp>
      <p:sp>
        <p:nvSpPr>
          <p:cNvPr id="41" name="TextBox 40">
            <a:extLst>
              <a:ext uri="{FF2B5EF4-FFF2-40B4-BE49-F238E27FC236}">
                <a16:creationId xmlns:a16="http://schemas.microsoft.com/office/drawing/2014/main" id="{E20BCF99-02FD-4359-B33F-7816B0B52DA1}"/>
              </a:ext>
            </a:extLst>
          </p:cNvPr>
          <p:cNvSpPr txBox="1"/>
          <p:nvPr/>
        </p:nvSpPr>
        <p:spPr>
          <a:xfrm>
            <a:off x="5421047" y="4757486"/>
            <a:ext cx="1052761" cy="295874"/>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42" name="Oval 41">
            <a:extLst>
              <a:ext uri="{FF2B5EF4-FFF2-40B4-BE49-F238E27FC236}">
                <a16:creationId xmlns:a16="http://schemas.microsoft.com/office/drawing/2014/main" id="{4B6940F5-80B1-497B-B806-3764D39B59AE}"/>
              </a:ext>
            </a:extLst>
          </p:cNvPr>
          <p:cNvSpPr/>
          <p:nvPr/>
        </p:nvSpPr>
        <p:spPr>
          <a:xfrm>
            <a:off x="3236447" y="5347866"/>
            <a:ext cx="1187604"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4C88D43F-42E4-46F1-B192-8660C6EF9F05}"/>
              </a:ext>
            </a:extLst>
          </p:cNvPr>
          <p:cNvSpPr/>
          <p:nvPr/>
        </p:nvSpPr>
        <p:spPr>
          <a:xfrm>
            <a:off x="2971800" y="4724400"/>
            <a:ext cx="5829178" cy="1489958"/>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2A7713CB-4847-4323-B2B9-7B41424E45DC}"/>
              </a:ext>
            </a:extLst>
          </p:cNvPr>
          <p:cNvSpPr/>
          <p:nvPr/>
        </p:nvSpPr>
        <p:spPr>
          <a:xfrm>
            <a:off x="161960" y="5007984"/>
            <a:ext cx="525728" cy="414407"/>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CA2387FC-19E4-46C4-B855-802EB016897D}"/>
              </a:ext>
            </a:extLst>
          </p:cNvPr>
          <p:cNvSpPr txBox="1"/>
          <p:nvPr/>
        </p:nvSpPr>
        <p:spPr>
          <a:xfrm>
            <a:off x="685866" y="5053360"/>
            <a:ext cx="2047242" cy="391378"/>
          </a:xfrm>
          <a:prstGeom prst="rect">
            <a:avLst/>
          </a:prstGeom>
          <a:noFill/>
        </p:spPr>
        <p:txBody>
          <a:bodyPr wrap="none" lIns="91440" tIns="45720" rIns="91440" rtlCol="0" anchor="t">
            <a:noAutofit/>
          </a:bodyPr>
          <a:lstStyle/>
          <a:p>
            <a:r>
              <a:rPr lang="en-US" sz="800" dirty="0">
                <a:solidFill>
                  <a:schemeClr val="tx1"/>
                </a:solidFill>
              </a:rPr>
              <a:t>Visible to an EHT non-AP MLD and </a:t>
            </a:r>
          </a:p>
          <a:p>
            <a:r>
              <a:rPr lang="en-US" sz="800" dirty="0">
                <a:solidFill>
                  <a:schemeClr val="tx1"/>
                </a:solidFill>
              </a:rPr>
              <a:t>UHR non-AP MLD without roaming support</a:t>
            </a:r>
          </a:p>
        </p:txBody>
      </p:sp>
      <p:sp>
        <p:nvSpPr>
          <p:cNvPr id="46" name="Oval 45">
            <a:extLst>
              <a:ext uri="{FF2B5EF4-FFF2-40B4-BE49-F238E27FC236}">
                <a16:creationId xmlns:a16="http://schemas.microsoft.com/office/drawing/2014/main" id="{0DACDCAB-AEC7-4A50-8B10-CD68465BED09}"/>
              </a:ext>
            </a:extLst>
          </p:cNvPr>
          <p:cNvSpPr/>
          <p:nvPr/>
        </p:nvSpPr>
        <p:spPr>
          <a:xfrm>
            <a:off x="161960" y="5538241"/>
            <a:ext cx="525728" cy="414407"/>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0B2AB26D-8096-43A4-A72D-78E2BCEBBC7E}"/>
              </a:ext>
            </a:extLst>
          </p:cNvPr>
          <p:cNvSpPr txBox="1"/>
          <p:nvPr/>
        </p:nvSpPr>
        <p:spPr>
          <a:xfrm>
            <a:off x="735908" y="5583616"/>
            <a:ext cx="1775210" cy="369031"/>
          </a:xfrm>
          <a:prstGeom prst="rect">
            <a:avLst/>
          </a:prstGeom>
          <a:noFill/>
        </p:spPr>
        <p:txBody>
          <a:bodyPr wrap="none" lIns="91440" tIns="45720" rIns="91440" rtlCol="0" anchor="t">
            <a:noAutofit/>
          </a:bodyPr>
          <a:lstStyle/>
          <a:p>
            <a:r>
              <a:rPr lang="en-US" sz="800" dirty="0">
                <a:solidFill>
                  <a:schemeClr val="tx1"/>
                </a:solidFill>
              </a:rPr>
              <a:t>Visible to an UHR non-AP MLD </a:t>
            </a:r>
          </a:p>
          <a:p>
            <a:r>
              <a:rPr lang="en-US" sz="800" dirty="0">
                <a:solidFill>
                  <a:schemeClr val="tx1"/>
                </a:solidFill>
              </a:rPr>
              <a:t>support roaming</a:t>
            </a:r>
          </a:p>
        </p:txBody>
      </p:sp>
      <p:sp>
        <p:nvSpPr>
          <p:cNvPr id="55" name="Oval 54">
            <a:extLst>
              <a:ext uri="{FF2B5EF4-FFF2-40B4-BE49-F238E27FC236}">
                <a16:creationId xmlns:a16="http://schemas.microsoft.com/office/drawing/2014/main" id="{A7AAAD56-4900-4C28-A06E-6918938E31B0}"/>
              </a:ext>
            </a:extLst>
          </p:cNvPr>
          <p:cNvSpPr/>
          <p:nvPr/>
        </p:nvSpPr>
        <p:spPr>
          <a:xfrm>
            <a:off x="4737432" y="5394435"/>
            <a:ext cx="1104438"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BA083BDF-9335-4698-B5FC-083FDF0F0CD1}"/>
              </a:ext>
            </a:extLst>
          </p:cNvPr>
          <p:cNvSpPr/>
          <p:nvPr/>
        </p:nvSpPr>
        <p:spPr>
          <a:xfrm>
            <a:off x="6152587" y="5376426"/>
            <a:ext cx="1104438"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2C4F69C1-5A55-43AC-9239-2E550D980EBC}"/>
              </a:ext>
            </a:extLst>
          </p:cNvPr>
          <p:cNvSpPr/>
          <p:nvPr/>
        </p:nvSpPr>
        <p:spPr>
          <a:xfrm>
            <a:off x="7562611" y="5376426"/>
            <a:ext cx="1104438"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a:extLst>
              <a:ext uri="{FF2B5EF4-FFF2-40B4-BE49-F238E27FC236}">
                <a16:creationId xmlns:a16="http://schemas.microsoft.com/office/drawing/2014/main" id="{06F816F7-6C8A-4D6A-D0D6-C45CDA858021}"/>
              </a:ext>
            </a:extLst>
          </p:cNvPr>
          <p:cNvCxnSpPr>
            <a:cxnSpLocks/>
          </p:cNvCxnSpPr>
          <p:nvPr/>
        </p:nvCxnSpPr>
        <p:spPr bwMode="auto">
          <a:xfrm flipV="1">
            <a:off x="8107775" y="4753874"/>
            <a:ext cx="0" cy="90701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49" name="Straight Connector 48">
            <a:extLst>
              <a:ext uri="{FF2B5EF4-FFF2-40B4-BE49-F238E27FC236}">
                <a16:creationId xmlns:a16="http://schemas.microsoft.com/office/drawing/2014/main" id="{7DC34A4E-5951-0031-0604-01F54293CADF}"/>
              </a:ext>
            </a:extLst>
          </p:cNvPr>
          <p:cNvCxnSpPr>
            <a:cxnSpLocks/>
          </p:cNvCxnSpPr>
          <p:nvPr/>
        </p:nvCxnSpPr>
        <p:spPr bwMode="auto">
          <a:xfrm flipH="1" flipV="1">
            <a:off x="8107775" y="5676785"/>
            <a:ext cx="401492" cy="608356"/>
          </a:xfrm>
          <a:prstGeom prst="line">
            <a:avLst/>
          </a:prstGeom>
          <a:solidFill>
            <a:schemeClr val="accent1"/>
          </a:solidFill>
          <a:ln w="12700" cap="flat" cmpd="sng" algn="ctr">
            <a:solidFill>
              <a:srgbClr val="FF0000"/>
            </a:solidFill>
            <a:prstDash val="solid"/>
            <a:round/>
            <a:headEnd type="triangle" w="sm" len="sm"/>
            <a:tailEnd type="none" w="sm" len="sm"/>
          </a:ln>
          <a:effectLst/>
        </p:spPr>
      </p:cxnSp>
      <p:sp>
        <p:nvSpPr>
          <p:cNvPr id="50" name="TextBox 49">
            <a:extLst>
              <a:ext uri="{FF2B5EF4-FFF2-40B4-BE49-F238E27FC236}">
                <a16:creationId xmlns:a16="http://schemas.microsoft.com/office/drawing/2014/main" id="{0FA3ADEC-61F3-512C-EE97-1F90B71DDECA}"/>
              </a:ext>
            </a:extLst>
          </p:cNvPr>
          <p:cNvSpPr txBox="1"/>
          <p:nvPr/>
        </p:nvSpPr>
        <p:spPr>
          <a:xfrm>
            <a:off x="7782155" y="4582516"/>
            <a:ext cx="930644" cy="253350"/>
          </a:xfrm>
          <a:prstGeom prst="rect">
            <a:avLst/>
          </a:prstGeom>
          <a:noFill/>
        </p:spPr>
        <p:txBody>
          <a:bodyPr wrap="none" lIns="91440" tIns="45720" rIns="91440" rtlCol="0" anchor="t">
            <a:noAutofit/>
          </a:bodyPr>
          <a:lstStyle/>
          <a:p>
            <a:r>
              <a:rPr lang="en-US" sz="800" dirty="0">
                <a:solidFill>
                  <a:schemeClr val="tx1"/>
                </a:solidFill>
              </a:rPr>
              <a:t>To/From DS</a:t>
            </a:r>
          </a:p>
        </p:txBody>
      </p:sp>
      <p:sp>
        <p:nvSpPr>
          <p:cNvPr id="54" name="TextBox 53">
            <a:extLst>
              <a:ext uri="{FF2B5EF4-FFF2-40B4-BE49-F238E27FC236}">
                <a16:creationId xmlns:a16="http://schemas.microsoft.com/office/drawing/2014/main" id="{7893D2E1-BF41-43C4-5A0A-AE6772C66E99}"/>
              </a:ext>
            </a:extLst>
          </p:cNvPr>
          <p:cNvSpPr txBox="1"/>
          <p:nvPr/>
        </p:nvSpPr>
        <p:spPr>
          <a:xfrm>
            <a:off x="7471247" y="6173552"/>
            <a:ext cx="1710853" cy="314578"/>
          </a:xfrm>
          <a:prstGeom prst="rect">
            <a:avLst/>
          </a:prstGeom>
          <a:noFill/>
        </p:spPr>
        <p:txBody>
          <a:bodyPr wrap="none" lIns="91440" tIns="45720" rIns="91440" rtlCol="0" anchor="t">
            <a:noAutofit/>
          </a:bodyPr>
          <a:lstStyle/>
          <a:p>
            <a:r>
              <a:rPr lang="en-US" sz="800" dirty="0"/>
              <a:t>Data Path for non-AP MLDs </a:t>
            </a:r>
          </a:p>
          <a:p>
            <a:r>
              <a:rPr lang="en-US" sz="800" dirty="0"/>
              <a:t>Without supporting roaming AP MLD</a:t>
            </a:r>
            <a:endParaRPr lang="en-US" sz="800" dirty="0">
              <a:solidFill>
                <a:schemeClr val="tx1"/>
              </a:solidFill>
            </a:endParaRPr>
          </a:p>
        </p:txBody>
      </p:sp>
      <p:sp>
        <p:nvSpPr>
          <p:cNvPr id="58" name="TextBox 57">
            <a:extLst>
              <a:ext uri="{FF2B5EF4-FFF2-40B4-BE49-F238E27FC236}">
                <a16:creationId xmlns:a16="http://schemas.microsoft.com/office/drawing/2014/main" id="{A01457A8-0974-271B-27CF-DA1083C06F99}"/>
              </a:ext>
            </a:extLst>
          </p:cNvPr>
          <p:cNvSpPr txBox="1"/>
          <p:nvPr/>
        </p:nvSpPr>
        <p:spPr>
          <a:xfrm>
            <a:off x="5119734" y="6174777"/>
            <a:ext cx="1710853" cy="314578"/>
          </a:xfrm>
          <a:prstGeom prst="rect">
            <a:avLst/>
          </a:prstGeom>
          <a:noFill/>
        </p:spPr>
        <p:txBody>
          <a:bodyPr wrap="none" lIns="91440" tIns="45720" rIns="91440" rtlCol="0" anchor="t">
            <a:noAutofit/>
          </a:bodyPr>
          <a:lstStyle/>
          <a:p>
            <a:r>
              <a:rPr lang="en-US" sz="800" dirty="0"/>
              <a:t>Data Path for non-AP MLDs </a:t>
            </a:r>
          </a:p>
          <a:p>
            <a:r>
              <a:rPr lang="en-US" sz="800" dirty="0"/>
              <a:t>With supporting roaming AP MLD</a:t>
            </a:r>
            <a:endParaRPr lang="en-US" sz="800" dirty="0">
              <a:solidFill>
                <a:schemeClr val="tx1"/>
              </a:solidFill>
            </a:endParaRPr>
          </a:p>
        </p:txBody>
      </p:sp>
      <p:cxnSp>
        <p:nvCxnSpPr>
          <p:cNvPr id="59" name="Straight Connector 58">
            <a:extLst>
              <a:ext uri="{FF2B5EF4-FFF2-40B4-BE49-F238E27FC236}">
                <a16:creationId xmlns:a16="http://schemas.microsoft.com/office/drawing/2014/main" id="{31070478-BE5E-5909-406E-84EA53A10EFF}"/>
              </a:ext>
            </a:extLst>
          </p:cNvPr>
          <p:cNvCxnSpPr>
            <a:cxnSpLocks/>
          </p:cNvCxnSpPr>
          <p:nvPr/>
        </p:nvCxnSpPr>
        <p:spPr bwMode="auto">
          <a:xfrm flipH="1" flipV="1">
            <a:off x="5390090" y="5685791"/>
            <a:ext cx="371073" cy="647875"/>
          </a:xfrm>
          <a:prstGeom prst="line">
            <a:avLst/>
          </a:prstGeom>
          <a:solidFill>
            <a:schemeClr val="accent1"/>
          </a:solidFill>
          <a:ln w="12700" cap="flat" cmpd="sng" algn="ctr">
            <a:solidFill>
              <a:srgbClr val="FF0000"/>
            </a:solidFill>
            <a:prstDash val="solid"/>
            <a:round/>
            <a:headEnd type="triangle" w="sm" len="sm"/>
            <a:tailEnd type="none" w="sm" len="sm"/>
          </a:ln>
          <a:effectLst/>
        </p:spPr>
      </p:cxnSp>
      <p:cxnSp>
        <p:nvCxnSpPr>
          <p:cNvPr id="60" name="Straight Connector 59">
            <a:extLst>
              <a:ext uri="{FF2B5EF4-FFF2-40B4-BE49-F238E27FC236}">
                <a16:creationId xmlns:a16="http://schemas.microsoft.com/office/drawing/2014/main" id="{D0FA035F-91A4-FF32-DEA7-A39F2D851825}"/>
              </a:ext>
            </a:extLst>
          </p:cNvPr>
          <p:cNvCxnSpPr>
            <a:cxnSpLocks/>
          </p:cNvCxnSpPr>
          <p:nvPr/>
        </p:nvCxnSpPr>
        <p:spPr bwMode="auto">
          <a:xfrm flipV="1">
            <a:off x="5390801" y="5001042"/>
            <a:ext cx="446080" cy="658177"/>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61" name="Straight Arrow Connector 60">
            <a:extLst>
              <a:ext uri="{FF2B5EF4-FFF2-40B4-BE49-F238E27FC236}">
                <a16:creationId xmlns:a16="http://schemas.microsoft.com/office/drawing/2014/main" id="{72DE6534-AC0D-C254-3601-3E5871E68104}"/>
              </a:ext>
            </a:extLst>
          </p:cNvPr>
          <p:cNvCxnSpPr>
            <a:cxnSpLocks/>
          </p:cNvCxnSpPr>
          <p:nvPr/>
        </p:nvCxnSpPr>
        <p:spPr bwMode="auto">
          <a:xfrm flipV="1">
            <a:off x="5861200" y="4518061"/>
            <a:ext cx="0" cy="51508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62" name="TextBox 61">
            <a:extLst>
              <a:ext uri="{FF2B5EF4-FFF2-40B4-BE49-F238E27FC236}">
                <a16:creationId xmlns:a16="http://schemas.microsoft.com/office/drawing/2014/main" id="{480275F6-8ECF-A449-FA4E-5B1C52ACB2C7}"/>
              </a:ext>
            </a:extLst>
          </p:cNvPr>
          <p:cNvSpPr txBox="1"/>
          <p:nvPr/>
        </p:nvSpPr>
        <p:spPr>
          <a:xfrm>
            <a:off x="5509838" y="4374735"/>
            <a:ext cx="930644" cy="253350"/>
          </a:xfrm>
          <a:prstGeom prst="rect">
            <a:avLst/>
          </a:prstGeom>
          <a:noFill/>
        </p:spPr>
        <p:txBody>
          <a:bodyPr wrap="none" lIns="91440" tIns="45720" rIns="91440" rtlCol="0" anchor="t">
            <a:noAutofit/>
          </a:bodyPr>
          <a:lstStyle/>
          <a:p>
            <a:r>
              <a:rPr lang="en-US" sz="800" dirty="0">
                <a:solidFill>
                  <a:schemeClr val="tx1"/>
                </a:solidFill>
              </a:rPr>
              <a:t>To/From DS</a:t>
            </a:r>
          </a:p>
        </p:txBody>
      </p:sp>
      <p:cxnSp>
        <p:nvCxnSpPr>
          <p:cNvPr id="68" name="Straight Connector 67">
            <a:extLst>
              <a:ext uri="{FF2B5EF4-FFF2-40B4-BE49-F238E27FC236}">
                <a16:creationId xmlns:a16="http://schemas.microsoft.com/office/drawing/2014/main" id="{C1CE1DA6-547E-73AD-D598-56E8C0427C08}"/>
              </a:ext>
            </a:extLst>
          </p:cNvPr>
          <p:cNvCxnSpPr>
            <a:cxnSpLocks/>
          </p:cNvCxnSpPr>
          <p:nvPr/>
        </p:nvCxnSpPr>
        <p:spPr bwMode="auto">
          <a:xfrm flipH="1" flipV="1">
            <a:off x="3589544" y="5918747"/>
            <a:ext cx="242725" cy="474947"/>
          </a:xfrm>
          <a:prstGeom prst="line">
            <a:avLst/>
          </a:prstGeom>
          <a:solidFill>
            <a:schemeClr val="accent1"/>
          </a:solidFill>
          <a:ln w="12700" cap="flat" cmpd="sng" algn="ctr">
            <a:solidFill>
              <a:srgbClr val="FF0000"/>
            </a:solidFill>
            <a:prstDash val="solid"/>
            <a:round/>
            <a:headEnd type="triangle" w="sm" len="sm"/>
            <a:tailEnd type="none" w="sm" len="sm"/>
          </a:ln>
          <a:effectLst/>
        </p:spPr>
      </p:cxnSp>
      <p:cxnSp>
        <p:nvCxnSpPr>
          <p:cNvPr id="70" name="Straight Arrow Connector 69">
            <a:extLst>
              <a:ext uri="{FF2B5EF4-FFF2-40B4-BE49-F238E27FC236}">
                <a16:creationId xmlns:a16="http://schemas.microsoft.com/office/drawing/2014/main" id="{EE29DD15-6ADF-153D-C94E-EE7430C174AA}"/>
              </a:ext>
            </a:extLst>
          </p:cNvPr>
          <p:cNvCxnSpPr>
            <a:cxnSpLocks/>
          </p:cNvCxnSpPr>
          <p:nvPr/>
        </p:nvCxnSpPr>
        <p:spPr bwMode="auto">
          <a:xfrm flipH="1" flipV="1">
            <a:off x="2971800" y="5685791"/>
            <a:ext cx="620125" cy="298668"/>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72" name="TextBox 71">
            <a:extLst>
              <a:ext uri="{FF2B5EF4-FFF2-40B4-BE49-F238E27FC236}">
                <a16:creationId xmlns:a16="http://schemas.microsoft.com/office/drawing/2014/main" id="{B4F9B81C-2828-DF4C-FE6B-83654BD9DEFD}"/>
              </a:ext>
            </a:extLst>
          </p:cNvPr>
          <p:cNvSpPr txBox="1"/>
          <p:nvPr/>
        </p:nvSpPr>
        <p:spPr>
          <a:xfrm>
            <a:off x="2563432" y="5468736"/>
            <a:ext cx="930644" cy="253350"/>
          </a:xfrm>
          <a:prstGeom prst="rect">
            <a:avLst/>
          </a:prstGeom>
          <a:noFill/>
        </p:spPr>
        <p:txBody>
          <a:bodyPr wrap="none" lIns="91440" tIns="45720" rIns="91440" rtlCol="0" anchor="t">
            <a:noAutofit/>
          </a:bodyPr>
          <a:lstStyle/>
          <a:p>
            <a:r>
              <a:rPr lang="en-US" sz="800" dirty="0">
                <a:solidFill>
                  <a:schemeClr val="tx1"/>
                </a:solidFill>
              </a:rPr>
              <a:t>To/From DS</a:t>
            </a:r>
          </a:p>
        </p:txBody>
      </p:sp>
      <p:sp>
        <p:nvSpPr>
          <p:cNvPr id="73" name="TextBox 72">
            <a:extLst>
              <a:ext uri="{FF2B5EF4-FFF2-40B4-BE49-F238E27FC236}">
                <a16:creationId xmlns:a16="http://schemas.microsoft.com/office/drawing/2014/main" id="{5710627D-B9B1-52FC-52EC-AB830298F47E}"/>
              </a:ext>
            </a:extLst>
          </p:cNvPr>
          <p:cNvSpPr txBox="1"/>
          <p:nvPr/>
        </p:nvSpPr>
        <p:spPr>
          <a:xfrm>
            <a:off x="2964356" y="6184401"/>
            <a:ext cx="1710853" cy="314578"/>
          </a:xfrm>
          <a:prstGeom prst="rect">
            <a:avLst/>
          </a:prstGeom>
          <a:noFill/>
        </p:spPr>
        <p:txBody>
          <a:bodyPr wrap="none" lIns="91440" tIns="45720" rIns="91440" rtlCol="0" anchor="t">
            <a:noAutofit/>
          </a:bodyPr>
          <a:lstStyle/>
          <a:p>
            <a:r>
              <a:rPr lang="en-US" sz="800" dirty="0"/>
              <a:t>Data Path for non-AP STAs </a:t>
            </a:r>
          </a:p>
          <a:p>
            <a:r>
              <a:rPr lang="en-US" sz="800" dirty="0"/>
              <a:t>Without affiliated non-AP MLD</a:t>
            </a:r>
            <a:endParaRPr lang="en-US" sz="800" dirty="0">
              <a:solidFill>
                <a:schemeClr val="tx1"/>
              </a:solidFill>
            </a:endParaRPr>
          </a:p>
        </p:txBody>
      </p:sp>
    </p:spTree>
    <p:extLst>
      <p:ext uri="{BB962C8B-B14F-4D97-AF65-F5344CB8AC3E}">
        <p14:creationId xmlns:p14="http://schemas.microsoft.com/office/powerpoint/2010/main" val="1518805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556532"/>
            <a:ext cx="9144000" cy="409959"/>
          </a:xfrm>
        </p:spPr>
        <p:txBody>
          <a:bodyPr/>
          <a:lstStyle/>
          <a:p>
            <a:r>
              <a:rPr lang="en-US" sz="2400" dirty="0"/>
              <a:t>Single Serving AP MLD Mode vs Multiple Serving AP MLD Mode</a:t>
            </a:r>
            <a:endParaRPr lang="en-US" sz="2400" b="0" dirty="0"/>
          </a:p>
        </p:txBody>
      </p:sp>
      <p:sp>
        <p:nvSpPr>
          <p:cNvPr id="3" name="Content Placeholder 2"/>
          <p:cNvSpPr>
            <a:spLocks noGrp="1"/>
          </p:cNvSpPr>
          <p:nvPr>
            <p:ph idx="1"/>
          </p:nvPr>
        </p:nvSpPr>
        <p:spPr>
          <a:xfrm>
            <a:off x="0" y="967942"/>
            <a:ext cx="9144000" cy="2311872"/>
          </a:xfrm>
        </p:spPr>
        <p:txBody>
          <a:bodyPr/>
          <a:lstStyle/>
          <a:p>
            <a:r>
              <a:rPr lang="en-US" sz="1800" dirty="0"/>
              <a:t>In a single serving AP MLD mode, all the setup links of a non-AP MLD associated with a roaming AP MLD belong to an AP MLD affiliated with the roaming AP MLD.</a:t>
            </a:r>
          </a:p>
          <a:p>
            <a:pPr lvl="1"/>
            <a:r>
              <a:rPr lang="en-US" sz="1800" dirty="0"/>
              <a:t>This is the basic mode</a:t>
            </a:r>
          </a:p>
          <a:p>
            <a:r>
              <a:rPr lang="en-US" sz="1800" dirty="0"/>
              <a:t>In a multiple serving AP MLD mode, the the setup links of a non-AP MLD associated with a roaming AP MLD can belong to multiple AP MLDs affiliated with the roaming AP MLD.</a:t>
            </a:r>
            <a:endParaRPr lang="en-US" sz="1400" dirty="0"/>
          </a:p>
          <a:p>
            <a:endParaRPr lang="en-US" sz="1800"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67" name="Rectangle 66">
            <a:extLst>
              <a:ext uri="{FF2B5EF4-FFF2-40B4-BE49-F238E27FC236}">
                <a16:creationId xmlns:a16="http://schemas.microsoft.com/office/drawing/2014/main" id="{6F88B48A-984D-4D31-995E-6FB14D378A7E}"/>
              </a:ext>
            </a:extLst>
          </p:cNvPr>
          <p:cNvSpPr/>
          <p:nvPr/>
        </p:nvSpPr>
        <p:spPr>
          <a:xfrm>
            <a:off x="6919083" y="5537803"/>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8" name="TextBox 67">
            <a:extLst>
              <a:ext uri="{FF2B5EF4-FFF2-40B4-BE49-F238E27FC236}">
                <a16:creationId xmlns:a16="http://schemas.microsoft.com/office/drawing/2014/main" id="{0606FC0E-8218-485A-90A6-5069C3C45A1F}"/>
              </a:ext>
            </a:extLst>
          </p:cNvPr>
          <p:cNvSpPr txBox="1"/>
          <p:nvPr/>
        </p:nvSpPr>
        <p:spPr>
          <a:xfrm>
            <a:off x="6049498" y="5580218"/>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p:txBody>
      </p:sp>
      <p:sp>
        <p:nvSpPr>
          <p:cNvPr id="70" name="TextBox 69">
            <a:extLst>
              <a:ext uri="{FF2B5EF4-FFF2-40B4-BE49-F238E27FC236}">
                <a16:creationId xmlns:a16="http://schemas.microsoft.com/office/drawing/2014/main" id="{25D9CD4A-0020-456A-ABE9-75B726D67638}"/>
              </a:ext>
            </a:extLst>
          </p:cNvPr>
          <p:cNvSpPr txBox="1"/>
          <p:nvPr/>
        </p:nvSpPr>
        <p:spPr>
          <a:xfrm>
            <a:off x="6898680" y="5572649"/>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71" name="Rectangle 70">
            <a:extLst>
              <a:ext uri="{FF2B5EF4-FFF2-40B4-BE49-F238E27FC236}">
                <a16:creationId xmlns:a16="http://schemas.microsoft.com/office/drawing/2014/main" id="{8D254AD5-0C51-465C-85AB-F6736C095F46}"/>
              </a:ext>
            </a:extLst>
          </p:cNvPr>
          <p:cNvSpPr/>
          <p:nvPr/>
        </p:nvSpPr>
        <p:spPr>
          <a:xfrm>
            <a:off x="7179471" y="524815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4C5FDF74-46E7-42AC-94E3-592443BAE785}"/>
              </a:ext>
            </a:extLst>
          </p:cNvPr>
          <p:cNvSpPr txBox="1"/>
          <p:nvPr/>
        </p:nvSpPr>
        <p:spPr>
          <a:xfrm>
            <a:off x="6771756" y="5229265"/>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73" name="Rectangle 72">
            <a:extLst>
              <a:ext uri="{FF2B5EF4-FFF2-40B4-BE49-F238E27FC236}">
                <a16:creationId xmlns:a16="http://schemas.microsoft.com/office/drawing/2014/main" id="{A76136E5-31E2-4D7E-8B01-37268D121308}"/>
              </a:ext>
            </a:extLst>
          </p:cNvPr>
          <p:cNvSpPr/>
          <p:nvPr/>
        </p:nvSpPr>
        <p:spPr>
          <a:xfrm>
            <a:off x="7483204" y="5249701"/>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id="{8F29EE09-D631-4E59-9B1B-8C1F975C83CA}"/>
              </a:ext>
            </a:extLst>
          </p:cNvPr>
          <p:cNvSpPr txBox="1"/>
          <p:nvPr/>
        </p:nvSpPr>
        <p:spPr>
          <a:xfrm>
            <a:off x="7632805" y="5214155"/>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75" name="Straight Connector 74">
            <a:extLst>
              <a:ext uri="{FF2B5EF4-FFF2-40B4-BE49-F238E27FC236}">
                <a16:creationId xmlns:a16="http://schemas.microsoft.com/office/drawing/2014/main" id="{0C94DA3E-4765-4656-B798-AE2FA7F90765}"/>
              </a:ext>
            </a:extLst>
          </p:cNvPr>
          <p:cNvCxnSpPr>
            <a:cxnSpLocks/>
            <a:stCxn id="107" idx="3"/>
          </p:cNvCxnSpPr>
          <p:nvPr/>
        </p:nvCxnSpPr>
        <p:spPr>
          <a:xfrm>
            <a:off x="6012010" y="4850934"/>
            <a:ext cx="1314417" cy="395771"/>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D2EB777C-3532-4326-B502-CC4C59A86D90}"/>
              </a:ext>
            </a:extLst>
          </p:cNvPr>
          <p:cNvCxnSpPr>
            <a:cxnSpLocks/>
            <a:stCxn id="100" idx="2"/>
            <a:endCxn id="73" idx="0"/>
          </p:cNvCxnSpPr>
          <p:nvPr/>
        </p:nvCxnSpPr>
        <p:spPr>
          <a:xfrm flipH="1">
            <a:off x="7581447" y="4847913"/>
            <a:ext cx="303113" cy="401788"/>
          </a:xfrm>
          <a:prstGeom prst="line">
            <a:avLst/>
          </a:prstGeom>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CE56BF01-69F9-4944-978E-B6D34E3EEDCC}"/>
              </a:ext>
            </a:extLst>
          </p:cNvPr>
          <p:cNvSpPr/>
          <p:nvPr/>
        </p:nvSpPr>
        <p:spPr>
          <a:xfrm>
            <a:off x="2381615" y="5530366"/>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78" name="TextBox 77">
            <a:extLst>
              <a:ext uri="{FF2B5EF4-FFF2-40B4-BE49-F238E27FC236}">
                <a16:creationId xmlns:a16="http://schemas.microsoft.com/office/drawing/2014/main" id="{B8AF6712-3E46-40A2-BC6D-2AD20F87F318}"/>
              </a:ext>
            </a:extLst>
          </p:cNvPr>
          <p:cNvSpPr txBox="1"/>
          <p:nvPr/>
        </p:nvSpPr>
        <p:spPr>
          <a:xfrm>
            <a:off x="1338464" y="5599964"/>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p:txBody>
      </p:sp>
      <p:sp>
        <p:nvSpPr>
          <p:cNvPr id="79" name="TextBox 78">
            <a:extLst>
              <a:ext uri="{FF2B5EF4-FFF2-40B4-BE49-F238E27FC236}">
                <a16:creationId xmlns:a16="http://schemas.microsoft.com/office/drawing/2014/main" id="{E9188F94-9E20-469D-9F55-AD62CEE03342}"/>
              </a:ext>
            </a:extLst>
          </p:cNvPr>
          <p:cNvSpPr txBox="1"/>
          <p:nvPr/>
        </p:nvSpPr>
        <p:spPr>
          <a:xfrm>
            <a:off x="2379874" y="5565212"/>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80" name="Rectangle 79">
            <a:extLst>
              <a:ext uri="{FF2B5EF4-FFF2-40B4-BE49-F238E27FC236}">
                <a16:creationId xmlns:a16="http://schemas.microsoft.com/office/drawing/2014/main" id="{04FEE22B-1EBE-4AF1-A435-CC78C710010B}"/>
              </a:ext>
            </a:extLst>
          </p:cNvPr>
          <p:cNvSpPr/>
          <p:nvPr/>
        </p:nvSpPr>
        <p:spPr>
          <a:xfrm>
            <a:off x="2564191" y="524071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88F188DA-3991-4BA3-8582-59AC6B833374}"/>
              </a:ext>
            </a:extLst>
          </p:cNvPr>
          <p:cNvSpPr txBox="1"/>
          <p:nvPr/>
        </p:nvSpPr>
        <p:spPr>
          <a:xfrm>
            <a:off x="2156476" y="5221828"/>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82" name="Rectangle 81">
            <a:extLst>
              <a:ext uri="{FF2B5EF4-FFF2-40B4-BE49-F238E27FC236}">
                <a16:creationId xmlns:a16="http://schemas.microsoft.com/office/drawing/2014/main" id="{6D6D2279-5980-49F3-BC76-FF79A35F0DBC}"/>
              </a:ext>
            </a:extLst>
          </p:cNvPr>
          <p:cNvSpPr/>
          <p:nvPr/>
        </p:nvSpPr>
        <p:spPr>
          <a:xfrm>
            <a:off x="2980922" y="524226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FE9E9D7F-CBCC-478F-A4FD-9EE0EDE3F0BB}"/>
              </a:ext>
            </a:extLst>
          </p:cNvPr>
          <p:cNvSpPr txBox="1"/>
          <p:nvPr/>
        </p:nvSpPr>
        <p:spPr>
          <a:xfrm>
            <a:off x="3130523" y="5206718"/>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84" name="Straight Connector 83">
            <a:extLst>
              <a:ext uri="{FF2B5EF4-FFF2-40B4-BE49-F238E27FC236}">
                <a16:creationId xmlns:a16="http://schemas.microsoft.com/office/drawing/2014/main" id="{C99863E4-17DE-4241-A726-E8F2A767EC64}"/>
              </a:ext>
            </a:extLst>
          </p:cNvPr>
          <p:cNvCxnSpPr>
            <a:cxnSpLocks/>
            <a:stCxn id="118" idx="2"/>
            <a:endCxn id="80" idx="0"/>
          </p:cNvCxnSpPr>
          <p:nvPr/>
        </p:nvCxnSpPr>
        <p:spPr>
          <a:xfrm flipH="1">
            <a:off x="2662434" y="4785768"/>
            <a:ext cx="218212" cy="454951"/>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F8439322-0F9D-45ED-A758-4498C8967FC1}"/>
              </a:ext>
            </a:extLst>
          </p:cNvPr>
          <p:cNvCxnSpPr>
            <a:cxnSpLocks/>
            <a:stCxn id="120" idx="2"/>
            <a:endCxn id="82" idx="0"/>
          </p:cNvCxnSpPr>
          <p:nvPr/>
        </p:nvCxnSpPr>
        <p:spPr>
          <a:xfrm flipH="1">
            <a:off x="3079165" y="4785768"/>
            <a:ext cx="175393" cy="456496"/>
          </a:xfrm>
          <a:prstGeom prst="line">
            <a:avLst/>
          </a:prstGeom>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C2FAAF50-71A9-4E0C-89B8-8CC4DFF04138}"/>
              </a:ext>
            </a:extLst>
          </p:cNvPr>
          <p:cNvSpPr txBox="1"/>
          <p:nvPr/>
        </p:nvSpPr>
        <p:spPr>
          <a:xfrm>
            <a:off x="1548461" y="5798955"/>
            <a:ext cx="2204504" cy="214399"/>
          </a:xfrm>
          <a:prstGeom prst="rect">
            <a:avLst/>
          </a:prstGeom>
          <a:noFill/>
        </p:spPr>
        <p:txBody>
          <a:bodyPr wrap="none" lIns="91440" tIns="45720" rIns="91440" rtlCol="0" anchor="t">
            <a:noAutofit/>
          </a:bodyPr>
          <a:lstStyle/>
          <a:p>
            <a:r>
              <a:rPr lang="en-US" sz="800" dirty="0">
                <a:solidFill>
                  <a:schemeClr val="tx1"/>
                </a:solidFill>
              </a:rPr>
              <a:t>One non-AP MLD with single serving AP MLD</a:t>
            </a:r>
          </a:p>
        </p:txBody>
      </p:sp>
      <p:sp>
        <p:nvSpPr>
          <p:cNvPr id="87" name="TextBox 86">
            <a:extLst>
              <a:ext uri="{FF2B5EF4-FFF2-40B4-BE49-F238E27FC236}">
                <a16:creationId xmlns:a16="http://schemas.microsoft.com/office/drawing/2014/main" id="{1D922236-8F89-4757-9308-125A9A6AC71B}"/>
              </a:ext>
            </a:extLst>
          </p:cNvPr>
          <p:cNvSpPr txBox="1"/>
          <p:nvPr/>
        </p:nvSpPr>
        <p:spPr>
          <a:xfrm>
            <a:off x="6250244" y="5843060"/>
            <a:ext cx="1930247" cy="233717"/>
          </a:xfrm>
          <a:prstGeom prst="rect">
            <a:avLst/>
          </a:prstGeom>
          <a:noFill/>
        </p:spPr>
        <p:txBody>
          <a:bodyPr wrap="none" lIns="91440" tIns="45720" rIns="91440" rtlCol="0" anchor="t">
            <a:noAutofit/>
          </a:bodyPr>
          <a:lstStyle/>
          <a:p>
            <a:r>
              <a:rPr lang="en-US" sz="800" dirty="0">
                <a:solidFill>
                  <a:schemeClr val="tx1"/>
                </a:solidFill>
              </a:rPr>
              <a:t>One non-AP MLD with multiple serving AP MLDs</a:t>
            </a:r>
          </a:p>
        </p:txBody>
      </p:sp>
      <p:sp>
        <p:nvSpPr>
          <p:cNvPr id="88" name="Rectangle 87">
            <a:extLst>
              <a:ext uri="{FF2B5EF4-FFF2-40B4-BE49-F238E27FC236}">
                <a16:creationId xmlns:a16="http://schemas.microsoft.com/office/drawing/2014/main" id="{24F40F0B-4C5B-4E01-81F1-2BCA07A713C2}"/>
              </a:ext>
            </a:extLst>
          </p:cNvPr>
          <p:cNvSpPr/>
          <p:nvPr/>
        </p:nvSpPr>
        <p:spPr>
          <a:xfrm>
            <a:off x="5711141" y="4306367"/>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9" name="TextBox 88">
            <a:extLst>
              <a:ext uri="{FF2B5EF4-FFF2-40B4-BE49-F238E27FC236}">
                <a16:creationId xmlns:a16="http://schemas.microsoft.com/office/drawing/2014/main" id="{2463ADF2-7C6B-4F60-B21E-C5B3BEF886A1}"/>
              </a:ext>
            </a:extLst>
          </p:cNvPr>
          <p:cNvSpPr txBox="1"/>
          <p:nvPr/>
        </p:nvSpPr>
        <p:spPr>
          <a:xfrm>
            <a:off x="5850352" y="4094213"/>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90" name="TextBox 89">
            <a:extLst>
              <a:ext uri="{FF2B5EF4-FFF2-40B4-BE49-F238E27FC236}">
                <a16:creationId xmlns:a16="http://schemas.microsoft.com/office/drawing/2014/main" id="{CD1DC5F9-6363-46EB-86C3-37C78AECD5EF}"/>
              </a:ext>
            </a:extLst>
          </p:cNvPr>
          <p:cNvSpPr txBox="1"/>
          <p:nvPr/>
        </p:nvSpPr>
        <p:spPr>
          <a:xfrm>
            <a:off x="5690738" y="4341213"/>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91" name="Rectangle 90">
            <a:extLst>
              <a:ext uri="{FF2B5EF4-FFF2-40B4-BE49-F238E27FC236}">
                <a16:creationId xmlns:a16="http://schemas.microsoft.com/office/drawing/2014/main" id="{1819A470-ED72-40EE-AF8D-20FEE99F3103}"/>
              </a:ext>
            </a:extLst>
          </p:cNvPr>
          <p:cNvSpPr/>
          <p:nvPr/>
        </p:nvSpPr>
        <p:spPr>
          <a:xfrm>
            <a:off x="5946395" y="4594563"/>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D6795237-4AA1-47C8-B02F-3D47DD6A2D9A}"/>
              </a:ext>
            </a:extLst>
          </p:cNvPr>
          <p:cNvSpPr txBox="1"/>
          <p:nvPr/>
        </p:nvSpPr>
        <p:spPr>
          <a:xfrm>
            <a:off x="5581161" y="4611019"/>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93" name="Rectangle 92">
            <a:extLst>
              <a:ext uri="{FF2B5EF4-FFF2-40B4-BE49-F238E27FC236}">
                <a16:creationId xmlns:a16="http://schemas.microsoft.com/office/drawing/2014/main" id="{510788B2-D341-4BA0-95B4-D0D962936583}"/>
              </a:ext>
            </a:extLst>
          </p:cNvPr>
          <p:cNvSpPr/>
          <p:nvPr/>
        </p:nvSpPr>
        <p:spPr>
          <a:xfrm>
            <a:off x="6320307" y="4594563"/>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F80ED767-19F9-4C69-B893-073D2112F63D}"/>
              </a:ext>
            </a:extLst>
          </p:cNvPr>
          <p:cNvSpPr txBox="1"/>
          <p:nvPr/>
        </p:nvSpPr>
        <p:spPr>
          <a:xfrm>
            <a:off x="6472627" y="4576032"/>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95" name="Rectangle 94">
            <a:extLst>
              <a:ext uri="{FF2B5EF4-FFF2-40B4-BE49-F238E27FC236}">
                <a16:creationId xmlns:a16="http://schemas.microsoft.com/office/drawing/2014/main" id="{B86543F4-F293-4097-A81D-4059F540CD3A}"/>
              </a:ext>
            </a:extLst>
          </p:cNvPr>
          <p:cNvSpPr/>
          <p:nvPr/>
        </p:nvSpPr>
        <p:spPr>
          <a:xfrm>
            <a:off x="7177151" y="4271521"/>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96" name="TextBox 95">
            <a:extLst>
              <a:ext uri="{FF2B5EF4-FFF2-40B4-BE49-F238E27FC236}">
                <a16:creationId xmlns:a16="http://schemas.microsoft.com/office/drawing/2014/main" id="{6335996B-C5FF-4BBF-B621-20F535E6F35F}"/>
              </a:ext>
            </a:extLst>
          </p:cNvPr>
          <p:cNvSpPr txBox="1"/>
          <p:nvPr/>
        </p:nvSpPr>
        <p:spPr>
          <a:xfrm>
            <a:off x="7316362" y="4059367"/>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97" name="TextBox 96">
            <a:extLst>
              <a:ext uri="{FF2B5EF4-FFF2-40B4-BE49-F238E27FC236}">
                <a16:creationId xmlns:a16="http://schemas.microsoft.com/office/drawing/2014/main" id="{43094142-7DD1-4C83-AB39-CE33F3F5BE22}"/>
              </a:ext>
            </a:extLst>
          </p:cNvPr>
          <p:cNvSpPr txBox="1"/>
          <p:nvPr/>
        </p:nvSpPr>
        <p:spPr>
          <a:xfrm>
            <a:off x="7156748" y="4306367"/>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98" name="Rectangle 97">
            <a:extLst>
              <a:ext uri="{FF2B5EF4-FFF2-40B4-BE49-F238E27FC236}">
                <a16:creationId xmlns:a16="http://schemas.microsoft.com/office/drawing/2014/main" id="{541547AA-B642-4D6E-A1DE-202A5BDB189C}"/>
              </a:ext>
            </a:extLst>
          </p:cNvPr>
          <p:cNvSpPr/>
          <p:nvPr/>
        </p:nvSpPr>
        <p:spPr>
          <a:xfrm>
            <a:off x="7412405" y="455971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E0028A9D-2608-418B-B0B8-6B361A012628}"/>
              </a:ext>
            </a:extLst>
          </p:cNvPr>
          <p:cNvSpPr txBox="1"/>
          <p:nvPr/>
        </p:nvSpPr>
        <p:spPr>
          <a:xfrm>
            <a:off x="7012178" y="4574560"/>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00" name="Rectangle 99">
            <a:extLst>
              <a:ext uri="{FF2B5EF4-FFF2-40B4-BE49-F238E27FC236}">
                <a16:creationId xmlns:a16="http://schemas.microsoft.com/office/drawing/2014/main" id="{97B24D69-4141-419F-B4F3-45054C125002}"/>
              </a:ext>
            </a:extLst>
          </p:cNvPr>
          <p:cNvSpPr/>
          <p:nvPr/>
        </p:nvSpPr>
        <p:spPr>
          <a:xfrm>
            <a:off x="7786317" y="455971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D2B6B86C-5A7B-4C44-9D09-90A56C65EED4}"/>
              </a:ext>
            </a:extLst>
          </p:cNvPr>
          <p:cNvSpPr txBox="1"/>
          <p:nvPr/>
        </p:nvSpPr>
        <p:spPr>
          <a:xfrm>
            <a:off x="7956446" y="4604112"/>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102" name="Straight Connector 101">
            <a:extLst>
              <a:ext uri="{FF2B5EF4-FFF2-40B4-BE49-F238E27FC236}">
                <a16:creationId xmlns:a16="http://schemas.microsoft.com/office/drawing/2014/main" id="{753D438B-5836-4924-BC04-D096B2FD0572}"/>
              </a:ext>
            </a:extLst>
          </p:cNvPr>
          <p:cNvCxnSpPr>
            <a:cxnSpLocks/>
            <a:endCxn id="106" idx="2"/>
          </p:cNvCxnSpPr>
          <p:nvPr/>
        </p:nvCxnSpPr>
        <p:spPr>
          <a:xfrm flipV="1">
            <a:off x="6450803" y="4036283"/>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B71E5944-10E5-4183-997E-F671C32EF98C}"/>
              </a:ext>
            </a:extLst>
          </p:cNvPr>
          <p:cNvCxnSpPr>
            <a:cxnSpLocks/>
            <a:stCxn id="95" idx="0"/>
            <a:endCxn id="106" idx="2"/>
          </p:cNvCxnSpPr>
          <p:nvPr/>
        </p:nvCxnSpPr>
        <p:spPr>
          <a:xfrm flipH="1" flipV="1">
            <a:off x="7075202" y="4036283"/>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Rectangle 103">
            <a:extLst>
              <a:ext uri="{FF2B5EF4-FFF2-40B4-BE49-F238E27FC236}">
                <a16:creationId xmlns:a16="http://schemas.microsoft.com/office/drawing/2014/main" id="{41561CCE-2EBC-40D5-A291-DA6B202D3BB5}"/>
              </a:ext>
            </a:extLst>
          </p:cNvPr>
          <p:cNvSpPr/>
          <p:nvPr/>
        </p:nvSpPr>
        <p:spPr>
          <a:xfrm>
            <a:off x="6569224" y="3748087"/>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5" name="TextBox 104">
            <a:extLst>
              <a:ext uri="{FF2B5EF4-FFF2-40B4-BE49-F238E27FC236}">
                <a16:creationId xmlns:a16="http://schemas.microsoft.com/office/drawing/2014/main" id="{104637D6-3658-44BC-B836-26F791FACD0E}"/>
              </a:ext>
            </a:extLst>
          </p:cNvPr>
          <p:cNvSpPr txBox="1"/>
          <p:nvPr/>
        </p:nvSpPr>
        <p:spPr>
          <a:xfrm>
            <a:off x="5613999" y="3797206"/>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106" name="TextBox 105">
            <a:extLst>
              <a:ext uri="{FF2B5EF4-FFF2-40B4-BE49-F238E27FC236}">
                <a16:creationId xmlns:a16="http://schemas.microsoft.com/office/drawing/2014/main" id="{77973B14-382B-4BB7-ABC4-8D00EF7097A8}"/>
              </a:ext>
            </a:extLst>
          </p:cNvPr>
          <p:cNvSpPr txBox="1"/>
          <p:nvPr/>
        </p:nvSpPr>
        <p:spPr>
          <a:xfrm>
            <a:off x="6548821" y="3710822"/>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107" name="Oval 106">
            <a:extLst>
              <a:ext uri="{FF2B5EF4-FFF2-40B4-BE49-F238E27FC236}">
                <a16:creationId xmlns:a16="http://schemas.microsoft.com/office/drawing/2014/main" id="{072015C6-6D7D-4B0C-9F88-428BF03658A2}"/>
              </a:ext>
            </a:extLst>
          </p:cNvPr>
          <p:cNvSpPr/>
          <p:nvPr/>
        </p:nvSpPr>
        <p:spPr>
          <a:xfrm>
            <a:off x="5598681" y="3648677"/>
            <a:ext cx="2822389"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2833870D-4C23-4C56-AB9C-2AAD4784539A}"/>
              </a:ext>
            </a:extLst>
          </p:cNvPr>
          <p:cNvSpPr/>
          <p:nvPr/>
        </p:nvSpPr>
        <p:spPr>
          <a:xfrm>
            <a:off x="1081139" y="424422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9" name="TextBox 108">
            <a:extLst>
              <a:ext uri="{FF2B5EF4-FFF2-40B4-BE49-F238E27FC236}">
                <a16:creationId xmlns:a16="http://schemas.microsoft.com/office/drawing/2014/main" id="{83B8843B-1E2D-4642-BE56-F0F4315AC16C}"/>
              </a:ext>
            </a:extLst>
          </p:cNvPr>
          <p:cNvSpPr txBox="1"/>
          <p:nvPr/>
        </p:nvSpPr>
        <p:spPr>
          <a:xfrm>
            <a:off x="1220350" y="4032068"/>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110" name="TextBox 109">
            <a:extLst>
              <a:ext uri="{FF2B5EF4-FFF2-40B4-BE49-F238E27FC236}">
                <a16:creationId xmlns:a16="http://schemas.microsoft.com/office/drawing/2014/main" id="{B644531A-A26C-4ABE-B1C2-E9141FE0FCD5}"/>
              </a:ext>
            </a:extLst>
          </p:cNvPr>
          <p:cNvSpPr txBox="1"/>
          <p:nvPr/>
        </p:nvSpPr>
        <p:spPr>
          <a:xfrm>
            <a:off x="1060736" y="4279068"/>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11" name="Rectangle 110">
            <a:extLst>
              <a:ext uri="{FF2B5EF4-FFF2-40B4-BE49-F238E27FC236}">
                <a16:creationId xmlns:a16="http://schemas.microsoft.com/office/drawing/2014/main" id="{C95DAAB5-3DAB-4C1A-BF2A-6014BA51F5EC}"/>
              </a:ext>
            </a:extLst>
          </p:cNvPr>
          <p:cNvSpPr/>
          <p:nvPr/>
        </p:nvSpPr>
        <p:spPr>
          <a:xfrm>
            <a:off x="1316393" y="453241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46EA8CBF-27D8-4887-AB53-52C28E68CC02}"/>
              </a:ext>
            </a:extLst>
          </p:cNvPr>
          <p:cNvSpPr txBox="1"/>
          <p:nvPr/>
        </p:nvSpPr>
        <p:spPr>
          <a:xfrm>
            <a:off x="951159" y="4548874"/>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113" name="Rectangle 112">
            <a:extLst>
              <a:ext uri="{FF2B5EF4-FFF2-40B4-BE49-F238E27FC236}">
                <a16:creationId xmlns:a16="http://schemas.microsoft.com/office/drawing/2014/main" id="{3967B04F-3BD0-45C9-B607-C04C0D6A531A}"/>
              </a:ext>
            </a:extLst>
          </p:cNvPr>
          <p:cNvSpPr/>
          <p:nvPr/>
        </p:nvSpPr>
        <p:spPr>
          <a:xfrm>
            <a:off x="1690305" y="453241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Box 113">
            <a:extLst>
              <a:ext uri="{FF2B5EF4-FFF2-40B4-BE49-F238E27FC236}">
                <a16:creationId xmlns:a16="http://schemas.microsoft.com/office/drawing/2014/main" id="{FA289D84-7B8E-413E-98BA-48CEB310A642}"/>
              </a:ext>
            </a:extLst>
          </p:cNvPr>
          <p:cNvSpPr txBox="1"/>
          <p:nvPr/>
        </p:nvSpPr>
        <p:spPr>
          <a:xfrm>
            <a:off x="1842625" y="4513887"/>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115" name="Rectangle 114">
            <a:extLst>
              <a:ext uri="{FF2B5EF4-FFF2-40B4-BE49-F238E27FC236}">
                <a16:creationId xmlns:a16="http://schemas.microsoft.com/office/drawing/2014/main" id="{829B9E66-B724-4BC0-9E07-7CB7DEA84735}"/>
              </a:ext>
            </a:extLst>
          </p:cNvPr>
          <p:cNvSpPr/>
          <p:nvPr/>
        </p:nvSpPr>
        <p:spPr>
          <a:xfrm>
            <a:off x="2547149" y="4209376"/>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16" name="TextBox 115">
            <a:extLst>
              <a:ext uri="{FF2B5EF4-FFF2-40B4-BE49-F238E27FC236}">
                <a16:creationId xmlns:a16="http://schemas.microsoft.com/office/drawing/2014/main" id="{0B39957F-1440-4334-B1C9-E7FC4FA627AD}"/>
              </a:ext>
            </a:extLst>
          </p:cNvPr>
          <p:cNvSpPr txBox="1"/>
          <p:nvPr/>
        </p:nvSpPr>
        <p:spPr>
          <a:xfrm>
            <a:off x="2686360" y="3997222"/>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117" name="TextBox 116">
            <a:extLst>
              <a:ext uri="{FF2B5EF4-FFF2-40B4-BE49-F238E27FC236}">
                <a16:creationId xmlns:a16="http://schemas.microsoft.com/office/drawing/2014/main" id="{C9DD6F41-F482-4413-B252-B41939E51E71}"/>
              </a:ext>
            </a:extLst>
          </p:cNvPr>
          <p:cNvSpPr txBox="1"/>
          <p:nvPr/>
        </p:nvSpPr>
        <p:spPr>
          <a:xfrm>
            <a:off x="2526746" y="4244222"/>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18" name="Rectangle 117">
            <a:extLst>
              <a:ext uri="{FF2B5EF4-FFF2-40B4-BE49-F238E27FC236}">
                <a16:creationId xmlns:a16="http://schemas.microsoft.com/office/drawing/2014/main" id="{373435BC-C5A7-4E5D-A436-2639EC006F27}"/>
              </a:ext>
            </a:extLst>
          </p:cNvPr>
          <p:cNvSpPr/>
          <p:nvPr/>
        </p:nvSpPr>
        <p:spPr>
          <a:xfrm>
            <a:off x="2782403" y="4497572"/>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250FC728-FA2C-4952-B38F-C98C5D02905B}"/>
              </a:ext>
            </a:extLst>
          </p:cNvPr>
          <p:cNvSpPr txBox="1"/>
          <p:nvPr/>
        </p:nvSpPr>
        <p:spPr>
          <a:xfrm>
            <a:off x="2382176" y="4512415"/>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20" name="Rectangle 119">
            <a:extLst>
              <a:ext uri="{FF2B5EF4-FFF2-40B4-BE49-F238E27FC236}">
                <a16:creationId xmlns:a16="http://schemas.microsoft.com/office/drawing/2014/main" id="{612AA7AE-3324-4152-A1A7-528EF4549596}"/>
              </a:ext>
            </a:extLst>
          </p:cNvPr>
          <p:cNvSpPr/>
          <p:nvPr/>
        </p:nvSpPr>
        <p:spPr>
          <a:xfrm>
            <a:off x="3156315" y="4497572"/>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a:extLst>
              <a:ext uri="{FF2B5EF4-FFF2-40B4-BE49-F238E27FC236}">
                <a16:creationId xmlns:a16="http://schemas.microsoft.com/office/drawing/2014/main" id="{29C77626-3580-4623-8381-589D4834DCA0}"/>
              </a:ext>
            </a:extLst>
          </p:cNvPr>
          <p:cNvSpPr txBox="1"/>
          <p:nvPr/>
        </p:nvSpPr>
        <p:spPr>
          <a:xfrm>
            <a:off x="3326444" y="4541967"/>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122" name="Straight Connector 121">
            <a:extLst>
              <a:ext uri="{FF2B5EF4-FFF2-40B4-BE49-F238E27FC236}">
                <a16:creationId xmlns:a16="http://schemas.microsoft.com/office/drawing/2014/main" id="{7E536F8B-5FEA-4EA4-8F86-84692F3D7327}"/>
              </a:ext>
            </a:extLst>
          </p:cNvPr>
          <p:cNvCxnSpPr>
            <a:cxnSpLocks/>
            <a:endCxn id="126" idx="2"/>
          </p:cNvCxnSpPr>
          <p:nvPr/>
        </p:nvCxnSpPr>
        <p:spPr>
          <a:xfrm flipV="1">
            <a:off x="1820801" y="3974138"/>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9AA4A7B-4D7C-4D47-A6DD-652EAAB495F6}"/>
              </a:ext>
            </a:extLst>
          </p:cNvPr>
          <p:cNvCxnSpPr>
            <a:cxnSpLocks/>
            <a:stCxn id="115" idx="0"/>
            <a:endCxn id="126" idx="2"/>
          </p:cNvCxnSpPr>
          <p:nvPr/>
        </p:nvCxnSpPr>
        <p:spPr>
          <a:xfrm flipH="1" flipV="1">
            <a:off x="2445200" y="3974138"/>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4" name="Rectangle 123">
            <a:extLst>
              <a:ext uri="{FF2B5EF4-FFF2-40B4-BE49-F238E27FC236}">
                <a16:creationId xmlns:a16="http://schemas.microsoft.com/office/drawing/2014/main" id="{4423B7F2-3689-43D4-B76A-8E0C433AA720}"/>
              </a:ext>
            </a:extLst>
          </p:cNvPr>
          <p:cNvSpPr/>
          <p:nvPr/>
        </p:nvSpPr>
        <p:spPr>
          <a:xfrm>
            <a:off x="1939222" y="368594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5" name="TextBox 124">
            <a:extLst>
              <a:ext uri="{FF2B5EF4-FFF2-40B4-BE49-F238E27FC236}">
                <a16:creationId xmlns:a16="http://schemas.microsoft.com/office/drawing/2014/main" id="{CAEBF81C-92F3-4A20-95EA-9D56E53370BA}"/>
              </a:ext>
            </a:extLst>
          </p:cNvPr>
          <p:cNvSpPr txBox="1"/>
          <p:nvPr/>
        </p:nvSpPr>
        <p:spPr>
          <a:xfrm>
            <a:off x="983997" y="3735061"/>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126" name="TextBox 125">
            <a:extLst>
              <a:ext uri="{FF2B5EF4-FFF2-40B4-BE49-F238E27FC236}">
                <a16:creationId xmlns:a16="http://schemas.microsoft.com/office/drawing/2014/main" id="{B21486B4-5FB1-4212-9033-AD9A6F6B8D71}"/>
              </a:ext>
            </a:extLst>
          </p:cNvPr>
          <p:cNvSpPr txBox="1"/>
          <p:nvPr/>
        </p:nvSpPr>
        <p:spPr>
          <a:xfrm>
            <a:off x="1918819" y="3648677"/>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127" name="Oval 126">
            <a:extLst>
              <a:ext uri="{FF2B5EF4-FFF2-40B4-BE49-F238E27FC236}">
                <a16:creationId xmlns:a16="http://schemas.microsoft.com/office/drawing/2014/main" id="{2CB7D0AF-72E4-4E1F-BBB5-035E31000C42}"/>
              </a:ext>
            </a:extLst>
          </p:cNvPr>
          <p:cNvSpPr/>
          <p:nvPr/>
        </p:nvSpPr>
        <p:spPr>
          <a:xfrm>
            <a:off x="968679" y="3586532"/>
            <a:ext cx="2822389"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DB1E3824-732A-4298-968B-39A34EE9B720}"/>
              </a:ext>
            </a:extLst>
          </p:cNvPr>
          <p:cNvSpPr/>
          <p:nvPr/>
        </p:nvSpPr>
        <p:spPr>
          <a:xfrm>
            <a:off x="977879" y="4049601"/>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id="{E63675B5-4CCD-4A43-9AAF-ACAA47654EE5}"/>
              </a:ext>
            </a:extLst>
          </p:cNvPr>
          <p:cNvSpPr/>
          <p:nvPr/>
        </p:nvSpPr>
        <p:spPr>
          <a:xfrm>
            <a:off x="2435561" y="4094456"/>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CF4F03F2-A41B-4BF7-A087-66E298D7B1E6}"/>
              </a:ext>
            </a:extLst>
          </p:cNvPr>
          <p:cNvSpPr/>
          <p:nvPr/>
        </p:nvSpPr>
        <p:spPr>
          <a:xfrm>
            <a:off x="5612299" y="4202383"/>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039C5EC3-9580-48E1-9F41-6DA9D1F63D6A}"/>
              </a:ext>
            </a:extLst>
          </p:cNvPr>
          <p:cNvSpPr/>
          <p:nvPr/>
        </p:nvSpPr>
        <p:spPr>
          <a:xfrm>
            <a:off x="7091289" y="4175126"/>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8650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502961"/>
            <a:ext cx="9144000" cy="592171"/>
          </a:xfrm>
        </p:spPr>
        <p:txBody>
          <a:bodyPr/>
          <a:lstStyle/>
          <a:p>
            <a:r>
              <a:rPr lang="en-US" sz="2400" dirty="0"/>
              <a:t>Single Serving AP MLD Mode, Multiple Serving AP MLD Mode</a:t>
            </a:r>
            <a:endParaRPr lang="en-US" sz="2400" b="0" dirty="0"/>
          </a:p>
        </p:txBody>
      </p:sp>
      <p:sp>
        <p:nvSpPr>
          <p:cNvPr id="3" name="Content Placeholder 2"/>
          <p:cNvSpPr>
            <a:spLocks noGrp="1"/>
          </p:cNvSpPr>
          <p:nvPr>
            <p:ph idx="1"/>
          </p:nvPr>
        </p:nvSpPr>
        <p:spPr>
          <a:xfrm>
            <a:off x="-19199" y="1011180"/>
            <a:ext cx="9142446" cy="2743331"/>
          </a:xfrm>
        </p:spPr>
        <p:txBody>
          <a:bodyPr/>
          <a:lstStyle/>
          <a:p>
            <a:r>
              <a:rPr lang="en-US" sz="1600" dirty="0"/>
              <a:t>A roaming AP MLD announces whether it supports single or multiple serving AP MLD mode.</a:t>
            </a:r>
          </a:p>
          <a:p>
            <a:r>
              <a:rPr lang="en-US" sz="1600" dirty="0"/>
              <a:t>Usage of multiple serving AP MLD mode</a:t>
            </a:r>
          </a:p>
          <a:p>
            <a:pPr lvl="1"/>
            <a:r>
              <a:rPr lang="en-US" sz="1600" dirty="0"/>
              <a:t>Option 1: The multiple serving AP MLD mode is a transient mode and is only used for roaming.</a:t>
            </a:r>
          </a:p>
          <a:p>
            <a:pPr lvl="2"/>
            <a:r>
              <a:rPr lang="en-US" sz="1400" dirty="0"/>
              <a:t>The roaming AP MLD can announce the restriction (e.g. no simultaneous usage of the links of two AP MLDs and for roaming only, explicit indication of the link for the UL/DL traffic) for this mode.</a:t>
            </a:r>
          </a:p>
          <a:p>
            <a:pPr lvl="1"/>
            <a:r>
              <a:rPr lang="en-US" sz="1600" dirty="0"/>
              <a:t>Option 2: the multiple serving AP MLD mode is a </a:t>
            </a:r>
            <a:r>
              <a:rPr lang="en-US" sz="1600" dirty="0" err="1"/>
              <a:t>nontransient</a:t>
            </a:r>
            <a:r>
              <a:rPr lang="en-US" sz="1600" dirty="0"/>
              <a:t> mode.</a:t>
            </a:r>
          </a:p>
          <a:p>
            <a:pPr lvl="2"/>
            <a:r>
              <a:rPr lang="en-US" sz="1400" dirty="0"/>
              <a:t>This mode has strong implementation requirement unless some restrictions are added.</a:t>
            </a:r>
          </a:p>
          <a:p>
            <a:pPr lvl="3"/>
            <a:r>
              <a:rPr lang="en-US" sz="1400" dirty="0"/>
              <a:t>Do we want to allow such option?</a:t>
            </a:r>
          </a:p>
          <a:p>
            <a:pPr lvl="2"/>
            <a:r>
              <a:rPr lang="en-US" sz="1400" dirty="0"/>
              <a:t>If no restriction exists, it can work as a normal AP MLD and be associated by the EHT non-AP MLDs and UHR non-AP MLDs that don’t support roaming.</a:t>
            </a: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27" name="Rectangle 26">
            <a:extLst>
              <a:ext uri="{FF2B5EF4-FFF2-40B4-BE49-F238E27FC236}">
                <a16:creationId xmlns:a16="http://schemas.microsoft.com/office/drawing/2014/main" id="{6B8100A2-9CD4-4F0C-A2BB-4BDBE42CBFDD}"/>
              </a:ext>
            </a:extLst>
          </p:cNvPr>
          <p:cNvSpPr/>
          <p:nvPr/>
        </p:nvSpPr>
        <p:spPr>
          <a:xfrm>
            <a:off x="4289213" y="5928755"/>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8" name="TextBox 27">
            <a:extLst>
              <a:ext uri="{FF2B5EF4-FFF2-40B4-BE49-F238E27FC236}">
                <a16:creationId xmlns:a16="http://schemas.microsoft.com/office/drawing/2014/main" id="{9ACC7924-AC6C-49BE-A703-7F0F1D0C7E98}"/>
              </a:ext>
            </a:extLst>
          </p:cNvPr>
          <p:cNvSpPr txBox="1"/>
          <p:nvPr/>
        </p:nvSpPr>
        <p:spPr>
          <a:xfrm>
            <a:off x="3260356" y="5882391"/>
            <a:ext cx="930644" cy="361243"/>
          </a:xfrm>
          <a:prstGeom prst="rect">
            <a:avLst/>
          </a:prstGeom>
          <a:noFill/>
        </p:spPr>
        <p:txBody>
          <a:bodyPr wrap="none" lIns="91440" tIns="45720" rIns="91440" rtlCol="0" anchor="t">
            <a:noAutofit/>
          </a:bodyPr>
          <a:lstStyle/>
          <a:p>
            <a:r>
              <a:rPr lang="en-US" sz="800" dirty="0">
                <a:solidFill>
                  <a:schemeClr val="tx1"/>
                </a:solidFill>
              </a:rPr>
              <a:t>Non-AP MLD11</a:t>
            </a:r>
          </a:p>
          <a:p>
            <a:r>
              <a:rPr lang="en-US" sz="800" dirty="0"/>
              <a:t>with roaming support</a:t>
            </a:r>
            <a:r>
              <a:rPr lang="en-US" sz="800" dirty="0">
                <a:solidFill>
                  <a:schemeClr val="tx1"/>
                </a:solidFill>
              </a:rPr>
              <a:t> </a:t>
            </a:r>
          </a:p>
        </p:txBody>
      </p:sp>
      <p:sp>
        <p:nvSpPr>
          <p:cNvPr id="29" name="TextBox 28">
            <a:extLst>
              <a:ext uri="{FF2B5EF4-FFF2-40B4-BE49-F238E27FC236}">
                <a16:creationId xmlns:a16="http://schemas.microsoft.com/office/drawing/2014/main" id="{D6947075-FEB1-465E-8851-E756333BA036}"/>
              </a:ext>
            </a:extLst>
          </p:cNvPr>
          <p:cNvSpPr txBox="1"/>
          <p:nvPr/>
        </p:nvSpPr>
        <p:spPr>
          <a:xfrm>
            <a:off x="4268810" y="5963601"/>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30" name="Rectangle 29">
            <a:extLst>
              <a:ext uri="{FF2B5EF4-FFF2-40B4-BE49-F238E27FC236}">
                <a16:creationId xmlns:a16="http://schemas.microsoft.com/office/drawing/2014/main" id="{87E4B95C-6450-4F9C-982B-671403574386}"/>
              </a:ext>
            </a:extLst>
          </p:cNvPr>
          <p:cNvSpPr/>
          <p:nvPr/>
        </p:nvSpPr>
        <p:spPr>
          <a:xfrm>
            <a:off x="4549601" y="563910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C921362F-7B36-4041-BFDA-755613372AE9}"/>
              </a:ext>
            </a:extLst>
          </p:cNvPr>
          <p:cNvSpPr txBox="1"/>
          <p:nvPr/>
        </p:nvSpPr>
        <p:spPr>
          <a:xfrm>
            <a:off x="4141886" y="5620217"/>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32" name="Rectangle 31">
            <a:extLst>
              <a:ext uri="{FF2B5EF4-FFF2-40B4-BE49-F238E27FC236}">
                <a16:creationId xmlns:a16="http://schemas.microsoft.com/office/drawing/2014/main" id="{2FE42672-1C0C-42A5-AB42-1F5437507BD6}"/>
              </a:ext>
            </a:extLst>
          </p:cNvPr>
          <p:cNvSpPr/>
          <p:nvPr/>
        </p:nvSpPr>
        <p:spPr>
          <a:xfrm>
            <a:off x="4853334" y="5640653"/>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50548FF-0B44-44E3-B53B-FB632082C1A0}"/>
              </a:ext>
            </a:extLst>
          </p:cNvPr>
          <p:cNvSpPr txBox="1"/>
          <p:nvPr/>
        </p:nvSpPr>
        <p:spPr>
          <a:xfrm>
            <a:off x="5002935" y="5605107"/>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34" name="Straight Connector 33">
            <a:extLst>
              <a:ext uri="{FF2B5EF4-FFF2-40B4-BE49-F238E27FC236}">
                <a16:creationId xmlns:a16="http://schemas.microsoft.com/office/drawing/2014/main" id="{390A3586-E58A-42DF-91D0-DFEA36346EFA}"/>
              </a:ext>
            </a:extLst>
          </p:cNvPr>
          <p:cNvCxnSpPr>
            <a:cxnSpLocks/>
            <a:stCxn id="91" idx="3"/>
          </p:cNvCxnSpPr>
          <p:nvPr/>
        </p:nvCxnSpPr>
        <p:spPr>
          <a:xfrm>
            <a:off x="3382140" y="5241886"/>
            <a:ext cx="1314417" cy="39577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170F30C-FA7A-452A-8E3A-1E15DF028ACF}"/>
              </a:ext>
            </a:extLst>
          </p:cNvPr>
          <p:cNvCxnSpPr>
            <a:cxnSpLocks/>
            <a:stCxn id="84" idx="2"/>
            <a:endCxn id="32" idx="0"/>
          </p:cNvCxnSpPr>
          <p:nvPr/>
        </p:nvCxnSpPr>
        <p:spPr>
          <a:xfrm flipH="1">
            <a:off x="4951577" y="5238865"/>
            <a:ext cx="303113" cy="401788"/>
          </a:xfrm>
          <a:prstGeom prst="line">
            <a:avLst/>
          </a:prstGeom>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73B4EA37-A156-43E9-9AEA-0A17E4CE8E00}"/>
              </a:ext>
            </a:extLst>
          </p:cNvPr>
          <p:cNvSpPr/>
          <p:nvPr/>
        </p:nvSpPr>
        <p:spPr>
          <a:xfrm>
            <a:off x="1387380" y="599401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7" name="TextBox 56">
            <a:extLst>
              <a:ext uri="{FF2B5EF4-FFF2-40B4-BE49-F238E27FC236}">
                <a16:creationId xmlns:a16="http://schemas.microsoft.com/office/drawing/2014/main" id="{7257D7AB-57AF-42BC-8978-90EC29609595}"/>
              </a:ext>
            </a:extLst>
          </p:cNvPr>
          <p:cNvSpPr txBox="1"/>
          <p:nvPr/>
        </p:nvSpPr>
        <p:spPr>
          <a:xfrm>
            <a:off x="345974" y="5902183"/>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a:p>
            <a:r>
              <a:rPr lang="en-US" sz="800" dirty="0">
                <a:solidFill>
                  <a:schemeClr val="tx1"/>
                </a:solidFill>
              </a:rPr>
              <a:t>with roaming support </a:t>
            </a:r>
          </a:p>
        </p:txBody>
      </p:sp>
      <p:sp>
        <p:nvSpPr>
          <p:cNvPr id="58" name="TextBox 57">
            <a:extLst>
              <a:ext uri="{FF2B5EF4-FFF2-40B4-BE49-F238E27FC236}">
                <a16:creationId xmlns:a16="http://schemas.microsoft.com/office/drawing/2014/main" id="{A9093DB5-367F-4919-A5E2-3C1B64B9B18A}"/>
              </a:ext>
            </a:extLst>
          </p:cNvPr>
          <p:cNvSpPr txBox="1"/>
          <p:nvPr/>
        </p:nvSpPr>
        <p:spPr>
          <a:xfrm>
            <a:off x="1385639" y="6028858"/>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59" name="Rectangle 58">
            <a:extLst>
              <a:ext uri="{FF2B5EF4-FFF2-40B4-BE49-F238E27FC236}">
                <a16:creationId xmlns:a16="http://schemas.microsoft.com/office/drawing/2014/main" id="{30CB6C06-C1EA-4319-84DF-C7DC82CBB89F}"/>
              </a:ext>
            </a:extLst>
          </p:cNvPr>
          <p:cNvSpPr/>
          <p:nvPr/>
        </p:nvSpPr>
        <p:spPr>
          <a:xfrm>
            <a:off x="1569956" y="570436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702296D7-327C-4F58-9E38-CE9561C0174D}"/>
              </a:ext>
            </a:extLst>
          </p:cNvPr>
          <p:cNvSpPr txBox="1"/>
          <p:nvPr/>
        </p:nvSpPr>
        <p:spPr>
          <a:xfrm>
            <a:off x="1162241" y="5685474"/>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61" name="Rectangle 60">
            <a:extLst>
              <a:ext uri="{FF2B5EF4-FFF2-40B4-BE49-F238E27FC236}">
                <a16:creationId xmlns:a16="http://schemas.microsoft.com/office/drawing/2014/main" id="{127B4003-2643-4DB2-BB76-B1F37539D36E}"/>
              </a:ext>
            </a:extLst>
          </p:cNvPr>
          <p:cNvSpPr/>
          <p:nvPr/>
        </p:nvSpPr>
        <p:spPr>
          <a:xfrm>
            <a:off x="1986687" y="570591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EECC7DC0-D9F7-4EC1-8EEA-B1F920F7E9E1}"/>
              </a:ext>
            </a:extLst>
          </p:cNvPr>
          <p:cNvSpPr txBox="1"/>
          <p:nvPr/>
        </p:nvSpPr>
        <p:spPr>
          <a:xfrm>
            <a:off x="2136288" y="5670364"/>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63" name="Straight Connector 62">
            <a:extLst>
              <a:ext uri="{FF2B5EF4-FFF2-40B4-BE49-F238E27FC236}">
                <a16:creationId xmlns:a16="http://schemas.microsoft.com/office/drawing/2014/main" id="{266B516C-B429-49F6-9F5A-896D3C255E11}"/>
              </a:ext>
            </a:extLst>
          </p:cNvPr>
          <p:cNvCxnSpPr>
            <a:cxnSpLocks/>
            <a:stCxn id="102" idx="2"/>
            <a:endCxn id="59" idx="0"/>
          </p:cNvCxnSpPr>
          <p:nvPr/>
        </p:nvCxnSpPr>
        <p:spPr>
          <a:xfrm flipH="1">
            <a:off x="1668199" y="5249414"/>
            <a:ext cx="218212" cy="454951"/>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C58E515-31D5-4011-B484-F41AA7AE1ECC}"/>
              </a:ext>
            </a:extLst>
          </p:cNvPr>
          <p:cNvCxnSpPr>
            <a:cxnSpLocks/>
            <a:stCxn id="104" idx="2"/>
            <a:endCxn id="61" idx="0"/>
          </p:cNvCxnSpPr>
          <p:nvPr/>
        </p:nvCxnSpPr>
        <p:spPr>
          <a:xfrm flipH="1">
            <a:off x="2084930" y="5249414"/>
            <a:ext cx="175393" cy="456496"/>
          </a:xfrm>
          <a:prstGeom prst="line">
            <a:avLst/>
          </a:prstGeom>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77DA5D50-E775-4ABC-9A77-D63562106BC6}"/>
              </a:ext>
            </a:extLst>
          </p:cNvPr>
          <p:cNvSpPr txBox="1"/>
          <p:nvPr/>
        </p:nvSpPr>
        <p:spPr>
          <a:xfrm>
            <a:off x="554226" y="6262601"/>
            <a:ext cx="2204504" cy="214399"/>
          </a:xfrm>
          <a:prstGeom prst="rect">
            <a:avLst/>
          </a:prstGeom>
          <a:noFill/>
        </p:spPr>
        <p:txBody>
          <a:bodyPr wrap="none" lIns="91440" tIns="45720" rIns="91440" rtlCol="0" anchor="t">
            <a:noAutofit/>
          </a:bodyPr>
          <a:lstStyle/>
          <a:p>
            <a:r>
              <a:rPr lang="en-US" sz="800" dirty="0">
                <a:solidFill>
                  <a:schemeClr val="tx1"/>
                </a:solidFill>
              </a:rPr>
              <a:t>One non-AP MLD with single serving AP MLD</a:t>
            </a:r>
          </a:p>
        </p:txBody>
      </p:sp>
      <p:sp>
        <p:nvSpPr>
          <p:cNvPr id="69" name="TextBox 68">
            <a:extLst>
              <a:ext uri="{FF2B5EF4-FFF2-40B4-BE49-F238E27FC236}">
                <a16:creationId xmlns:a16="http://schemas.microsoft.com/office/drawing/2014/main" id="{ACBEEC6A-2068-4ACB-93FA-27134FB605EC}"/>
              </a:ext>
            </a:extLst>
          </p:cNvPr>
          <p:cNvSpPr txBox="1"/>
          <p:nvPr/>
        </p:nvSpPr>
        <p:spPr>
          <a:xfrm>
            <a:off x="3620374" y="6234012"/>
            <a:ext cx="1930247" cy="233717"/>
          </a:xfrm>
          <a:prstGeom prst="rect">
            <a:avLst/>
          </a:prstGeom>
          <a:noFill/>
        </p:spPr>
        <p:txBody>
          <a:bodyPr wrap="none" lIns="91440" tIns="45720" rIns="91440" rtlCol="0" anchor="t">
            <a:noAutofit/>
          </a:bodyPr>
          <a:lstStyle/>
          <a:p>
            <a:r>
              <a:rPr lang="en-US" sz="800" dirty="0">
                <a:solidFill>
                  <a:schemeClr val="tx1"/>
                </a:solidFill>
              </a:rPr>
              <a:t>One non-AP MLD with multiple serving AP MLDs</a:t>
            </a:r>
          </a:p>
        </p:txBody>
      </p:sp>
      <p:sp>
        <p:nvSpPr>
          <p:cNvPr id="72" name="Rectangle 71">
            <a:extLst>
              <a:ext uri="{FF2B5EF4-FFF2-40B4-BE49-F238E27FC236}">
                <a16:creationId xmlns:a16="http://schemas.microsoft.com/office/drawing/2014/main" id="{B097A563-B111-47A3-B7B5-F36D2BA518E3}"/>
              </a:ext>
            </a:extLst>
          </p:cNvPr>
          <p:cNvSpPr/>
          <p:nvPr/>
        </p:nvSpPr>
        <p:spPr>
          <a:xfrm>
            <a:off x="3081271" y="4697319"/>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73" name="TextBox 72">
            <a:extLst>
              <a:ext uri="{FF2B5EF4-FFF2-40B4-BE49-F238E27FC236}">
                <a16:creationId xmlns:a16="http://schemas.microsoft.com/office/drawing/2014/main" id="{6FB99595-70AB-48E5-B5D1-838068E9EB69}"/>
              </a:ext>
            </a:extLst>
          </p:cNvPr>
          <p:cNvSpPr txBox="1"/>
          <p:nvPr/>
        </p:nvSpPr>
        <p:spPr>
          <a:xfrm>
            <a:off x="3220482" y="4485165"/>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74" name="TextBox 73">
            <a:extLst>
              <a:ext uri="{FF2B5EF4-FFF2-40B4-BE49-F238E27FC236}">
                <a16:creationId xmlns:a16="http://schemas.microsoft.com/office/drawing/2014/main" id="{2F980639-CD03-44A3-A230-F15553DC6639}"/>
              </a:ext>
            </a:extLst>
          </p:cNvPr>
          <p:cNvSpPr txBox="1"/>
          <p:nvPr/>
        </p:nvSpPr>
        <p:spPr>
          <a:xfrm>
            <a:off x="3060868" y="4732165"/>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75" name="Rectangle 74">
            <a:extLst>
              <a:ext uri="{FF2B5EF4-FFF2-40B4-BE49-F238E27FC236}">
                <a16:creationId xmlns:a16="http://schemas.microsoft.com/office/drawing/2014/main" id="{65CE77C9-DC19-45B4-BC5F-E7B1EC421169}"/>
              </a:ext>
            </a:extLst>
          </p:cNvPr>
          <p:cNvSpPr/>
          <p:nvPr/>
        </p:nvSpPr>
        <p:spPr>
          <a:xfrm>
            <a:off x="3316525" y="498551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6E2148CD-FBEA-4593-9E64-BBEA0012D0D9}"/>
              </a:ext>
            </a:extLst>
          </p:cNvPr>
          <p:cNvSpPr txBox="1"/>
          <p:nvPr/>
        </p:nvSpPr>
        <p:spPr>
          <a:xfrm>
            <a:off x="2951291" y="5001971"/>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77" name="Rectangle 76">
            <a:extLst>
              <a:ext uri="{FF2B5EF4-FFF2-40B4-BE49-F238E27FC236}">
                <a16:creationId xmlns:a16="http://schemas.microsoft.com/office/drawing/2014/main" id="{E4C5FA5F-EFBB-48EC-B351-9F44BB9C0E57}"/>
              </a:ext>
            </a:extLst>
          </p:cNvPr>
          <p:cNvSpPr/>
          <p:nvPr/>
        </p:nvSpPr>
        <p:spPr>
          <a:xfrm>
            <a:off x="3690437" y="498551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084C6F9C-AF44-4A52-9F72-8D8D7C8D0C9B}"/>
              </a:ext>
            </a:extLst>
          </p:cNvPr>
          <p:cNvSpPr txBox="1"/>
          <p:nvPr/>
        </p:nvSpPr>
        <p:spPr>
          <a:xfrm>
            <a:off x="3842757" y="4966984"/>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79" name="Rectangle 78">
            <a:extLst>
              <a:ext uri="{FF2B5EF4-FFF2-40B4-BE49-F238E27FC236}">
                <a16:creationId xmlns:a16="http://schemas.microsoft.com/office/drawing/2014/main" id="{4B8A38D5-D7E9-401C-9028-C3F4378A5B3D}"/>
              </a:ext>
            </a:extLst>
          </p:cNvPr>
          <p:cNvSpPr/>
          <p:nvPr/>
        </p:nvSpPr>
        <p:spPr>
          <a:xfrm>
            <a:off x="4547281" y="4662473"/>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0" name="TextBox 79">
            <a:extLst>
              <a:ext uri="{FF2B5EF4-FFF2-40B4-BE49-F238E27FC236}">
                <a16:creationId xmlns:a16="http://schemas.microsoft.com/office/drawing/2014/main" id="{7B3D2131-E5E5-4C35-B230-4B07214EDA39}"/>
              </a:ext>
            </a:extLst>
          </p:cNvPr>
          <p:cNvSpPr txBox="1"/>
          <p:nvPr/>
        </p:nvSpPr>
        <p:spPr>
          <a:xfrm>
            <a:off x="4686492" y="4450319"/>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81" name="TextBox 80">
            <a:extLst>
              <a:ext uri="{FF2B5EF4-FFF2-40B4-BE49-F238E27FC236}">
                <a16:creationId xmlns:a16="http://schemas.microsoft.com/office/drawing/2014/main" id="{50474F03-41BB-416A-A6A0-CE231A60072C}"/>
              </a:ext>
            </a:extLst>
          </p:cNvPr>
          <p:cNvSpPr txBox="1"/>
          <p:nvPr/>
        </p:nvSpPr>
        <p:spPr>
          <a:xfrm>
            <a:off x="4526878" y="4697319"/>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82" name="Rectangle 81">
            <a:extLst>
              <a:ext uri="{FF2B5EF4-FFF2-40B4-BE49-F238E27FC236}">
                <a16:creationId xmlns:a16="http://schemas.microsoft.com/office/drawing/2014/main" id="{079110A7-9E11-4635-904A-1CC722066FC3}"/>
              </a:ext>
            </a:extLst>
          </p:cNvPr>
          <p:cNvSpPr/>
          <p:nvPr/>
        </p:nvSpPr>
        <p:spPr>
          <a:xfrm>
            <a:off x="4782535" y="495066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70DA7402-5135-453D-B166-F1DA9EC701D2}"/>
              </a:ext>
            </a:extLst>
          </p:cNvPr>
          <p:cNvSpPr txBox="1"/>
          <p:nvPr/>
        </p:nvSpPr>
        <p:spPr>
          <a:xfrm>
            <a:off x="4382308" y="4965512"/>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84" name="Rectangle 83">
            <a:extLst>
              <a:ext uri="{FF2B5EF4-FFF2-40B4-BE49-F238E27FC236}">
                <a16:creationId xmlns:a16="http://schemas.microsoft.com/office/drawing/2014/main" id="{F252BD2E-59C4-4A2C-BAE1-F2B68B689CBA}"/>
              </a:ext>
            </a:extLst>
          </p:cNvPr>
          <p:cNvSpPr/>
          <p:nvPr/>
        </p:nvSpPr>
        <p:spPr>
          <a:xfrm>
            <a:off x="5156447" y="495066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E9316DBB-9978-45F7-9094-6E44E6B877AA}"/>
              </a:ext>
            </a:extLst>
          </p:cNvPr>
          <p:cNvSpPr txBox="1"/>
          <p:nvPr/>
        </p:nvSpPr>
        <p:spPr>
          <a:xfrm>
            <a:off x="5326576" y="4995064"/>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86" name="Straight Connector 85">
            <a:extLst>
              <a:ext uri="{FF2B5EF4-FFF2-40B4-BE49-F238E27FC236}">
                <a16:creationId xmlns:a16="http://schemas.microsoft.com/office/drawing/2014/main" id="{21553A34-E442-484E-ADDE-E5A56AEC583D}"/>
              </a:ext>
            </a:extLst>
          </p:cNvPr>
          <p:cNvCxnSpPr>
            <a:cxnSpLocks/>
            <a:endCxn id="90" idx="2"/>
          </p:cNvCxnSpPr>
          <p:nvPr/>
        </p:nvCxnSpPr>
        <p:spPr>
          <a:xfrm flipV="1">
            <a:off x="3820933" y="4427235"/>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38D01A04-4125-4C70-95F7-4344575DFA1D}"/>
              </a:ext>
            </a:extLst>
          </p:cNvPr>
          <p:cNvCxnSpPr>
            <a:cxnSpLocks/>
            <a:stCxn id="79" idx="0"/>
            <a:endCxn id="90" idx="2"/>
          </p:cNvCxnSpPr>
          <p:nvPr/>
        </p:nvCxnSpPr>
        <p:spPr>
          <a:xfrm flipH="1" flipV="1">
            <a:off x="4445332" y="4427235"/>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8" name="Rectangle 87">
            <a:extLst>
              <a:ext uri="{FF2B5EF4-FFF2-40B4-BE49-F238E27FC236}">
                <a16:creationId xmlns:a16="http://schemas.microsoft.com/office/drawing/2014/main" id="{D823F641-74AE-4610-B8D1-2C9B75781640}"/>
              </a:ext>
            </a:extLst>
          </p:cNvPr>
          <p:cNvSpPr/>
          <p:nvPr/>
        </p:nvSpPr>
        <p:spPr>
          <a:xfrm>
            <a:off x="3939354" y="4139039"/>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9" name="TextBox 88">
            <a:extLst>
              <a:ext uri="{FF2B5EF4-FFF2-40B4-BE49-F238E27FC236}">
                <a16:creationId xmlns:a16="http://schemas.microsoft.com/office/drawing/2014/main" id="{E1007D7B-3356-4885-BA72-16D6887DCDBE}"/>
              </a:ext>
            </a:extLst>
          </p:cNvPr>
          <p:cNvSpPr txBox="1"/>
          <p:nvPr/>
        </p:nvSpPr>
        <p:spPr>
          <a:xfrm>
            <a:off x="2984129" y="4188158"/>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90" name="TextBox 89">
            <a:extLst>
              <a:ext uri="{FF2B5EF4-FFF2-40B4-BE49-F238E27FC236}">
                <a16:creationId xmlns:a16="http://schemas.microsoft.com/office/drawing/2014/main" id="{DDE97F91-4291-4AD4-8AA3-1C9E7491C6DC}"/>
              </a:ext>
            </a:extLst>
          </p:cNvPr>
          <p:cNvSpPr txBox="1"/>
          <p:nvPr/>
        </p:nvSpPr>
        <p:spPr>
          <a:xfrm>
            <a:off x="3918951" y="4101774"/>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91" name="Oval 90">
            <a:extLst>
              <a:ext uri="{FF2B5EF4-FFF2-40B4-BE49-F238E27FC236}">
                <a16:creationId xmlns:a16="http://schemas.microsoft.com/office/drawing/2014/main" id="{C8434D8E-03AC-4FE5-BB74-973BD17B3AA3}"/>
              </a:ext>
            </a:extLst>
          </p:cNvPr>
          <p:cNvSpPr/>
          <p:nvPr/>
        </p:nvSpPr>
        <p:spPr>
          <a:xfrm>
            <a:off x="2968811" y="4039629"/>
            <a:ext cx="2822389"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FC1E81BE-07DD-4A4D-B09D-12910D8B8C85}"/>
              </a:ext>
            </a:extLst>
          </p:cNvPr>
          <p:cNvSpPr/>
          <p:nvPr/>
        </p:nvSpPr>
        <p:spPr>
          <a:xfrm>
            <a:off x="86904" y="4707868"/>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93" name="TextBox 92">
            <a:extLst>
              <a:ext uri="{FF2B5EF4-FFF2-40B4-BE49-F238E27FC236}">
                <a16:creationId xmlns:a16="http://schemas.microsoft.com/office/drawing/2014/main" id="{EEBA2028-5435-4C9B-8C90-D548B0CFDD6E}"/>
              </a:ext>
            </a:extLst>
          </p:cNvPr>
          <p:cNvSpPr txBox="1"/>
          <p:nvPr/>
        </p:nvSpPr>
        <p:spPr>
          <a:xfrm>
            <a:off x="226115" y="4495714"/>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94" name="TextBox 93">
            <a:extLst>
              <a:ext uri="{FF2B5EF4-FFF2-40B4-BE49-F238E27FC236}">
                <a16:creationId xmlns:a16="http://schemas.microsoft.com/office/drawing/2014/main" id="{5A01EA33-63AC-4B81-A6FB-49C71627BC05}"/>
              </a:ext>
            </a:extLst>
          </p:cNvPr>
          <p:cNvSpPr txBox="1"/>
          <p:nvPr/>
        </p:nvSpPr>
        <p:spPr>
          <a:xfrm>
            <a:off x="66501" y="4742714"/>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95" name="Rectangle 94">
            <a:extLst>
              <a:ext uri="{FF2B5EF4-FFF2-40B4-BE49-F238E27FC236}">
                <a16:creationId xmlns:a16="http://schemas.microsoft.com/office/drawing/2014/main" id="{66AF15DD-CF5B-4CB4-87C3-87FA634663C5}"/>
              </a:ext>
            </a:extLst>
          </p:cNvPr>
          <p:cNvSpPr/>
          <p:nvPr/>
        </p:nvSpPr>
        <p:spPr>
          <a:xfrm>
            <a:off x="322158" y="499606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Box 95">
            <a:extLst>
              <a:ext uri="{FF2B5EF4-FFF2-40B4-BE49-F238E27FC236}">
                <a16:creationId xmlns:a16="http://schemas.microsoft.com/office/drawing/2014/main" id="{3A024479-CAEE-4E27-91BD-82F72B6852DC}"/>
              </a:ext>
            </a:extLst>
          </p:cNvPr>
          <p:cNvSpPr txBox="1"/>
          <p:nvPr/>
        </p:nvSpPr>
        <p:spPr>
          <a:xfrm>
            <a:off x="-43076" y="5012520"/>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97" name="Rectangle 96">
            <a:extLst>
              <a:ext uri="{FF2B5EF4-FFF2-40B4-BE49-F238E27FC236}">
                <a16:creationId xmlns:a16="http://schemas.microsoft.com/office/drawing/2014/main" id="{C80F6FD7-A49B-4B14-B192-921B7F65B3E3}"/>
              </a:ext>
            </a:extLst>
          </p:cNvPr>
          <p:cNvSpPr/>
          <p:nvPr/>
        </p:nvSpPr>
        <p:spPr>
          <a:xfrm>
            <a:off x="696070" y="499606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a:extLst>
              <a:ext uri="{FF2B5EF4-FFF2-40B4-BE49-F238E27FC236}">
                <a16:creationId xmlns:a16="http://schemas.microsoft.com/office/drawing/2014/main" id="{DE04074A-1239-410E-AB30-6CF4170B745B}"/>
              </a:ext>
            </a:extLst>
          </p:cNvPr>
          <p:cNvSpPr txBox="1"/>
          <p:nvPr/>
        </p:nvSpPr>
        <p:spPr>
          <a:xfrm>
            <a:off x="848390" y="4977533"/>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99" name="Rectangle 98">
            <a:extLst>
              <a:ext uri="{FF2B5EF4-FFF2-40B4-BE49-F238E27FC236}">
                <a16:creationId xmlns:a16="http://schemas.microsoft.com/office/drawing/2014/main" id="{532E9D37-9DCE-4142-A685-175055205657}"/>
              </a:ext>
            </a:extLst>
          </p:cNvPr>
          <p:cNvSpPr/>
          <p:nvPr/>
        </p:nvSpPr>
        <p:spPr>
          <a:xfrm>
            <a:off x="1552914" y="467302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0" name="TextBox 99">
            <a:extLst>
              <a:ext uri="{FF2B5EF4-FFF2-40B4-BE49-F238E27FC236}">
                <a16:creationId xmlns:a16="http://schemas.microsoft.com/office/drawing/2014/main" id="{205DCE7D-3E43-433B-86FF-754FA27D51D0}"/>
              </a:ext>
            </a:extLst>
          </p:cNvPr>
          <p:cNvSpPr txBox="1"/>
          <p:nvPr/>
        </p:nvSpPr>
        <p:spPr>
          <a:xfrm>
            <a:off x="1692125" y="4460868"/>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101" name="TextBox 100">
            <a:extLst>
              <a:ext uri="{FF2B5EF4-FFF2-40B4-BE49-F238E27FC236}">
                <a16:creationId xmlns:a16="http://schemas.microsoft.com/office/drawing/2014/main" id="{AB4A8BD3-1656-4559-B97C-D5004B709937}"/>
              </a:ext>
            </a:extLst>
          </p:cNvPr>
          <p:cNvSpPr txBox="1"/>
          <p:nvPr/>
        </p:nvSpPr>
        <p:spPr>
          <a:xfrm>
            <a:off x="1532511" y="4707868"/>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02" name="Rectangle 101">
            <a:extLst>
              <a:ext uri="{FF2B5EF4-FFF2-40B4-BE49-F238E27FC236}">
                <a16:creationId xmlns:a16="http://schemas.microsoft.com/office/drawing/2014/main" id="{21C955F9-C0EB-4D04-A0EC-34FD5EE1A892}"/>
              </a:ext>
            </a:extLst>
          </p:cNvPr>
          <p:cNvSpPr/>
          <p:nvPr/>
        </p:nvSpPr>
        <p:spPr>
          <a:xfrm>
            <a:off x="1788168" y="496121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94CDA3E3-FB39-456D-B0B3-210DE219B709}"/>
              </a:ext>
            </a:extLst>
          </p:cNvPr>
          <p:cNvSpPr txBox="1"/>
          <p:nvPr/>
        </p:nvSpPr>
        <p:spPr>
          <a:xfrm>
            <a:off x="1387941" y="4976061"/>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04" name="Rectangle 103">
            <a:extLst>
              <a:ext uri="{FF2B5EF4-FFF2-40B4-BE49-F238E27FC236}">
                <a16:creationId xmlns:a16="http://schemas.microsoft.com/office/drawing/2014/main" id="{B9C90738-3623-436F-AF2D-DC8853E80ED5}"/>
              </a:ext>
            </a:extLst>
          </p:cNvPr>
          <p:cNvSpPr/>
          <p:nvPr/>
        </p:nvSpPr>
        <p:spPr>
          <a:xfrm>
            <a:off x="2162080" y="496121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BCCC8A3B-7857-4674-92AE-10ED20DDEF34}"/>
              </a:ext>
            </a:extLst>
          </p:cNvPr>
          <p:cNvSpPr txBox="1"/>
          <p:nvPr/>
        </p:nvSpPr>
        <p:spPr>
          <a:xfrm>
            <a:off x="2332209" y="5005613"/>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106" name="Straight Connector 105">
            <a:extLst>
              <a:ext uri="{FF2B5EF4-FFF2-40B4-BE49-F238E27FC236}">
                <a16:creationId xmlns:a16="http://schemas.microsoft.com/office/drawing/2014/main" id="{B023F83D-3D94-42CB-8F56-8F36C1C6EF3A}"/>
              </a:ext>
            </a:extLst>
          </p:cNvPr>
          <p:cNvCxnSpPr>
            <a:cxnSpLocks/>
            <a:endCxn id="110" idx="2"/>
          </p:cNvCxnSpPr>
          <p:nvPr/>
        </p:nvCxnSpPr>
        <p:spPr>
          <a:xfrm flipV="1">
            <a:off x="826566" y="4437784"/>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58A35058-B9B7-4906-844C-BF5D9E623C7A}"/>
              </a:ext>
            </a:extLst>
          </p:cNvPr>
          <p:cNvCxnSpPr>
            <a:cxnSpLocks/>
            <a:stCxn id="99" idx="0"/>
            <a:endCxn id="110" idx="2"/>
          </p:cNvCxnSpPr>
          <p:nvPr/>
        </p:nvCxnSpPr>
        <p:spPr>
          <a:xfrm flipH="1" flipV="1">
            <a:off x="1450965" y="4437784"/>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8" name="Rectangle 107">
            <a:extLst>
              <a:ext uri="{FF2B5EF4-FFF2-40B4-BE49-F238E27FC236}">
                <a16:creationId xmlns:a16="http://schemas.microsoft.com/office/drawing/2014/main" id="{772EB035-D742-4333-A218-39132377805C}"/>
              </a:ext>
            </a:extLst>
          </p:cNvPr>
          <p:cNvSpPr/>
          <p:nvPr/>
        </p:nvSpPr>
        <p:spPr>
          <a:xfrm>
            <a:off x="944987" y="4149588"/>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9" name="TextBox 108">
            <a:extLst>
              <a:ext uri="{FF2B5EF4-FFF2-40B4-BE49-F238E27FC236}">
                <a16:creationId xmlns:a16="http://schemas.microsoft.com/office/drawing/2014/main" id="{1FDC1C73-4140-4110-94A9-FC9FE13CEB96}"/>
              </a:ext>
            </a:extLst>
          </p:cNvPr>
          <p:cNvSpPr txBox="1"/>
          <p:nvPr/>
        </p:nvSpPr>
        <p:spPr>
          <a:xfrm>
            <a:off x="-10238" y="4198707"/>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110" name="TextBox 109">
            <a:extLst>
              <a:ext uri="{FF2B5EF4-FFF2-40B4-BE49-F238E27FC236}">
                <a16:creationId xmlns:a16="http://schemas.microsoft.com/office/drawing/2014/main" id="{EE413BD8-6A92-4549-ABC6-2A385586220E}"/>
              </a:ext>
            </a:extLst>
          </p:cNvPr>
          <p:cNvSpPr txBox="1"/>
          <p:nvPr/>
        </p:nvSpPr>
        <p:spPr>
          <a:xfrm>
            <a:off x="924584" y="4112323"/>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111" name="Oval 110">
            <a:extLst>
              <a:ext uri="{FF2B5EF4-FFF2-40B4-BE49-F238E27FC236}">
                <a16:creationId xmlns:a16="http://schemas.microsoft.com/office/drawing/2014/main" id="{884E4501-94CF-489B-9271-527B9A176715}"/>
              </a:ext>
            </a:extLst>
          </p:cNvPr>
          <p:cNvSpPr/>
          <p:nvPr/>
        </p:nvSpPr>
        <p:spPr>
          <a:xfrm>
            <a:off x="-25556" y="4050178"/>
            <a:ext cx="2822389"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6002B9EA-3741-4DF3-B5D2-93E91F08817C}"/>
              </a:ext>
            </a:extLst>
          </p:cNvPr>
          <p:cNvSpPr/>
          <p:nvPr/>
        </p:nvSpPr>
        <p:spPr>
          <a:xfrm>
            <a:off x="6337312" y="4460868"/>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13" name="TextBox 112">
            <a:extLst>
              <a:ext uri="{FF2B5EF4-FFF2-40B4-BE49-F238E27FC236}">
                <a16:creationId xmlns:a16="http://schemas.microsoft.com/office/drawing/2014/main" id="{01C60532-407C-49E0-BD75-EE60CCCD40EC}"/>
              </a:ext>
            </a:extLst>
          </p:cNvPr>
          <p:cNvSpPr txBox="1"/>
          <p:nvPr/>
        </p:nvSpPr>
        <p:spPr>
          <a:xfrm>
            <a:off x="6316909" y="4423603"/>
            <a:ext cx="1052761" cy="325461"/>
          </a:xfrm>
          <a:prstGeom prst="rect">
            <a:avLst/>
          </a:prstGeom>
          <a:noFill/>
        </p:spPr>
        <p:txBody>
          <a:bodyPr wrap="none" lIns="91440" tIns="45720" rIns="91440" rtlCol="0" anchor="t">
            <a:noAutofit/>
          </a:bodyPr>
          <a:lstStyle/>
          <a:p>
            <a:endParaRPr lang="en-US" sz="800" dirty="0"/>
          </a:p>
          <a:p>
            <a:r>
              <a:rPr lang="en-US" sz="800" dirty="0"/>
              <a:t>MLD common MAC</a:t>
            </a:r>
            <a:endParaRPr lang="en-US" sz="800" dirty="0">
              <a:solidFill>
                <a:schemeClr val="tx1"/>
              </a:solidFill>
            </a:endParaRPr>
          </a:p>
        </p:txBody>
      </p:sp>
      <p:sp>
        <p:nvSpPr>
          <p:cNvPr id="114" name="Oval 113">
            <a:extLst>
              <a:ext uri="{FF2B5EF4-FFF2-40B4-BE49-F238E27FC236}">
                <a16:creationId xmlns:a16="http://schemas.microsoft.com/office/drawing/2014/main" id="{2F484229-7275-4FEE-AE7A-2E83C0DEF60F}"/>
              </a:ext>
            </a:extLst>
          </p:cNvPr>
          <p:cNvSpPr/>
          <p:nvPr/>
        </p:nvSpPr>
        <p:spPr>
          <a:xfrm>
            <a:off x="6120947" y="4950669"/>
            <a:ext cx="612178" cy="395514"/>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E106A35E-E625-4D2C-8E0A-1E5511F23D14}"/>
              </a:ext>
            </a:extLst>
          </p:cNvPr>
          <p:cNvSpPr/>
          <p:nvPr/>
        </p:nvSpPr>
        <p:spPr>
          <a:xfrm>
            <a:off x="6142153" y="5008592"/>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3B8E5DF7-6635-4ABD-BA1C-D6184944DB51}"/>
              </a:ext>
            </a:extLst>
          </p:cNvPr>
          <p:cNvSpPr/>
          <p:nvPr/>
        </p:nvSpPr>
        <p:spPr>
          <a:xfrm>
            <a:off x="6516065" y="5008592"/>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1E0AD6D2-5B38-42CE-AFA0-620772E20675}"/>
              </a:ext>
            </a:extLst>
          </p:cNvPr>
          <p:cNvSpPr/>
          <p:nvPr/>
        </p:nvSpPr>
        <p:spPr>
          <a:xfrm>
            <a:off x="6905872" y="4955032"/>
            <a:ext cx="612178" cy="395514"/>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CC33C4AA-9B88-46A1-9D1E-00CC3849A36E}"/>
              </a:ext>
            </a:extLst>
          </p:cNvPr>
          <p:cNvSpPr/>
          <p:nvPr/>
        </p:nvSpPr>
        <p:spPr>
          <a:xfrm>
            <a:off x="6927078" y="501295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60C77460-C9A7-4817-A8D0-F1C03E3D3002}"/>
              </a:ext>
            </a:extLst>
          </p:cNvPr>
          <p:cNvSpPr/>
          <p:nvPr/>
        </p:nvSpPr>
        <p:spPr>
          <a:xfrm>
            <a:off x="7300990" y="501295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0" name="Straight Connector 119">
            <a:extLst>
              <a:ext uri="{FF2B5EF4-FFF2-40B4-BE49-F238E27FC236}">
                <a16:creationId xmlns:a16="http://schemas.microsoft.com/office/drawing/2014/main" id="{845547AE-B14F-4105-BBDD-86D1573E5ECF}"/>
              </a:ext>
            </a:extLst>
          </p:cNvPr>
          <p:cNvCxnSpPr>
            <a:cxnSpLocks/>
          </p:cNvCxnSpPr>
          <p:nvPr/>
        </p:nvCxnSpPr>
        <p:spPr>
          <a:xfrm flipV="1">
            <a:off x="6206849" y="4738833"/>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0223B9A9-7410-41A6-8EB8-2D552FCD3162}"/>
              </a:ext>
            </a:extLst>
          </p:cNvPr>
          <p:cNvCxnSpPr>
            <a:cxnSpLocks/>
            <a:endCxn id="113" idx="2"/>
          </p:cNvCxnSpPr>
          <p:nvPr/>
        </p:nvCxnSpPr>
        <p:spPr>
          <a:xfrm flipV="1">
            <a:off x="6583004" y="4749064"/>
            <a:ext cx="260286" cy="2697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104C972-E75A-4520-A4CF-411BB90DA7BF}"/>
              </a:ext>
            </a:extLst>
          </p:cNvPr>
          <p:cNvCxnSpPr>
            <a:cxnSpLocks/>
            <a:stCxn id="118" idx="0"/>
            <a:endCxn id="113" idx="2"/>
          </p:cNvCxnSpPr>
          <p:nvPr/>
        </p:nvCxnSpPr>
        <p:spPr>
          <a:xfrm flipH="1" flipV="1">
            <a:off x="6843290" y="4749064"/>
            <a:ext cx="182031" cy="2638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237C7025-7919-4F0C-82B6-3AA0266D996D}"/>
              </a:ext>
            </a:extLst>
          </p:cNvPr>
          <p:cNvCxnSpPr>
            <a:cxnSpLocks/>
            <a:endCxn id="119" idx="0"/>
          </p:cNvCxnSpPr>
          <p:nvPr/>
        </p:nvCxnSpPr>
        <p:spPr>
          <a:xfrm>
            <a:off x="6862931" y="4751998"/>
            <a:ext cx="536302" cy="2609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4" name="TextBox 123">
            <a:extLst>
              <a:ext uri="{FF2B5EF4-FFF2-40B4-BE49-F238E27FC236}">
                <a16:creationId xmlns:a16="http://schemas.microsoft.com/office/drawing/2014/main" id="{79989554-266A-47AA-A0A8-87CF29F3BC92}"/>
              </a:ext>
            </a:extLst>
          </p:cNvPr>
          <p:cNvSpPr txBox="1"/>
          <p:nvPr/>
        </p:nvSpPr>
        <p:spPr>
          <a:xfrm>
            <a:off x="5920016" y="4210733"/>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125" name="Oval 124">
            <a:extLst>
              <a:ext uri="{FF2B5EF4-FFF2-40B4-BE49-F238E27FC236}">
                <a16:creationId xmlns:a16="http://schemas.microsoft.com/office/drawing/2014/main" id="{E5653343-81CF-4BC3-BB11-84E3DDDCC208}"/>
              </a:ext>
            </a:extLst>
          </p:cNvPr>
          <p:cNvSpPr/>
          <p:nvPr/>
        </p:nvSpPr>
        <p:spPr>
          <a:xfrm>
            <a:off x="5910293" y="3835157"/>
            <a:ext cx="3146803" cy="1542131"/>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D2E7AA95-AB5A-4A44-A015-C37654E95F87}"/>
              </a:ext>
            </a:extLst>
          </p:cNvPr>
          <p:cNvSpPr/>
          <p:nvPr/>
        </p:nvSpPr>
        <p:spPr>
          <a:xfrm>
            <a:off x="7770544" y="4564761"/>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7" name="TextBox 126">
            <a:extLst>
              <a:ext uri="{FF2B5EF4-FFF2-40B4-BE49-F238E27FC236}">
                <a16:creationId xmlns:a16="http://schemas.microsoft.com/office/drawing/2014/main" id="{4E271B2E-4049-4A01-AFD4-A670C29B72FE}"/>
              </a:ext>
            </a:extLst>
          </p:cNvPr>
          <p:cNvSpPr txBox="1"/>
          <p:nvPr/>
        </p:nvSpPr>
        <p:spPr>
          <a:xfrm>
            <a:off x="7750141" y="4599607"/>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28" name="Rectangle 127">
            <a:extLst>
              <a:ext uri="{FF2B5EF4-FFF2-40B4-BE49-F238E27FC236}">
                <a16:creationId xmlns:a16="http://schemas.microsoft.com/office/drawing/2014/main" id="{C84E2664-1BEC-4E98-84E1-7AE20E833BC2}"/>
              </a:ext>
            </a:extLst>
          </p:cNvPr>
          <p:cNvSpPr/>
          <p:nvPr/>
        </p:nvSpPr>
        <p:spPr>
          <a:xfrm>
            <a:off x="8005798" y="485295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a:extLst>
              <a:ext uri="{FF2B5EF4-FFF2-40B4-BE49-F238E27FC236}">
                <a16:creationId xmlns:a16="http://schemas.microsoft.com/office/drawing/2014/main" id="{92996690-F2DB-49F9-B0A4-624431FFBF68}"/>
              </a:ext>
            </a:extLst>
          </p:cNvPr>
          <p:cNvSpPr txBox="1"/>
          <p:nvPr/>
        </p:nvSpPr>
        <p:spPr>
          <a:xfrm>
            <a:off x="7605571" y="4867800"/>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30" name="Rectangle 129">
            <a:extLst>
              <a:ext uri="{FF2B5EF4-FFF2-40B4-BE49-F238E27FC236}">
                <a16:creationId xmlns:a16="http://schemas.microsoft.com/office/drawing/2014/main" id="{23E3A9BA-167A-4BEF-8F93-C5BFAF9ED4EF}"/>
              </a:ext>
            </a:extLst>
          </p:cNvPr>
          <p:cNvSpPr/>
          <p:nvPr/>
        </p:nvSpPr>
        <p:spPr>
          <a:xfrm>
            <a:off x="8379710" y="485295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TextBox 130">
            <a:extLst>
              <a:ext uri="{FF2B5EF4-FFF2-40B4-BE49-F238E27FC236}">
                <a16:creationId xmlns:a16="http://schemas.microsoft.com/office/drawing/2014/main" id="{0DECBE45-8852-4867-B308-1FAE5B719ED5}"/>
              </a:ext>
            </a:extLst>
          </p:cNvPr>
          <p:cNvSpPr txBox="1"/>
          <p:nvPr/>
        </p:nvSpPr>
        <p:spPr>
          <a:xfrm>
            <a:off x="8549839" y="4897352"/>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sp>
        <p:nvSpPr>
          <p:cNvPr id="132" name="TextBox 131">
            <a:extLst>
              <a:ext uri="{FF2B5EF4-FFF2-40B4-BE49-F238E27FC236}">
                <a16:creationId xmlns:a16="http://schemas.microsoft.com/office/drawing/2014/main" id="{C86EF054-B157-478C-9E36-E9FFD474D3A2}"/>
              </a:ext>
            </a:extLst>
          </p:cNvPr>
          <p:cNvSpPr txBox="1"/>
          <p:nvPr/>
        </p:nvSpPr>
        <p:spPr>
          <a:xfrm>
            <a:off x="8522796" y="4326920"/>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cxnSp>
        <p:nvCxnSpPr>
          <p:cNvPr id="133" name="Straight Connector 132">
            <a:extLst>
              <a:ext uri="{FF2B5EF4-FFF2-40B4-BE49-F238E27FC236}">
                <a16:creationId xmlns:a16="http://schemas.microsoft.com/office/drawing/2014/main" id="{1B061C82-2036-49B1-B3A4-4F3E818AFD90}"/>
              </a:ext>
            </a:extLst>
          </p:cNvPr>
          <p:cNvCxnSpPr>
            <a:cxnSpLocks/>
            <a:endCxn id="137" idx="2"/>
          </p:cNvCxnSpPr>
          <p:nvPr/>
        </p:nvCxnSpPr>
        <p:spPr>
          <a:xfrm flipV="1">
            <a:off x="6947368" y="4191091"/>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C91AD36F-5817-4E24-836F-1F233D6390E9}"/>
              </a:ext>
            </a:extLst>
          </p:cNvPr>
          <p:cNvCxnSpPr>
            <a:cxnSpLocks/>
            <a:stCxn id="126" idx="0"/>
            <a:endCxn id="137" idx="2"/>
          </p:cNvCxnSpPr>
          <p:nvPr/>
        </p:nvCxnSpPr>
        <p:spPr>
          <a:xfrm flipH="1" flipV="1">
            <a:off x="7571767" y="4191091"/>
            <a:ext cx="714956" cy="3736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Rectangle 134">
            <a:extLst>
              <a:ext uri="{FF2B5EF4-FFF2-40B4-BE49-F238E27FC236}">
                <a16:creationId xmlns:a16="http://schemas.microsoft.com/office/drawing/2014/main" id="{284127F6-6DD7-4D7C-8EB4-432C658E0236}"/>
              </a:ext>
            </a:extLst>
          </p:cNvPr>
          <p:cNvSpPr/>
          <p:nvPr/>
        </p:nvSpPr>
        <p:spPr>
          <a:xfrm>
            <a:off x="7065789" y="3902895"/>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36" name="TextBox 135">
            <a:extLst>
              <a:ext uri="{FF2B5EF4-FFF2-40B4-BE49-F238E27FC236}">
                <a16:creationId xmlns:a16="http://schemas.microsoft.com/office/drawing/2014/main" id="{AE08EBE8-2069-4C68-BD7A-B11F1E73E0CF}"/>
              </a:ext>
            </a:extLst>
          </p:cNvPr>
          <p:cNvSpPr txBox="1"/>
          <p:nvPr/>
        </p:nvSpPr>
        <p:spPr>
          <a:xfrm>
            <a:off x="6110564" y="3952014"/>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137" name="TextBox 136">
            <a:extLst>
              <a:ext uri="{FF2B5EF4-FFF2-40B4-BE49-F238E27FC236}">
                <a16:creationId xmlns:a16="http://schemas.microsoft.com/office/drawing/2014/main" id="{4DCEF8A7-BFD3-4C10-8738-6D3918DDB194}"/>
              </a:ext>
            </a:extLst>
          </p:cNvPr>
          <p:cNvSpPr txBox="1"/>
          <p:nvPr/>
        </p:nvSpPr>
        <p:spPr>
          <a:xfrm>
            <a:off x="7045386" y="3865630"/>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138" name="Rectangle 137">
            <a:extLst>
              <a:ext uri="{FF2B5EF4-FFF2-40B4-BE49-F238E27FC236}">
                <a16:creationId xmlns:a16="http://schemas.microsoft.com/office/drawing/2014/main" id="{35FE99C3-C201-4330-A938-3D4B4FBB927C}"/>
              </a:ext>
            </a:extLst>
          </p:cNvPr>
          <p:cNvSpPr/>
          <p:nvPr/>
        </p:nvSpPr>
        <p:spPr>
          <a:xfrm>
            <a:off x="5942658" y="5936548"/>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39" name="TextBox 138">
            <a:extLst>
              <a:ext uri="{FF2B5EF4-FFF2-40B4-BE49-F238E27FC236}">
                <a16:creationId xmlns:a16="http://schemas.microsoft.com/office/drawing/2014/main" id="{7F4A6AF3-923F-4BDB-85EF-24C9D6A32FFB}"/>
              </a:ext>
            </a:extLst>
          </p:cNvPr>
          <p:cNvSpPr txBox="1"/>
          <p:nvPr/>
        </p:nvSpPr>
        <p:spPr>
          <a:xfrm>
            <a:off x="5922255" y="5971394"/>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40" name="Rectangle 139">
            <a:extLst>
              <a:ext uri="{FF2B5EF4-FFF2-40B4-BE49-F238E27FC236}">
                <a16:creationId xmlns:a16="http://schemas.microsoft.com/office/drawing/2014/main" id="{37C14F0C-8812-4816-B9BD-6E63C15C0600}"/>
              </a:ext>
            </a:extLst>
          </p:cNvPr>
          <p:cNvSpPr/>
          <p:nvPr/>
        </p:nvSpPr>
        <p:spPr>
          <a:xfrm>
            <a:off x="6203046" y="5646901"/>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102F6E12-3DDE-4F76-AAAC-4320CDDC4C28}"/>
              </a:ext>
            </a:extLst>
          </p:cNvPr>
          <p:cNvSpPr txBox="1"/>
          <p:nvPr/>
        </p:nvSpPr>
        <p:spPr>
          <a:xfrm>
            <a:off x="5795331" y="5628010"/>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142" name="Rectangle 141">
            <a:extLst>
              <a:ext uri="{FF2B5EF4-FFF2-40B4-BE49-F238E27FC236}">
                <a16:creationId xmlns:a16="http://schemas.microsoft.com/office/drawing/2014/main" id="{772A3274-EF50-4670-B659-B1FC5D13CFB8}"/>
              </a:ext>
            </a:extLst>
          </p:cNvPr>
          <p:cNvSpPr/>
          <p:nvPr/>
        </p:nvSpPr>
        <p:spPr>
          <a:xfrm>
            <a:off x="6506779" y="564844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TextBox 142">
            <a:extLst>
              <a:ext uri="{FF2B5EF4-FFF2-40B4-BE49-F238E27FC236}">
                <a16:creationId xmlns:a16="http://schemas.microsoft.com/office/drawing/2014/main" id="{584C8FA8-7FB2-4D54-937A-300B82282048}"/>
              </a:ext>
            </a:extLst>
          </p:cNvPr>
          <p:cNvSpPr txBox="1"/>
          <p:nvPr/>
        </p:nvSpPr>
        <p:spPr>
          <a:xfrm>
            <a:off x="6656380" y="5612900"/>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144" name="Straight Connector 143">
            <a:extLst>
              <a:ext uri="{FF2B5EF4-FFF2-40B4-BE49-F238E27FC236}">
                <a16:creationId xmlns:a16="http://schemas.microsoft.com/office/drawing/2014/main" id="{7585FD30-43E3-4251-8346-134DEA7D0CB3}"/>
              </a:ext>
            </a:extLst>
          </p:cNvPr>
          <p:cNvCxnSpPr>
            <a:cxnSpLocks/>
          </p:cNvCxnSpPr>
          <p:nvPr/>
        </p:nvCxnSpPr>
        <p:spPr>
          <a:xfrm>
            <a:off x="6267081" y="5268279"/>
            <a:ext cx="22627" cy="34462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9DFDA92F-7755-4294-ABE3-8812901B2FC5}"/>
              </a:ext>
            </a:extLst>
          </p:cNvPr>
          <p:cNvCxnSpPr>
            <a:cxnSpLocks/>
          </p:cNvCxnSpPr>
          <p:nvPr/>
        </p:nvCxnSpPr>
        <p:spPr>
          <a:xfrm flipH="1">
            <a:off x="6656380" y="5304764"/>
            <a:ext cx="685906" cy="315453"/>
          </a:xfrm>
          <a:prstGeom prst="line">
            <a:avLst/>
          </a:prstGeom>
        </p:spPr>
        <p:style>
          <a:lnRef idx="1">
            <a:schemeClr val="accent1"/>
          </a:lnRef>
          <a:fillRef idx="0">
            <a:schemeClr val="accent1"/>
          </a:fillRef>
          <a:effectRef idx="0">
            <a:schemeClr val="accent1"/>
          </a:effectRef>
          <a:fontRef idx="minor">
            <a:schemeClr val="tx1"/>
          </a:fontRef>
        </p:style>
      </p:cxnSp>
      <p:sp>
        <p:nvSpPr>
          <p:cNvPr id="146" name="TextBox 145">
            <a:extLst>
              <a:ext uri="{FF2B5EF4-FFF2-40B4-BE49-F238E27FC236}">
                <a16:creationId xmlns:a16="http://schemas.microsoft.com/office/drawing/2014/main" id="{7DC3F0CB-47C8-4AAB-B772-5C9C0B350362}"/>
              </a:ext>
            </a:extLst>
          </p:cNvPr>
          <p:cNvSpPr txBox="1"/>
          <p:nvPr/>
        </p:nvSpPr>
        <p:spPr>
          <a:xfrm>
            <a:off x="5944735" y="6243635"/>
            <a:ext cx="1030281" cy="250722"/>
          </a:xfrm>
          <a:prstGeom prst="rect">
            <a:avLst/>
          </a:prstGeom>
          <a:noFill/>
        </p:spPr>
        <p:txBody>
          <a:bodyPr wrap="none" lIns="91440" tIns="45720" rIns="91440" rtlCol="0" anchor="t">
            <a:noAutofit/>
          </a:bodyPr>
          <a:lstStyle/>
          <a:p>
            <a:r>
              <a:rPr lang="en-US" sz="800" dirty="0">
                <a:solidFill>
                  <a:schemeClr val="tx1"/>
                </a:solidFill>
              </a:rPr>
              <a:t>EHT non-AP MLD</a:t>
            </a:r>
          </a:p>
        </p:txBody>
      </p:sp>
      <p:sp>
        <p:nvSpPr>
          <p:cNvPr id="147" name="Oval 146">
            <a:extLst>
              <a:ext uri="{FF2B5EF4-FFF2-40B4-BE49-F238E27FC236}">
                <a16:creationId xmlns:a16="http://schemas.microsoft.com/office/drawing/2014/main" id="{E5C3407A-B06A-4FA6-9DB0-81FA54F0F0E1}"/>
              </a:ext>
            </a:extLst>
          </p:cNvPr>
          <p:cNvSpPr/>
          <p:nvPr/>
        </p:nvSpPr>
        <p:spPr>
          <a:xfrm>
            <a:off x="7999199" y="4867800"/>
            <a:ext cx="612178" cy="395514"/>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a:extLst>
              <a:ext uri="{FF2B5EF4-FFF2-40B4-BE49-F238E27FC236}">
                <a16:creationId xmlns:a16="http://schemas.microsoft.com/office/drawing/2014/main" id="{CCF3F8DE-3EDA-4145-B7CA-96ADFB249117}"/>
              </a:ext>
            </a:extLst>
          </p:cNvPr>
          <p:cNvSpPr/>
          <p:nvPr/>
        </p:nvSpPr>
        <p:spPr>
          <a:xfrm>
            <a:off x="4767976" y="4947591"/>
            <a:ext cx="612178" cy="395514"/>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a:extLst>
              <a:ext uri="{FF2B5EF4-FFF2-40B4-BE49-F238E27FC236}">
                <a16:creationId xmlns:a16="http://schemas.microsoft.com/office/drawing/2014/main" id="{06D87F74-E700-4EE5-9AA2-E20A12350852}"/>
              </a:ext>
            </a:extLst>
          </p:cNvPr>
          <p:cNvSpPr/>
          <p:nvPr/>
        </p:nvSpPr>
        <p:spPr>
          <a:xfrm>
            <a:off x="3312835" y="4993473"/>
            <a:ext cx="612178" cy="395514"/>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a:extLst>
              <a:ext uri="{FF2B5EF4-FFF2-40B4-BE49-F238E27FC236}">
                <a16:creationId xmlns:a16="http://schemas.microsoft.com/office/drawing/2014/main" id="{9B7ED8B2-4632-4964-9421-7BC5C40DABFB}"/>
              </a:ext>
            </a:extLst>
          </p:cNvPr>
          <p:cNvSpPr/>
          <p:nvPr/>
        </p:nvSpPr>
        <p:spPr>
          <a:xfrm>
            <a:off x="1776809" y="4965421"/>
            <a:ext cx="612178" cy="395514"/>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a:extLst>
              <a:ext uri="{FF2B5EF4-FFF2-40B4-BE49-F238E27FC236}">
                <a16:creationId xmlns:a16="http://schemas.microsoft.com/office/drawing/2014/main" id="{6EBADCA8-E102-4B7A-99F8-ADBA87FE90B0}"/>
              </a:ext>
            </a:extLst>
          </p:cNvPr>
          <p:cNvSpPr/>
          <p:nvPr/>
        </p:nvSpPr>
        <p:spPr>
          <a:xfrm>
            <a:off x="303866" y="4991416"/>
            <a:ext cx="612178" cy="395514"/>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a:extLst>
              <a:ext uri="{FF2B5EF4-FFF2-40B4-BE49-F238E27FC236}">
                <a16:creationId xmlns:a16="http://schemas.microsoft.com/office/drawing/2014/main" id="{BE14FA3C-D0CA-43CE-8766-5E21AA122B1A}"/>
              </a:ext>
            </a:extLst>
          </p:cNvPr>
          <p:cNvSpPr/>
          <p:nvPr/>
        </p:nvSpPr>
        <p:spPr>
          <a:xfrm>
            <a:off x="7741518" y="5496798"/>
            <a:ext cx="278277" cy="250722"/>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TextBox 152">
            <a:extLst>
              <a:ext uri="{FF2B5EF4-FFF2-40B4-BE49-F238E27FC236}">
                <a16:creationId xmlns:a16="http://schemas.microsoft.com/office/drawing/2014/main" id="{0D91FD54-4BC0-4E88-BB88-F858DA9E3D4A}"/>
              </a:ext>
            </a:extLst>
          </p:cNvPr>
          <p:cNvSpPr txBox="1"/>
          <p:nvPr/>
        </p:nvSpPr>
        <p:spPr>
          <a:xfrm>
            <a:off x="8019795" y="5519231"/>
            <a:ext cx="1030281" cy="250722"/>
          </a:xfrm>
          <a:prstGeom prst="rect">
            <a:avLst/>
          </a:prstGeom>
          <a:noFill/>
        </p:spPr>
        <p:txBody>
          <a:bodyPr wrap="none" lIns="91440" tIns="45720" rIns="91440" rtlCol="0" anchor="t">
            <a:noAutofit/>
          </a:bodyPr>
          <a:lstStyle/>
          <a:p>
            <a:r>
              <a:rPr lang="en-US" sz="800" dirty="0">
                <a:solidFill>
                  <a:schemeClr val="tx1"/>
                </a:solidFill>
              </a:rPr>
              <a:t>Co-located links</a:t>
            </a:r>
          </a:p>
        </p:txBody>
      </p:sp>
      <p:sp>
        <p:nvSpPr>
          <p:cNvPr id="154" name="Oval 153">
            <a:extLst>
              <a:ext uri="{FF2B5EF4-FFF2-40B4-BE49-F238E27FC236}">
                <a16:creationId xmlns:a16="http://schemas.microsoft.com/office/drawing/2014/main" id="{C0C497B2-5D5E-4468-BA85-A4B7A38DE27D}"/>
              </a:ext>
            </a:extLst>
          </p:cNvPr>
          <p:cNvSpPr/>
          <p:nvPr/>
        </p:nvSpPr>
        <p:spPr>
          <a:xfrm>
            <a:off x="7741518" y="5824231"/>
            <a:ext cx="278277" cy="25072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TextBox 154">
            <a:extLst>
              <a:ext uri="{FF2B5EF4-FFF2-40B4-BE49-F238E27FC236}">
                <a16:creationId xmlns:a16="http://schemas.microsoft.com/office/drawing/2014/main" id="{016C570F-8A21-481C-AC64-DDF6DCC25ACA}"/>
              </a:ext>
            </a:extLst>
          </p:cNvPr>
          <p:cNvSpPr txBox="1"/>
          <p:nvPr/>
        </p:nvSpPr>
        <p:spPr>
          <a:xfrm>
            <a:off x="7967732" y="5794197"/>
            <a:ext cx="1030281" cy="250722"/>
          </a:xfrm>
          <a:prstGeom prst="rect">
            <a:avLst/>
          </a:prstGeom>
          <a:noFill/>
        </p:spPr>
        <p:txBody>
          <a:bodyPr wrap="none" lIns="91440" tIns="45720" rIns="91440" rtlCol="0" anchor="t">
            <a:noAutofit/>
          </a:bodyPr>
          <a:lstStyle/>
          <a:p>
            <a:r>
              <a:rPr lang="en-US" sz="800" dirty="0">
                <a:solidFill>
                  <a:schemeClr val="tx1"/>
                </a:solidFill>
              </a:rPr>
              <a:t>Visible to non-AP MLD</a:t>
            </a:r>
          </a:p>
          <a:p>
            <a:r>
              <a:rPr lang="en-US" sz="800" dirty="0"/>
              <a:t>With roaming support</a:t>
            </a:r>
            <a:endParaRPr lang="en-US" sz="800" dirty="0">
              <a:solidFill>
                <a:schemeClr val="tx1"/>
              </a:solidFill>
            </a:endParaRPr>
          </a:p>
        </p:txBody>
      </p:sp>
      <p:sp>
        <p:nvSpPr>
          <p:cNvPr id="156" name="Oval 155">
            <a:extLst>
              <a:ext uri="{FF2B5EF4-FFF2-40B4-BE49-F238E27FC236}">
                <a16:creationId xmlns:a16="http://schemas.microsoft.com/office/drawing/2014/main" id="{63C3E0FC-592C-4110-B5F8-1B63AF50D171}"/>
              </a:ext>
            </a:extLst>
          </p:cNvPr>
          <p:cNvSpPr/>
          <p:nvPr/>
        </p:nvSpPr>
        <p:spPr>
          <a:xfrm>
            <a:off x="7763278" y="6137157"/>
            <a:ext cx="278277" cy="250722"/>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Box 156">
            <a:extLst>
              <a:ext uri="{FF2B5EF4-FFF2-40B4-BE49-F238E27FC236}">
                <a16:creationId xmlns:a16="http://schemas.microsoft.com/office/drawing/2014/main" id="{7190BFA7-ADC0-4174-81EA-F36C0EF32E30}"/>
              </a:ext>
            </a:extLst>
          </p:cNvPr>
          <p:cNvSpPr txBox="1"/>
          <p:nvPr/>
        </p:nvSpPr>
        <p:spPr>
          <a:xfrm>
            <a:off x="7989492" y="6107123"/>
            <a:ext cx="1030281" cy="250722"/>
          </a:xfrm>
          <a:prstGeom prst="rect">
            <a:avLst/>
          </a:prstGeom>
          <a:noFill/>
        </p:spPr>
        <p:txBody>
          <a:bodyPr wrap="none" lIns="91440" tIns="45720" rIns="91440" rtlCol="0" anchor="t">
            <a:noAutofit/>
          </a:bodyPr>
          <a:lstStyle/>
          <a:p>
            <a:r>
              <a:rPr lang="en-US" sz="800" dirty="0">
                <a:solidFill>
                  <a:schemeClr val="tx1"/>
                </a:solidFill>
              </a:rPr>
              <a:t>Visible to non-AP MLD</a:t>
            </a:r>
          </a:p>
          <a:p>
            <a:r>
              <a:rPr lang="en-US" sz="800" dirty="0"/>
              <a:t>Without roaming support</a:t>
            </a:r>
            <a:endParaRPr lang="en-US" sz="800" dirty="0">
              <a:solidFill>
                <a:schemeClr val="tx1"/>
              </a:solidFill>
            </a:endParaRPr>
          </a:p>
        </p:txBody>
      </p:sp>
      <p:sp>
        <p:nvSpPr>
          <p:cNvPr id="158" name="Oval 157">
            <a:extLst>
              <a:ext uri="{FF2B5EF4-FFF2-40B4-BE49-F238E27FC236}">
                <a16:creationId xmlns:a16="http://schemas.microsoft.com/office/drawing/2014/main" id="{C315872F-AE9F-426A-867C-B585A1E86359}"/>
              </a:ext>
            </a:extLst>
          </p:cNvPr>
          <p:cNvSpPr/>
          <p:nvPr/>
        </p:nvSpPr>
        <p:spPr>
          <a:xfrm>
            <a:off x="6050346" y="4413083"/>
            <a:ext cx="1555226" cy="1057601"/>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7BAF2468-965B-4736-B17C-9ABCC2E6C7DD}"/>
              </a:ext>
            </a:extLst>
          </p:cNvPr>
          <p:cNvSpPr txBox="1"/>
          <p:nvPr/>
        </p:nvSpPr>
        <p:spPr>
          <a:xfrm>
            <a:off x="6644337" y="4460181"/>
            <a:ext cx="367408" cy="584775"/>
          </a:xfrm>
          <a:prstGeom prst="rect">
            <a:avLst/>
          </a:prstGeom>
          <a:noFill/>
        </p:spPr>
        <p:txBody>
          <a:bodyPr wrap="none" rtlCol="0">
            <a:spAutoFit/>
          </a:bodyPr>
          <a:lstStyle/>
          <a:p>
            <a:r>
              <a:rPr lang="en-US" sz="3200" dirty="0">
                <a:solidFill>
                  <a:srgbClr val="FF0000"/>
                </a:solidFill>
              </a:rPr>
              <a:t>?</a:t>
            </a:r>
          </a:p>
        </p:txBody>
      </p:sp>
      <p:sp>
        <p:nvSpPr>
          <p:cNvPr id="159" name="Oval 158">
            <a:extLst>
              <a:ext uri="{FF2B5EF4-FFF2-40B4-BE49-F238E27FC236}">
                <a16:creationId xmlns:a16="http://schemas.microsoft.com/office/drawing/2014/main" id="{6B2FD93A-62BE-483D-93E9-65720F14E7B1}"/>
              </a:ext>
            </a:extLst>
          </p:cNvPr>
          <p:cNvSpPr/>
          <p:nvPr/>
        </p:nvSpPr>
        <p:spPr>
          <a:xfrm>
            <a:off x="-46245" y="4593336"/>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BA9297D4-9A7D-4B00-BFE4-C0ED67A1F929}"/>
              </a:ext>
            </a:extLst>
          </p:cNvPr>
          <p:cNvSpPr/>
          <p:nvPr/>
        </p:nvSpPr>
        <p:spPr>
          <a:xfrm>
            <a:off x="1419947" y="4557031"/>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47E45985-A9BF-4E9D-BBA5-BCB3BE847C3D}"/>
              </a:ext>
            </a:extLst>
          </p:cNvPr>
          <p:cNvSpPr/>
          <p:nvPr/>
        </p:nvSpPr>
        <p:spPr>
          <a:xfrm>
            <a:off x="2992077" y="4571200"/>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a:extLst>
              <a:ext uri="{FF2B5EF4-FFF2-40B4-BE49-F238E27FC236}">
                <a16:creationId xmlns:a16="http://schemas.microsoft.com/office/drawing/2014/main" id="{C6CAB298-B7E2-4F2C-BB7B-5BD860B2D0A9}"/>
              </a:ext>
            </a:extLst>
          </p:cNvPr>
          <p:cNvSpPr/>
          <p:nvPr/>
        </p:nvSpPr>
        <p:spPr>
          <a:xfrm>
            <a:off x="4465735" y="4567651"/>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a:extLst>
              <a:ext uri="{FF2B5EF4-FFF2-40B4-BE49-F238E27FC236}">
                <a16:creationId xmlns:a16="http://schemas.microsoft.com/office/drawing/2014/main" id="{6802488E-ABF8-4B42-8B37-A7326D201CF1}"/>
              </a:ext>
            </a:extLst>
          </p:cNvPr>
          <p:cNvSpPr/>
          <p:nvPr/>
        </p:nvSpPr>
        <p:spPr>
          <a:xfrm>
            <a:off x="7714851" y="4453596"/>
            <a:ext cx="1122512"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TextBox 163">
            <a:extLst>
              <a:ext uri="{FF2B5EF4-FFF2-40B4-BE49-F238E27FC236}">
                <a16:creationId xmlns:a16="http://schemas.microsoft.com/office/drawing/2014/main" id="{060F8C90-3BA7-482C-8BDD-5083755B8BBE}"/>
              </a:ext>
            </a:extLst>
          </p:cNvPr>
          <p:cNvSpPr txBox="1"/>
          <p:nvPr/>
        </p:nvSpPr>
        <p:spPr>
          <a:xfrm>
            <a:off x="3442057" y="3600707"/>
            <a:ext cx="2047355" cy="584775"/>
          </a:xfrm>
          <a:prstGeom prst="rect">
            <a:avLst/>
          </a:prstGeom>
          <a:noFill/>
        </p:spPr>
        <p:txBody>
          <a:bodyPr wrap="none" rtlCol="0">
            <a:spAutoFit/>
          </a:bodyPr>
          <a:lstStyle/>
          <a:p>
            <a:r>
              <a:rPr lang="en-US" sz="1600" dirty="0">
                <a:solidFill>
                  <a:srgbClr val="FF0000"/>
                </a:solidFill>
              </a:rPr>
              <a:t>Ok for transient mode.</a:t>
            </a:r>
          </a:p>
          <a:p>
            <a:r>
              <a:rPr lang="en-US" sz="1600" dirty="0" err="1">
                <a:solidFill>
                  <a:srgbClr val="FF0000"/>
                </a:solidFill>
              </a:rPr>
              <a:t>Nontransient</a:t>
            </a:r>
            <a:r>
              <a:rPr lang="en-US" sz="1600" dirty="0">
                <a:solidFill>
                  <a:srgbClr val="FF0000"/>
                </a:solidFill>
              </a:rPr>
              <a:t> mode?</a:t>
            </a:r>
          </a:p>
        </p:txBody>
      </p:sp>
    </p:spTree>
    <p:extLst>
      <p:ext uri="{BB962C8B-B14F-4D97-AF65-F5344CB8AC3E}">
        <p14:creationId xmlns:p14="http://schemas.microsoft.com/office/powerpoint/2010/main" val="586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556532"/>
            <a:ext cx="9144000" cy="409959"/>
          </a:xfrm>
        </p:spPr>
        <p:txBody>
          <a:bodyPr/>
          <a:lstStyle/>
          <a:p>
            <a:r>
              <a:rPr lang="en-US" sz="2400" dirty="0"/>
              <a:t>General Rule of Feature Level</a:t>
            </a:r>
            <a:endParaRPr lang="en-US" sz="2400" b="0" dirty="0"/>
          </a:p>
        </p:txBody>
      </p:sp>
      <p:sp>
        <p:nvSpPr>
          <p:cNvPr id="3" name="Content Placeholder 2"/>
          <p:cNvSpPr>
            <a:spLocks noGrp="1"/>
          </p:cNvSpPr>
          <p:nvPr>
            <p:ph idx="1"/>
          </p:nvPr>
        </p:nvSpPr>
        <p:spPr>
          <a:xfrm>
            <a:off x="0" y="967942"/>
            <a:ext cx="9144000" cy="2311872"/>
          </a:xfrm>
        </p:spPr>
        <p:txBody>
          <a:bodyPr/>
          <a:lstStyle/>
          <a:p>
            <a:r>
              <a:rPr lang="en-US" sz="1800" dirty="0"/>
              <a:t>If the usage of a feature is at roaming AP MLD, the feature is at roaming AP MLD level.</a:t>
            </a:r>
          </a:p>
          <a:p>
            <a:r>
              <a:rPr lang="en-US" sz="1800" dirty="0"/>
              <a:t>If a non-AP MLD with multiple serving AP MLDs uses a feature that is serviced by more than one AP MLD, the feature is at roaming AP MLD level.</a:t>
            </a:r>
          </a:p>
          <a:p>
            <a:r>
              <a:rPr lang="en-US" sz="1800" dirty="0"/>
              <a:t>If after roaming operation a feature being used in  the original serving AP MLD(s) can still be used in the new serving AP MLD(s),  the feature is roaming AP MLD level. </a:t>
            </a:r>
          </a:p>
          <a:p>
            <a:r>
              <a:rPr lang="en-US" sz="1800" dirty="0"/>
              <a:t>Otherwise, the feature is AP MLD level.</a:t>
            </a: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67" name="Rectangle 66">
            <a:extLst>
              <a:ext uri="{FF2B5EF4-FFF2-40B4-BE49-F238E27FC236}">
                <a16:creationId xmlns:a16="http://schemas.microsoft.com/office/drawing/2014/main" id="{6F88B48A-984D-4D31-995E-6FB14D378A7E}"/>
              </a:ext>
            </a:extLst>
          </p:cNvPr>
          <p:cNvSpPr/>
          <p:nvPr/>
        </p:nvSpPr>
        <p:spPr>
          <a:xfrm>
            <a:off x="7111602" y="5928755"/>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8" name="TextBox 67">
            <a:extLst>
              <a:ext uri="{FF2B5EF4-FFF2-40B4-BE49-F238E27FC236}">
                <a16:creationId xmlns:a16="http://schemas.microsoft.com/office/drawing/2014/main" id="{0606FC0E-8218-485A-90A6-5069C3C45A1F}"/>
              </a:ext>
            </a:extLst>
          </p:cNvPr>
          <p:cNvSpPr txBox="1"/>
          <p:nvPr/>
        </p:nvSpPr>
        <p:spPr>
          <a:xfrm>
            <a:off x="6242017" y="5971170"/>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p:txBody>
      </p:sp>
      <p:sp>
        <p:nvSpPr>
          <p:cNvPr id="70" name="TextBox 69">
            <a:extLst>
              <a:ext uri="{FF2B5EF4-FFF2-40B4-BE49-F238E27FC236}">
                <a16:creationId xmlns:a16="http://schemas.microsoft.com/office/drawing/2014/main" id="{25D9CD4A-0020-456A-ABE9-75B726D67638}"/>
              </a:ext>
            </a:extLst>
          </p:cNvPr>
          <p:cNvSpPr txBox="1"/>
          <p:nvPr/>
        </p:nvSpPr>
        <p:spPr>
          <a:xfrm>
            <a:off x="7091199" y="5963601"/>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71" name="Rectangle 70">
            <a:extLst>
              <a:ext uri="{FF2B5EF4-FFF2-40B4-BE49-F238E27FC236}">
                <a16:creationId xmlns:a16="http://schemas.microsoft.com/office/drawing/2014/main" id="{8D254AD5-0C51-465C-85AB-F6736C095F46}"/>
              </a:ext>
            </a:extLst>
          </p:cNvPr>
          <p:cNvSpPr/>
          <p:nvPr/>
        </p:nvSpPr>
        <p:spPr>
          <a:xfrm>
            <a:off x="7371990" y="563910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4C5FDF74-46E7-42AC-94E3-592443BAE785}"/>
              </a:ext>
            </a:extLst>
          </p:cNvPr>
          <p:cNvSpPr txBox="1"/>
          <p:nvPr/>
        </p:nvSpPr>
        <p:spPr>
          <a:xfrm>
            <a:off x="6964275" y="5620217"/>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73" name="Rectangle 72">
            <a:extLst>
              <a:ext uri="{FF2B5EF4-FFF2-40B4-BE49-F238E27FC236}">
                <a16:creationId xmlns:a16="http://schemas.microsoft.com/office/drawing/2014/main" id="{A76136E5-31E2-4D7E-8B01-37268D121308}"/>
              </a:ext>
            </a:extLst>
          </p:cNvPr>
          <p:cNvSpPr/>
          <p:nvPr/>
        </p:nvSpPr>
        <p:spPr>
          <a:xfrm>
            <a:off x="7675723" y="5640653"/>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id="{8F29EE09-D631-4E59-9B1B-8C1F975C83CA}"/>
              </a:ext>
            </a:extLst>
          </p:cNvPr>
          <p:cNvSpPr txBox="1"/>
          <p:nvPr/>
        </p:nvSpPr>
        <p:spPr>
          <a:xfrm>
            <a:off x="7825324" y="5605107"/>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75" name="Straight Connector 74">
            <a:extLst>
              <a:ext uri="{FF2B5EF4-FFF2-40B4-BE49-F238E27FC236}">
                <a16:creationId xmlns:a16="http://schemas.microsoft.com/office/drawing/2014/main" id="{0C94DA3E-4765-4656-B798-AE2FA7F90765}"/>
              </a:ext>
            </a:extLst>
          </p:cNvPr>
          <p:cNvCxnSpPr>
            <a:cxnSpLocks/>
            <a:stCxn id="107" idx="3"/>
          </p:cNvCxnSpPr>
          <p:nvPr/>
        </p:nvCxnSpPr>
        <p:spPr>
          <a:xfrm>
            <a:off x="6204529" y="5241886"/>
            <a:ext cx="1314417" cy="395771"/>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D2EB777C-3532-4326-B502-CC4C59A86D90}"/>
              </a:ext>
            </a:extLst>
          </p:cNvPr>
          <p:cNvCxnSpPr>
            <a:cxnSpLocks/>
            <a:stCxn id="100" idx="2"/>
            <a:endCxn id="73" idx="0"/>
          </p:cNvCxnSpPr>
          <p:nvPr/>
        </p:nvCxnSpPr>
        <p:spPr>
          <a:xfrm flipH="1">
            <a:off x="7773966" y="5238865"/>
            <a:ext cx="303113" cy="401788"/>
          </a:xfrm>
          <a:prstGeom prst="line">
            <a:avLst/>
          </a:prstGeom>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CE56BF01-69F9-4944-978E-B6D34E3EEDCC}"/>
              </a:ext>
            </a:extLst>
          </p:cNvPr>
          <p:cNvSpPr/>
          <p:nvPr/>
        </p:nvSpPr>
        <p:spPr>
          <a:xfrm>
            <a:off x="2377980" y="599401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78" name="TextBox 77">
            <a:extLst>
              <a:ext uri="{FF2B5EF4-FFF2-40B4-BE49-F238E27FC236}">
                <a16:creationId xmlns:a16="http://schemas.microsoft.com/office/drawing/2014/main" id="{B8AF6712-3E46-40A2-BC6D-2AD20F87F318}"/>
              </a:ext>
            </a:extLst>
          </p:cNvPr>
          <p:cNvSpPr txBox="1"/>
          <p:nvPr/>
        </p:nvSpPr>
        <p:spPr>
          <a:xfrm>
            <a:off x="1334829" y="6063610"/>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p:txBody>
      </p:sp>
      <p:sp>
        <p:nvSpPr>
          <p:cNvPr id="79" name="TextBox 78">
            <a:extLst>
              <a:ext uri="{FF2B5EF4-FFF2-40B4-BE49-F238E27FC236}">
                <a16:creationId xmlns:a16="http://schemas.microsoft.com/office/drawing/2014/main" id="{E9188F94-9E20-469D-9F55-AD62CEE03342}"/>
              </a:ext>
            </a:extLst>
          </p:cNvPr>
          <p:cNvSpPr txBox="1"/>
          <p:nvPr/>
        </p:nvSpPr>
        <p:spPr>
          <a:xfrm>
            <a:off x="2376239" y="6028858"/>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80" name="Rectangle 79">
            <a:extLst>
              <a:ext uri="{FF2B5EF4-FFF2-40B4-BE49-F238E27FC236}">
                <a16:creationId xmlns:a16="http://schemas.microsoft.com/office/drawing/2014/main" id="{04FEE22B-1EBE-4AF1-A435-CC78C710010B}"/>
              </a:ext>
            </a:extLst>
          </p:cNvPr>
          <p:cNvSpPr/>
          <p:nvPr/>
        </p:nvSpPr>
        <p:spPr>
          <a:xfrm>
            <a:off x="2560556" y="570436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88F188DA-3991-4BA3-8582-59AC6B833374}"/>
              </a:ext>
            </a:extLst>
          </p:cNvPr>
          <p:cNvSpPr txBox="1"/>
          <p:nvPr/>
        </p:nvSpPr>
        <p:spPr>
          <a:xfrm>
            <a:off x="2152841" y="5685474"/>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82" name="Rectangle 81">
            <a:extLst>
              <a:ext uri="{FF2B5EF4-FFF2-40B4-BE49-F238E27FC236}">
                <a16:creationId xmlns:a16="http://schemas.microsoft.com/office/drawing/2014/main" id="{6D6D2279-5980-49F3-BC76-FF79A35F0DBC}"/>
              </a:ext>
            </a:extLst>
          </p:cNvPr>
          <p:cNvSpPr/>
          <p:nvPr/>
        </p:nvSpPr>
        <p:spPr>
          <a:xfrm>
            <a:off x="2977287" y="570591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FE9E9D7F-CBCC-478F-A4FD-9EE0EDE3F0BB}"/>
              </a:ext>
            </a:extLst>
          </p:cNvPr>
          <p:cNvSpPr txBox="1"/>
          <p:nvPr/>
        </p:nvSpPr>
        <p:spPr>
          <a:xfrm>
            <a:off x="3126888" y="5670364"/>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84" name="Straight Connector 83">
            <a:extLst>
              <a:ext uri="{FF2B5EF4-FFF2-40B4-BE49-F238E27FC236}">
                <a16:creationId xmlns:a16="http://schemas.microsoft.com/office/drawing/2014/main" id="{C99863E4-17DE-4241-A726-E8F2A767EC64}"/>
              </a:ext>
            </a:extLst>
          </p:cNvPr>
          <p:cNvCxnSpPr>
            <a:cxnSpLocks/>
            <a:stCxn id="118" idx="2"/>
            <a:endCxn id="80" idx="0"/>
          </p:cNvCxnSpPr>
          <p:nvPr/>
        </p:nvCxnSpPr>
        <p:spPr>
          <a:xfrm flipH="1">
            <a:off x="2658799" y="5249414"/>
            <a:ext cx="218212" cy="454951"/>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F8439322-0F9D-45ED-A758-4498C8967FC1}"/>
              </a:ext>
            </a:extLst>
          </p:cNvPr>
          <p:cNvCxnSpPr>
            <a:cxnSpLocks/>
            <a:stCxn id="120" idx="2"/>
            <a:endCxn id="82" idx="0"/>
          </p:cNvCxnSpPr>
          <p:nvPr/>
        </p:nvCxnSpPr>
        <p:spPr>
          <a:xfrm flipH="1">
            <a:off x="3075530" y="5249414"/>
            <a:ext cx="175393" cy="456496"/>
          </a:xfrm>
          <a:prstGeom prst="line">
            <a:avLst/>
          </a:prstGeom>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C2FAAF50-71A9-4E0C-89B8-8CC4DFF04138}"/>
              </a:ext>
            </a:extLst>
          </p:cNvPr>
          <p:cNvSpPr txBox="1"/>
          <p:nvPr/>
        </p:nvSpPr>
        <p:spPr>
          <a:xfrm>
            <a:off x="1544826" y="6262601"/>
            <a:ext cx="2204504" cy="214399"/>
          </a:xfrm>
          <a:prstGeom prst="rect">
            <a:avLst/>
          </a:prstGeom>
          <a:noFill/>
        </p:spPr>
        <p:txBody>
          <a:bodyPr wrap="none" lIns="91440" tIns="45720" rIns="91440" rtlCol="0" anchor="t">
            <a:noAutofit/>
          </a:bodyPr>
          <a:lstStyle/>
          <a:p>
            <a:r>
              <a:rPr lang="en-US" sz="800" dirty="0">
                <a:solidFill>
                  <a:schemeClr val="tx1"/>
                </a:solidFill>
              </a:rPr>
              <a:t>One non-AP MLD with single serving AP MLD</a:t>
            </a:r>
          </a:p>
        </p:txBody>
      </p:sp>
      <p:sp>
        <p:nvSpPr>
          <p:cNvPr id="87" name="TextBox 86">
            <a:extLst>
              <a:ext uri="{FF2B5EF4-FFF2-40B4-BE49-F238E27FC236}">
                <a16:creationId xmlns:a16="http://schemas.microsoft.com/office/drawing/2014/main" id="{1D922236-8F89-4757-9308-125A9A6AC71B}"/>
              </a:ext>
            </a:extLst>
          </p:cNvPr>
          <p:cNvSpPr txBox="1"/>
          <p:nvPr/>
        </p:nvSpPr>
        <p:spPr>
          <a:xfrm>
            <a:off x="6442763" y="6234012"/>
            <a:ext cx="1930247" cy="233717"/>
          </a:xfrm>
          <a:prstGeom prst="rect">
            <a:avLst/>
          </a:prstGeom>
          <a:noFill/>
        </p:spPr>
        <p:txBody>
          <a:bodyPr wrap="none" lIns="91440" tIns="45720" rIns="91440" rtlCol="0" anchor="t">
            <a:noAutofit/>
          </a:bodyPr>
          <a:lstStyle/>
          <a:p>
            <a:r>
              <a:rPr lang="en-US" sz="800" dirty="0">
                <a:solidFill>
                  <a:schemeClr val="tx1"/>
                </a:solidFill>
              </a:rPr>
              <a:t>One non-AP MLD with multiple serving AP MLDs</a:t>
            </a:r>
          </a:p>
        </p:txBody>
      </p:sp>
      <p:sp>
        <p:nvSpPr>
          <p:cNvPr id="88" name="Rectangle 87">
            <a:extLst>
              <a:ext uri="{FF2B5EF4-FFF2-40B4-BE49-F238E27FC236}">
                <a16:creationId xmlns:a16="http://schemas.microsoft.com/office/drawing/2014/main" id="{24F40F0B-4C5B-4E01-81F1-2BCA07A713C2}"/>
              </a:ext>
            </a:extLst>
          </p:cNvPr>
          <p:cNvSpPr/>
          <p:nvPr/>
        </p:nvSpPr>
        <p:spPr>
          <a:xfrm>
            <a:off x="5903660" y="4697319"/>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9" name="TextBox 88">
            <a:extLst>
              <a:ext uri="{FF2B5EF4-FFF2-40B4-BE49-F238E27FC236}">
                <a16:creationId xmlns:a16="http://schemas.microsoft.com/office/drawing/2014/main" id="{2463ADF2-7C6B-4F60-B21E-C5B3BEF886A1}"/>
              </a:ext>
            </a:extLst>
          </p:cNvPr>
          <p:cNvSpPr txBox="1"/>
          <p:nvPr/>
        </p:nvSpPr>
        <p:spPr>
          <a:xfrm>
            <a:off x="6042871" y="4485165"/>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90" name="TextBox 89">
            <a:extLst>
              <a:ext uri="{FF2B5EF4-FFF2-40B4-BE49-F238E27FC236}">
                <a16:creationId xmlns:a16="http://schemas.microsoft.com/office/drawing/2014/main" id="{CD1DC5F9-6363-46EB-86C3-37C78AECD5EF}"/>
              </a:ext>
            </a:extLst>
          </p:cNvPr>
          <p:cNvSpPr txBox="1"/>
          <p:nvPr/>
        </p:nvSpPr>
        <p:spPr>
          <a:xfrm>
            <a:off x="5883257" y="4732165"/>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91" name="Rectangle 90">
            <a:extLst>
              <a:ext uri="{FF2B5EF4-FFF2-40B4-BE49-F238E27FC236}">
                <a16:creationId xmlns:a16="http://schemas.microsoft.com/office/drawing/2014/main" id="{1819A470-ED72-40EE-AF8D-20FEE99F3103}"/>
              </a:ext>
            </a:extLst>
          </p:cNvPr>
          <p:cNvSpPr/>
          <p:nvPr/>
        </p:nvSpPr>
        <p:spPr>
          <a:xfrm>
            <a:off x="6138914" y="498551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D6795237-4AA1-47C8-B02F-3D47DD6A2D9A}"/>
              </a:ext>
            </a:extLst>
          </p:cNvPr>
          <p:cNvSpPr txBox="1"/>
          <p:nvPr/>
        </p:nvSpPr>
        <p:spPr>
          <a:xfrm>
            <a:off x="5773680" y="5001971"/>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93" name="Rectangle 92">
            <a:extLst>
              <a:ext uri="{FF2B5EF4-FFF2-40B4-BE49-F238E27FC236}">
                <a16:creationId xmlns:a16="http://schemas.microsoft.com/office/drawing/2014/main" id="{510788B2-D341-4BA0-95B4-D0D962936583}"/>
              </a:ext>
            </a:extLst>
          </p:cNvPr>
          <p:cNvSpPr/>
          <p:nvPr/>
        </p:nvSpPr>
        <p:spPr>
          <a:xfrm>
            <a:off x="6512826" y="498551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F80ED767-19F9-4C69-B893-073D2112F63D}"/>
              </a:ext>
            </a:extLst>
          </p:cNvPr>
          <p:cNvSpPr txBox="1"/>
          <p:nvPr/>
        </p:nvSpPr>
        <p:spPr>
          <a:xfrm>
            <a:off x="6665146" y="4966984"/>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95" name="Rectangle 94">
            <a:extLst>
              <a:ext uri="{FF2B5EF4-FFF2-40B4-BE49-F238E27FC236}">
                <a16:creationId xmlns:a16="http://schemas.microsoft.com/office/drawing/2014/main" id="{B86543F4-F293-4097-A81D-4059F540CD3A}"/>
              </a:ext>
            </a:extLst>
          </p:cNvPr>
          <p:cNvSpPr/>
          <p:nvPr/>
        </p:nvSpPr>
        <p:spPr>
          <a:xfrm>
            <a:off x="7369670" y="4662473"/>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96" name="TextBox 95">
            <a:extLst>
              <a:ext uri="{FF2B5EF4-FFF2-40B4-BE49-F238E27FC236}">
                <a16:creationId xmlns:a16="http://schemas.microsoft.com/office/drawing/2014/main" id="{6335996B-C5FF-4BBF-B621-20F535E6F35F}"/>
              </a:ext>
            </a:extLst>
          </p:cNvPr>
          <p:cNvSpPr txBox="1"/>
          <p:nvPr/>
        </p:nvSpPr>
        <p:spPr>
          <a:xfrm>
            <a:off x="7508881" y="4450319"/>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97" name="TextBox 96">
            <a:extLst>
              <a:ext uri="{FF2B5EF4-FFF2-40B4-BE49-F238E27FC236}">
                <a16:creationId xmlns:a16="http://schemas.microsoft.com/office/drawing/2014/main" id="{43094142-7DD1-4C83-AB39-CE33F3F5BE22}"/>
              </a:ext>
            </a:extLst>
          </p:cNvPr>
          <p:cNvSpPr txBox="1"/>
          <p:nvPr/>
        </p:nvSpPr>
        <p:spPr>
          <a:xfrm>
            <a:off x="7349267" y="4697319"/>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98" name="Rectangle 97">
            <a:extLst>
              <a:ext uri="{FF2B5EF4-FFF2-40B4-BE49-F238E27FC236}">
                <a16:creationId xmlns:a16="http://schemas.microsoft.com/office/drawing/2014/main" id="{541547AA-B642-4D6E-A1DE-202A5BDB189C}"/>
              </a:ext>
            </a:extLst>
          </p:cNvPr>
          <p:cNvSpPr/>
          <p:nvPr/>
        </p:nvSpPr>
        <p:spPr>
          <a:xfrm>
            <a:off x="7604924" y="495066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E0028A9D-2608-418B-B0B8-6B361A012628}"/>
              </a:ext>
            </a:extLst>
          </p:cNvPr>
          <p:cNvSpPr txBox="1"/>
          <p:nvPr/>
        </p:nvSpPr>
        <p:spPr>
          <a:xfrm>
            <a:off x="7204697" y="4965512"/>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00" name="Rectangle 99">
            <a:extLst>
              <a:ext uri="{FF2B5EF4-FFF2-40B4-BE49-F238E27FC236}">
                <a16:creationId xmlns:a16="http://schemas.microsoft.com/office/drawing/2014/main" id="{97B24D69-4141-419F-B4F3-45054C125002}"/>
              </a:ext>
            </a:extLst>
          </p:cNvPr>
          <p:cNvSpPr/>
          <p:nvPr/>
        </p:nvSpPr>
        <p:spPr>
          <a:xfrm>
            <a:off x="7978836" y="495066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D2B6B86C-5A7B-4C44-9D09-90A56C65EED4}"/>
              </a:ext>
            </a:extLst>
          </p:cNvPr>
          <p:cNvSpPr txBox="1"/>
          <p:nvPr/>
        </p:nvSpPr>
        <p:spPr>
          <a:xfrm>
            <a:off x="8148965" y="4995064"/>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102" name="Straight Connector 101">
            <a:extLst>
              <a:ext uri="{FF2B5EF4-FFF2-40B4-BE49-F238E27FC236}">
                <a16:creationId xmlns:a16="http://schemas.microsoft.com/office/drawing/2014/main" id="{753D438B-5836-4924-BC04-D096B2FD0572}"/>
              </a:ext>
            </a:extLst>
          </p:cNvPr>
          <p:cNvCxnSpPr>
            <a:cxnSpLocks/>
            <a:endCxn id="106" idx="2"/>
          </p:cNvCxnSpPr>
          <p:nvPr/>
        </p:nvCxnSpPr>
        <p:spPr>
          <a:xfrm flipV="1">
            <a:off x="6643322" y="4427235"/>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B71E5944-10E5-4183-997E-F671C32EF98C}"/>
              </a:ext>
            </a:extLst>
          </p:cNvPr>
          <p:cNvCxnSpPr>
            <a:cxnSpLocks/>
            <a:stCxn id="95" idx="0"/>
            <a:endCxn id="106" idx="2"/>
          </p:cNvCxnSpPr>
          <p:nvPr/>
        </p:nvCxnSpPr>
        <p:spPr>
          <a:xfrm flipH="1" flipV="1">
            <a:off x="7267721" y="4427235"/>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Rectangle 103">
            <a:extLst>
              <a:ext uri="{FF2B5EF4-FFF2-40B4-BE49-F238E27FC236}">
                <a16:creationId xmlns:a16="http://schemas.microsoft.com/office/drawing/2014/main" id="{41561CCE-2EBC-40D5-A291-DA6B202D3BB5}"/>
              </a:ext>
            </a:extLst>
          </p:cNvPr>
          <p:cNvSpPr/>
          <p:nvPr/>
        </p:nvSpPr>
        <p:spPr>
          <a:xfrm>
            <a:off x="6761743" y="4139039"/>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5" name="TextBox 104">
            <a:extLst>
              <a:ext uri="{FF2B5EF4-FFF2-40B4-BE49-F238E27FC236}">
                <a16:creationId xmlns:a16="http://schemas.microsoft.com/office/drawing/2014/main" id="{104637D6-3658-44BC-B836-26F791FACD0E}"/>
              </a:ext>
            </a:extLst>
          </p:cNvPr>
          <p:cNvSpPr txBox="1"/>
          <p:nvPr/>
        </p:nvSpPr>
        <p:spPr>
          <a:xfrm>
            <a:off x="5806518" y="4188158"/>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106" name="TextBox 105">
            <a:extLst>
              <a:ext uri="{FF2B5EF4-FFF2-40B4-BE49-F238E27FC236}">
                <a16:creationId xmlns:a16="http://schemas.microsoft.com/office/drawing/2014/main" id="{77973B14-382B-4BB7-ABC4-8D00EF7097A8}"/>
              </a:ext>
            </a:extLst>
          </p:cNvPr>
          <p:cNvSpPr txBox="1"/>
          <p:nvPr/>
        </p:nvSpPr>
        <p:spPr>
          <a:xfrm>
            <a:off x="6741340" y="4101774"/>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107" name="Oval 106">
            <a:extLst>
              <a:ext uri="{FF2B5EF4-FFF2-40B4-BE49-F238E27FC236}">
                <a16:creationId xmlns:a16="http://schemas.microsoft.com/office/drawing/2014/main" id="{072015C6-6D7D-4B0C-9F88-428BF03658A2}"/>
              </a:ext>
            </a:extLst>
          </p:cNvPr>
          <p:cNvSpPr/>
          <p:nvPr/>
        </p:nvSpPr>
        <p:spPr>
          <a:xfrm>
            <a:off x="5791200" y="4039629"/>
            <a:ext cx="2822389"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2833870D-4C23-4C56-AB9C-2AAD4784539A}"/>
              </a:ext>
            </a:extLst>
          </p:cNvPr>
          <p:cNvSpPr/>
          <p:nvPr/>
        </p:nvSpPr>
        <p:spPr>
          <a:xfrm>
            <a:off x="1077504" y="4707868"/>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9" name="TextBox 108">
            <a:extLst>
              <a:ext uri="{FF2B5EF4-FFF2-40B4-BE49-F238E27FC236}">
                <a16:creationId xmlns:a16="http://schemas.microsoft.com/office/drawing/2014/main" id="{83B8843B-1E2D-4642-BE56-F0F4315AC16C}"/>
              </a:ext>
            </a:extLst>
          </p:cNvPr>
          <p:cNvSpPr txBox="1"/>
          <p:nvPr/>
        </p:nvSpPr>
        <p:spPr>
          <a:xfrm>
            <a:off x="1216715" y="4495714"/>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110" name="TextBox 109">
            <a:extLst>
              <a:ext uri="{FF2B5EF4-FFF2-40B4-BE49-F238E27FC236}">
                <a16:creationId xmlns:a16="http://schemas.microsoft.com/office/drawing/2014/main" id="{B644531A-A26C-4ABE-B1C2-E9141FE0FCD5}"/>
              </a:ext>
            </a:extLst>
          </p:cNvPr>
          <p:cNvSpPr txBox="1"/>
          <p:nvPr/>
        </p:nvSpPr>
        <p:spPr>
          <a:xfrm>
            <a:off x="1057101" y="4742714"/>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11" name="Rectangle 110">
            <a:extLst>
              <a:ext uri="{FF2B5EF4-FFF2-40B4-BE49-F238E27FC236}">
                <a16:creationId xmlns:a16="http://schemas.microsoft.com/office/drawing/2014/main" id="{C95DAAB5-3DAB-4C1A-BF2A-6014BA51F5EC}"/>
              </a:ext>
            </a:extLst>
          </p:cNvPr>
          <p:cNvSpPr/>
          <p:nvPr/>
        </p:nvSpPr>
        <p:spPr>
          <a:xfrm>
            <a:off x="1312758" y="499606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46EA8CBF-27D8-4887-AB53-52C28E68CC02}"/>
              </a:ext>
            </a:extLst>
          </p:cNvPr>
          <p:cNvSpPr txBox="1"/>
          <p:nvPr/>
        </p:nvSpPr>
        <p:spPr>
          <a:xfrm>
            <a:off x="947524" y="5012520"/>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113" name="Rectangle 112">
            <a:extLst>
              <a:ext uri="{FF2B5EF4-FFF2-40B4-BE49-F238E27FC236}">
                <a16:creationId xmlns:a16="http://schemas.microsoft.com/office/drawing/2014/main" id="{3967B04F-3BD0-45C9-B607-C04C0D6A531A}"/>
              </a:ext>
            </a:extLst>
          </p:cNvPr>
          <p:cNvSpPr/>
          <p:nvPr/>
        </p:nvSpPr>
        <p:spPr>
          <a:xfrm>
            <a:off x="1686670" y="499606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Box 113">
            <a:extLst>
              <a:ext uri="{FF2B5EF4-FFF2-40B4-BE49-F238E27FC236}">
                <a16:creationId xmlns:a16="http://schemas.microsoft.com/office/drawing/2014/main" id="{FA289D84-7B8E-413E-98BA-48CEB310A642}"/>
              </a:ext>
            </a:extLst>
          </p:cNvPr>
          <p:cNvSpPr txBox="1"/>
          <p:nvPr/>
        </p:nvSpPr>
        <p:spPr>
          <a:xfrm>
            <a:off x="1838990" y="4977533"/>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115" name="Rectangle 114">
            <a:extLst>
              <a:ext uri="{FF2B5EF4-FFF2-40B4-BE49-F238E27FC236}">
                <a16:creationId xmlns:a16="http://schemas.microsoft.com/office/drawing/2014/main" id="{829B9E66-B724-4BC0-9E07-7CB7DEA84735}"/>
              </a:ext>
            </a:extLst>
          </p:cNvPr>
          <p:cNvSpPr/>
          <p:nvPr/>
        </p:nvSpPr>
        <p:spPr>
          <a:xfrm>
            <a:off x="2543514" y="467302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16" name="TextBox 115">
            <a:extLst>
              <a:ext uri="{FF2B5EF4-FFF2-40B4-BE49-F238E27FC236}">
                <a16:creationId xmlns:a16="http://schemas.microsoft.com/office/drawing/2014/main" id="{0B39957F-1440-4334-B1C9-E7FC4FA627AD}"/>
              </a:ext>
            </a:extLst>
          </p:cNvPr>
          <p:cNvSpPr txBox="1"/>
          <p:nvPr/>
        </p:nvSpPr>
        <p:spPr>
          <a:xfrm>
            <a:off x="2682725" y="4460868"/>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117" name="TextBox 116">
            <a:extLst>
              <a:ext uri="{FF2B5EF4-FFF2-40B4-BE49-F238E27FC236}">
                <a16:creationId xmlns:a16="http://schemas.microsoft.com/office/drawing/2014/main" id="{C9DD6F41-F482-4413-B252-B41939E51E71}"/>
              </a:ext>
            </a:extLst>
          </p:cNvPr>
          <p:cNvSpPr txBox="1"/>
          <p:nvPr/>
        </p:nvSpPr>
        <p:spPr>
          <a:xfrm>
            <a:off x="2523111" y="4707868"/>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18" name="Rectangle 117">
            <a:extLst>
              <a:ext uri="{FF2B5EF4-FFF2-40B4-BE49-F238E27FC236}">
                <a16:creationId xmlns:a16="http://schemas.microsoft.com/office/drawing/2014/main" id="{373435BC-C5A7-4E5D-A436-2639EC006F27}"/>
              </a:ext>
            </a:extLst>
          </p:cNvPr>
          <p:cNvSpPr/>
          <p:nvPr/>
        </p:nvSpPr>
        <p:spPr>
          <a:xfrm>
            <a:off x="2778768" y="496121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250FC728-FA2C-4952-B38F-C98C5D02905B}"/>
              </a:ext>
            </a:extLst>
          </p:cNvPr>
          <p:cNvSpPr txBox="1"/>
          <p:nvPr/>
        </p:nvSpPr>
        <p:spPr>
          <a:xfrm>
            <a:off x="2378541" y="4976061"/>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20" name="Rectangle 119">
            <a:extLst>
              <a:ext uri="{FF2B5EF4-FFF2-40B4-BE49-F238E27FC236}">
                <a16:creationId xmlns:a16="http://schemas.microsoft.com/office/drawing/2014/main" id="{612AA7AE-3324-4152-A1A7-528EF4549596}"/>
              </a:ext>
            </a:extLst>
          </p:cNvPr>
          <p:cNvSpPr/>
          <p:nvPr/>
        </p:nvSpPr>
        <p:spPr>
          <a:xfrm>
            <a:off x="3152680" y="496121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a:extLst>
              <a:ext uri="{FF2B5EF4-FFF2-40B4-BE49-F238E27FC236}">
                <a16:creationId xmlns:a16="http://schemas.microsoft.com/office/drawing/2014/main" id="{29C77626-3580-4623-8381-589D4834DCA0}"/>
              </a:ext>
            </a:extLst>
          </p:cNvPr>
          <p:cNvSpPr txBox="1"/>
          <p:nvPr/>
        </p:nvSpPr>
        <p:spPr>
          <a:xfrm>
            <a:off x="3322809" y="5005613"/>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122" name="Straight Connector 121">
            <a:extLst>
              <a:ext uri="{FF2B5EF4-FFF2-40B4-BE49-F238E27FC236}">
                <a16:creationId xmlns:a16="http://schemas.microsoft.com/office/drawing/2014/main" id="{7E536F8B-5FEA-4EA4-8F86-84692F3D7327}"/>
              </a:ext>
            </a:extLst>
          </p:cNvPr>
          <p:cNvCxnSpPr>
            <a:cxnSpLocks/>
            <a:endCxn id="126" idx="2"/>
          </p:cNvCxnSpPr>
          <p:nvPr/>
        </p:nvCxnSpPr>
        <p:spPr>
          <a:xfrm flipV="1">
            <a:off x="1817166" y="4437784"/>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9AA4A7B-4D7C-4D47-A6DD-652EAAB495F6}"/>
              </a:ext>
            </a:extLst>
          </p:cNvPr>
          <p:cNvCxnSpPr>
            <a:cxnSpLocks/>
            <a:stCxn id="115" idx="0"/>
            <a:endCxn id="126" idx="2"/>
          </p:cNvCxnSpPr>
          <p:nvPr/>
        </p:nvCxnSpPr>
        <p:spPr>
          <a:xfrm flipH="1" flipV="1">
            <a:off x="2441565" y="4437784"/>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4" name="Rectangle 123">
            <a:extLst>
              <a:ext uri="{FF2B5EF4-FFF2-40B4-BE49-F238E27FC236}">
                <a16:creationId xmlns:a16="http://schemas.microsoft.com/office/drawing/2014/main" id="{4423B7F2-3689-43D4-B76A-8E0C433AA720}"/>
              </a:ext>
            </a:extLst>
          </p:cNvPr>
          <p:cNvSpPr/>
          <p:nvPr/>
        </p:nvSpPr>
        <p:spPr>
          <a:xfrm>
            <a:off x="1935587" y="4149588"/>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5" name="TextBox 124">
            <a:extLst>
              <a:ext uri="{FF2B5EF4-FFF2-40B4-BE49-F238E27FC236}">
                <a16:creationId xmlns:a16="http://schemas.microsoft.com/office/drawing/2014/main" id="{CAEBF81C-92F3-4A20-95EA-9D56E53370BA}"/>
              </a:ext>
            </a:extLst>
          </p:cNvPr>
          <p:cNvSpPr txBox="1"/>
          <p:nvPr/>
        </p:nvSpPr>
        <p:spPr>
          <a:xfrm>
            <a:off x="980362" y="4198707"/>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126" name="TextBox 125">
            <a:extLst>
              <a:ext uri="{FF2B5EF4-FFF2-40B4-BE49-F238E27FC236}">
                <a16:creationId xmlns:a16="http://schemas.microsoft.com/office/drawing/2014/main" id="{B21486B4-5FB1-4212-9033-AD9A6F6B8D71}"/>
              </a:ext>
            </a:extLst>
          </p:cNvPr>
          <p:cNvSpPr txBox="1"/>
          <p:nvPr/>
        </p:nvSpPr>
        <p:spPr>
          <a:xfrm>
            <a:off x="1915184" y="4112323"/>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127" name="Oval 126">
            <a:extLst>
              <a:ext uri="{FF2B5EF4-FFF2-40B4-BE49-F238E27FC236}">
                <a16:creationId xmlns:a16="http://schemas.microsoft.com/office/drawing/2014/main" id="{2CB7D0AF-72E4-4E1F-BBB5-035E31000C42}"/>
              </a:ext>
            </a:extLst>
          </p:cNvPr>
          <p:cNvSpPr/>
          <p:nvPr/>
        </p:nvSpPr>
        <p:spPr>
          <a:xfrm>
            <a:off x="965044" y="4050178"/>
            <a:ext cx="2822389"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DB1E3824-732A-4298-968B-39A34EE9B720}"/>
              </a:ext>
            </a:extLst>
          </p:cNvPr>
          <p:cNvSpPr/>
          <p:nvPr/>
        </p:nvSpPr>
        <p:spPr>
          <a:xfrm>
            <a:off x="974244" y="4513247"/>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id="{E63675B5-4CCD-4A43-9AAF-ACAA47654EE5}"/>
              </a:ext>
            </a:extLst>
          </p:cNvPr>
          <p:cNvSpPr/>
          <p:nvPr/>
        </p:nvSpPr>
        <p:spPr>
          <a:xfrm>
            <a:off x="2431926" y="4558102"/>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CF4F03F2-A41B-4BF7-A087-66E298D7B1E6}"/>
              </a:ext>
            </a:extLst>
          </p:cNvPr>
          <p:cNvSpPr/>
          <p:nvPr/>
        </p:nvSpPr>
        <p:spPr>
          <a:xfrm>
            <a:off x="5804818" y="4593335"/>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039C5EC3-9580-48E1-9F41-6DA9D1F63D6A}"/>
              </a:ext>
            </a:extLst>
          </p:cNvPr>
          <p:cNvSpPr/>
          <p:nvPr/>
        </p:nvSpPr>
        <p:spPr>
          <a:xfrm>
            <a:off x="7283808" y="4566078"/>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9950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Frame Broadcasting</a:t>
            </a:r>
            <a:endParaRPr lang="en-US" sz="2400" b="0" dirty="0"/>
          </a:p>
        </p:txBody>
      </p:sp>
      <p:sp>
        <p:nvSpPr>
          <p:cNvPr id="3" name="Content Placeholder 2"/>
          <p:cNvSpPr>
            <a:spLocks noGrp="1"/>
          </p:cNvSpPr>
          <p:nvPr>
            <p:ph idx="1"/>
          </p:nvPr>
        </p:nvSpPr>
        <p:spPr>
          <a:xfrm>
            <a:off x="19438" y="1184700"/>
            <a:ext cx="8743562" cy="2091900"/>
          </a:xfrm>
        </p:spPr>
        <p:txBody>
          <a:bodyPr/>
          <a:lstStyle/>
          <a:p>
            <a:r>
              <a:rPr lang="en-US" sz="1600" dirty="0">
                <a:latin typeface="Times New Roman" panose="02020603050405020304" pitchFamily="18" charset="0"/>
              </a:rPr>
              <a:t>The sequence number space of the group-addressed QoS Data frames is at AP MLD level.</a:t>
            </a:r>
          </a:p>
          <a:p>
            <a:pPr lvl="1"/>
            <a:r>
              <a:rPr lang="en-US" sz="1600" dirty="0">
                <a:latin typeface="Times New Roman" panose="02020603050405020304" pitchFamily="18" charset="0"/>
              </a:rPr>
              <a:t>All the APs affiliated with an  AP MLD affiliated with a roaming AP MLD use the same sequence number to broadcast a broadcast data frame.</a:t>
            </a:r>
          </a:p>
          <a:p>
            <a:r>
              <a:rPr lang="en-US" sz="1600" dirty="0">
                <a:latin typeface="Times New Roman" panose="02020603050405020304" pitchFamily="18" charset="0"/>
              </a:rPr>
              <a:t>In the TIM element of an AP affiliated with AP MLD1 of a roaming AP MLD, the indication of the  buffered group-addressed frames of another AP affiliated with AP MLD2 of the roaming AP MLD is not carried. </a:t>
            </a: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4286646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MLD Features in Single Serving AP MLD Mode</a:t>
            </a:r>
            <a:endParaRPr lang="en-US" sz="2400" b="0" dirty="0"/>
          </a:p>
        </p:txBody>
      </p:sp>
      <p:sp>
        <p:nvSpPr>
          <p:cNvPr id="3" name="Content Placeholder 2"/>
          <p:cNvSpPr>
            <a:spLocks noGrp="1"/>
          </p:cNvSpPr>
          <p:nvPr>
            <p:ph idx="1"/>
          </p:nvPr>
        </p:nvSpPr>
        <p:spPr>
          <a:xfrm>
            <a:off x="19438" y="990600"/>
            <a:ext cx="9124562" cy="3166048"/>
          </a:xfrm>
        </p:spPr>
        <p:txBody>
          <a:bodyPr/>
          <a:lstStyle/>
          <a:p>
            <a:r>
              <a:rPr lang="en-US" sz="1800" dirty="0">
                <a:latin typeface="Times New Roman" panose="02020603050405020304" pitchFamily="18" charset="0"/>
              </a:rPr>
              <a:t>Observation</a:t>
            </a:r>
          </a:p>
          <a:p>
            <a:pPr lvl="1"/>
            <a:r>
              <a:rPr lang="en-US" sz="1400" dirty="0"/>
              <a:t>NSTR may not be able to be transferred from one serving AP MLD to another AP MLD</a:t>
            </a:r>
            <a:r>
              <a:rPr lang="en-US" sz="1400" dirty="0">
                <a:latin typeface="Times New Roman" panose="02020603050405020304" pitchFamily="18" charset="0"/>
              </a:rPr>
              <a:t>.</a:t>
            </a:r>
          </a:p>
          <a:p>
            <a:pPr lvl="1"/>
            <a:r>
              <a:rPr lang="en-US" sz="1400" dirty="0"/>
              <a:t>EMLSR/EMLMR mode may not be suitable to be  transferred  from one serving AP MLD to another AP MLD.</a:t>
            </a:r>
            <a:endParaRPr lang="en-US" sz="1400" dirty="0">
              <a:latin typeface="Times New Roman" panose="02020603050405020304" pitchFamily="18" charset="0"/>
            </a:endParaRPr>
          </a:p>
          <a:p>
            <a:r>
              <a:rPr lang="en-US" sz="1800" dirty="0">
                <a:latin typeface="Times New Roman" panose="02020603050405020304" pitchFamily="18" charset="0"/>
              </a:rPr>
              <a:t>The NSTR support is at AP MLD level</a:t>
            </a:r>
          </a:p>
          <a:p>
            <a:r>
              <a:rPr lang="en-US" sz="1800" dirty="0">
                <a:latin typeface="Times New Roman" panose="02020603050405020304" pitchFamily="18" charset="0"/>
              </a:rPr>
              <a:t>The EMLSR mode support is at AP MLD level</a:t>
            </a:r>
          </a:p>
          <a:p>
            <a:r>
              <a:rPr lang="en-US" sz="1800" dirty="0">
                <a:latin typeface="Times New Roman" panose="02020603050405020304" pitchFamily="18" charset="0"/>
              </a:rPr>
              <a:t>The EMLMR mode support is at AP MLD level</a:t>
            </a:r>
          </a:p>
          <a:p>
            <a:r>
              <a:rPr lang="en-US" sz="1800" dirty="0">
                <a:latin typeface="Times New Roman" panose="02020603050405020304" pitchFamily="18" charset="0"/>
              </a:rPr>
              <a:t>The STR operation is at AP MLD level</a:t>
            </a:r>
          </a:p>
          <a:p>
            <a:r>
              <a:rPr lang="en-US" sz="1800" dirty="0">
                <a:latin typeface="Times New Roman" panose="02020603050405020304" pitchFamily="18" charset="0"/>
              </a:rPr>
              <a:t>TID-to-Link Mapping is at AP MLD level</a:t>
            </a:r>
          </a:p>
          <a:p>
            <a:r>
              <a:rPr lang="en-US" sz="1800" dirty="0">
                <a:latin typeface="Times New Roman" panose="02020603050405020304" pitchFamily="18" charset="0"/>
              </a:rPr>
              <a:t>Multi-Link Traffic Indication is at AP MLD level</a:t>
            </a:r>
          </a:p>
          <a:p>
            <a:endParaRPr lang="en-US" sz="18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37" name="Rectangle 36">
            <a:extLst>
              <a:ext uri="{FF2B5EF4-FFF2-40B4-BE49-F238E27FC236}">
                <a16:creationId xmlns:a16="http://schemas.microsoft.com/office/drawing/2014/main" id="{1D225216-1B8D-436B-AA63-A77043D2B429}"/>
              </a:ext>
            </a:extLst>
          </p:cNvPr>
          <p:cNvSpPr/>
          <p:nvPr/>
        </p:nvSpPr>
        <p:spPr>
          <a:xfrm>
            <a:off x="6594536" y="5830034"/>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8" name="TextBox 37">
            <a:extLst>
              <a:ext uri="{FF2B5EF4-FFF2-40B4-BE49-F238E27FC236}">
                <a16:creationId xmlns:a16="http://schemas.microsoft.com/office/drawing/2014/main" id="{F3A3E9AE-59BC-4DE1-B94A-C2F5A63CD699}"/>
              </a:ext>
            </a:extLst>
          </p:cNvPr>
          <p:cNvSpPr txBox="1"/>
          <p:nvPr/>
        </p:nvSpPr>
        <p:spPr>
          <a:xfrm>
            <a:off x="5551385" y="5899632"/>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p:txBody>
      </p:sp>
      <p:sp>
        <p:nvSpPr>
          <p:cNvPr id="39" name="TextBox 38">
            <a:extLst>
              <a:ext uri="{FF2B5EF4-FFF2-40B4-BE49-F238E27FC236}">
                <a16:creationId xmlns:a16="http://schemas.microsoft.com/office/drawing/2014/main" id="{828BFCE3-DA58-4C6F-9BC8-4A533FBAD227}"/>
              </a:ext>
            </a:extLst>
          </p:cNvPr>
          <p:cNvSpPr txBox="1"/>
          <p:nvPr/>
        </p:nvSpPr>
        <p:spPr>
          <a:xfrm>
            <a:off x="6592795" y="5864880"/>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40" name="Rectangle 39">
            <a:extLst>
              <a:ext uri="{FF2B5EF4-FFF2-40B4-BE49-F238E27FC236}">
                <a16:creationId xmlns:a16="http://schemas.microsoft.com/office/drawing/2014/main" id="{D540E70A-8969-42E1-BBB8-32E37EF13544}"/>
              </a:ext>
            </a:extLst>
          </p:cNvPr>
          <p:cNvSpPr/>
          <p:nvPr/>
        </p:nvSpPr>
        <p:spPr>
          <a:xfrm>
            <a:off x="6777112" y="554038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CC023D77-1D32-434E-BA8F-113E0876EE70}"/>
              </a:ext>
            </a:extLst>
          </p:cNvPr>
          <p:cNvSpPr txBox="1"/>
          <p:nvPr/>
        </p:nvSpPr>
        <p:spPr>
          <a:xfrm>
            <a:off x="6369397" y="5521496"/>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42" name="Rectangle 41">
            <a:extLst>
              <a:ext uri="{FF2B5EF4-FFF2-40B4-BE49-F238E27FC236}">
                <a16:creationId xmlns:a16="http://schemas.microsoft.com/office/drawing/2014/main" id="{4E71CEF8-7EC8-4EE8-BB21-CD65D591E29F}"/>
              </a:ext>
            </a:extLst>
          </p:cNvPr>
          <p:cNvSpPr/>
          <p:nvPr/>
        </p:nvSpPr>
        <p:spPr>
          <a:xfrm>
            <a:off x="7193843" y="5541932"/>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38B6EB0E-94E8-4D27-BB9F-0FBB2F4A6FD1}"/>
              </a:ext>
            </a:extLst>
          </p:cNvPr>
          <p:cNvSpPr txBox="1"/>
          <p:nvPr/>
        </p:nvSpPr>
        <p:spPr>
          <a:xfrm>
            <a:off x="7343444" y="5506386"/>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44" name="Straight Connector 43">
            <a:extLst>
              <a:ext uri="{FF2B5EF4-FFF2-40B4-BE49-F238E27FC236}">
                <a16:creationId xmlns:a16="http://schemas.microsoft.com/office/drawing/2014/main" id="{E2A242C9-4F39-43B5-B7C5-450460ADE23C}"/>
              </a:ext>
            </a:extLst>
          </p:cNvPr>
          <p:cNvCxnSpPr>
            <a:cxnSpLocks/>
            <a:stCxn id="57" idx="2"/>
            <a:endCxn id="40" idx="0"/>
          </p:cNvCxnSpPr>
          <p:nvPr/>
        </p:nvCxnSpPr>
        <p:spPr>
          <a:xfrm flipH="1">
            <a:off x="6875355" y="5085436"/>
            <a:ext cx="218212" cy="454951"/>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840BC34A-00BE-4220-A24A-6CFB1CC8885E}"/>
              </a:ext>
            </a:extLst>
          </p:cNvPr>
          <p:cNvCxnSpPr>
            <a:cxnSpLocks/>
            <a:stCxn id="59" idx="2"/>
            <a:endCxn id="42" idx="0"/>
          </p:cNvCxnSpPr>
          <p:nvPr/>
        </p:nvCxnSpPr>
        <p:spPr>
          <a:xfrm flipH="1">
            <a:off x="7292086" y="5085436"/>
            <a:ext cx="175393" cy="456496"/>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5B33714B-B21C-4BB9-B641-98E0329E59C4}"/>
              </a:ext>
            </a:extLst>
          </p:cNvPr>
          <p:cNvSpPr txBox="1"/>
          <p:nvPr/>
        </p:nvSpPr>
        <p:spPr>
          <a:xfrm>
            <a:off x="5761382" y="6098623"/>
            <a:ext cx="2204504" cy="214399"/>
          </a:xfrm>
          <a:prstGeom prst="rect">
            <a:avLst/>
          </a:prstGeom>
          <a:noFill/>
        </p:spPr>
        <p:txBody>
          <a:bodyPr wrap="none" lIns="91440" tIns="45720" rIns="91440" rtlCol="0" anchor="t">
            <a:noAutofit/>
          </a:bodyPr>
          <a:lstStyle/>
          <a:p>
            <a:r>
              <a:rPr lang="en-US" sz="800" dirty="0">
                <a:solidFill>
                  <a:schemeClr val="tx1"/>
                </a:solidFill>
              </a:rPr>
              <a:t>One non-AP MLD with single serving AP MLD</a:t>
            </a:r>
          </a:p>
        </p:txBody>
      </p:sp>
      <p:sp>
        <p:nvSpPr>
          <p:cNvPr id="47" name="Rectangle 46">
            <a:extLst>
              <a:ext uri="{FF2B5EF4-FFF2-40B4-BE49-F238E27FC236}">
                <a16:creationId xmlns:a16="http://schemas.microsoft.com/office/drawing/2014/main" id="{197B90A1-B1D5-44E5-BC10-73866B93B3B3}"/>
              </a:ext>
            </a:extLst>
          </p:cNvPr>
          <p:cNvSpPr/>
          <p:nvPr/>
        </p:nvSpPr>
        <p:spPr>
          <a:xfrm>
            <a:off x="5294060" y="4543890"/>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48" name="TextBox 47">
            <a:extLst>
              <a:ext uri="{FF2B5EF4-FFF2-40B4-BE49-F238E27FC236}">
                <a16:creationId xmlns:a16="http://schemas.microsoft.com/office/drawing/2014/main" id="{170920DB-1295-46A1-A7CA-ABB7DC0F7D65}"/>
              </a:ext>
            </a:extLst>
          </p:cNvPr>
          <p:cNvSpPr txBox="1"/>
          <p:nvPr/>
        </p:nvSpPr>
        <p:spPr>
          <a:xfrm>
            <a:off x="5433271" y="4331736"/>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49" name="TextBox 48">
            <a:extLst>
              <a:ext uri="{FF2B5EF4-FFF2-40B4-BE49-F238E27FC236}">
                <a16:creationId xmlns:a16="http://schemas.microsoft.com/office/drawing/2014/main" id="{CE810482-040E-4BEF-B816-FEB265662AA8}"/>
              </a:ext>
            </a:extLst>
          </p:cNvPr>
          <p:cNvSpPr txBox="1"/>
          <p:nvPr/>
        </p:nvSpPr>
        <p:spPr>
          <a:xfrm>
            <a:off x="5273657" y="4578736"/>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50" name="Rectangle 49">
            <a:extLst>
              <a:ext uri="{FF2B5EF4-FFF2-40B4-BE49-F238E27FC236}">
                <a16:creationId xmlns:a16="http://schemas.microsoft.com/office/drawing/2014/main" id="{F7C7C471-CE01-465F-B4E9-23E8DCB571CA}"/>
              </a:ext>
            </a:extLst>
          </p:cNvPr>
          <p:cNvSpPr/>
          <p:nvPr/>
        </p:nvSpPr>
        <p:spPr>
          <a:xfrm>
            <a:off x="5529314" y="483208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D31C8D16-3FA2-47A8-A635-A0E8F22ADDA4}"/>
              </a:ext>
            </a:extLst>
          </p:cNvPr>
          <p:cNvSpPr txBox="1"/>
          <p:nvPr/>
        </p:nvSpPr>
        <p:spPr>
          <a:xfrm>
            <a:off x="5164080" y="4848542"/>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52" name="Rectangle 51">
            <a:extLst>
              <a:ext uri="{FF2B5EF4-FFF2-40B4-BE49-F238E27FC236}">
                <a16:creationId xmlns:a16="http://schemas.microsoft.com/office/drawing/2014/main" id="{A7B1989B-D8D0-4269-A2C7-8F6E6E9C3A71}"/>
              </a:ext>
            </a:extLst>
          </p:cNvPr>
          <p:cNvSpPr/>
          <p:nvPr/>
        </p:nvSpPr>
        <p:spPr>
          <a:xfrm>
            <a:off x="5903226" y="483208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F887D08E-4DEF-4466-9F64-768F62BB3EBB}"/>
              </a:ext>
            </a:extLst>
          </p:cNvPr>
          <p:cNvSpPr txBox="1"/>
          <p:nvPr/>
        </p:nvSpPr>
        <p:spPr>
          <a:xfrm>
            <a:off x="6055546" y="4813555"/>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54" name="Rectangle 53">
            <a:extLst>
              <a:ext uri="{FF2B5EF4-FFF2-40B4-BE49-F238E27FC236}">
                <a16:creationId xmlns:a16="http://schemas.microsoft.com/office/drawing/2014/main" id="{73655EAA-F590-4BC9-BF0B-D32A65130FFB}"/>
              </a:ext>
            </a:extLst>
          </p:cNvPr>
          <p:cNvSpPr/>
          <p:nvPr/>
        </p:nvSpPr>
        <p:spPr>
          <a:xfrm>
            <a:off x="6760070" y="4509044"/>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5" name="TextBox 54">
            <a:extLst>
              <a:ext uri="{FF2B5EF4-FFF2-40B4-BE49-F238E27FC236}">
                <a16:creationId xmlns:a16="http://schemas.microsoft.com/office/drawing/2014/main" id="{14D34131-5FC8-44FB-9BA2-62CF447BD944}"/>
              </a:ext>
            </a:extLst>
          </p:cNvPr>
          <p:cNvSpPr txBox="1"/>
          <p:nvPr/>
        </p:nvSpPr>
        <p:spPr>
          <a:xfrm>
            <a:off x="6899281" y="4296890"/>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56" name="TextBox 55">
            <a:extLst>
              <a:ext uri="{FF2B5EF4-FFF2-40B4-BE49-F238E27FC236}">
                <a16:creationId xmlns:a16="http://schemas.microsoft.com/office/drawing/2014/main" id="{C5381415-C69B-4253-9266-FC2638C8A612}"/>
              </a:ext>
            </a:extLst>
          </p:cNvPr>
          <p:cNvSpPr txBox="1"/>
          <p:nvPr/>
        </p:nvSpPr>
        <p:spPr>
          <a:xfrm>
            <a:off x="6739667" y="4543890"/>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57" name="Rectangle 56">
            <a:extLst>
              <a:ext uri="{FF2B5EF4-FFF2-40B4-BE49-F238E27FC236}">
                <a16:creationId xmlns:a16="http://schemas.microsoft.com/office/drawing/2014/main" id="{C079A7BD-7228-4A7C-A0BE-225AD54AE2C9}"/>
              </a:ext>
            </a:extLst>
          </p:cNvPr>
          <p:cNvSpPr/>
          <p:nvPr/>
        </p:nvSpPr>
        <p:spPr>
          <a:xfrm>
            <a:off x="6995324" y="479724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60ACCD78-8B49-4FA6-A520-97B620A6278E}"/>
              </a:ext>
            </a:extLst>
          </p:cNvPr>
          <p:cNvSpPr txBox="1"/>
          <p:nvPr/>
        </p:nvSpPr>
        <p:spPr>
          <a:xfrm>
            <a:off x="6595097" y="4812083"/>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59" name="Rectangle 58">
            <a:extLst>
              <a:ext uri="{FF2B5EF4-FFF2-40B4-BE49-F238E27FC236}">
                <a16:creationId xmlns:a16="http://schemas.microsoft.com/office/drawing/2014/main" id="{00B32796-4724-4252-AE0F-F7637ADAD520}"/>
              </a:ext>
            </a:extLst>
          </p:cNvPr>
          <p:cNvSpPr/>
          <p:nvPr/>
        </p:nvSpPr>
        <p:spPr>
          <a:xfrm>
            <a:off x="7369236" y="479724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99DE53B7-6368-4E83-AB88-02E75245D3AA}"/>
              </a:ext>
            </a:extLst>
          </p:cNvPr>
          <p:cNvSpPr txBox="1"/>
          <p:nvPr/>
        </p:nvSpPr>
        <p:spPr>
          <a:xfrm>
            <a:off x="7539365" y="4841635"/>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61" name="Straight Connector 60">
            <a:extLst>
              <a:ext uri="{FF2B5EF4-FFF2-40B4-BE49-F238E27FC236}">
                <a16:creationId xmlns:a16="http://schemas.microsoft.com/office/drawing/2014/main" id="{D294ACE7-D51D-4B2D-80F4-4D911A841E38}"/>
              </a:ext>
            </a:extLst>
          </p:cNvPr>
          <p:cNvCxnSpPr>
            <a:cxnSpLocks/>
            <a:endCxn id="65" idx="2"/>
          </p:cNvCxnSpPr>
          <p:nvPr/>
        </p:nvCxnSpPr>
        <p:spPr>
          <a:xfrm flipV="1">
            <a:off x="6033722" y="4273806"/>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92067EE-52FC-4DBA-A1D1-260A7F106E92}"/>
              </a:ext>
            </a:extLst>
          </p:cNvPr>
          <p:cNvCxnSpPr>
            <a:cxnSpLocks/>
            <a:stCxn id="54" idx="0"/>
            <a:endCxn id="65" idx="2"/>
          </p:cNvCxnSpPr>
          <p:nvPr/>
        </p:nvCxnSpPr>
        <p:spPr>
          <a:xfrm flipH="1" flipV="1">
            <a:off x="6658121" y="4273806"/>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Rectangle 62">
            <a:extLst>
              <a:ext uri="{FF2B5EF4-FFF2-40B4-BE49-F238E27FC236}">
                <a16:creationId xmlns:a16="http://schemas.microsoft.com/office/drawing/2014/main" id="{28F560FB-CE5D-4C7E-9FFD-C9A772E9E057}"/>
              </a:ext>
            </a:extLst>
          </p:cNvPr>
          <p:cNvSpPr/>
          <p:nvPr/>
        </p:nvSpPr>
        <p:spPr>
          <a:xfrm>
            <a:off x="6152143" y="3985610"/>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4" name="TextBox 63">
            <a:extLst>
              <a:ext uri="{FF2B5EF4-FFF2-40B4-BE49-F238E27FC236}">
                <a16:creationId xmlns:a16="http://schemas.microsoft.com/office/drawing/2014/main" id="{0D3674BC-0355-4971-9218-17715CC00FC9}"/>
              </a:ext>
            </a:extLst>
          </p:cNvPr>
          <p:cNvSpPr txBox="1"/>
          <p:nvPr/>
        </p:nvSpPr>
        <p:spPr>
          <a:xfrm>
            <a:off x="5196918" y="4034729"/>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65" name="TextBox 64">
            <a:extLst>
              <a:ext uri="{FF2B5EF4-FFF2-40B4-BE49-F238E27FC236}">
                <a16:creationId xmlns:a16="http://schemas.microsoft.com/office/drawing/2014/main" id="{DBD64874-9493-48AA-A546-5C58E4A4C869}"/>
              </a:ext>
            </a:extLst>
          </p:cNvPr>
          <p:cNvSpPr txBox="1"/>
          <p:nvPr/>
        </p:nvSpPr>
        <p:spPr>
          <a:xfrm>
            <a:off x="6131740" y="3948345"/>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66" name="Oval 65">
            <a:extLst>
              <a:ext uri="{FF2B5EF4-FFF2-40B4-BE49-F238E27FC236}">
                <a16:creationId xmlns:a16="http://schemas.microsoft.com/office/drawing/2014/main" id="{7F32E3EE-C2C5-48BC-90C0-3DC15102ACF8}"/>
              </a:ext>
            </a:extLst>
          </p:cNvPr>
          <p:cNvSpPr/>
          <p:nvPr/>
        </p:nvSpPr>
        <p:spPr>
          <a:xfrm>
            <a:off x="5181600" y="3886200"/>
            <a:ext cx="2822389"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7A7D9599-2933-428F-8346-2E1BEE08AC57}"/>
              </a:ext>
            </a:extLst>
          </p:cNvPr>
          <p:cNvSpPr/>
          <p:nvPr/>
        </p:nvSpPr>
        <p:spPr>
          <a:xfrm>
            <a:off x="5209817" y="4395871"/>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6B7154FA-296A-40FE-8C9A-7E0ED407C463}"/>
              </a:ext>
            </a:extLst>
          </p:cNvPr>
          <p:cNvSpPr/>
          <p:nvPr/>
        </p:nvSpPr>
        <p:spPr>
          <a:xfrm>
            <a:off x="6686176" y="4379614"/>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4020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502961"/>
            <a:ext cx="9144000" cy="592171"/>
          </a:xfrm>
        </p:spPr>
        <p:txBody>
          <a:bodyPr/>
          <a:lstStyle/>
          <a:p>
            <a:r>
              <a:rPr lang="en-US" sz="2400" dirty="0"/>
              <a:t>Restriction under Multiple Serving AP MLD Mode</a:t>
            </a:r>
            <a:endParaRPr lang="en-US" sz="2400" b="0" dirty="0"/>
          </a:p>
        </p:txBody>
      </p:sp>
      <p:sp>
        <p:nvSpPr>
          <p:cNvPr id="3" name="Content Placeholder 2"/>
          <p:cNvSpPr>
            <a:spLocks noGrp="1"/>
          </p:cNvSpPr>
          <p:nvPr>
            <p:ph idx="1"/>
          </p:nvPr>
        </p:nvSpPr>
        <p:spPr>
          <a:xfrm>
            <a:off x="1555" y="990600"/>
            <a:ext cx="8990045" cy="1987435"/>
          </a:xfrm>
        </p:spPr>
        <p:txBody>
          <a:bodyPr/>
          <a:lstStyle/>
          <a:p>
            <a:r>
              <a:rPr lang="en-US" sz="1800" dirty="0"/>
              <a:t>A serving AP MLD can’t support the </a:t>
            </a:r>
            <a:r>
              <a:rPr lang="en-US" sz="1800" dirty="0" err="1"/>
              <a:t>nontransient</a:t>
            </a:r>
            <a:r>
              <a:rPr lang="en-US" sz="1800" dirty="0"/>
              <a:t> multiple serving AP MLD mode unless one of the following is true</a:t>
            </a:r>
          </a:p>
          <a:p>
            <a:pPr lvl="1"/>
            <a:r>
              <a:rPr lang="en-US" sz="1600" dirty="0">
                <a:latin typeface="Times New Roman" panose="02020603050405020304" pitchFamily="18" charset="0"/>
              </a:rPr>
              <a:t>The roaming AP MLD supports roaming MLD level reorder buffer, duplication detection</a:t>
            </a:r>
          </a:p>
          <a:p>
            <a:pPr lvl="1"/>
            <a:r>
              <a:rPr lang="en-US" sz="1600" dirty="0">
                <a:latin typeface="Times New Roman" panose="02020603050405020304" pitchFamily="18" charset="0"/>
              </a:rPr>
              <a:t>One UL TID is not mapped to more than one serving AP MLD</a:t>
            </a:r>
          </a:p>
          <a:p>
            <a:pPr lvl="1"/>
            <a:r>
              <a:rPr lang="en-US" sz="1600" dirty="0">
                <a:latin typeface="Times New Roman" panose="02020603050405020304" pitchFamily="18" charset="0"/>
              </a:rPr>
              <a:t>Explicit indication of the link for UL TID traffic</a:t>
            </a:r>
          </a:p>
          <a:p>
            <a:r>
              <a:rPr lang="en-US" sz="2000" dirty="0">
                <a:latin typeface="Times New Roman" panose="02020603050405020304" pitchFamily="18" charset="0"/>
              </a:rPr>
              <a:t>Additional requirement may be applied</a:t>
            </a: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67" name="Rectangle 66">
            <a:extLst>
              <a:ext uri="{FF2B5EF4-FFF2-40B4-BE49-F238E27FC236}">
                <a16:creationId xmlns:a16="http://schemas.microsoft.com/office/drawing/2014/main" id="{4E66615B-9FC0-47E6-921C-2A6512AAE9CB}"/>
              </a:ext>
            </a:extLst>
          </p:cNvPr>
          <p:cNvSpPr/>
          <p:nvPr/>
        </p:nvSpPr>
        <p:spPr>
          <a:xfrm>
            <a:off x="6883002" y="5470526"/>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8" name="TextBox 67">
            <a:extLst>
              <a:ext uri="{FF2B5EF4-FFF2-40B4-BE49-F238E27FC236}">
                <a16:creationId xmlns:a16="http://schemas.microsoft.com/office/drawing/2014/main" id="{4D49A17E-51BF-4080-8E71-A1C906692064}"/>
              </a:ext>
            </a:extLst>
          </p:cNvPr>
          <p:cNvSpPr txBox="1"/>
          <p:nvPr/>
        </p:nvSpPr>
        <p:spPr>
          <a:xfrm>
            <a:off x="6013417" y="5512941"/>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p:txBody>
      </p:sp>
      <p:sp>
        <p:nvSpPr>
          <p:cNvPr id="70" name="TextBox 69">
            <a:extLst>
              <a:ext uri="{FF2B5EF4-FFF2-40B4-BE49-F238E27FC236}">
                <a16:creationId xmlns:a16="http://schemas.microsoft.com/office/drawing/2014/main" id="{5EE97543-5F26-4A4F-8589-028F204FE1FA}"/>
              </a:ext>
            </a:extLst>
          </p:cNvPr>
          <p:cNvSpPr txBox="1"/>
          <p:nvPr/>
        </p:nvSpPr>
        <p:spPr>
          <a:xfrm>
            <a:off x="6862599" y="5505372"/>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71" name="Rectangle 70">
            <a:extLst>
              <a:ext uri="{FF2B5EF4-FFF2-40B4-BE49-F238E27FC236}">
                <a16:creationId xmlns:a16="http://schemas.microsoft.com/office/drawing/2014/main" id="{D9D40711-A8DA-4C83-9ADE-B5F7CE8283A0}"/>
              </a:ext>
            </a:extLst>
          </p:cNvPr>
          <p:cNvSpPr/>
          <p:nvPr/>
        </p:nvSpPr>
        <p:spPr>
          <a:xfrm>
            <a:off x="7143390" y="518087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DCB78AB9-D9CD-4965-9ED6-F31B1DCA02F3}"/>
              </a:ext>
            </a:extLst>
          </p:cNvPr>
          <p:cNvSpPr txBox="1"/>
          <p:nvPr/>
        </p:nvSpPr>
        <p:spPr>
          <a:xfrm>
            <a:off x="6735675" y="5161988"/>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93" name="Rectangle 92">
            <a:extLst>
              <a:ext uri="{FF2B5EF4-FFF2-40B4-BE49-F238E27FC236}">
                <a16:creationId xmlns:a16="http://schemas.microsoft.com/office/drawing/2014/main" id="{D012610D-233A-42B1-98D8-B4F80204AFDC}"/>
              </a:ext>
            </a:extLst>
          </p:cNvPr>
          <p:cNvSpPr/>
          <p:nvPr/>
        </p:nvSpPr>
        <p:spPr>
          <a:xfrm>
            <a:off x="7447123" y="518242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5E8924E6-47E1-40F2-8C16-DE17C80B71E1}"/>
              </a:ext>
            </a:extLst>
          </p:cNvPr>
          <p:cNvSpPr txBox="1"/>
          <p:nvPr/>
        </p:nvSpPr>
        <p:spPr>
          <a:xfrm>
            <a:off x="7596724" y="5146878"/>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95" name="Straight Connector 94">
            <a:extLst>
              <a:ext uri="{FF2B5EF4-FFF2-40B4-BE49-F238E27FC236}">
                <a16:creationId xmlns:a16="http://schemas.microsoft.com/office/drawing/2014/main" id="{9491D1D9-BA70-4162-AD54-8BB5F46A1697}"/>
              </a:ext>
            </a:extLst>
          </p:cNvPr>
          <p:cNvCxnSpPr>
            <a:cxnSpLocks/>
          </p:cNvCxnSpPr>
          <p:nvPr/>
        </p:nvCxnSpPr>
        <p:spPr>
          <a:xfrm>
            <a:off x="5895130" y="4790663"/>
            <a:ext cx="1423525" cy="395771"/>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267616F8-54F8-478C-B034-11F213AB40EA}"/>
              </a:ext>
            </a:extLst>
          </p:cNvPr>
          <p:cNvCxnSpPr>
            <a:cxnSpLocks/>
            <a:stCxn id="110" idx="2"/>
            <a:endCxn id="93" idx="0"/>
          </p:cNvCxnSpPr>
          <p:nvPr/>
        </p:nvCxnSpPr>
        <p:spPr>
          <a:xfrm flipH="1">
            <a:off x="7545366" y="4780636"/>
            <a:ext cx="303113" cy="401788"/>
          </a:xfrm>
          <a:prstGeom prst="line">
            <a:avLst/>
          </a:prstGeom>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BFEB22E2-3050-4626-9C9C-F2FD36E209E1}"/>
              </a:ext>
            </a:extLst>
          </p:cNvPr>
          <p:cNvSpPr txBox="1"/>
          <p:nvPr/>
        </p:nvSpPr>
        <p:spPr>
          <a:xfrm>
            <a:off x="6214163" y="5775783"/>
            <a:ext cx="1930247" cy="233717"/>
          </a:xfrm>
          <a:prstGeom prst="rect">
            <a:avLst/>
          </a:prstGeom>
          <a:noFill/>
        </p:spPr>
        <p:txBody>
          <a:bodyPr wrap="none" lIns="91440" tIns="45720" rIns="91440" rtlCol="0" anchor="t">
            <a:noAutofit/>
          </a:bodyPr>
          <a:lstStyle/>
          <a:p>
            <a:r>
              <a:rPr lang="en-US" sz="800" dirty="0">
                <a:solidFill>
                  <a:schemeClr val="tx1"/>
                </a:solidFill>
              </a:rPr>
              <a:t>One non-AP MLD with multiple serving AP MLDs</a:t>
            </a:r>
          </a:p>
        </p:txBody>
      </p:sp>
      <p:sp>
        <p:nvSpPr>
          <p:cNvPr id="98" name="Rectangle 97">
            <a:extLst>
              <a:ext uri="{FF2B5EF4-FFF2-40B4-BE49-F238E27FC236}">
                <a16:creationId xmlns:a16="http://schemas.microsoft.com/office/drawing/2014/main" id="{D29EB69D-AAF9-4F70-B865-1D05A285A8B6}"/>
              </a:ext>
            </a:extLst>
          </p:cNvPr>
          <p:cNvSpPr/>
          <p:nvPr/>
        </p:nvSpPr>
        <p:spPr>
          <a:xfrm>
            <a:off x="5675060" y="4239090"/>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99" name="TextBox 98">
            <a:extLst>
              <a:ext uri="{FF2B5EF4-FFF2-40B4-BE49-F238E27FC236}">
                <a16:creationId xmlns:a16="http://schemas.microsoft.com/office/drawing/2014/main" id="{475FAF46-58BE-4896-B846-8F329060291C}"/>
              </a:ext>
            </a:extLst>
          </p:cNvPr>
          <p:cNvSpPr txBox="1"/>
          <p:nvPr/>
        </p:nvSpPr>
        <p:spPr>
          <a:xfrm>
            <a:off x="5814271" y="4026936"/>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100" name="TextBox 99">
            <a:extLst>
              <a:ext uri="{FF2B5EF4-FFF2-40B4-BE49-F238E27FC236}">
                <a16:creationId xmlns:a16="http://schemas.microsoft.com/office/drawing/2014/main" id="{B4D229D9-833E-49E2-9C8A-D44E9EF6DE86}"/>
              </a:ext>
            </a:extLst>
          </p:cNvPr>
          <p:cNvSpPr txBox="1"/>
          <p:nvPr/>
        </p:nvSpPr>
        <p:spPr>
          <a:xfrm>
            <a:off x="5654657" y="4273936"/>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01" name="Rectangle 100">
            <a:extLst>
              <a:ext uri="{FF2B5EF4-FFF2-40B4-BE49-F238E27FC236}">
                <a16:creationId xmlns:a16="http://schemas.microsoft.com/office/drawing/2014/main" id="{DE5098C7-F535-486D-9D4C-2745EAEC1A97}"/>
              </a:ext>
            </a:extLst>
          </p:cNvPr>
          <p:cNvSpPr/>
          <p:nvPr/>
        </p:nvSpPr>
        <p:spPr>
          <a:xfrm>
            <a:off x="5910314" y="452728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13D03E4D-FA50-4596-9537-289D21647788}"/>
              </a:ext>
            </a:extLst>
          </p:cNvPr>
          <p:cNvSpPr txBox="1"/>
          <p:nvPr/>
        </p:nvSpPr>
        <p:spPr>
          <a:xfrm>
            <a:off x="5545080" y="4543742"/>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103" name="Rectangle 102">
            <a:extLst>
              <a:ext uri="{FF2B5EF4-FFF2-40B4-BE49-F238E27FC236}">
                <a16:creationId xmlns:a16="http://schemas.microsoft.com/office/drawing/2014/main" id="{C7DE6942-BC5F-47E4-A0CB-A72CDA4194F6}"/>
              </a:ext>
            </a:extLst>
          </p:cNvPr>
          <p:cNvSpPr/>
          <p:nvPr/>
        </p:nvSpPr>
        <p:spPr>
          <a:xfrm>
            <a:off x="6284226" y="452728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Box 103">
            <a:extLst>
              <a:ext uri="{FF2B5EF4-FFF2-40B4-BE49-F238E27FC236}">
                <a16:creationId xmlns:a16="http://schemas.microsoft.com/office/drawing/2014/main" id="{9698C649-45B7-46CE-910F-5606F96D8211}"/>
              </a:ext>
            </a:extLst>
          </p:cNvPr>
          <p:cNvSpPr txBox="1"/>
          <p:nvPr/>
        </p:nvSpPr>
        <p:spPr>
          <a:xfrm>
            <a:off x="6436546" y="4508755"/>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105" name="Rectangle 104">
            <a:extLst>
              <a:ext uri="{FF2B5EF4-FFF2-40B4-BE49-F238E27FC236}">
                <a16:creationId xmlns:a16="http://schemas.microsoft.com/office/drawing/2014/main" id="{5A2EBA31-4AC0-4A38-BE3F-90F40DFD6573}"/>
              </a:ext>
            </a:extLst>
          </p:cNvPr>
          <p:cNvSpPr/>
          <p:nvPr/>
        </p:nvSpPr>
        <p:spPr>
          <a:xfrm>
            <a:off x="7141070" y="4204244"/>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6" name="TextBox 105">
            <a:extLst>
              <a:ext uri="{FF2B5EF4-FFF2-40B4-BE49-F238E27FC236}">
                <a16:creationId xmlns:a16="http://schemas.microsoft.com/office/drawing/2014/main" id="{2BD12ADD-DA42-4FC3-A6C5-2413192A63FD}"/>
              </a:ext>
            </a:extLst>
          </p:cNvPr>
          <p:cNvSpPr txBox="1"/>
          <p:nvPr/>
        </p:nvSpPr>
        <p:spPr>
          <a:xfrm>
            <a:off x="7280281" y="3992090"/>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107" name="TextBox 106">
            <a:extLst>
              <a:ext uri="{FF2B5EF4-FFF2-40B4-BE49-F238E27FC236}">
                <a16:creationId xmlns:a16="http://schemas.microsoft.com/office/drawing/2014/main" id="{D7759B09-33B6-4907-A070-CEB51577DE91}"/>
              </a:ext>
            </a:extLst>
          </p:cNvPr>
          <p:cNvSpPr txBox="1"/>
          <p:nvPr/>
        </p:nvSpPr>
        <p:spPr>
          <a:xfrm>
            <a:off x="7120667" y="4239090"/>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08" name="Rectangle 107">
            <a:extLst>
              <a:ext uri="{FF2B5EF4-FFF2-40B4-BE49-F238E27FC236}">
                <a16:creationId xmlns:a16="http://schemas.microsoft.com/office/drawing/2014/main" id="{FCF828B8-8DBB-4EC1-BC9C-FCD015FFD528}"/>
              </a:ext>
            </a:extLst>
          </p:cNvPr>
          <p:cNvSpPr/>
          <p:nvPr/>
        </p:nvSpPr>
        <p:spPr>
          <a:xfrm>
            <a:off x="7376324" y="449244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FB0BBA9A-49B6-47A4-AA95-BBED661596A8}"/>
              </a:ext>
            </a:extLst>
          </p:cNvPr>
          <p:cNvSpPr txBox="1"/>
          <p:nvPr/>
        </p:nvSpPr>
        <p:spPr>
          <a:xfrm>
            <a:off x="6976097" y="4507283"/>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10" name="Rectangle 109">
            <a:extLst>
              <a:ext uri="{FF2B5EF4-FFF2-40B4-BE49-F238E27FC236}">
                <a16:creationId xmlns:a16="http://schemas.microsoft.com/office/drawing/2014/main" id="{C27B9476-5524-4BAF-A85A-9487D1E2B0D6}"/>
              </a:ext>
            </a:extLst>
          </p:cNvPr>
          <p:cNvSpPr/>
          <p:nvPr/>
        </p:nvSpPr>
        <p:spPr>
          <a:xfrm>
            <a:off x="7750236" y="449244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a:extLst>
              <a:ext uri="{FF2B5EF4-FFF2-40B4-BE49-F238E27FC236}">
                <a16:creationId xmlns:a16="http://schemas.microsoft.com/office/drawing/2014/main" id="{975129C3-B63B-449E-9E46-00C880204B7B}"/>
              </a:ext>
            </a:extLst>
          </p:cNvPr>
          <p:cNvSpPr txBox="1"/>
          <p:nvPr/>
        </p:nvSpPr>
        <p:spPr>
          <a:xfrm>
            <a:off x="7920365" y="4536835"/>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112" name="Straight Connector 111">
            <a:extLst>
              <a:ext uri="{FF2B5EF4-FFF2-40B4-BE49-F238E27FC236}">
                <a16:creationId xmlns:a16="http://schemas.microsoft.com/office/drawing/2014/main" id="{3E6D330A-5EB5-494F-9696-8A95AD62D6AE}"/>
              </a:ext>
            </a:extLst>
          </p:cNvPr>
          <p:cNvCxnSpPr>
            <a:cxnSpLocks/>
            <a:endCxn id="116" idx="2"/>
          </p:cNvCxnSpPr>
          <p:nvPr/>
        </p:nvCxnSpPr>
        <p:spPr>
          <a:xfrm flipV="1">
            <a:off x="6414722" y="3969006"/>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D42EAD8F-A2E4-4E4D-B94C-F358D025F17A}"/>
              </a:ext>
            </a:extLst>
          </p:cNvPr>
          <p:cNvCxnSpPr>
            <a:cxnSpLocks/>
            <a:stCxn id="105" idx="0"/>
            <a:endCxn id="116" idx="2"/>
          </p:cNvCxnSpPr>
          <p:nvPr/>
        </p:nvCxnSpPr>
        <p:spPr>
          <a:xfrm flipH="1" flipV="1">
            <a:off x="7039121" y="3969006"/>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Rectangle 113">
            <a:extLst>
              <a:ext uri="{FF2B5EF4-FFF2-40B4-BE49-F238E27FC236}">
                <a16:creationId xmlns:a16="http://schemas.microsoft.com/office/drawing/2014/main" id="{B61E53FD-C6C9-411C-9073-99157EEF92D6}"/>
              </a:ext>
            </a:extLst>
          </p:cNvPr>
          <p:cNvSpPr/>
          <p:nvPr/>
        </p:nvSpPr>
        <p:spPr>
          <a:xfrm>
            <a:off x="6533143" y="3680810"/>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15" name="TextBox 114">
            <a:extLst>
              <a:ext uri="{FF2B5EF4-FFF2-40B4-BE49-F238E27FC236}">
                <a16:creationId xmlns:a16="http://schemas.microsoft.com/office/drawing/2014/main" id="{7C78C37F-9820-43E1-918B-037439A99FB6}"/>
              </a:ext>
            </a:extLst>
          </p:cNvPr>
          <p:cNvSpPr txBox="1"/>
          <p:nvPr/>
        </p:nvSpPr>
        <p:spPr>
          <a:xfrm>
            <a:off x="5577918" y="3729929"/>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116" name="TextBox 115">
            <a:extLst>
              <a:ext uri="{FF2B5EF4-FFF2-40B4-BE49-F238E27FC236}">
                <a16:creationId xmlns:a16="http://schemas.microsoft.com/office/drawing/2014/main" id="{F8E40328-CBA8-48AE-A060-9A6907C2639B}"/>
              </a:ext>
            </a:extLst>
          </p:cNvPr>
          <p:cNvSpPr txBox="1"/>
          <p:nvPr/>
        </p:nvSpPr>
        <p:spPr>
          <a:xfrm>
            <a:off x="6512740" y="3643545"/>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117" name="Oval 116">
            <a:extLst>
              <a:ext uri="{FF2B5EF4-FFF2-40B4-BE49-F238E27FC236}">
                <a16:creationId xmlns:a16="http://schemas.microsoft.com/office/drawing/2014/main" id="{3A0CAA57-A7BF-4895-9C1E-7DC61EFD5F50}"/>
              </a:ext>
            </a:extLst>
          </p:cNvPr>
          <p:cNvSpPr/>
          <p:nvPr/>
        </p:nvSpPr>
        <p:spPr>
          <a:xfrm>
            <a:off x="5410200" y="3624400"/>
            <a:ext cx="3133725"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a:extLst>
              <a:ext uri="{FF2B5EF4-FFF2-40B4-BE49-F238E27FC236}">
                <a16:creationId xmlns:a16="http://schemas.microsoft.com/office/drawing/2014/main" id="{EFFEF2A7-3E3A-4D52-B151-58D53A1197F4}"/>
              </a:ext>
            </a:extLst>
          </p:cNvPr>
          <p:cNvSpPr/>
          <p:nvPr/>
        </p:nvSpPr>
        <p:spPr>
          <a:xfrm>
            <a:off x="5554432" y="4105127"/>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a:extLst>
              <a:ext uri="{FF2B5EF4-FFF2-40B4-BE49-F238E27FC236}">
                <a16:creationId xmlns:a16="http://schemas.microsoft.com/office/drawing/2014/main" id="{836B07D6-78D1-4648-AB82-5F620417404C}"/>
              </a:ext>
            </a:extLst>
          </p:cNvPr>
          <p:cNvSpPr/>
          <p:nvPr/>
        </p:nvSpPr>
        <p:spPr>
          <a:xfrm>
            <a:off x="7027066" y="4097930"/>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3192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57201"/>
          </a:xfrm>
        </p:spPr>
        <p:txBody>
          <a:bodyPr/>
          <a:lstStyle/>
          <a:p>
            <a:r>
              <a:rPr lang="en-US" sz="2400" dirty="0"/>
              <a:t>NSTR Link Pair under Multiple Serving AP MLD Mode</a:t>
            </a:r>
            <a:endParaRPr lang="en-US" sz="2400" b="0" dirty="0"/>
          </a:p>
        </p:txBody>
      </p:sp>
      <p:sp>
        <p:nvSpPr>
          <p:cNvPr id="3" name="Content Placeholder 2"/>
          <p:cNvSpPr>
            <a:spLocks noGrp="1"/>
          </p:cNvSpPr>
          <p:nvPr>
            <p:ph idx="1"/>
          </p:nvPr>
        </p:nvSpPr>
        <p:spPr>
          <a:xfrm>
            <a:off x="19438" y="1142999"/>
            <a:ext cx="8819762" cy="4875213"/>
          </a:xfrm>
        </p:spPr>
        <p:txBody>
          <a:bodyPr/>
          <a:lstStyle/>
          <a:p>
            <a:r>
              <a:rPr lang="en-US" sz="1800" dirty="0"/>
              <a:t>Observation: </a:t>
            </a:r>
          </a:p>
          <a:p>
            <a:pPr lvl="1"/>
            <a:r>
              <a:rPr lang="en-US" sz="1800" dirty="0"/>
              <a:t>the PPDUs simultaneously transmitted to a non-AP ML through a NSTR link pair of the non-AP MLD need to be end at the same time. The backoff counters of the two links need to be both 0.</a:t>
            </a:r>
          </a:p>
          <a:p>
            <a:pPr lvl="2"/>
            <a:r>
              <a:rPr lang="en-US" b="0" i="0" u="none" strike="noStrike" baseline="0" dirty="0">
                <a:solidFill>
                  <a:srgbClr val="000000"/>
                </a:solidFill>
                <a:latin typeface="Times New Roman" panose="02020603050405020304" pitchFamily="18" charset="0"/>
              </a:rPr>
              <a:t>The real-time information exchange between APs is required to finish such operation.</a:t>
            </a:r>
          </a:p>
          <a:p>
            <a:pPr lvl="2"/>
            <a:r>
              <a:rPr lang="en-US" b="0" i="0" u="none" strike="noStrike" baseline="0" dirty="0">
                <a:solidFill>
                  <a:srgbClr val="000000"/>
                </a:solidFill>
                <a:latin typeface="Times New Roman" panose="02020603050405020304" pitchFamily="18" charset="0"/>
              </a:rPr>
              <a:t>the two AP MLDs may not be able to support the simultaneous transmission in the NSTR link pair to the non-AP MLD.</a:t>
            </a:r>
          </a:p>
          <a:p>
            <a:r>
              <a:rPr lang="en-US" sz="1800" dirty="0">
                <a:latin typeface="Times New Roman" panose="02020603050405020304" pitchFamily="18" charset="0"/>
              </a:rPr>
              <a:t>proposal:</a:t>
            </a:r>
          </a:p>
          <a:p>
            <a:pPr lvl="1"/>
            <a:r>
              <a:rPr lang="en-US" sz="1800" dirty="0">
                <a:latin typeface="Times New Roman" panose="02020603050405020304" pitchFamily="18" charset="0"/>
              </a:rPr>
              <a:t>A roaming AP MLD announces whether it supports the NSTR link pair whose links belong to two AP MLDs.</a:t>
            </a:r>
          </a:p>
          <a:p>
            <a:pPr lvl="1"/>
            <a:r>
              <a:rPr lang="en-US" sz="1800" dirty="0">
                <a:latin typeface="Times New Roman" panose="02020603050405020304" pitchFamily="18" charset="0"/>
              </a:rPr>
              <a:t>When NSTR link pair is at roaming AP MLD level, either one of the following can be true</a:t>
            </a:r>
          </a:p>
          <a:p>
            <a:pPr lvl="2"/>
            <a:r>
              <a:rPr lang="en-US" dirty="0">
                <a:latin typeface="Times New Roman" panose="02020603050405020304" pitchFamily="18" charset="0"/>
              </a:rPr>
              <a:t>the non-AP MLD always has one link in active mode or awake state at any time.</a:t>
            </a:r>
          </a:p>
          <a:p>
            <a:pPr lvl="2"/>
            <a:r>
              <a:rPr lang="en-US" dirty="0">
                <a:latin typeface="Times New Roman" panose="02020603050405020304" pitchFamily="18" charset="0"/>
              </a:rPr>
              <a:t>The two AP MLDs can guarantee the ending time alignment of two PPDUs and aligned zero backoff counters </a:t>
            </a: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21799835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2046</Words>
  <Application>Microsoft Office PowerPoint</Application>
  <PresentationFormat>On-screen Show (4:3)</PresentationFormat>
  <Paragraphs>388</Paragraphs>
  <Slides>12</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Times New Roman</vt:lpstr>
      <vt:lpstr>Wingdings</vt:lpstr>
      <vt:lpstr>802-11-Submission</vt:lpstr>
      <vt:lpstr>Custom Design</vt:lpstr>
      <vt:lpstr>Smooth Roaming Follow Up</vt:lpstr>
      <vt:lpstr>Recap: Roaming AP MLD</vt:lpstr>
      <vt:lpstr>Single Serving AP MLD Mode vs Multiple Serving AP MLD Mode</vt:lpstr>
      <vt:lpstr>Single Serving AP MLD Mode, Multiple Serving AP MLD Mode</vt:lpstr>
      <vt:lpstr>General Rule of Feature Level</vt:lpstr>
      <vt:lpstr>Frame Broadcasting</vt:lpstr>
      <vt:lpstr>MLD Features in Single Serving AP MLD Mode</vt:lpstr>
      <vt:lpstr>Restriction under Multiple Serving AP MLD Mode</vt:lpstr>
      <vt:lpstr>NSTR Link Pair under Multiple Serving AP MLD Mode</vt:lpstr>
      <vt:lpstr>EMLSR/EMLMR Mode under Multiple Serving AP MLD Mode</vt:lpstr>
      <vt:lpstr>Other MLD Features under Multiple Serving AP MLD Mode</vt:lpstr>
      <vt:lpstr>Summary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2071</cp:revision>
  <cp:lastPrinted>1998-02-10T13:28:06Z</cp:lastPrinted>
  <dcterms:created xsi:type="dcterms:W3CDTF">2007-05-21T21:00:37Z</dcterms:created>
  <dcterms:modified xsi:type="dcterms:W3CDTF">2023-05-17T12:00:59Z</dcterms:modified>
  <cp:category>Submission</cp:category>
</cp:coreProperties>
</file>