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500" r:id="rId4"/>
    <p:sldId id="483" r:id="rId5"/>
    <p:sldId id="484" r:id="rId6"/>
    <p:sldId id="501" r:id="rId7"/>
    <p:sldId id="489" r:id="rId8"/>
    <p:sldId id="497" r:id="rId9"/>
    <p:sldId id="50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6/11/2023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6/11/2023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6/11/2023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6/11/2023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6/11/2023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6/11/2023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6/11/2023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6/11/2023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0631</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6/11/2023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Secondary channel usage and secondary 20MHz channel backoff</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2023-04-10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04/10/2023</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57200"/>
            <a:ext cx="9144000" cy="775900"/>
          </a:xfrm>
        </p:spPr>
        <p:txBody>
          <a:bodyPr/>
          <a:lstStyle/>
          <a:p>
            <a:r>
              <a:rPr lang="en-US" sz="2400" dirty="0"/>
              <a:t>Recap: STA, AP Capabilities</a:t>
            </a:r>
            <a:endParaRPr lang="en-US" sz="2400" b="0" dirty="0"/>
          </a:p>
        </p:txBody>
      </p:sp>
      <p:sp>
        <p:nvSpPr>
          <p:cNvPr id="3" name="Content Placeholder 2"/>
          <p:cNvSpPr>
            <a:spLocks noGrp="1"/>
          </p:cNvSpPr>
          <p:nvPr>
            <p:ph idx="1"/>
          </p:nvPr>
        </p:nvSpPr>
        <p:spPr>
          <a:xfrm>
            <a:off x="0" y="1143000"/>
            <a:ext cx="9144000" cy="5332413"/>
          </a:xfrm>
        </p:spPr>
        <p:txBody>
          <a:bodyPr/>
          <a:lstStyle/>
          <a:p>
            <a:r>
              <a:rPr lang="en-US" sz="1800" dirty="0"/>
              <a:t>The AP has higher capabilities than STAs.</a:t>
            </a:r>
          </a:p>
          <a:p>
            <a:pPr lvl="1"/>
            <a:r>
              <a:rPr lang="en-US" sz="1800" dirty="0"/>
              <a:t>Wider BW</a:t>
            </a:r>
          </a:p>
          <a:p>
            <a:pPr lvl="1"/>
            <a:r>
              <a:rPr lang="en-US" sz="1800" dirty="0"/>
              <a:t>Higher Tx power</a:t>
            </a:r>
          </a:p>
          <a:p>
            <a:pPr lvl="1"/>
            <a:r>
              <a:rPr lang="en-US" sz="1800" dirty="0"/>
              <a:t>More NSS.</a:t>
            </a:r>
          </a:p>
          <a:p>
            <a:r>
              <a:rPr lang="en-US" sz="1800" dirty="0"/>
              <a:t>In order to better reuse secondary channels, 11ax update 11ah’s SST in individual TWT</a:t>
            </a:r>
          </a:p>
          <a:p>
            <a:pPr lvl="1"/>
            <a:r>
              <a:rPr lang="en-US" sz="1800" dirty="0"/>
              <a:t>STAs can negotiate parking secondary channel in individual TWT SPs.</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57200"/>
            <a:ext cx="9144000" cy="775900"/>
          </a:xfrm>
        </p:spPr>
        <p:txBody>
          <a:bodyPr/>
          <a:lstStyle/>
          <a:p>
            <a:r>
              <a:rPr lang="en-US" sz="2400" dirty="0"/>
              <a:t>Backoff Capabilities</a:t>
            </a:r>
            <a:endParaRPr lang="en-US" sz="2400" b="0" dirty="0"/>
          </a:p>
        </p:txBody>
      </p:sp>
      <p:sp>
        <p:nvSpPr>
          <p:cNvPr id="3" name="Content Placeholder 2"/>
          <p:cNvSpPr>
            <a:spLocks noGrp="1"/>
          </p:cNvSpPr>
          <p:nvPr>
            <p:ph idx="1"/>
          </p:nvPr>
        </p:nvSpPr>
        <p:spPr>
          <a:xfrm>
            <a:off x="0" y="1143000"/>
            <a:ext cx="9144000" cy="5332413"/>
          </a:xfrm>
        </p:spPr>
        <p:txBody>
          <a:bodyPr/>
          <a:lstStyle/>
          <a:p>
            <a:r>
              <a:rPr lang="en-US" sz="1800" dirty="0"/>
              <a:t>An AP can announce the multiple subchannels of its operating channel where each subchannel includes multiple 20MHz channels.</a:t>
            </a:r>
          </a:p>
          <a:p>
            <a:pPr lvl="1"/>
            <a:r>
              <a:rPr lang="en-US" sz="1800" dirty="0"/>
              <a:t>Each subchannel has one backoff 20MHz channel.</a:t>
            </a:r>
          </a:p>
          <a:p>
            <a:pPr lvl="2"/>
            <a:r>
              <a:rPr lang="en-US" sz="1600" dirty="0"/>
              <a:t>The backoff 20MHz channel can’t be punctured in dynamic channel puncture operation.</a:t>
            </a:r>
          </a:p>
          <a:p>
            <a:r>
              <a:rPr lang="en-US" sz="1800" dirty="0"/>
              <a:t>A STA/AP can enable one of the following backoff procedure:</a:t>
            </a:r>
          </a:p>
          <a:p>
            <a:pPr lvl="1"/>
            <a:r>
              <a:rPr lang="en-US" sz="1800" dirty="0"/>
              <a:t>PPDU detection through one subchannel only</a:t>
            </a:r>
          </a:p>
          <a:p>
            <a:pPr lvl="1"/>
            <a:r>
              <a:rPr lang="en-US" sz="1800" dirty="0"/>
              <a:t>PPDU detection through multiple Backoff channels simultaneously.</a:t>
            </a:r>
          </a:p>
          <a:p>
            <a:r>
              <a:rPr lang="en-US" sz="1800" dirty="0"/>
              <a:t>A STA/AP can enable one of the following backoff procedure:</a:t>
            </a:r>
          </a:p>
          <a:p>
            <a:pPr lvl="1"/>
            <a:r>
              <a:rPr lang="en-US" sz="1800" dirty="0"/>
              <a:t>Backoff in one 20 MHz channel.</a:t>
            </a:r>
          </a:p>
          <a:p>
            <a:pPr lvl="2"/>
            <a:r>
              <a:rPr lang="en-US" sz="1600" dirty="0"/>
              <a:t>One special case is to do backoff in primary 20MHz channel only</a:t>
            </a:r>
          </a:p>
          <a:p>
            <a:pPr lvl="1"/>
            <a:r>
              <a:rPr lang="en-US" sz="1800" dirty="0"/>
              <a:t>Backoff in multiple 20 MHz channels</a:t>
            </a:r>
          </a:p>
          <a:p>
            <a:pPr lvl="2"/>
            <a:r>
              <a:rPr lang="en-US" sz="1600" dirty="0"/>
              <a:t>Backoff simultaneously in multiple 20MHz channels where each backoff channel is in one subchannel.</a:t>
            </a:r>
          </a:p>
          <a:p>
            <a:pPr lvl="2"/>
            <a:r>
              <a:rPr lang="en-US" sz="1600" dirty="0"/>
              <a:t>Only one of the multiple backoff 20MHz channels where each backoff channel is in one subchannel can be used for backoff at any time. </a:t>
            </a:r>
          </a:p>
          <a:p>
            <a:pPr lvl="3"/>
            <a:r>
              <a:rPr lang="en-US" sz="1400" dirty="0"/>
              <a:t>The backoff in channel other than primary 20MHz channel and doing frame exchanges other than primary 20MHz channel when the primary 20MHz channel is busy.</a:t>
            </a:r>
          </a:p>
          <a:p>
            <a:pPr marL="0" indent="0">
              <a:buNone/>
            </a:pPr>
            <a:endParaRPr lang="en-US" sz="2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95995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Secondary Subchannel Parking</a:t>
            </a:r>
            <a:endParaRPr lang="en-US" sz="2400" b="0" dirty="0"/>
          </a:p>
        </p:txBody>
      </p:sp>
      <p:sp>
        <p:nvSpPr>
          <p:cNvPr id="3" name="Content Placeholder 2"/>
          <p:cNvSpPr>
            <a:spLocks noGrp="1"/>
          </p:cNvSpPr>
          <p:nvPr>
            <p:ph idx="1"/>
          </p:nvPr>
        </p:nvSpPr>
        <p:spPr>
          <a:xfrm>
            <a:off x="0" y="1066801"/>
            <a:ext cx="9144000" cy="1752600"/>
          </a:xfrm>
        </p:spPr>
        <p:txBody>
          <a:bodyPr/>
          <a:lstStyle/>
          <a:p>
            <a:r>
              <a:rPr lang="en-US" sz="1400" dirty="0"/>
              <a:t>The SST is extended to the broadcast TWT agreement.</a:t>
            </a:r>
          </a:p>
          <a:p>
            <a:pPr lvl="1"/>
            <a:r>
              <a:rPr lang="en-US" sz="1400" dirty="0"/>
              <a:t>During the broadcast TWT membership negotiation, a STA can negotiate the secondary subchannel parking with the AP.</a:t>
            </a:r>
          </a:p>
          <a:p>
            <a:pPr lvl="1"/>
            <a:r>
              <a:rPr lang="en-US" sz="1400" dirty="0"/>
              <a:t>Once the parked secondary subchannel and the related broadcast TWT membership are successfully negotiated, the STA switch to the negotiated subchannel at the beginning of the negotiated broadcast TWT SP and stay in the subchannel until the end of the TWT SP.</a:t>
            </a:r>
          </a:p>
          <a:p>
            <a:r>
              <a:rPr lang="en-US" sz="1400" dirty="0"/>
              <a:t>The SST is extended to the 320MHz BSS.</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Rectangle 6">
            <a:extLst>
              <a:ext uri="{FF2B5EF4-FFF2-40B4-BE49-F238E27FC236}">
                <a16:creationId xmlns:a16="http://schemas.microsoft.com/office/drawing/2014/main" id="{80537575-03A1-8628-2271-3C892254741E}"/>
              </a:ext>
            </a:extLst>
          </p:cNvPr>
          <p:cNvSpPr/>
          <p:nvPr/>
        </p:nvSpPr>
        <p:spPr>
          <a:xfrm>
            <a:off x="1150249" y="470707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F78714-68D4-A895-A999-C617EBF9BBF4}"/>
              </a:ext>
            </a:extLst>
          </p:cNvPr>
          <p:cNvSpPr/>
          <p:nvPr/>
        </p:nvSpPr>
        <p:spPr>
          <a:xfrm>
            <a:off x="1150248" y="455965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58AF13-DD3D-2751-76E8-3E297B03B16A}"/>
              </a:ext>
            </a:extLst>
          </p:cNvPr>
          <p:cNvSpPr/>
          <p:nvPr/>
        </p:nvSpPr>
        <p:spPr>
          <a:xfrm>
            <a:off x="1150248" y="440102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935EC8F-18B3-B941-074B-339A176F866B}"/>
              </a:ext>
            </a:extLst>
          </p:cNvPr>
          <p:cNvSpPr/>
          <p:nvPr/>
        </p:nvSpPr>
        <p:spPr>
          <a:xfrm>
            <a:off x="1150247" y="424418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270B295-478C-D629-CA21-EF091F1D419F}"/>
              </a:ext>
            </a:extLst>
          </p:cNvPr>
          <p:cNvSpPr/>
          <p:nvPr/>
        </p:nvSpPr>
        <p:spPr>
          <a:xfrm>
            <a:off x="1150247" y="533475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530A02-3147-7628-AB17-3DACAF02BF9A}"/>
              </a:ext>
            </a:extLst>
          </p:cNvPr>
          <p:cNvSpPr/>
          <p:nvPr/>
        </p:nvSpPr>
        <p:spPr>
          <a:xfrm>
            <a:off x="1150246" y="517791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D5CC01F-12C6-6C53-559E-D44ABA3E6925}"/>
              </a:ext>
            </a:extLst>
          </p:cNvPr>
          <p:cNvSpPr/>
          <p:nvPr/>
        </p:nvSpPr>
        <p:spPr>
          <a:xfrm>
            <a:off x="1150246" y="501927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96E1587-3CCB-8455-94F5-67EC6B07B9BB}"/>
              </a:ext>
            </a:extLst>
          </p:cNvPr>
          <p:cNvSpPr/>
          <p:nvPr/>
        </p:nvSpPr>
        <p:spPr>
          <a:xfrm>
            <a:off x="1150245" y="486243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535088C-EBD7-CDF7-FD89-39B36B31E0A9}"/>
              </a:ext>
            </a:extLst>
          </p:cNvPr>
          <p:cNvSpPr/>
          <p:nvPr/>
        </p:nvSpPr>
        <p:spPr>
          <a:xfrm>
            <a:off x="1150247" y="346675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DCA60B-5092-50C5-971A-F2E9A6A6EA0A}"/>
              </a:ext>
            </a:extLst>
          </p:cNvPr>
          <p:cNvSpPr/>
          <p:nvPr/>
        </p:nvSpPr>
        <p:spPr>
          <a:xfrm>
            <a:off x="1150246" y="331933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E9B964-80EB-9498-19C6-3F742A877322}"/>
              </a:ext>
            </a:extLst>
          </p:cNvPr>
          <p:cNvSpPr/>
          <p:nvPr/>
        </p:nvSpPr>
        <p:spPr>
          <a:xfrm>
            <a:off x="1150246" y="316070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298315-02C1-FFD7-47F6-60A7C2831128}"/>
              </a:ext>
            </a:extLst>
          </p:cNvPr>
          <p:cNvSpPr/>
          <p:nvPr/>
        </p:nvSpPr>
        <p:spPr>
          <a:xfrm>
            <a:off x="1150245" y="300386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8584707-BC9F-2C62-AB9B-151831485488}"/>
              </a:ext>
            </a:extLst>
          </p:cNvPr>
          <p:cNvSpPr/>
          <p:nvPr/>
        </p:nvSpPr>
        <p:spPr>
          <a:xfrm>
            <a:off x="1150245" y="4094432"/>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FCE8EA-4245-2964-29A8-253B19FB1D06}"/>
              </a:ext>
            </a:extLst>
          </p:cNvPr>
          <p:cNvSpPr/>
          <p:nvPr/>
        </p:nvSpPr>
        <p:spPr>
          <a:xfrm>
            <a:off x="1150244" y="393759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3CD1722-E8F4-8496-D8C1-3700041460C2}"/>
              </a:ext>
            </a:extLst>
          </p:cNvPr>
          <p:cNvSpPr/>
          <p:nvPr/>
        </p:nvSpPr>
        <p:spPr>
          <a:xfrm>
            <a:off x="1150244" y="377895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E8C6605-804D-E71E-E7CB-E3E4EADDC761}"/>
              </a:ext>
            </a:extLst>
          </p:cNvPr>
          <p:cNvSpPr/>
          <p:nvPr/>
        </p:nvSpPr>
        <p:spPr>
          <a:xfrm>
            <a:off x="1150243" y="3622113"/>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47FB8AD3-D840-34C0-3703-75AB5FE3FAF1}"/>
              </a:ext>
            </a:extLst>
          </p:cNvPr>
          <p:cNvCxnSpPr/>
          <p:nvPr/>
        </p:nvCxnSpPr>
        <p:spPr>
          <a:xfrm flipH="1">
            <a:off x="2312766" y="5461471"/>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4E1F054-894C-FEBF-99FA-87E6DD1D544C}"/>
              </a:ext>
            </a:extLst>
          </p:cNvPr>
          <p:cNvSpPr txBox="1"/>
          <p:nvPr/>
        </p:nvSpPr>
        <p:spPr>
          <a:xfrm>
            <a:off x="2479969" y="5304417"/>
            <a:ext cx="2208080" cy="314107"/>
          </a:xfrm>
          <a:prstGeom prst="rect">
            <a:avLst/>
          </a:prstGeom>
          <a:noFill/>
        </p:spPr>
        <p:txBody>
          <a:bodyPr wrap="none" lIns="91440" tIns="45720" rIns="91440" rtlCol="0" anchor="t">
            <a:noAutofit/>
          </a:bodyPr>
          <a:lstStyle/>
          <a:p>
            <a:r>
              <a:rPr lang="en-US" sz="900" dirty="0">
                <a:solidFill>
                  <a:schemeClr val="tx1"/>
                </a:solidFill>
              </a:rPr>
              <a:t>Primary 20MHz channel </a:t>
            </a:r>
          </a:p>
          <a:p>
            <a:r>
              <a:rPr lang="en-US" sz="900" dirty="0">
                <a:solidFill>
                  <a:schemeClr val="tx1"/>
                </a:solidFill>
              </a:rPr>
              <a:t>(the specific backoff 20MHz channel)</a:t>
            </a:r>
          </a:p>
        </p:txBody>
      </p:sp>
      <p:sp>
        <p:nvSpPr>
          <p:cNvPr id="25" name="Left Brace 24">
            <a:extLst>
              <a:ext uri="{FF2B5EF4-FFF2-40B4-BE49-F238E27FC236}">
                <a16:creationId xmlns:a16="http://schemas.microsoft.com/office/drawing/2014/main" id="{F89F9C47-6A57-018B-A90E-0A17F788F5B4}"/>
              </a:ext>
            </a:extLst>
          </p:cNvPr>
          <p:cNvSpPr/>
          <p:nvPr/>
        </p:nvSpPr>
        <p:spPr>
          <a:xfrm>
            <a:off x="912907" y="488128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EB643AC5-42DD-27B3-F103-C4A7B1C39B98}"/>
              </a:ext>
            </a:extLst>
          </p:cNvPr>
          <p:cNvSpPr/>
          <p:nvPr/>
        </p:nvSpPr>
        <p:spPr>
          <a:xfrm>
            <a:off x="906672" y="4281852"/>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89800EE6-0DC6-0219-D34C-E1DD95C630B4}"/>
              </a:ext>
            </a:extLst>
          </p:cNvPr>
          <p:cNvSpPr/>
          <p:nvPr/>
        </p:nvSpPr>
        <p:spPr>
          <a:xfrm>
            <a:off x="903555" y="3622113"/>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FCC46094-0A62-A5C8-E52D-F1AD10E77E11}"/>
              </a:ext>
            </a:extLst>
          </p:cNvPr>
          <p:cNvSpPr/>
          <p:nvPr/>
        </p:nvSpPr>
        <p:spPr>
          <a:xfrm>
            <a:off x="897319" y="3003860"/>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F4782C2C-CA49-C37A-DFFE-34693619A977}"/>
              </a:ext>
            </a:extLst>
          </p:cNvPr>
          <p:cNvSpPr txBox="1"/>
          <p:nvPr/>
        </p:nvSpPr>
        <p:spPr>
          <a:xfrm>
            <a:off x="-67355" y="5013123"/>
            <a:ext cx="1395168" cy="539621"/>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subchannel)</a:t>
            </a:r>
          </a:p>
        </p:txBody>
      </p:sp>
      <p:sp>
        <p:nvSpPr>
          <p:cNvPr id="30" name="TextBox 29">
            <a:extLst>
              <a:ext uri="{FF2B5EF4-FFF2-40B4-BE49-F238E27FC236}">
                <a16:creationId xmlns:a16="http://schemas.microsoft.com/office/drawing/2014/main" id="{51F90483-C7D4-2B80-878A-C7E843394509}"/>
              </a:ext>
            </a:extLst>
          </p:cNvPr>
          <p:cNvSpPr txBox="1"/>
          <p:nvPr/>
        </p:nvSpPr>
        <p:spPr>
          <a:xfrm>
            <a:off x="-39968" y="4366699"/>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5994EE5D-3E9D-FE65-09F1-057444378C0F}"/>
              </a:ext>
            </a:extLst>
          </p:cNvPr>
          <p:cNvSpPr txBox="1"/>
          <p:nvPr/>
        </p:nvSpPr>
        <p:spPr>
          <a:xfrm>
            <a:off x="-31543" y="3740418"/>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33092151-E310-3D31-D993-7C2C9CF2815F}"/>
              </a:ext>
            </a:extLst>
          </p:cNvPr>
          <p:cNvSpPr txBox="1"/>
          <p:nvPr/>
        </p:nvSpPr>
        <p:spPr>
          <a:xfrm>
            <a:off x="-39968" y="3132365"/>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5790775-E840-8D28-D3C8-8D9258575A89}"/>
              </a:ext>
            </a:extLst>
          </p:cNvPr>
          <p:cNvCxnSpPr/>
          <p:nvPr/>
        </p:nvCxnSpPr>
        <p:spPr>
          <a:xfrm flipH="1">
            <a:off x="2312766" y="459927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FEE2B97-69FA-C37A-E9A1-2FCEA135229F}"/>
              </a:ext>
            </a:extLst>
          </p:cNvPr>
          <p:cNvSpPr txBox="1"/>
          <p:nvPr/>
        </p:nvSpPr>
        <p:spPr>
          <a:xfrm>
            <a:off x="2417933" y="4517060"/>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2</a:t>
            </a:r>
          </a:p>
        </p:txBody>
      </p:sp>
      <p:cxnSp>
        <p:nvCxnSpPr>
          <p:cNvPr id="35" name="Straight Arrow Connector 34">
            <a:extLst>
              <a:ext uri="{FF2B5EF4-FFF2-40B4-BE49-F238E27FC236}">
                <a16:creationId xmlns:a16="http://schemas.microsoft.com/office/drawing/2014/main" id="{D7F8D70A-6960-F1B3-6FF7-5F8E82A3844A}"/>
              </a:ext>
            </a:extLst>
          </p:cNvPr>
          <p:cNvCxnSpPr/>
          <p:nvPr/>
        </p:nvCxnSpPr>
        <p:spPr>
          <a:xfrm flipH="1">
            <a:off x="2290576" y="418547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B37EE760-5CB0-A3AA-5FF6-AC784E96D2A1}"/>
              </a:ext>
            </a:extLst>
          </p:cNvPr>
          <p:cNvSpPr txBox="1"/>
          <p:nvPr/>
        </p:nvSpPr>
        <p:spPr>
          <a:xfrm>
            <a:off x="2442214" y="4121111"/>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3</a:t>
            </a:r>
          </a:p>
        </p:txBody>
      </p:sp>
      <p:cxnSp>
        <p:nvCxnSpPr>
          <p:cNvPr id="37" name="Straight Arrow Connector 36">
            <a:extLst>
              <a:ext uri="{FF2B5EF4-FFF2-40B4-BE49-F238E27FC236}">
                <a16:creationId xmlns:a16="http://schemas.microsoft.com/office/drawing/2014/main" id="{B69AB907-D369-AE7F-28CE-E1AA3E12B600}"/>
              </a:ext>
            </a:extLst>
          </p:cNvPr>
          <p:cNvCxnSpPr/>
          <p:nvPr/>
        </p:nvCxnSpPr>
        <p:spPr>
          <a:xfrm flipH="1">
            <a:off x="2296667" y="3245720"/>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99422F4-C047-A538-1C70-444FAFC811BE}"/>
              </a:ext>
            </a:extLst>
          </p:cNvPr>
          <p:cNvSpPr txBox="1"/>
          <p:nvPr/>
        </p:nvSpPr>
        <p:spPr>
          <a:xfrm>
            <a:off x="2393866" y="3188339"/>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4</a:t>
            </a:r>
          </a:p>
        </p:txBody>
      </p:sp>
      <p:sp>
        <p:nvSpPr>
          <p:cNvPr id="39" name="TextBox 38">
            <a:extLst>
              <a:ext uri="{FF2B5EF4-FFF2-40B4-BE49-F238E27FC236}">
                <a16:creationId xmlns:a16="http://schemas.microsoft.com/office/drawing/2014/main" id="{4F22E7F3-9F76-4446-5926-23EA9420B18E}"/>
              </a:ext>
            </a:extLst>
          </p:cNvPr>
          <p:cNvSpPr txBox="1"/>
          <p:nvPr/>
        </p:nvSpPr>
        <p:spPr>
          <a:xfrm>
            <a:off x="1050950" y="5605822"/>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cxnSp>
        <p:nvCxnSpPr>
          <p:cNvPr id="40" name="Straight Connector 39">
            <a:extLst>
              <a:ext uri="{FF2B5EF4-FFF2-40B4-BE49-F238E27FC236}">
                <a16:creationId xmlns:a16="http://schemas.microsoft.com/office/drawing/2014/main" id="{517ED635-A265-C22D-6CA4-7906B7AB6725}"/>
              </a:ext>
            </a:extLst>
          </p:cNvPr>
          <p:cNvCxnSpPr>
            <a:cxnSpLocks/>
          </p:cNvCxnSpPr>
          <p:nvPr/>
        </p:nvCxnSpPr>
        <p:spPr>
          <a:xfrm flipH="1">
            <a:off x="3566755" y="6055011"/>
            <a:ext cx="55772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C63B904-312F-3B19-3E38-E98062A8B6A3}"/>
              </a:ext>
            </a:extLst>
          </p:cNvPr>
          <p:cNvCxnSpPr>
            <a:cxnSpLocks/>
          </p:cNvCxnSpPr>
          <p:nvPr/>
        </p:nvCxnSpPr>
        <p:spPr>
          <a:xfrm flipH="1">
            <a:off x="5137069" y="4810667"/>
            <a:ext cx="703136" cy="9887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25D49AF-1221-7182-51DA-5F92AB0261B2}"/>
              </a:ext>
            </a:extLst>
          </p:cNvPr>
          <p:cNvSpPr txBox="1"/>
          <p:nvPr/>
        </p:nvSpPr>
        <p:spPr>
          <a:xfrm>
            <a:off x="5548855" y="4128721"/>
            <a:ext cx="2785877" cy="641835"/>
          </a:xfrm>
          <a:prstGeom prst="rect">
            <a:avLst/>
          </a:prstGeom>
          <a:noFill/>
        </p:spPr>
        <p:txBody>
          <a:bodyPr wrap="none" lIns="91440" tIns="45720" rIns="91440" rtlCol="0" anchor="t">
            <a:noAutofit/>
          </a:bodyPr>
          <a:lstStyle/>
          <a:p>
            <a:r>
              <a:rPr lang="en-US" sz="900" dirty="0">
                <a:solidFill>
                  <a:schemeClr val="tx1"/>
                </a:solidFill>
              </a:rPr>
              <a:t>STA1, 5, 9 park on subchannel 2</a:t>
            </a:r>
          </a:p>
          <a:p>
            <a:r>
              <a:rPr lang="en-US" sz="900" dirty="0"/>
              <a:t>STA10, 16 park on subchannel 3</a:t>
            </a:r>
          </a:p>
          <a:p>
            <a:r>
              <a:rPr lang="en-US" sz="900" dirty="0"/>
              <a:t>STA 6, 8, 12 park on subchannel 4</a:t>
            </a:r>
          </a:p>
          <a:p>
            <a:r>
              <a:rPr lang="en-US" sz="900" dirty="0"/>
              <a:t>Other STAs don’t negotiate the parked subchannel </a:t>
            </a:r>
            <a:endParaRPr lang="en-US" sz="900" dirty="0">
              <a:solidFill>
                <a:schemeClr val="tx1"/>
              </a:solidFill>
            </a:endParaRPr>
          </a:p>
        </p:txBody>
      </p:sp>
      <p:cxnSp>
        <p:nvCxnSpPr>
          <p:cNvPr id="43" name="Straight Connector 42">
            <a:extLst>
              <a:ext uri="{FF2B5EF4-FFF2-40B4-BE49-F238E27FC236}">
                <a16:creationId xmlns:a16="http://schemas.microsoft.com/office/drawing/2014/main" id="{FF453CBD-F7A3-0B9D-8322-60CC6160205F}"/>
              </a:ext>
            </a:extLst>
          </p:cNvPr>
          <p:cNvCxnSpPr>
            <a:cxnSpLocks/>
          </p:cNvCxnSpPr>
          <p:nvPr/>
        </p:nvCxnSpPr>
        <p:spPr>
          <a:xfrm>
            <a:off x="3789035" y="5877445"/>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0B2C237-CE69-6E1E-BDA9-9F871B30AE8A}"/>
              </a:ext>
            </a:extLst>
          </p:cNvPr>
          <p:cNvCxnSpPr>
            <a:cxnSpLocks/>
          </p:cNvCxnSpPr>
          <p:nvPr/>
        </p:nvCxnSpPr>
        <p:spPr>
          <a:xfrm>
            <a:off x="5374309" y="5889530"/>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A7D4C25-E034-D4DA-07F6-3970DDC70A84}"/>
              </a:ext>
            </a:extLst>
          </p:cNvPr>
          <p:cNvCxnSpPr>
            <a:cxnSpLocks/>
          </p:cNvCxnSpPr>
          <p:nvPr/>
        </p:nvCxnSpPr>
        <p:spPr>
          <a:xfrm>
            <a:off x="7392481" y="5848395"/>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F710DD-BB84-438C-A824-363B8E7E4DC9}"/>
              </a:ext>
            </a:extLst>
          </p:cNvPr>
          <p:cNvCxnSpPr>
            <a:cxnSpLocks/>
          </p:cNvCxnSpPr>
          <p:nvPr/>
        </p:nvCxnSpPr>
        <p:spPr>
          <a:xfrm>
            <a:off x="8977755" y="5860480"/>
            <a:ext cx="0" cy="255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ight Brace 46">
            <a:extLst>
              <a:ext uri="{FF2B5EF4-FFF2-40B4-BE49-F238E27FC236}">
                <a16:creationId xmlns:a16="http://schemas.microsoft.com/office/drawing/2014/main" id="{2A830839-721D-517F-E8F4-DA4799254F3D}"/>
              </a:ext>
            </a:extLst>
          </p:cNvPr>
          <p:cNvSpPr/>
          <p:nvPr/>
        </p:nvSpPr>
        <p:spPr>
          <a:xfrm rot="5400000">
            <a:off x="4529056" y="5421643"/>
            <a:ext cx="105223" cy="15852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ight Brace 47">
            <a:extLst>
              <a:ext uri="{FF2B5EF4-FFF2-40B4-BE49-F238E27FC236}">
                <a16:creationId xmlns:a16="http://schemas.microsoft.com/office/drawing/2014/main" id="{1315A01B-BD07-79C3-8FE1-D35682224D40}"/>
              </a:ext>
            </a:extLst>
          </p:cNvPr>
          <p:cNvSpPr/>
          <p:nvPr/>
        </p:nvSpPr>
        <p:spPr>
          <a:xfrm rot="5400000">
            <a:off x="8132502" y="5404069"/>
            <a:ext cx="105223" cy="15852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a:extLst>
              <a:ext uri="{FF2B5EF4-FFF2-40B4-BE49-F238E27FC236}">
                <a16:creationId xmlns:a16="http://schemas.microsoft.com/office/drawing/2014/main" id="{F7C25BDE-0EFF-9A30-4BD9-72DCAFC47012}"/>
              </a:ext>
            </a:extLst>
          </p:cNvPr>
          <p:cNvSpPr txBox="1"/>
          <p:nvPr/>
        </p:nvSpPr>
        <p:spPr>
          <a:xfrm>
            <a:off x="4111266" y="6204511"/>
            <a:ext cx="1263035" cy="332842"/>
          </a:xfrm>
          <a:prstGeom prst="rect">
            <a:avLst/>
          </a:prstGeom>
          <a:noFill/>
        </p:spPr>
        <p:txBody>
          <a:bodyPr wrap="none" lIns="91440" tIns="45720" rIns="91440" rtlCol="0" anchor="t">
            <a:noAutofit/>
          </a:bodyPr>
          <a:lstStyle/>
          <a:p>
            <a:r>
              <a:rPr lang="en-US" sz="900" dirty="0">
                <a:solidFill>
                  <a:schemeClr val="tx1"/>
                </a:solidFill>
              </a:rPr>
              <a:t>Broadcast TWT SP</a:t>
            </a:r>
          </a:p>
        </p:txBody>
      </p:sp>
      <p:sp>
        <p:nvSpPr>
          <p:cNvPr id="50" name="TextBox 49">
            <a:extLst>
              <a:ext uri="{FF2B5EF4-FFF2-40B4-BE49-F238E27FC236}">
                <a16:creationId xmlns:a16="http://schemas.microsoft.com/office/drawing/2014/main" id="{59D91271-1FA0-17B0-1206-28A5DD5C6C9F}"/>
              </a:ext>
            </a:extLst>
          </p:cNvPr>
          <p:cNvSpPr txBox="1"/>
          <p:nvPr/>
        </p:nvSpPr>
        <p:spPr>
          <a:xfrm>
            <a:off x="7714712" y="6195943"/>
            <a:ext cx="1263035" cy="332842"/>
          </a:xfrm>
          <a:prstGeom prst="rect">
            <a:avLst/>
          </a:prstGeom>
          <a:noFill/>
        </p:spPr>
        <p:txBody>
          <a:bodyPr wrap="none" lIns="91440" tIns="45720" rIns="91440" rtlCol="0" anchor="t">
            <a:noAutofit/>
          </a:bodyPr>
          <a:lstStyle/>
          <a:p>
            <a:r>
              <a:rPr lang="en-US" sz="900" dirty="0">
                <a:solidFill>
                  <a:schemeClr val="tx1"/>
                </a:solidFill>
              </a:rPr>
              <a:t>Broadcast TWT SP</a:t>
            </a:r>
          </a:p>
        </p:txBody>
      </p:sp>
      <p:cxnSp>
        <p:nvCxnSpPr>
          <p:cNvPr id="51" name="Straight Arrow Connector 50">
            <a:extLst>
              <a:ext uri="{FF2B5EF4-FFF2-40B4-BE49-F238E27FC236}">
                <a16:creationId xmlns:a16="http://schemas.microsoft.com/office/drawing/2014/main" id="{70DFF878-54D1-53A8-BD34-B31A4D558561}"/>
              </a:ext>
            </a:extLst>
          </p:cNvPr>
          <p:cNvCxnSpPr>
            <a:cxnSpLocks/>
          </p:cNvCxnSpPr>
          <p:nvPr/>
        </p:nvCxnSpPr>
        <p:spPr>
          <a:xfrm>
            <a:off x="6781800" y="4774505"/>
            <a:ext cx="771795" cy="9744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6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Dynamic Secondary Subchannel</a:t>
            </a:r>
            <a:endParaRPr lang="en-US" sz="2400" b="0" dirty="0"/>
          </a:p>
        </p:txBody>
      </p:sp>
      <p:sp>
        <p:nvSpPr>
          <p:cNvPr id="3" name="Content Placeholder 2"/>
          <p:cNvSpPr>
            <a:spLocks noGrp="1"/>
          </p:cNvSpPr>
          <p:nvPr>
            <p:ph idx="1"/>
          </p:nvPr>
        </p:nvSpPr>
        <p:spPr>
          <a:xfrm>
            <a:off x="0" y="1066800"/>
            <a:ext cx="9144000" cy="2348003"/>
          </a:xfrm>
        </p:spPr>
        <p:txBody>
          <a:bodyPr/>
          <a:lstStyle/>
          <a:p>
            <a:r>
              <a:rPr lang="en-US" sz="1400" dirty="0"/>
              <a:t>When in a BSS the carrier sensing in primary 20MHz channel indicates the OBSS’s TXOP, the AP and associated STAs in the BSS switch to a nonprimary subchannel for the frame exchanges until the end of the OBSS’s TXOP.</a:t>
            </a:r>
          </a:p>
          <a:p>
            <a:r>
              <a:rPr lang="en-US" sz="1400" dirty="0"/>
              <a:t>The rules for the dynamic channel switch should guarantee the synchronization of the dynamic switch</a:t>
            </a:r>
          </a:p>
          <a:p>
            <a:pPr lvl="1"/>
            <a:r>
              <a:rPr lang="en-US" sz="1200" dirty="0"/>
              <a:t>No one side switch while another side doesn’t switch.</a:t>
            </a:r>
          </a:p>
          <a:p>
            <a:pPr lvl="2"/>
            <a:r>
              <a:rPr lang="en-US" sz="1000" dirty="0"/>
              <a:t>From primary subchannel to a nonprimary subchannel</a:t>
            </a:r>
          </a:p>
          <a:p>
            <a:pPr lvl="2"/>
            <a:r>
              <a:rPr lang="en-US" sz="1000" dirty="0"/>
              <a:t>From one nonprimary subchannel to another nonprimary subchannel </a:t>
            </a:r>
          </a:p>
          <a:p>
            <a:pPr lvl="1"/>
            <a:r>
              <a:rPr lang="en-US" sz="1200" dirty="0"/>
              <a:t>The priority of the nonprimary subchannels should be defined.</a:t>
            </a:r>
          </a:p>
          <a:p>
            <a:r>
              <a:rPr lang="en-US" sz="1600" dirty="0"/>
              <a:t>The rules for the dynamic channel switch should try to avoid the blindness when switch back to the primary subchannel. </a:t>
            </a:r>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Rectangle 6">
            <a:extLst>
              <a:ext uri="{FF2B5EF4-FFF2-40B4-BE49-F238E27FC236}">
                <a16:creationId xmlns:a16="http://schemas.microsoft.com/office/drawing/2014/main" id="{80537575-03A1-8628-2271-3C892254741E}"/>
              </a:ext>
            </a:extLst>
          </p:cNvPr>
          <p:cNvSpPr/>
          <p:nvPr/>
        </p:nvSpPr>
        <p:spPr>
          <a:xfrm>
            <a:off x="1150249" y="527506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F78714-68D4-A895-A999-C617EBF9BBF4}"/>
              </a:ext>
            </a:extLst>
          </p:cNvPr>
          <p:cNvSpPr/>
          <p:nvPr/>
        </p:nvSpPr>
        <p:spPr>
          <a:xfrm>
            <a:off x="1150248" y="512765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58AF13-DD3D-2751-76E8-3E297B03B16A}"/>
              </a:ext>
            </a:extLst>
          </p:cNvPr>
          <p:cNvSpPr/>
          <p:nvPr/>
        </p:nvSpPr>
        <p:spPr>
          <a:xfrm>
            <a:off x="1150248" y="496901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935EC8F-18B3-B941-074B-339A176F866B}"/>
              </a:ext>
            </a:extLst>
          </p:cNvPr>
          <p:cNvSpPr/>
          <p:nvPr/>
        </p:nvSpPr>
        <p:spPr>
          <a:xfrm>
            <a:off x="1150247" y="481217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270B295-478C-D629-CA21-EF091F1D419F}"/>
              </a:ext>
            </a:extLst>
          </p:cNvPr>
          <p:cNvSpPr/>
          <p:nvPr/>
        </p:nvSpPr>
        <p:spPr>
          <a:xfrm>
            <a:off x="1150247" y="590274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530A02-3147-7628-AB17-3DACAF02BF9A}"/>
              </a:ext>
            </a:extLst>
          </p:cNvPr>
          <p:cNvSpPr/>
          <p:nvPr/>
        </p:nvSpPr>
        <p:spPr>
          <a:xfrm>
            <a:off x="1150246" y="574590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D5CC01F-12C6-6C53-559E-D44ABA3E6925}"/>
              </a:ext>
            </a:extLst>
          </p:cNvPr>
          <p:cNvSpPr/>
          <p:nvPr/>
        </p:nvSpPr>
        <p:spPr>
          <a:xfrm>
            <a:off x="1150246" y="558727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96E1587-3CCB-8455-94F5-67EC6B07B9BB}"/>
              </a:ext>
            </a:extLst>
          </p:cNvPr>
          <p:cNvSpPr/>
          <p:nvPr/>
        </p:nvSpPr>
        <p:spPr>
          <a:xfrm>
            <a:off x="1150245" y="543043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535088C-EBD7-CDF7-FD89-39B36B31E0A9}"/>
              </a:ext>
            </a:extLst>
          </p:cNvPr>
          <p:cNvSpPr/>
          <p:nvPr/>
        </p:nvSpPr>
        <p:spPr>
          <a:xfrm>
            <a:off x="1150247" y="403474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DCA60B-5092-50C5-971A-F2E9A6A6EA0A}"/>
              </a:ext>
            </a:extLst>
          </p:cNvPr>
          <p:cNvSpPr/>
          <p:nvPr/>
        </p:nvSpPr>
        <p:spPr>
          <a:xfrm>
            <a:off x="1150246" y="388733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E9B964-80EB-9498-19C6-3F742A877322}"/>
              </a:ext>
            </a:extLst>
          </p:cNvPr>
          <p:cNvSpPr/>
          <p:nvPr/>
        </p:nvSpPr>
        <p:spPr>
          <a:xfrm>
            <a:off x="1150246" y="372869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298315-02C1-FFD7-47F6-60A7C2831128}"/>
              </a:ext>
            </a:extLst>
          </p:cNvPr>
          <p:cNvSpPr/>
          <p:nvPr/>
        </p:nvSpPr>
        <p:spPr>
          <a:xfrm>
            <a:off x="1150245" y="3571856"/>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8584707-BC9F-2C62-AB9B-151831485488}"/>
              </a:ext>
            </a:extLst>
          </p:cNvPr>
          <p:cNvSpPr/>
          <p:nvPr/>
        </p:nvSpPr>
        <p:spPr>
          <a:xfrm>
            <a:off x="1150245" y="466242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FCE8EA-4245-2964-29A8-253B19FB1D06}"/>
              </a:ext>
            </a:extLst>
          </p:cNvPr>
          <p:cNvSpPr/>
          <p:nvPr/>
        </p:nvSpPr>
        <p:spPr>
          <a:xfrm>
            <a:off x="1150244" y="450558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3CD1722-E8F4-8496-D8C1-3700041460C2}"/>
              </a:ext>
            </a:extLst>
          </p:cNvPr>
          <p:cNvSpPr/>
          <p:nvPr/>
        </p:nvSpPr>
        <p:spPr>
          <a:xfrm>
            <a:off x="1150244" y="434695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E8C6605-804D-E71E-E7CB-E3E4EADDC761}"/>
              </a:ext>
            </a:extLst>
          </p:cNvPr>
          <p:cNvSpPr/>
          <p:nvPr/>
        </p:nvSpPr>
        <p:spPr>
          <a:xfrm>
            <a:off x="1150243" y="419010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47FB8AD3-D840-34C0-3703-75AB5FE3FAF1}"/>
              </a:ext>
            </a:extLst>
          </p:cNvPr>
          <p:cNvCxnSpPr/>
          <p:nvPr/>
        </p:nvCxnSpPr>
        <p:spPr>
          <a:xfrm flipH="1">
            <a:off x="2312766" y="6029467"/>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4E1F054-894C-FEBF-99FA-87E6DD1D544C}"/>
              </a:ext>
            </a:extLst>
          </p:cNvPr>
          <p:cNvSpPr txBox="1"/>
          <p:nvPr/>
        </p:nvSpPr>
        <p:spPr>
          <a:xfrm>
            <a:off x="2479969" y="5872413"/>
            <a:ext cx="2208080" cy="314107"/>
          </a:xfrm>
          <a:prstGeom prst="rect">
            <a:avLst/>
          </a:prstGeom>
          <a:noFill/>
        </p:spPr>
        <p:txBody>
          <a:bodyPr wrap="none" lIns="91440" tIns="45720" rIns="91440" rtlCol="0" anchor="t">
            <a:noAutofit/>
          </a:bodyPr>
          <a:lstStyle/>
          <a:p>
            <a:r>
              <a:rPr lang="en-US" sz="900" dirty="0">
                <a:solidFill>
                  <a:schemeClr val="tx1"/>
                </a:solidFill>
              </a:rPr>
              <a:t>Primary 20MHz channel </a:t>
            </a:r>
          </a:p>
          <a:p>
            <a:r>
              <a:rPr lang="en-US" sz="900" dirty="0">
                <a:solidFill>
                  <a:schemeClr val="tx1"/>
                </a:solidFill>
              </a:rPr>
              <a:t>(the specific backoff 20MHz channel)</a:t>
            </a:r>
          </a:p>
        </p:txBody>
      </p:sp>
      <p:sp>
        <p:nvSpPr>
          <p:cNvPr id="25" name="Left Brace 24">
            <a:extLst>
              <a:ext uri="{FF2B5EF4-FFF2-40B4-BE49-F238E27FC236}">
                <a16:creationId xmlns:a16="http://schemas.microsoft.com/office/drawing/2014/main" id="{F89F9C47-6A57-018B-A90E-0A17F788F5B4}"/>
              </a:ext>
            </a:extLst>
          </p:cNvPr>
          <p:cNvSpPr/>
          <p:nvPr/>
        </p:nvSpPr>
        <p:spPr>
          <a:xfrm>
            <a:off x="912907" y="5449285"/>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EB643AC5-42DD-27B3-F103-C4A7B1C39B98}"/>
              </a:ext>
            </a:extLst>
          </p:cNvPr>
          <p:cNvSpPr/>
          <p:nvPr/>
        </p:nvSpPr>
        <p:spPr>
          <a:xfrm>
            <a:off x="906672" y="4849848"/>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89800EE6-0DC6-0219-D34C-E1DD95C630B4}"/>
              </a:ext>
            </a:extLst>
          </p:cNvPr>
          <p:cNvSpPr/>
          <p:nvPr/>
        </p:nvSpPr>
        <p:spPr>
          <a:xfrm>
            <a:off x="903555" y="419010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FCC46094-0A62-A5C8-E52D-F1AD10E77E11}"/>
              </a:ext>
            </a:extLst>
          </p:cNvPr>
          <p:cNvSpPr/>
          <p:nvPr/>
        </p:nvSpPr>
        <p:spPr>
          <a:xfrm>
            <a:off x="897319" y="3571856"/>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F4782C2C-CA49-C37A-DFFE-34693619A977}"/>
              </a:ext>
            </a:extLst>
          </p:cNvPr>
          <p:cNvSpPr txBox="1"/>
          <p:nvPr/>
        </p:nvSpPr>
        <p:spPr>
          <a:xfrm>
            <a:off x="-67355" y="5581119"/>
            <a:ext cx="1395168" cy="539621"/>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subchannel)</a:t>
            </a:r>
          </a:p>
        </p:txBody>
      </p:sp>
      <p:sp>
        <p:nvSpPr>
          <p:cNvPr id="30" name="TextBox 29">
            <a:extLst>
              <a:ext uri="{FF2B5EF4-FFF2-40B4-BE49-F238E27FC236}">
                <a16:creationId xmlns:a16="http://schemas.microsoft.com/office/drawing/2014/main" id="{51F90483-C7D4-2B80-878A-C7E843394509}"/>
              </a:ext>
            </a:extLst>
          </p:cNvPr>
          <p:cNvSpPr txBox="1"/>
          <p:nvPr/>
        </p:nvSpPr>
        <p:spPr>
          <a:xfrm>
            <a:off x="-39968" y="4934695"/>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5994EE5D-3E9D-FE65-09F1-057444378C0F}"/>
              </a:ext>
            </a:extLst>
          </p:cNvPr>
          <p:cNvSpPr txBox="1"/>
          <p:nvPr/>
        </p:nvSpPr>
        <p:spPr>
          <a:xfrm>
            <a:off x="-31543" y="4308414"/>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33092151-E310-3D31-D993-7C2C9CF2815F}"/>
              </a:ext>
            </a:extLst>
          </p:cNvPr>
          <p:cNvSpPr txBox="1"/>
          <p:nvPr/>
        </p:nvSpPr>
        <p:spPr>
          <a:xfrm>
            <a:off x="-39968" y="3700361"/>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5790775-E840-8D28-D3C8-8D9258575A89}"/>
              </a:ext>
            </a:extLst>
          </p:cNvPr>
          <p:cNvCxnSpPr/>
          <p:nvPr/>
        </p:nvCxnSpPr>
        <p:spPr>
          <a:xfrm flipH="1">
            <a:off x="2312766" y="516726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FEE2B97-69FA-C37A-E9A1-2FCEA135229F}"/>
              </a:ext>
            </a:extLst>
          </p:cNvPr>
          <p:cNvSpPr txBox="1"/>
          <p:nvPr/>
        </p:nvSpPr>
        <p:spPr>
          <a:xfrm>
            <a:off x="2417933" y="5085056"/>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2</a:t>
            </a:r>
          </a:p>
        </p:txBody>
      </p:sp>
      <p:cxnSp>
        <p:nvCxnSpPr>
          <p:cNvPr id="35" name="Straight Arrow Connector 34">
            <a:extLst>
              <a:ext uri="{FF2B5EF4-FFF2-40B4-BE49-F238E27FC236}">
                <a16:creationId xmlns:a16="http://schemas.microsoft.com/office/drawing/2014/main" id="{D7F8D70A-6960-F1B3-6FF7-5F8E82A3844A}"/>
              </a:ext>
            </a:extLst>
          </p:cNvPr>
          <p:cNvCxnSpPr/>
          <p:nvPr/>
        </p:nvCxnSpPr>
        <p:spPr>
          <a:xfrm flipH="1">
            <a:off x="2290576" y="475346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B37EE760-5CB0-A3AA-5FF6-AC784E96D2A1}"/>
              </a:ext>
            </a:extLst>
          </p:cNvPr>
          <p:cNvSpPr txBox="1"/>
          <p:nvPr/>
        </p:nvSpPr>
        <p:spPr>
          <a:xfrm>
            <a:off x="2442214" y="4689107"/>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3</a:t>
            </a:r>
          </a:p>
        </p:txBody>
      </p:sp>
      <p:cxnSp>
        <p:nvCxnSpPr>
          <p:cNvPr id="37" name="Straight Arrow Connector 36">
            <a:extLst>
              <a:ext uri="{FF2B5EF4-FFF2-40B4-BE49-F238E27FC236}">
                <a16:creationId xmlns:a16="http://schemas.microsoft.com/office/drawing/2014/main" id="{B69AB907-D369-AE7F-28CE-E1AA3E12B600}"/>
              </a:ext>
            </a:extLst>
          </p:cNvPr>
          <p:cNvCxnSpPr/>
          <p:nvPr/>
        </p:nvCxnSpPr>
        <p:spPr>
          <a:xfrm flipH="1">
            <a:off x="2296667" y="381371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99422F4-C047-A538-1C70-444FAFC811BE}"/>
              </a:ext>
            </a:extLst>
          </p:cNvPr>
          <p:cNvSpPr txBox="1"/>
          <p:nvPr/>
        </p:nvSpPr>
        <p:spPr>
          <a:xfrm>
            <a:off x="2393866" y="3756335"/>
            <a:ext cx="1395168" cy="226982"/>
          </a:xfrm>
          <a:prstGeom prst="rect">
            <a:avLst/>
          </a:prstGeom>
          <a:noFill/>
        </p:spPr>
        <p:txBody>
          <a:bodyPr wrap="none" lIns="91440" tIns="45720" rIns="91440" rtlCol="0" anchor="t">
            <a:noAutofit/>
          </a:bodyPr>
          <a:lstStyle/>
          <a:p>
            <a:r>
              <a:rPr lang="en-US" sz="900" dirty="0">
                <a:solidFill>
                  <a:schemeClr val="tx1"/>
                </a:solidFill>
              </a:rPr>
              <a:t>Backoff 20MHz channel 4</a:t>
            </a:r>
          </a:p>
        </p:txBody>
      </p:sp>
      <p:sp>
        <p:nvSpPr>
          <p:cNvPr id="39" name="TextBox 38">
            <a:extLst>
              <a:ext uri="{FF2B5EF4-FFF2-40B4-BE49-F238E27FC236}">
                <a16:creationId xmlns:a16="http://schemas.microsoft.com/office/drawing/2014/main" id="{4F22E7F3-9F76-4446-5926-23EA9420B18E}"/>
              </a:ext>
            </a:extLst>
          </p:cNvPr>
          <p:cNvSpPr txBox="1"/>
          <p:nvPr/>
        </p:nvSpPr>
        <p:spPr>
          <a:xfrm>
            <a:off x="1050950" y="617381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cxnSp>
        <p:nvCxnSpPr>
          <p:cNvPr id="40" name="Straight Arrow Connector 39">
            <a:extLst>
              <a:ext uri="{FF2B5EF4-FFF2-40B4-BE49-F238E27FC236}">
                <a16:creationId xmlns:a16="http://schemas.microsoft.com/office/drawing/2014/main" id="{4EF51A8A-5F08-9A65-6860-3ABC604031F0}"/>
              </a:ext>
            </a:extLst>
          </p:cNvPr>
          <p:cNvCxnSpPr>
            <a:cxnSpLocks/>
          </p:cNvCxnSpPr>
          <p:nvPr/>
        </p:nvCxnSpPr>
        <p:spPr>
          <a:xfrm flipV="1">
            <a:off x="4402042" y="3581217"/>
            <a:ext cx="0" cy="2471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CD9C4EF-8161-43AE-2881-195084DBE949}"/>
              </a:ext>
            </a:extLst>
          </p:cNvPr>
          <p:cNvSpPr txBox="1"/>
          <p:nvPr/>
        </p:nvSpPr>
        <p:spPr>
          <a:xfrm>
            <a:off x="4411394" y="5819422"/>
            <a:ext cx="948013" cy="310311"/>
          </a:xfrm>
          <a:prstGeom prst="rect">
            <a:avLst/>
          </a:prstGeom>
          <a:noFill/>
        </p:spPr>
        <p:txBody>
          <a:bodyPr wrap="none" lIns="91440" tIns="45720" rIns="91440" rtlCol="0" anchor="t">
            <a:noAutofit/>
          </a:bodyPr>
          <a:lstStyle/>
          <a:p>
            <a:r>
              <a:rPr lang="en-US" sz="900" dirty="0">
                <a:solidFill>
                  <a:schemeClr val="tx1"/>
                </a:solidFill>
              </a:rPr>
              <a:t>Highest priority</a:t>
            </a:r>
          </a:p>
        </p:txBody>
      </p:sp>
      <p:sp>
        <p:nvSpPr>
          <p:cNvPr id="42" name="TextBox 41">
            <a:extLst>
              <a:ext uri="{FF2B5EF4-FFF2-40B4-BE49-F238E27FC236}">
                <a16:creationId xmlns:a16="http://schemas.microsoft.com/office/drawing/2014/main" id="{56BBC4A1-6AF1-41AC-1DA0-2A54AAA719E3}"/>
              </a:ext>
            </a:extLst>
          </p:cNvPr>
          <p:cNvSpPr txBox="1"/>
          <p:nvPr/>
        </p:nvSpPr>
        <p:spPr>
          <a:xfrm>
            <a:off x="4392691" y="3505200"/>
            <a:ext cx="869070" cy="310311"/>
          </a:xfrm>
          <a:prstGeom prst="rect">
            <a:avLst/>
          </a:prstGeom>
          <a:noFill/>
        </p:spPr>
        <p:txBody>
          <a:bodyPr wrap="none" lIns="91440" tIns="45720" rIns="91440" rtlCol="0" anchor="t">
            <a:noAutofit/>
          </a:bodyPr>
          <a:lstStyle/>
          <a:p>
            <a:r>
              <a:rPr lang="en-US" sz="900" dirty="0">
                <a:solidFill>
                  <a:schemeClr val="tx1"/>
                </a:solidFill>
              </a:rPr>
              <a:t>Lowest priority</a:t>
            </a:r>
          </a:p>
        </p:txBody>
      </p:sp>
    </p:spTree>
    <p:extLst>
      <p:ext uri="{BB962C8B-B14F-4D97-AF65-F5344CB8AC3E}">
        <p14:creationId xmlns:p14="http://schemas.microsoft.com/office/powerpoint/2010/main" val="354763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Medium Synchronization under Secondary Channel Access</a:t>
            </a:r>
            <a:endParaRPr lang="en-US" sz="2400" b="0" dirty="0"/>
          </a:p>
        </p:txBody>
      </p:sp>
      <p:sp>
        <p:nvSpPr>
          <p:cNvPr id="3" name="Content Placeholder 2"/>
          <p:cNvSpPr>
            <a:spLocks noGrp="1"/>
          </p:cNvSpPr>
          <p:nvPr>
            <p:ph idx="1"/>
          </p:nvPr>
        </p:nvSpPr>
        <p:spPr>
          <a:xfrm>
            <a:off x="0" y="1066802"/>
            <a:ext cx="9144000" cy="4785112"/>
          </a:xfrm>
        </p:spPr>
        <p:txBody>
          <a:bodyPr/>
          <a:lstStyle/>
          <a:p>
            <a:r>
              <a:rPr lang="en-US" sz="1800" dirty="0"/>
              <a:t>When switching to a nonprimary subchannel, the AP/STA that try to initiate the frame exchanges lose the medium synchronization.</a:t>
            </a:r>
          </a:p>
          <a:p>
            <a:r>
              <a:rPr lang="en-US" sz="1800" dirty="0"/>
              <a:t>The medium synchronization that is similar to 11be may be required.</a:t>
            </a:r>
          </a:p>
          <a:p>
            <a:pPr lvl="1"/>
            <a:r>
              <a:rPr lang="en-US" sz="1400" dirty="0"/>
              <a:t>The different transition delays of AP/STAs needs to be considered.</a:t>
            </a:r>
          </a:p>
          <a:p>
            <a:pPr lvl="1"/>
            <a:r>
              <a:rPr lang="en-US" sz="1400" dirty="0"/>
              <a:t>The methods to guarantee that the solicited TXOP responder(s) are ready for the frame exchanges should be defined.</a:t>
            </a:r>
          </a:p>
          <a:p>
            <a:endParaRPr lang="en-US" sz="1800" dirty="0"/>
          </a:p>
          <a:p>
            <a:r>
              <a:rPr lang="en-US" sz="1800" dirty="0"/>
              <a:t>The dynamic channel switch may have higher chance to lose the medium synchronization that 11be cases</a:t>
            </a:r>
          </a:p>
          <a:p>
            <a:pPr lvl="1"/>
            <a:r>
              <a:rPr lang="en-US" sz="1400" dirty="0"/>
              <a:t>STR AP MLD and NSTR/EMLSR/EMLR non-AP MLD.</a:t>
            </a:r>
          </a:p>
          <a:p>
            <a:pPr lvl="2"/>
            <a:r>
              <a:rPr lang="en-US" sz="1200" dirty="0"/>
              <a:t>The AP MLD always keeps the medium synchronization in all the links.</a:t>
            </a:r>
          </a:p>
          <a:p>
            <a:pPr lvl="1"/>
            <a:r>
              <a:rPr lang="en-US" sz="1400" dirty="0"/>
              <a:t>NSTR mobile AP MLD and NSTR non-AP MLD</a:t>
            </a:r>
          </a:p>
          <a:p>
            <a:pPr lvl="2"/>
            <a:r>
              <a:rPr lang="en-US" sz="1200" dirty="0"/>
              <a:t>When a TXOP doesn’t include both long DL PPDU and long UL PPDU, one side will keep the synchronization in the unused link. </a:t>
            </a:r>
          </a:p>
          <a:p>
            <a:pPr lvl="1"/>
            <a:r>
              <a:rPr lang="en-US" sz="1400" dirty="0"/>
              <a:t>Dynamic channel switch</a:t>
            </a:r>
          </a:p>
          <a:p>
            <a:pPr lvl="2"/>
            <a:r>
              <a:rPr lang="en-US" sz="1200" dirty="0"/>
              <a:t>When a TXOP doesn’t cover a nonprimary subchannel and  TXOP holder/responder can’t do multiple subchannel’s frame decoding, both AP and STA will lose the medium synchronization.</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27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RU Coding</a:t>
            </a:r>
            <a:endParaRPr lang="en-US" sz="2400" b="0" dirty="0"/>
          </a:p>
        </p:txBody>
      </p:sp>
      <p:sp>
        <p:nvSpPr>
          <p:cNvPr id="3" name="Content Placeholder 2"/>
          <p:cNvSpPr>
            <a:spLocks noGrp="1"/>
          </p:cNvSpPr>
          <p:nvPr>
            <p:ph idx="1"/>
          </p:nvPr>
        </p:nvSpPr>
        <p:spPr>
          <a:xfrm>
            <a:off x="11467" y="1008300"/>
            <a:ext cx="9144000" cy="1599739"/>
          </a:xfrm>
        </p:spPr>
        <p:txBody>
          <a:bodyPr/>
          <a:lstStyle/>
          <a:p>
            <a:r>
              <a:rPr lang="en-US" sz="1600" dirty="0"/>
              <a:t>In baseline, the RU Index of the DL MU PPDU and UL TB PPDU is decided per the primary 20MHz channel</a:t>
            </a:r>
          </a:p>
          <a:p>
            <a:r>
              <a:rPr lang="en-US" sz="1600" dirty="0"/>
              <a:t>a TXOP may have a BW that is wider than the BW of a subchannel.</a:t>
            </a:r>
          </a:p>
          <a:p>
            <a:r>
              <a:rPr lang="en-US" sz="1600" dirty="0"/>
              <a:t>The RU usage may have some collision when the following happen</a:t>
            </a:r>
          </a:p>
          <a:p>
            <a:pPr lvl="1"/>
            <a:r>
              <a:rPr lang="en-US" sz="1200" dirty="0"/>
              <a:t>a TXOP with a BW that is wider than the BW of a subchannel </a:t>
            </a:r>
          </a:p>
          <a:p>
            <a:pPr lvl="1"/>
            <a:r>
              <a:rPr lang="en-US" sz="1200" dirty="0"/>
              <a:t>the different STAs may have different view of the backoff 20MHz channels.</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7" name="Rectangle 6">
            <a:extLst>
              <a:ext uri="{FF2B5EF4-FFF2-40B4-BE49-F238E27FC236}">
                <a16:creationId xmlns:a16="http://schemas.microsoft.com/office/drawing/2014/main" id="{B6BFE6A6-E6B0-3710-5CE9-1BBDA9AA3FD4}"/>
              </a:ext>
            </a:extLst>
          </p:cNvPr>
          <p:cNvSpPr/>
          <p:nvPr/>
        </p:nvSpPr>
        <p:spPr>
          <a:xfrm>
            <a:off x="1123201" y="537747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C2C54CE-5BDD-E76A-2061-C5186B568417}"/>
              </a:ext>
            </a:extLst>
          </p:cNvPr>
          <p:cNvSpPr/>
          <p:nvPr/>
        </p:nvSpPr>
        <p:spPr>
          <a:xfrm>
            <a:off x="1123200" y="5230065"/>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40A8D0F-BFD1-9673-678B-A865F852F2FE}"/>
              </a:ext>
            </a:extLst>
          </p:cNvPr>
          <p:cNvSpPr/>
          <p:nvPr/>
        </p:nvSpPr>
        <p:spPr>
          <a:xfrm>
            <a:off x="1123200" y="507142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3543DA-6F41-BFE1-0DDE-E25B7174BA49}"/>
              </a:ext>
            </a:extLst>
          </p:cNvPr>
          <p:cNvSpPr/>
          <p:nvPr/>
        </p:nvSpPr>
        <p:spPr>
          <a:xfrm>
            <a:off x="1123199" y="491458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9F18D30-8287-EC68-2657-E4F4E7B3BDBD}"/>
              </a:ext>
            </a:extLst>
          </p:cNvPr>
          <p:cNvSpPr/>
          <p:nvPr/>
        </p:nvSpPr>
        <p:spPr>
          <a:xfrm>
            <a:off x="1123199" y="600515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140F1F-BDF7-CB25-D27E-00EB6B4BBAA7}"/>
              </a:ext>
            </a:extLst>
          </p:cNvPr>
          <p:cNvSpPr/>
          <p:nvPr/>
        </p:nvSpPr>
        <p:spPr>
          <a:xfrm>
            <a:off x="1123198" y="584831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D34E09-A2E5-7396-2EF3-048892269FDD}"/>
              </a:ext>
            </a:extLst>
          </p:cNvPr>
          <p:cNvSpPr/>
          <p:nvPr/>
        </p:nvSpPr>
        <p:spPr>
          <a:xfrm>
            <a:off x="1123198" y="5689681"/>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A0EB30-1D7C-03B7-668F-7A2A5B515D13}"/>
              </a:ext>
            </a:extLst>
          </p:cNvPr>
          <p:cNvSpPr/>
          <p:nvPr/>
        </p:nvSpPr>
        <p:spPr>
          <a:xfrm>
            <a:off x="1123197" y="553284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406FA38-EAD1-43D8-9C60-90565CAEBA8C}"/>
              </a:ext>
            </a:extLst>
          </p:cNvPr>
          <p:cNvSpPr/>
          <p:nvPr/>
        </p:nvSpPr>
        <p:spPr>
          <a:xfrm>
            <a:off x="1123199" y="413715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B54225A-8555-D716-5C35-95D880044BB4}"/>
              </a:ext>
            </a:extLst>
          </p:cNvPr>
          <p:cNvSpPr/>
          <p:nvPr/>
        </p:nvSpPr>
        <p:spPr>
          <a:xfrm>
            <a:off x="1123198" y="3989744"/>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56A6322-00A5-7CFE-184E-D32BB01F36F7}"/>
              </a:ext>
            </a:extLst>
          </p:cNvPr>
          <p:cNvSpPr/>
          <p:nvPr/>
        </p:nvSpPr>
        <p:spPr>
          <a:xfrm>
            <a:off x="1123198" y="383110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4C6DEAE-55C6-43CA-85F0-E0D4C2D91BEF}"/>
              </a:ext>
            </a:extLst>
          </p:cNvPr>
          <p:cNvSpPr/>
          <p:nvPr/>
        </p:nvSpPr>
        <p:spPr>
          <a:xfrm>
            <a:off x="1123197" y="3674266"/>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C750C9B-0F69-9187-196A-25A4CB8825F7}"/>
              </a:ext>
            </a:extLst>
          </p:cNvPr>
          <p:cNvSpPr/>
          <p:nvPr/>
        </p:nvSpPr>
        <p:spPr>
          <a:xfrm>
            <a:off x="1123197" y="4764838"/>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20BC46-5F94-0213-D92D-CEEEE57BF8E6}"/>
              </a:ext>
            </a:extLst>
          </p:cNvPr>
          <p:cNvSpPr/>
          <p:nvPr/>
        </p:nvSpPr>
        <p:spPr>
          <a:xfrm>
            <a:off x="1123196" y="4607997"/>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75CCC34-0A39-4D11-AE31-691B3C8A2862}"/>
              </a:ext>
            </a:extLst>
          </p:cNvPr>
          <p:cNvSpPr/>
          <p:nvPr/>
        </p:nvSpPr>
        <p:spPr>
          <a:xfrm>
            <a:off x="1123196" y="4449360"/>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E9ACC89-2FEE-2024-9D36-A66980C4FD1C}"/>
              </a:ext>
            </a:extLst>
          </p:cNvPr>
          <p:cNvSpPr/>
          <p:nvPr/>
        </p:nvSpPr>
        <p:spPr>
          <a:xfrm>
            <a:off x="1123195" y="4292519"/>
            <a:ext cx="1118587"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92D91FC4-B9AA-2313-483A-27A551AD2277}"/>
              </a:ext>
            </a:extLst>
          </p:cNvPr>
          <p:cNvCxnSpPr/>
          <p:nvPr/>
        </p:nvCxnSpPr>
        <p:spPr>
          <a:xfrm flipH="1">
            <a:off x="2285718" y="6131877"/>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1965D7B-3B6C-CEEF-026F-48D5210CF85D}"/>
              </a:ext>
            </a:extLst>
          </p:cNvPr>
          <p:cNvSpPr txBox="1"/>
          <p:nvPr/>
        </p:nvSpPr>
        <p:spPr>
          <a:xfrm>
            <a:off x="2358764" y="5979419"/>
            <a:ext cx="888742" cy="310311"/>
          </a:xfrm>
          <a:prstGeom prst="rect">
            <a:avLst/>
          </a:prstGeom>
          <a:noFill/>
        </p:spPr>
        <p:txBody>
          <a:bodyPr wrap="none" lIns="91440" tIns="45720" rIns="91440" rtlCol="0" anchor="t">
            <a:noAutofit/>
          </a:bodyPr>
          <a:lstStyle/>
          <a:p>
            <a:r>
              <a:rPr lang="en-US" sz="900" dirty="0">
                <a:solidFill>
                  <a:schemeClr val="tx1"/>
                </a:solidFill>
              </a:rPr>
              <a:t>Primary 20MHz </a:t>
            </a:r>
          </a:p>
          <a:p>
            <a:r>
              <a:rPr lang="en-US" sz="900" dirty="0">
                <a:solidFill>
                  <a:schemeClr val="tx1"/>
                </a:solidFill>
              </a:rPr>
              <a:t>channel </a:t>
            </a:r>
          </a:p>
          <a:p>
            <a:endParaRPr lang="en-US" sz="900" dirty="0">
              <a:solidFill>
                <a:schemeClr val="tx1"/>
              </a:solidFill>
            </a:endParaRPr>
          </a:p>
        </p:txBody>
      </p:sp>
      <p:sp>
        <p:nvSpPr>
          <p:cNvPr id="25" name="Left Brace 24">
            <a:extLst>
              <a:ext uri="{FF2B5EF4-FFF2-40B4-BE49-F238E27FC236}">
                <a16:creationId xmlns:a16="http://schemas.microsoft.com/office/drawing/2014/main" id="{99D35616-DE63-2419-96FF-F3A19454E29D}"/>
              </a:ext>
            </a:extLst>
          </p:cNvPr>
          <p:cNvSpPr/>
          <p:nvPr/>
        </p:nvSpPr>
        <p:spPr>
          <a:xfrm>
            <a:off x="885859" y="5551695"/>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e 25">
            <a:extLst>
              <a:ext uri="{FF2B5EF4-FFF2-40B4-BE49-F238E27FC236}">
                <a16:creationId xmlns:a16="http://schemas.microsoft.com/office/drawing/2014/main" id="{58888945-0DD6-5487-E0EB-8FB07FC1A867}"/>
              </a:ext>
            </a:extLst>
          </p:cNvPr>
          <p:cNvSpPr/>
          <p:nvPr/>
        </p:nvSpPr>
        <p:spPr>
          <a:xfrm>
            <a:off x="879624" y="4952258"/>
            <a:ext cx="193405" cy="5673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a:extLst>
              <a:ext uri="{FF2B5EF4-FFF2-40B4-BE49-F238E27FC236}">
                <a16:creationId xmlns:a16="http://schemas.microsoft.com/office/drawing/2014/main" id="{A93EB40F-1237-E76A-4E4D-4D8C9BF5D876}"/>
              </a:ext>
            </a:extLst>
          </p:cNvPr>
          <p:cNvSpPr/>
          <p:nvPr/>
        </p:nvSpPr>
        <p:spPr>
          <a:xfrm>
            <a:off x="876507" y="4292519"/>
            <a:ext cx="19340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a:extLst>
              <a:ext uri="{FF2B5EF4-FFF2-40B4-BE49-F238E27FC236}">
                <a16:creationId xmlns:a16="http://schemas.microsoft.com/office/drawing/2014/main" id="{B6BC8840-CEA5-D25A-AF12-A5B1C4B2A23A}"/>
              </a:ext>
            </a:extLst>
          </p:cNvPr>
          <p:cNvSpPr/>
          <p:nvPr/>
        </p:nvSpPr>
        <p:spPr>
          <a:xfrm>
            <a:off x="870271" y="3674266"/>
            <a:ext cx="202757"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DC1BB362-EBCB-6A31-0AF0-78107E2D1FE9}"/>
              </a:ext>
            </a:extLst>
          </p:cNvPr>
          <p:cNvSpPr txBox="1"/>
          <p:nvPr/>
        </p:nvSpPr>
        <p:spPr>
          <a:xfrm>
            <a:off x="-60687" y="5704440"/>
            <a:ext cx="1395168" cy="512619"/>
          </a:xfrm>
          <a:prstGeom prst="rect">
            <a:avLst/>
          </a:prstGeom>
          <a:noFill/>
        </p:spPr>
        <p:txBody>
          <a:bodyPr wrap="none" lIns="91440" tIns="45720" rIns="91440" rtlCol="0" anchor="t">
            <a:noAutofit/>
          </a:bodyPr>
          <a:lstStyle/>
          <a:p>
            <a:r>
              <a:rPr lang="en-US" sz="900" dirty="0">
                <a:solidFill>
                  <a:schemeClr val="tx1"/>
                </a:solidFill>
              </a:rPr>
              <a:t>80MHZ channel 1 </a:t>
            </a:r>
          </a:p>
          <a:p>
            <a:r>
              <a:rPr lang="en-US" sz="900" dirty="0">
                <a:solidFill>
                  <a:schemeClr val="tx1"/>
                </a:solidFill>
              </a:rPr>
              <a:t>(</a:t>
            </a:r>
            <a:r>
              <a:rPr lang="en-US" sz="900" dirty="0"/>
              <a:t>subchannel1</a:t>
            </a:r>
            <a:r>
              <a:rPr lang="en-US" sz="900" dirty="0">
                <a:solidFill>
                  <a:schemeClr val="tx1"/>
                </a:solidFill>
              </a:rPr>
              <a:t>)</a:t>
            </a:r>
          </a:p>
          <a:p>
            <a:r>
              <a:rPr lang="en-US" sz="900" dirty="0">
                <a:solidFill>
                  <a:schemeClr val="tx1"/>
                </a:solidFill>
              </a:rPr>
              <a:t>(primary </a:t>
            </a:r>
            <a:r>
              <a:rPr lang="en-US" sz="900" dirty="0"/>
              <a:t>sub</a:t>
            </a:r>
            <a:r>
              <a:rPr lang="en-US" sz="900" dirty="0">
                <a:solidFill>
                  <a:schemeClr val="tx1"/>
                </a:solidFill>
              </a:rPr>
              <a:t>channel)</a:t>
            </a:r>
          </a:p>
        </p:txBody>
      </p:sp>
      <p:sp>
        <p:nvSpPr>
          <p:cNvPr id="30" name="TextBox 29">
            <a:extLst>
              <a:ext uri="{FF2B5EF4-FFF2-40B4-BE49-F238E27FC236}">
                <a16:creationId xmlns:a16="http://schemas.microsoft.com/office/drawing/2014/main" id="{5B6F198E-D3EC-096B-D4FF-4353ED32FA5B}"/>
              </a:ext>
            </a:extLst>
          </p:cNvPr>
          <p:cNvSpPr txBox="1"/>
          <p:nvPr/>
        </p:nvSpPr>
        <p:spPr>
          <a:xfrm>
            <a:off x="-26491" y="5126510"/>
            <a:ext cx="1395168" cy="377687"/>
          </a:xfrm>
          <a:prstGeom prst="rect">
            <a:avLst/>
          </a:prstGeom>
          <a:noFill/>
        </p:spPr>
        <p:txBody>
          <a:bodyPr wrap="none" lIns="91440" tIns="45720" rIns="91440" rtlCol="0" anchor="t">
            <a:noAutofit/>
          </a:bodyPr>
          <a:lstStyle/>
          <a:p>
            <a:r>
              <a:rPr lang="en-US" sz="900" dirty="0">
                <a:solidFill>
                  <a:schemeClr val="tx1"/>
                </a:solidFill>
              </a:rPr>
              <a:t>80MHZ channel 2</a:t>
            </a:r>
          </a:p>
          <a:p>
            <a:r>
              <a:rPr lang="en-US" sz="900" dirty="0">
                <a:solidFill>
                  <a:schemeClr val="tx1"/>
                </a:solidFill>
              </a:rPr>
              <a:t>(</a:t>
            </a:r>
            <a:r>
              <a:rPr lang="en-US" sz="900" dirty="0"/>
              <a:t>subchannel2</a:t>
            </a:r>
            <a:r>
              <a:rPr lang="en-US" sz="900" dirty="0">
                <a:solidFill>
                  <a:schemeClr val="tx1"/>
                </a:solidFill>
              </a:rPr>
              <a:t>)</a:t>
            </a:r>
          </a:p>
          <a:p>
            <a:endParaRPr lang="en-US" sz="900" dirty="0">
              <a:solidFill>
                <a:schemeClr val="tx1"/>
              </a:solidFill>
            </a:endParaRPr>
          </a:p>
        </p:txBody>
      </p:sp>
      <p:sp>
        <p:nvSpPr>
          <p:cNvPr id="31" name="TextBox 30">
            <a:extLst>
              <a:ext uri="{FF2B5EF4-FFF2-40B4-BE49-F238E27FC236}">
                <a16:creationId xmlns:a16="http://schemas.microsoft.com/office/drawing/2014/main" id="{BF12A410-D473-B960-FE50-B30D54DF0C8E}"/>
              </a:ext>
            </a:extLst>
          </p:cNvPr>
          <p:cNvSpPr txBox="1"/>
          <p:nvPr/>
        </p:nvSpPr>
        <p:spPr>
          <a:xfrm>
            <a:off x="-48229" y="4491179"/>
            <a:ext cx="1395168" cy="364226"/>
          </a:xfrm>
          <a:prstGeom prst="rect">
            <a:avLst/>
          </a:prstGeom>
          <a:noFill/>
        </p:spPr>
        <p:txBody>
          <a:bodyPr wrap="none" lIns="91440" tIns="45720" rIns="91440" rtlCol="0" anchor="t">
            <a:noAutofit/>
          </a:bodyPr>
          <a:lstStyle/>
          <a:p>
            <a:r>
              <a:rPr lang="en-US" sz="900" dirty="0">
                <a:solidFill>
                  <a:schemeClr val="tx1"/>
                </a:solidFill>
              </a:rPr>
              <a:t>80MHZ channel 3</a:t>
            </a:r>
          </a:p>
          <a:p>
            <a:r>
              <a:rPr lang="en-US" sz="900" dirty="0">
                <a:solidFill>
                  <a:schemeClr val="tx1"/>
                </a:solidFill>
              </a:rPr>
              <a:t>(</a:t>
            </a:r>
            <a:r>
              <a:rPr lang="en-US" sz="900" dirty="0"/>
              <a:t>subchannel3</a:t>
            </a:r>
            <a:r>
              <a:rPr lang="en-US" sz="900" dirty="0">
                <a:solidFill>
                  <a:schemeClr val="tx1"/>
                </a:solidFill>
              </a:rPr>
              <a:t>)</a:t>
            </a:r>
          </a:p>
          <a:p>
            <a:endParaRPr lang="en-US" sz="900" dirty="0">
              <a:solidFill>
                <a:schemeClr val="tx1"/>
              </a:solidFill>
            </a:endParaRPr>
          </a:p>
        </p:txBody>
      </p:sp>
      <p:sp>
        <p:nvSpPr>
          <p:cNvPr id="32" name="TextBox 31">
            <a:extLst>
              <a:ext uri="{FF2B5EF4-FFF2-40B4-BE49-F238E27FC236}">
                <a16:creationId xmlns:a16="http://schemas.microsoft.com/office/drawing/2014/main" id="{1832D733-BBE1-F503-BB50-E990282A1EAA}"/>
              </a:ext>
            </a:extLst>
          </p:cNvPr>
          <p:cNvSpPr txBox="1"/>
          <p:nvPr/>
        </p:nvSpPr>
        <p:spPr>
          <a:xfrm>
            <a:off x="-48229" y="3855848"/>
            <a:ext cx="1395168" cy="436671"/>
          </a:xfrm>
          <a:prstGeom prst="rect">
            <a:avLst/>
          </a:prstGeom>
          <a:noFill/>
        </p:spPr>
        <p:txBody>
          <a:bodyPr wrap="none" lIns="91440" tIns="45720" rIns="91440" rtlCol="0" anchor="t">
            <a:noAutofit/>
          </a:bodyPr>
          <a:lstStyle/>
          <a:p>
            <a:r>
              <a:rPr lang="en-US" sz="900" dirty="0">
                <a:solidFill>
                  <a:schemeClr val="tx1"/>
                </a:solidFill>
              </a:rPr>
              <a:t>80MHZ channel 4</a:t>
            </a:r>
          </a:p>
          <a:p>
            <a:r>
              <a:rPr lang="en-US" sz="900" dirty="0">
                <a:solidFill>
                  <a:schemeClr val="tx1"/>
                </a:solidFill>
              </a:rPr>
              <a:t>(</a:t>
            </a:r>
            <a:r>
              <a:rPr lang="en-US" sz="900" dirty="0"/>
              <a:t>subchannel4</a:t>
            </a:r>
            <a:r>
              <a:rPr lang="en-US" sz="900" dirty="0">
                <a:solidFill>
                  <a:schemeClr val="tx1"/>
                </a:solidFill>
              </a:rPr>
              <a:t>)</a:t>
            </a:r>
          </a:p>
          <a:p>
            <a:endParaRPr lang="en-US" sz="900" dirty="0">
              <a:solidFill>
                <a:schemeClr val="tx1"/>
              </a:solidFill>
            </a:endParaRPr>
          </a:p>
        </p:txBody>
      </p:sp>
      <p:cxnSp>
        <p:nvCxnSpPr>
          <p:cNvPr id="33" name="Straight Arrow Connector 32">
            <a:extLst>
              <a:ext uri="{FF2B5EF4-FFF2-40B4-BE49-F238E27FC236}">
                <a16:creationId xmlns:a16="http://schemas.microsoft.com/office/drawing/2014/main" id="{42CFF9C0-C1B9-2036-600D-71429226E97F}"/>
              </a:ext>
            </a:extLst>
          </p:cNvPr>
          <p:cNvCxnSpPr/>
          <p:nvPr/>
        </p:nvCxnSpPr>
        <p:spPr>
          <a:xfrm flipH="1">
            <a:off x="2285718" y="526967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D5E2BD3-6279-C8F6-1DDE-84E7F51C9C14}"/>
              </a:ext>
            </a:extLst>
          </p:cNvPr>
          <p:cNvSpPr txBox="1"/>
          <p:nvPr/>
        </p:nvSpPr>
        <p:spPr>
          <a:xfrm>
            <a:off x="2375090" y="5140391"/>
            <a:ext cx="888742" cy="344673"/>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2</a:t>
            </a:r>
          </a:p>
        </p:txBody>
      </p:sp>
      <p:cxnSp>
        <p:nvCxnSpPr>
          <p:cNvPr id="35" name="Straight Arrow Connector 34">
            <a:extLst>
              <a:ext uri="{FF2B5EF4-FFF2-40B4-BE49-F238E27FC236}">
                <a16:creationId xmlns:a16="http://schemas.microsoft.com/office/drawing/2014/main" id="{B245A13E-4FD2-340C-2D0F-8553D8EFCEF0}"/>
              </a:ext>
            </a:extLst>
          </p:cNvPr>
          <p:cNvCxnSpPr/>
          <p:nvPr/>
        </p:nvCxnSpPr>
        <p:spPr>
          <a:xfrm flipH="1">
            <a:off x="2263528" y="485587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F14EB281-240A-8DEA-EB89-5296CCB00475}"/>
              </a:ext>
            </a:extLst>
          </p:cNvPr>
          <p:cNvSpPr txBox="1"/>
          <p:nvPr/>
        </p:nvSpPr>
        <p:spPr>
          <a:xfrm>
            <a:off x="2331934" y="4729662"/>
            <a:ext cx="941971" cy="340283"/>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3</a:t>
            </a:r>
          </a:p>
        </p:txBody>
      </p:sp>
      <p:cxnSp>
        <p:nvCxnSpPr>
          <p:cNvPr id="37" name="Straight Arrow Connector 36">
            <a:extLst>
              <a:ext uri="{FF2B5EF4-FFF2-40B4-BE49-F238E27FC236}">
                <a16:creationId xmlns:a16="http://schemas.microsoft.com/office/drawing/2014/main" id="{CF9EE15E-C113-E52E-FFD9-A5EF5E99CD42}"/>
              </a:ext>
            </a:extLst>
          </p:cNvPr>
          <p:cNvCxnSpPr/>
          <p:nvPr/>
        </p:nvCxnSpPr>
        <p:spPr>
          <a:xfrm flipH="1">
            <a:off x="2269619" y="3916126"/>
            <a:ext cx="311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57E98F6-B409-3774-8FF6-BC0A4E15F2CC}"/>
              </a:ext>
            </a:extLst>
          </p:cNvPr>
          <p:cNvSpPr txBox="1"/>
          <p:nvPr/>
        </p:nvSpPr>
        <p:spPr>
          <a:xfrm>
            <a:off x="2384754" y="3794629"/>
            <a:ext cx="917903" cy="326271"/>
          </a:xfrm>
          <a:prstGeom prst="rect">
            <a:avLst/>
          </a:prstGeom>
          <a:noFill/>
        </p:spPr>
        <p:txBody>
          <a:bodyPr wrap="none" lIns="91440" tIns="45720" rIns="91440" rtlCol="0" anchor="t">
            <a:noAutofit/>
          </a:bodyPr>
          <a:lstStyle/>
          <a:p>
            <a:r>
              <a:rPr lang="en-US" sz="900" dirty="0">
                <a:solidFill>
                  <a:schemeClr val="tx1"/>
                </a:solidFill>
              </a:rPr>
              <a:t>Backoff 20MHz </a:t>
            </a:r>
          </a:p>
          <a:p>
            <a:r>
              <a:rPr lang="en-US" sz="900" dirty="0">
                <a:solidFill>
                  <a:schemeClr val="tx1"/>
                </a:solidFill>
              </a:rPr>
              <a:t>channel 4</a:t>
            </a:r>
          </a:p>
        </p:txBody>
      </p:sp>
      <p:sp>
        <p:nvSpPr>
          <p:cNvPr id="39" name="TextBox 38">
            <a:extLst>
              <a:ext uri="{FF2B5EF4-FFF2-40B4-BE49-F238E27FC236}">
                <a16:creationId xmlns:a16="http://schemas.microsoft.com/office/drawing/2014/main" id="{F2820A54-5039-B4DA-49B3-E2BB7286A7D3}"/>
              </a:ext>
            </a:extLst>
          </p:cNvPr>
          <p:cNvSpPr txBox="1"/>
          <p:nvPr/>
        </p:nvSpPr>
        <p:spPr>
          <a:xfrm>
            <a:off x="1023902" y="627622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55" name="Rectangle 54">
            <a:extLst>
              <a:ext uri="{FF2B5EF4-FFF2-40B4-BE49-F238E27FC236}">
                <a16:creationId xmlns:a16="http://schemas.microsoft.com/office/drawing/2014/main" id="{49867045-E790-1043-DC39-221DEBCF0B3F}"/>
              </a:ext>
            </a:extLst>
          </p:cNvPr>
          <p:cNvSpPr/>
          <p:nvPr/>
        </p:nvSpPr>
        <p:spPr>
          <a:xfrm>
            <a:off x="4046781" y="414441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4E8D42A7-5D3A-3124-0401-7D63A70CA012}"/>
              </a:ext>
            </a:extLst>
          </p:cNvPr>
          <p:cNvSpPr/>
          <p:nvPr/>
        </p:nvSpPr>
        <p:spPr>
          <a:xfrm>
            <a:off x="4046780" y="399700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26BB77AF-6835-B1BB-756B-ABF55831F85C}"/>
              </a:ext>
            </a:extLst>
          </p:cNvPr>
          <p:cNvSpPr/>
          <p:nvPr/>
        </p:nvSpPr>
        <p:spPr>
          <a:xfrm>
            <a:off x="4046780" y="3838367"/>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D4A7323-9330-81E2-FE28-6B97CDD3DB65}"/>
              </a:ext>
            </a:extLst>
          </p:cNvPr>
          <p:cNvSpPr/>
          <p:nvPr/>
        </p:nvSpPr>
        <p:spPr>
          <a:xfrm>
            <a:off x="4046779" y="368152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E55D523-B01E-6E31-B6BD-6CCA60FD2228}"/>
              </a:ext>
            </a:extLst>
          </p:cNvPr>
          <p:cNvSpPr/>
          <p:nvPr/>
        </p:nvSpPr>
        <p:spPr>
          <a:xfrm>
            <a:off x="4046779" y="477209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D5ED6B2D-3526-5FA6-08AC-6E171665AB4F}"/>
              </a:ext>
            </a:extLst>
          </p:cNvPr>
          <p:cNvSpPr/>
          <p:nvPr/>
        </p:nvSpPr>
        <p:spPr>
          <a:xfrm>
            <a:off x="4046778" y="4615257"/>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93962FD-8F30-57A4-505C-4F77EA4ECED9}"/>
              </a:ext>
            </a:extLst>
          </p:cNvPr>
          <p:cNvSpPr/>
          <p:nvPr/>
        </p:nvSpPr>
        <p:spPr>
          <a:xfrm>
            <a:off x="4046778" y="445662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DD1B588-9D55-FF9A-A516-BED3EBE34830}"/>
              </a:ext>
            </a:extLst>
          </p:cNvPr>
          <p:cNvSpPr/>
          <p:nvPr/>
        </p:nvSpPr>
        <p:spPr>
          <a:xfrm>
            <a:off x="4046777" y="429977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Left Brace 62">
            <a:extLst>
              <a:ext uri="{FF2B5EF4-FFF2-40B4-BE49-F238E27FC236}">
                <a16:creationId xmlns:a16="http://schemas.microsoft.com/office/drawing/2014/main" id="{03757428-66AA-139E-CBAA-B5DDD2F953D4}"/>
              </a:ext>
            </a:extLst>
          </p:cNvPr>
          <p:cNvSpPr/>
          <p:nvPr/>
        </p:nvSpPr>
        <p:spPr>
          <a:xfrm>
            <a:off x="3748876" y="4318884"/>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Left Brace 63">
            <a:extLst>
              <a:ext uri="{FF2B5EF4-FFF2-40B4-BE49-F238E27FC236}">
                <a16:creationId xmlns:a16="http://schemas.microsoft.com/office/drawing/2014/main" id="{EF2F5721-08D1-7D40-E843-400A392104B5}"/>
              </a:ext>
            </a:extLst>
          </p:cNvPr>
          <p:cNvSpPr/>
          <p:nvPr/>
        </p:nvSpPr>
        <p:spPr>
          <a:xfrm>
            <a:off x="3742640" y="3700631"/>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Rectangle 64">
            <a:extLst>
              <a:ext uri="{FF2B5EF4-FFF2-40B4-BE49-F238E27FC236}">
                <a16:creationId xmlns:a16="http://schemas.microsoft.com/office/drawing/2014/main" id="{D4C736FB-3C01-8AAB-1F38-99E35021B675}"/>
              </a:ext>
            </a:extLst>
          </p:cNvPr>
          <p:cNvSpPr/>
          <p:nvPr/>
        </p:nvSpPr>
        <p:spPr>
          <a:xfrm>
            <a:off x="4046779" y="539234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E220142-33B4-21CE-1631-8F2FE0C4847A}"/>
              </a:ext>
            </a:extLst>
          </p:cNvPr>
          <p:cNvSpPr/>
          <p:nvPr/>
        </p:nvSpPr>
        <p:spPr>
          <a:xfrm>
            <a:off x="4046778" y="524492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517CCC21-B55A-0CCC-A934-002A7DD0D547}"/>
              </a:ext>
            </a:extLst>
          </p:cNvPr>
          <p:cNvSpPr/>
          <p:nvPr/>
        </p:nvSpPr>
        <p:spPr>
          <a:xfrm>
            <a:off x="4046778" y="508628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5878571E-25CF-9B77-DDEA-C1359353A6BB}"/>
              </a:ext>
            </a:extLst>
          </p:cNvPr>
          <p:cNvSpPr/>
          <p:nvPr/>
        </p:nvSpPr>
        <p:spPr>
          <a:xfrm>
            <a:off x="4046777" y="4929448"/>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B33B8D50-1396-7D06-54E7-447DBC64FB09}"/>
              </a:ext>
            </a:extLst>
          </p:cNvPr>
          <p:cNvSpPr/>
          <p:nvPr/>
        </p:nvSpPr>
        <p:spPr>
          <a:xfrm>
            <a:off x="4046777" y="602002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D07646C6-F5FC-6F5B-F352-0C39A2D0D432}"/>
              </a:ext>
            </a:extLst>
          </p:cNvPr>
          <p:cNvSpPr/>
          <p:nvPr/>
        </p:nvSpPr>
        <p:spPr>
          <a:xfrm>
            <a:off x="4046776" y="5863179"/>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5BDB21BD-5804-2CAD-C4D1-8E6069E177E7}"/>
              </a:ext>
            </a:extLst>
          </p:cNvPr>
          <p:cNvSpPr/>
          <p:nvPr/>
        </p:nvSpPr>
        <p:spPr>
          <a:xfrm>
            <a:off x="4046776" y="570454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0345BD9F-5783-6B9B-06C0-71B1C3CEF9FC}"/>
              </a:ext>
            </a:extLst>
          </p:cNvPr>
          <p:cNvSpPr/>
          <p:nvPr/>
        </p:nvSpPr>
        <p:spPr>
          <a:xfrm>
            <a:off x="4046775" y="5547701"/>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Left Brace 72">
            <a:extLst>
              <a:ext uri="{FF2B5EF4-FFF2-40B4-BE49-F238E27FC236}">
                <a16:creationId xmlns:a16="http://schemas.microsoft.com/office/drawing/2014/main" id="{0346BA9A-CE3B-2AC6-F264-BC203F6DCCDE}"/>
              </a:ext>
            </a:extLst>
          </p:cNvPr>
          <p:cNvSpPr/>
          <p:nvPr/>
        </p:nvSpPr>
        <p:spPr>
          <a:xfrm>
            <a:off x="3748874" y="5566806"/>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Left Brace 73">
            <a:extLst>
              <a:ext uri="{FF2B5EF4-FFF2-40B4-BE49-F238E27FC236}">
                <a16:creationId xmlns:a16="http://schemas.microsoft.com/office/drawing/2014/main" id="{16C4CD4D-2BAC-DA4C-D4E3-B098265AE87A}"/>
              </a:ext>
            </a:extLst>
          </p:cNvPr>
          <p:cNvSpPr/>
          <p:nvPr/>
        </p:nvSpPr>
        <p:spPr>
          <a:xfrm>
            <a:off x="3742638" y="4948553"/>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0820197E-008C-518C-8865-5782FE6B962E}"/>
              </a:ext>
            </a:extLst>
          </p:cNvPr>
          <p:cNvCxnSpPr>
            <a:cxnSpLocks/>
            <a:stCxn id="76" idx="1"/>
            <a:endCxn id="66" idx="3"/>
          </p:cNvCxnSpPr>
          <p:nvPr/>
        </p:nvCxnSpPr>
        <p:spPr>
          <a:xfrm flipH="1">
            <a:off x="4935929" y="4946037"/>
            <a:ext cx="317647" cy="376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8FACF8E-3F80-CD2E-14D4-5B8EDF6A20C6}"/>
              </a:ext>
            </a:extLst>
          </p:cNvPr>
          <p:cNvSpPr txBox="1"/>
          <p:nvPr/>
        </p:nvSpPr>
        <p:spPr>
          <a:xfrm>
            <a:off x="5253576" y="4674807"/>
            <a:ext cx="2477567" cy="542460"/>
          </a:xfrm>
          <a:prstGeom prst="rect">
            <a:avLst/>
          </a:prstGeom>
          <a:noFill/>
        </p:spPr>
        <p:txBody>
          <a:bodyPr wrap="none" lIns="91440" tIns="45720" rIns="91440" rtlCol="0" anchor="t">
            <a:noAutofit/>
          </a:bodyPr>
          <a:lstStyle/>
          <a:p>
            <a:r>
              <a:rPr lang="en-US" sz="900" dirty="0">
                <a:solidFill>
                  <a:schemeClr val="tx1"/>
                </a:solidFill>
              </a:rPr>
              <a:t>STAs that switch to subchannel2 assume the </a:t>
            </a:r>
          </a:p>
          <a:p>
            <a:r>
              <a:rPr lang="en-US" sz="900" dirty="0">
                <a:solidFill>
                  <a:schemeClr val="tx1"/>
                </a:solidFill>
              </a:rPr>
              <a:t>RU index based on Backoff 20MHz channel 2.</a:t>
            </a:r>
          </a:p>
        </p:txBody>
      </p:sp>
      <p:cxnSp>
        <p:nvCxnSpPr>
          <p:cNvPr id="77" name="Straight Arrow Connector 76">
            <a:extLst>
              <a:ext uri="{FF2B5EF4-FFF2-40B4-BE49-F238E27FC236}">
                <a16:creationId xmlns:a16="http://schemas.microsoft.com/office/drawing/2014/main" id="{41F7AF51-27E5-16E9-29AF-45802885B0E3}"/>
              </a:ext>
            </a:extLst>
          </p:cNvPr>
          <p:cNvCxnSpPr>
            <a:cxnSpLocks/>
          </p:cNvCxnSpPr>
          <p:nvPr/>
        </p:nvCxnSpPr>
        <p:spPr>
          <a:xfrm flipH="1">
            <a:off x="4875213" y="5794926"/>
            <a:ext cx="391199" cy="356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0B242BB1-78F6-5F5F-B911-D7F26D369A90}"/>
              </a:ext>
            </a:extLst>
          </p:cNvPr>
          <p:cNvSpPr txBox="1"/>
          <p:nvPr/>
        </p:nvSpPr>
        <p:spPr>
          <a:xfrm>
            <a:off x="5253576" y="5485067"/>
            <a:ext cx="1976115" cy="374836"/>
          </a:xfrm>
          <a:prstGeom prst="rect">
            <a:avLst/>
          </a:prstGeom>
          <a:noFill/>
        </p:spPr>
        <p:txBody>
          <a:bodyPr wrap="none" lIns="91440" tIns="45720" rIns="91440" rtlCol="0" anchor="t">
            <a:noAutofit/>
          </a:bodyPr>
          <a:lstStyle/>
          <a:p>
            <a:r>
              <a:rPr lang="en-US" sz="900" dirty="0">
                <a:solidFill>
                  <a:schemeClr val="tx1"/>
                </a:solidFill>
              </a:rPr>
              <a:t>STAs that are in subchannel2 assume the </a:t>
            </a:r>
          </a:p>
          <a:p>
            <a:r>
              <a:rPr lang="en-US" sz="900" dirty="0">
                <a:solidFill>
                  <a:schemeClr val="tx1"/>
                </a:solidFill>
              </a:rPr>
              <a:t>RU index based on Backoff 20MHz channel </a:t>
            </a:r>
            <a:r>
              <a:rPr lang="en-US" sz="900" dirty="0"/>
              <a:t>1</a:t>
            </a:r>
            <a:r>
              <a:rPr lang="en-US" sz="900" dirty="0">
                <a:solidFill>
                  <a:schemeClr val="tx1"/>
                </a:solidFill>
              </a:rPr>
              <a:t>.</a:t>
            </a:r>
          </a:p>
        </p:txBody>
      </p:sp>
      <p:sp>
        <p:nvSpPr>
          <p:cNvPr id="79" name="Rectangle 78">
            <a:extLst>
              <a:ext uri="{FF2B5EF4-FFF2-40B4-BE49-F238E27FC236}">
                <a16:creationId xmlns:a16="http://schemas.microsoft.com/office/drawing/2014/main" id="{F4F3D678-8357-CF24-7FCB-F1F423D87233}"/>
              </a:ext>
            </a:extLst>
          </p:cNvPr>
          <p:cNvSpPr/>
          <p:nvPr/>
        </p:nvSpPr>
        <p:spPr>
          <a:xfrm>
            <a:off x="8000343" y="414589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ED3AE4E-532A-0219-63B9-7AF804584EE5}"/>
              </a:ext>
            </a:extLst>
          </p:cNvPr>
          <p:cNvSpPr/>
          <p:nvPr/>
        </p:nvSpPr>
        <p:spPr>
          <a:xfrm>
            <a:off x="8000342" y="3998480"/>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200EA81-7C2A-0815-0D5D-554A86948A46}"/>
              </a:ext>
            </a:extLst>
          </p:cNvPr>
          <p:cNvSpPr/>
          <p:nvPr/>
        </p:nvSpPr>
        <p:spPr>
          <a:xfrm>
            <a:off x="8000342" y="3839843"/>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901C4323-A5E8-6E02-7346-92A850322876}"/>
              </a:ext>
            </a:extLst>
          </p:cNvPr>
          <p:cNvSpPr/>
          <p:nvPr/>
        </p:nvSpPr>
        <p:spPr>
          <a:xfrm>
            <a:off x="8000341" y="368300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40AE3024-3138-3178-5A44-6BDB7FE58B09}"/>
              </a:ext>
            </a:extLst>
          </p:cNvPr>
          <p:cNvSpPr/>
          <p:nvPr/>
        </p:nvSpPr>
        <p:spPr>
          <a:xfrm>
            <a:off x="8000341" y="477357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DEBBDCAF-BEE6-E0DB-F162-B6034EF2CC75}"/>
              </a:ext>
            </a:extLst>
          </p:cNvPr>
          <p:cNvSpPr/>
          <p:nvPr/>
        </p:nvSpPr>
        <p:spPr>
          <a:xfrm>
            <a:off x="8000340" y="4616733"/>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3A84B580-0752-14D6-8AD3-0A142DFDC109}"/>
              </a:ext>
            </a:extLst>
          </p:cNvPr>
          <p:cNvSpPr/>
          <p:nvPr/>
        </p:nvSpPr>
        <p:spPr>
          <a:xfrm>
            <a:off x="8000340" y="445809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2D6D157A-775B-58D7-6D76-69D3D1A969E7}"/>
              </a:ext>
            </a:extLst>
          </p:cNvPr>
          <p:cNvSpPr/>
          <p:nvPr/>
        </p:nvSpPr>
        <p:spPr>
          <a:xfrm>
            <a:off x="8000339" y="4301255"/>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Left Brace 86">
            <a:extLst>
              <a:ext uri="{FF2B5EF4-FFF2-40B4-BE49-F238E27FC236}">
                <a16:creationId xmlns:a16="http://schemas.microsoft.com/office/drawing/2014/main" id="{5C48DFC6-5215-2AFA-8A84-74C70CA1F203}"/>
              </a:ext>
            </a:extLst>
          </p:cNvPr>
          <p:cNvSpPr/>
          <p:nvPr/>
        </p:nvSpPr>
        <p:spPr>
          <a:xfrm>
            <a:off x="7702438" y="4320360"/>
            <a:ext cx="153736" cy="6276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Left Brace 87">
            <a:extLst>
              <a:ext uri="{FF2B5EF4-FFF2-40B4-BE49-F238E27FC236}">
                <a16:creationId xmlns:a16="http://schemas.microsoft.com/office/drawing/2014/main" id="{8260484D-281A-603B-EB9B-22348B2BA0DC}"/>
              </a:ext>
            </a:extLst>
          </p:cNvPr>
          <p:cNvSpPr/>
          <p:nvPr/>
        </p:nvSpPr>
        <p:spPr>
          <a:xfrm>
            <a:off x="7696202" y="3702107"/>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Rectangle 88">
            <a:extLst>
              <a:ext uri="{FF2B5EF4-FFF2-40B4-BE49-F238E27FC236}">
                <a16:creationId xmlns:a16="http://schemas.microsoft.com/office/drawing/2014/main" id="{DDFCAE5B-FDEA-FAF0-2E55-2352F1F35F3E}"/>
              </a:ext>
            </a:extLst>
          </p:cNvPr>
          <p:cNvSpPr/>
          <p:nvPr/>
        </p:nvSpPr>
        <p:spPr>
          <a:xfrm>
            <a:off x="8000341" y="5393816"/>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4EFCF64E-06EF-699D-D754-4C21CC034040}"/>
              </a:ext>
            </a:extLst>
          </p:cNvPr>
          <p:cNvSpPr/>
          <p:nvPr/>
        </p:nvSpPr>
        <p:spPr>
          <a:xfrm>
            <a:off x="8000340" y="5246402"/>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2C174B82-F02A-51D2-03F7-D54066692760}"/>
              </a:ext>
            </a:extLst>
          </p:cNvPr>
          <p:cNvSpPr/>
          <p:nvPr/>
        </p:nvSpPr>
        <p:spPr>
          <a:xfrm>
            <a:off x="8000340" y="5087765"/>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1201A826-936F-87A4-704B-A0C5D2DF616A}"/>
              </a:ext>
            </a:extLst>
          </p:cNvPr>
          <p:cNvSpPr/>
          <p:nvPr/>
        </p:nvSpPr>
        <p:spPr>
          <a:xfrm>
            <a:off x="8000339" y="4930924"/>
            <a:ext cx="889151" cy="155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Left Brace 92">
            <a:extLst>
              <a:ext uri="{FF2B5EF4-FFF2-40B4-BE49-F238E27FC236}">
                <a16:creationId xmlns:a16="http://schemas.microsoft.com/office/drawing/2014/main" id="{CF6C3DA0-5063-390D-42D0-03A3B8A545BD}"/>
              </a:ext>
            </a:extLst>
          </p:cNvPr>
          <p:cNvSpPr/>
          <p:nvPr/>
        </p:nvSpPr>
        <p:spPr>
          <a:xfrm>
            <a:off x="7696200" y="4950029"/>
            <a:ext cx="161169" cy="586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4" name="Straight Arrow Connector 93">
            <a:extLst>
              <a:ext uri="{FF2B5EF4-FFF2-40B4-BE49-F238E27FC236}">
                <a16:creationId xmlns:a16="http://schemas.microsoft.com/office/drawing/2014/main" id="{408D63D2-D03B-0268-FCA5-94327CB5F871}"/>
              </a:ext>
            </a:extLst>
          </p:cNvPr>
          <p:cNvCxnSpPr>
            <a:cxnSpLocks/>
          </p:cNvCxnSpPr>
          <p:nvPr/>
        </p:nvCxnSpPr>
        <p:spPr>
          <a:xfrm flipH="1">
            <a:off x="4875213" y="3284105"/>
            <a:ext cx="1617146" cy="385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9E7A1321-0F16-105D-7F31-B5EE23384C3B}"/>
              </a:ext>
            </a:extLst>
          </p:cNvPr>
          <p:cNvCxnSpPr>
            <a:cxnSpLocks/>
          </p:cNvCxnSpPr>
          <p:nvPr/>
        </p:nvCxnSpPr>
        <p:spPr>
          <a:xfrm>
            <a:off x="6635329" y="3308748"/>
            <a:ext cx="1640595" cy="388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D478B413-AB6E-BB98-B41B-6844FF6FB0E3}"/>
              </a:ext>
            </a:extLst>
          </p:cNvPr>
          <p:cNvSpPr txBox="1"/>
          <p:nvPr/>
        </p:nvSpPr>
        <p:spPr>
          <a:xfrm>
            <a:off x="4572840" y="3065756"/>
            <a:ext cx="4110263" cy="239716"/>
          </a:xfrm>
          <a:prstGeom prst="rect">
            <a:avLst/>
          </a:prstGeom>
          <a:noFill/>
        </p:spPr>
        <p:txBody>
          <a:bodyPr wrap="none" lIns="91440" tIns="45720" rIns="91440" rtlCol="0" anchor="t">
            <a:noAutofit/>
          </a:bodyPr>
          <a:lstStyle/>
          <a:p>
            <a:r>
              <a:rPr lang="en-US" sz="900" dirty="0">
                <a:solidFill>
                  <a:schemeClr val="tx1"/>
                </a:solidFill>
              </a:rPr>
              <a:t>The two TB PPDUs have the same BW values with different channel puncture.</a:t>
            </a:r>
          </a:p>
        </p:txBody>
      </p:sp>
    </p:spTree>
    <p:extLst>
      <p:ext uri="{BB962C8B-B14F-4D97-AF65-F5344CB8AC3E}">
        <p14:creationId xmlns:p14="http://schemas.microsoft.com/office/powerpoint/2010/main" val="364046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57200"/>
            <a:ext cx="9144000" cy="775900"/>
          </a:xfrm>
        </p:spPr>
        <p:txBody>
          <a:bodyPr/>
          <a:lstStyle/>
          <a:p>
            <a:r>
              <a:rPr lang="en-US" sz="2400" dirty="0"/>
              <a:t>Conclusions</a:t>
            </a:r>
            <a:endParaRPr lang="en-US" sz="2400" b="0" dirty="0"/>
          </a:p>
        </p:txBody>
      </p:sp>
      <p:sp>
        <p:nvSpPr>
          <p:cNvPr id="3" name="Content Placeholder 2"/>
          <p:cNvSpPr>
            <a:spLocks noGrp="1"/>
          </p:cNvSpPr>
          <p:nvPr>
            <p:ph idx="1"/>
          </p:nvPr>
        </p:nvSpPr>
        <p:spPr>
          <a:xfrm>
            <a:off x="0" y="1143000"/>
            <a:ext cx="9144000" cy="5332413"/>
          </a:xfrm>
        </p:spPr>
        <p:txBody>
          <a:bodyPr/>
          <a:lstStyle/>
          <a:p>
            <a:r>
              <a:rPr lang="en-US" sz="2000" dirty="0"/>
              <a:t>The methods to improve the BSS throughput through dynamic subchannel switch are discussed.</a:t>
            </a:r>
          </a:p>
          <a:p>
            <a:r>
              <a:rPr lang="en-US" sz="2000" dirty="0"/>
              <a:t>With the SST, the requirement of the dynamic channel switch at STA side is not needed.</a:t>
            </a:r>
          </a:p>
          <a:p>
            <a:pPr lvl="1"/>
            <a:r>
              <a:rPr lang="en-US" dirty="0"/>
              <a:t>This is easy to be adopted.</a:t>
            </a:r>
          </a:p>
          <a:p>
            <a:r>
              <a:rPr lang="en-US" sz="2000" dirty="0"/>
              <a:t>Without the SST, the requirement of the dynamic channel switch at AP side and STA side is needed.</a:t>
            </a:r>
          </a:p>
          <a:p>
            <a:pPr lvl="1"/>
            <a:r>
              <a:rPr lang="en-US" dirty="0"/>
              <a:t>the subchannel switch synchronization is required.</a:t>
            </a:r>
          </a:p>
          <a:p>
            <a:pPr lvl="1"/>
            <a:r>
              <a:rPr lang="en-US" dirty="0"/>
              <a:t>The medium synchronization of 11be may need some changes.</a:t>
            </a:r>
          </a:p>
          <a:p>
            <a:pPr lvl="1"/>
            <a:r>
              <a:rPr lang="en-US" dirty="0"/>
              <a:t>The RU Index definition needs to be clarified. </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04/10/2023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402173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1140</Words>
  <Application>Microsoft Office PowerPoint</Application>
  <PresentationFormat>On-screen Show (4:3)</PresentationFormat>
  <Paragraphs>169</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802-11-Submission</vt:lpstr>
      <vt:lpstr>Custom Design</vt:lpstr>
      <vt:lpstr>Secondary channel usage and secondary 20MHz channel backoff</vt:lpstr>
      <vt:lpstr>Recap: STA, AP Capabilities</vt:lpstr>
      <vt:lpstr>Backoff Capabilities</vt:lpstr>
      <vt:lpstr>Secondary Subchannel Parking</vt:lpstr>
      <vt:lpstr>Dynamic Secondary Subchannel</vt:lpstr>
      <vt:lpstr>Medium Synchronization under Secondary Channel Access</vt:lpstr>
      <vt:lpstr>RU Coding</vt:lpstr>
      <vt:lpstr>Conclusions</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2031</cp:revision>
  <cp:lastPrinted>1998-02-10T13:28:06Z</cp:lastPrinted>
  <dcterms:created xsi:type="dcterms:W3CDTF">2007-05-21T21:00:37Z</dcterms:created>
  <dcterms:modified xsi:type="dcterms:W3CDTF">2023-06-12T13:49:44Z</dcterms:modified>
  <cp:category>Submission</cp:category>
</cp:coreProperties>
</file>