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57" r:id="rId3"/>
    <p:sldId id="270" r:id="rId4"/>
    <p:sldId id="308" r:id="rId5"/>
    <p:sldId id="297" r:id="rId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92" d="100"/>
          <a:sy n="92" d="100"/>
        </p:scale>
        <p:origin x="204"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802.11-23/0623r2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7" y="6475413"/>
            <a:ext cx="2333973"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129-03-00bh-irm-proposed-tex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3/11-23-0129-03-00bh-irm-proposed-text.docx"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Discussion on CID 35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2023-05-02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Presentation for discussion, to reach consensus on TGbh CC41 CID 35</a:t>
            </a:r>
          </a:p>
          <a:p>
            <a:pPr algn="ctr"/>
            <a:endParaRPr lang="en-US" altLang="en-US" dirty="0"/>
          </a:p>
          <a:p>
            <a:pPr>
              <a:spcBef>
                <a:spcPts val="0"/>
              </a:spcBef>
            </a:pPr>
            <a:r>
              <a:rPr lang="en-US" altLang="en-US" sz="2000" b="0" dirty="0"/>
              <a:t>r0 – initial version</a:t>
            </a:r>
          </a:p>
          <a:p>
            <a:pPr>
              <a:spcBef>
                <a:spcPts val="0"/>
              </a:spcBef>
            </a:pPr>
            <a:r>
              <a:rPr lang="en-US" altLang="en-US" sz="2000" b="0" dirty="0"/>
              <a:t>r1 – updates during April 11 teleconference discussion (not concluded)</a:t>
            </a:r>
          </a:p>
          <a:p>
            <a:pPr>
              <a:spcBef>
                <a:spcPts val="0"/>
              </a:spcBef>
            </a:pPr>
            <a:r>
              <a:rPr lang="en-US" altLang="en-US" sz="2000" b="0" dirty="0"/>
              <a:t>r2 – proposed updated wording, and consensus agreed on May 2 telecon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CC41 CID 35</a:t>
            </a:r>
            <a:endParaRPr lang="en-GB" sz="3600" dirty="0"/>
          </a:p>
        </p:txBody>
      </p:sp>
      <p:graphicFrame>
        <p:nvGraphicFramePr>
          <p:cNvPr id="2" name="Table 2">
            <a:extLst>
              <a:ext uri="{FF2B5EF4-FFF2-40B4-BE49-F238E27FC236}">
                <a16:creationId xmlns:a16="http://schemas.microsoft.com/office/drawing/2014/main" id="{9A10F440-E575-4E2C-9DDE-C5BF827E2328}"/>
              </a:ext>
            </a:extLst>
          </p:cNvPr>
          <p:cNvGraphicFramePr>
            <a:graphicFrameLocks noGrp="1"/>
          </p:cNvGraphicFramePr>
          <p:nvPr>
            <p:ph idx="1"/>
            <p:extLst>
              <p:ext uri="{D42A27DB-BD31-4B8C-83A1-F6EECF244321}">
                <p14:modId xmlns:p14="http://schemas.microsoft.com/office/powerpoint/2010/main" val="2243691800"/>
              </p:ext>
            </p:extLst>
          </p:nvPr>
        </p:nvGraphicFramePr>
        <p:xfrm>
          <a:off x="872713" y="1948656"/>
          <a:ext cx="10381928" cy="2996565"/>
        </p:xfrm>
        <a:graphic>
          <a:graphicData uri="http://schemas.openxmlformats.org/drawingml/2006/table">
            <a:tbl>
              <a:tblPr firstRow="1" bandRow="1">
                <a:tableStyleId>{5C22544A-7EE6-4342-B048-85BDC9FD1C3A}</a:tableStyleId>
              </a:tblPr>
              <a:tblGrid>
                <a:gridCol w="740609">
                  <a:extLst>
                    <a:ext uri="{9D8B030D-6E8A-4147-A177-3AD203B41FA5}">
                      <a16:colId xmlns:a16="http://schemas.microsoft.com/office/drawing/2014/main" val="383324584"/>
                    </a:ext>
                  </a:extLst>
                </a:gridCol>
                <a:gridCol w="1413834">
                  <a:extLst>
                    <a:ext uri="{9D8B030D-6E8A-4147-A177-3AD203B41FA5}">
                      <a16:colId xmlns:a16="http://schemas.microsoft.com/office/drawing/2014/main" val="588831833"/>
                    </a:ext>
                  </a:extLst>
                </a:gridCol>
                <a:gridCol w="3957096">
                  <a:extLst>
                    <a:ext uri="{9D8B030D-6E8A-4147-A177-3AD203B41FA5}">
                      <a16:colId xmlns:a16="http://schemas.microsoft.com/office/drawing/2014/main" val="501397300"/>
                    </a:ext>
                  </a:extLst>
                </a:gridCol>
                <a:gridCol w="895155">
                  <a:extLst>
                    <a:ext uri="{9D8B030D-6E8A-4147-A177-3AD203B41FA5}">
                      <a16:colId xmlns:a16="http://schemas.microsoft.com/office/drawing/2014/main" val="2368870180"/>
                    </a:ext>
                  </a:extLst>
                </a:gridCol>
                <a:gridCol w="1074186">
                  <a:extLst>
                    <a:ext uri="{9D8B030D-6E8A-4147-A177-3AD203B41FA5}">
                      <a16:colId xmlns:a16="http://schemas.microsoft.com/office/drawing/2014/main" val="2564065978"/>
                    </a:ext>
                  </a:extLst>
                </a:gridCol>
                <a:gridCol w="779518">
                  <a:extLst>
                    <a:ext uri="{9D8B030D-6E8A-4147-A177-3AD203B41FA5}">
                      <a16:colId xmlns:a16="http://schemas.microsoft.com/office/drawing/2014/main" val="74113285"/>
                    </a:ext>
                  </a:extLst>
                </a:gridCol>
                <a:gridCol w="1521530">
                  <a:extLst>
                    <a:ext uri="{9D8B030D-6E8A-4147-A177-3AD203B41FA5}">
                      <a16:colId xmlns:a16="http://schemas.microsoft.com/office/drawing/2014/main" val="571632226"/>
                    </a:ext>
                  </a:extLst>
                </a:gridCol>
              </a:tblGrid>
              <a:tr h="564735">
                <a:tc>
                  <a:txBody>
                    <a:bodyPr/>
                    <a:lstStyle/>
                    <a:p>
                      <a:pPr marL="0" algn="l" defTabSz="914400" rtl="0" eaLnBrk="1" latinLnBrk="0" hangingPunct="1"/>
                      <a:r>
                        <a:rPr lang="en-US" sz="1800" b="1" kern="1200" dirty="0">
                          <a:solidFill>
                            <a:schemeClr val="lt1"/>
                          </a:solidFill>
                          <a:latin typeface="+mn-lt"/>
                          <a:ea typeface="+mn-ea"/>
                          <a:cs typeface="+mn-cs"/>
                        </a:rPr>
                        <a:t>CID</a:t>
                      </a:r>
                    </a:p>
                  </a:txBody>
                  <a:tcPr/>
                </a:tc>
                <a:tc>
                  <a:txBody>
                    <a:bodyPr/>
                    <a:lstStyle/>
                    <a:p>
                      <a:r>
                        <a:rPr lang="en-US" dirty="0"/>
                        <a:t>Commenter</a:t>
                      </a:r>
                    </a:p>
                  </a:txBody>
                  <a:tcPr/>
                </a:tc>
                <a:tc>
                  <a:txBody>
                    <a:bodyPr/>
                    <a:lstStyle/>
                    <a:p>
                      <a:r>
                        <a:rPr lang="en-US" dirty="0"/>
                        <a:t>Comment</a:t>
                      </a:r>
                    </a:p>
                  </a:txBody>
                  <a:tcPr/>
                </a:tc>
                <a:tc>
                  <a:txBody>
                    <a:bodyPr/>
                    <a:lstStyle/>
                    <a:p>
                      <a:r>
                        <a:rPr lang="en-US" dirty="0"/>
                        <a:t>Page</a:t>
                      </a:r>
                    </a:p>
                  </a:txBody>
                  <a:tcPr/>
                </a:tc>
                <a:tc>
                  <a:txBody>
                    <a:bodyPr/>
                    <a:lstStyle/>
                    <a:p>
                      <a:r>
                        <a:rPr lang="en-US" dirty="0"/>
                        <a:t>Subclause</a:t>
                      </a:r>
                    </a:p>
                  </a:txBody>
                  <a:tcPr/>
                </a:tc>
                <a:tc>
                  <a:txBody>
                    <a:bodyPr/>
                    <a:lstStyle/>
                    <a:p>
                      <a:r>
                        <a:rPr lang="en-US" dirty="0"/>
                        <a:t>Line</a:t>
                      </a:r>
                    </a:p>
                  </a:txBody>
                  <a:tcPr/>
                </a:tc>
                <a:tc>
                  <a:txBody>
                    <a:bodyPr/>
                    <a:lstStyle/>
                    <a:p>
                      <a:r>
                        <a:rPr lang="en-US" dirty="0"/>
                        <a:t>Proposed Change</a:t>
                      </a:r>
                    </a:p>
                  </a:txBody>
                  <a:tcPr/>
                </a:tc>
                <a:extLst>
                  <a:ext uri="{0D108BD9-81ED-4DB2-BD59-A6C34878D82A}">
                    <a16:rowId xmlns:a16="http://schemas.microsoft.com/office/drawing/2014/main" val="3913255205"/>
                  </a:ext>
                </a:extLst>
              </a:tr>
              <a:tr h="1830008">
                <a:tc>
                  <a:txBody>
                    <a:bodyPr/>
                    <a:lstStyle/>
                    <a:p>
                      <a:pPr algn="r" fontAlgn="b"/>
                      <a:r>
                        <a:rPr lang="en-US" sz="1400" b="0" i="0" u="none" strike="noStrike" dirty="0">
                          <a:solidFill>
                            <a:srgbClr val="000000"/>
                          </a:solidFill>
                          <a:effectLst/>
                          <a:latin typeface="Calibri" panose="020F0502020204030204" pitchFamily="34" charset="0"/>
                        </a:rPr>
                        <a:t>35</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Amelia Andersdotter</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I guess I'm in general a bit confused as to whether "the identifier" is always an "opaque identifier" as in Annex Z, or whether there are different identifiers defined in subclause 12.2.11. Adding a sentence on identifiers would help, perhaps along the lines of "An opaque identifier can be constructed by the network according to the example procedure in Annex Z, but an identifier can also be differently constructed by a mechanism chosen by the network." I guess the non-AP STA would not technically need to be concerned with how the identifier is constructed.</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26</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12.2.11</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6</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As in comment. It's very general.</a:t>
                      </a:r>
                    </a:p>
                  </a:txBody>
                  <a:tcPr marL="9525" marR="9525" marT="9525" marB="0" anchor="b"/>
                </a:tc>
                <a:extLst>
                  <a:ext uri="{0D108BD9-81ED-4DB2-BD59-A6C34878D82A}">
                    <a16:rowId xmlns:a16="http://schemas.microsoft.com/office/drawing/2014/main" val="2065725054"/>
                  </a:ext>
                </a:extLst>
              </a:tr>
            </a:tbl>
          </a:graphicData>
        </a:graphic>
      </p:graphicFrame>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Discussion on April 4</a:t>
            </a:r>
            <a:endParaRPr lang="en-GB" dirty="0"/>
          </a:p>
        </p:txBody>
      </p:sp>
      <p:sp>
        <p:nvSpPr>
          <p:cNvPr id="4098" name="Rectangle 2"/>
          <p:cNvSpPr>
            <a:spLocks noGrp="1" noChangeArrowheads="1"/>
          </p:cNvSpPr>
          <p:nvPr>
            <p:ph idx="1"/>
          </p:nvPr>
        </p:nvSpPr>
        <p:spPr>
          <a:xfrm>
            <a:off x="609600" y="1600200"/>
            <a:ext cx="10972800" cy="4875214"/>
          </a:xfrm>
          <a:ln/>
        </p:spPr>
        <p:txBody>
          <a:bodyPr/>
          <a:lstStyle/>
          <a:p>
            <a:pPr marL="0" indent="0">
              <a:lnSpc>
                <a:spcPct val="90000"/>
              </a:lnSpc>
              <a:spcBef>
                <a:spcPts val="0"/>
              </a:spcBef>
              <a:spcAft>
                <a:spcPts val="300"/>
              </a:spcAft>
              <a:defRPr/>
            </a:pPr>
            <a:r>
              <a:rPr lang="en-US" altLang="en-US" sz="2000" dirty="0">
                <a:solidFill>
                  <a:schemeClr val="tx1"/>
                </a:solidFill>
              </a:rPr>
              <a:t>On April 4, presented this proposed resolution:</a:t>
            </a:r>
            <a:endParaRPr lang="en-US" altLang="en-US" sz="2000" dirty="0">
              <a:solidFill>
                <a:schemeClr val="tx1"/>
              </a:solidFill>
              <a:hlinkClick r:id="rId3"/>
            </a:endParaRPr>
          </a:p>
          <a:p>
            <a:pPr>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Insert a new paragraph at the end of 12.2.11, "An opaque identifier can optionally be constructed by the network using the procedure in Annex Z or can employ a different mechanism provided it affords comparable security and privacy.”</a:t>
            </a:r>
          </a:p>
          <a:p>
            <a:pPr>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Discussion/concerns from that call:</a:t>
            </a:r>
          </a:p>
          <a:p>
            <a:pPr>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We don’t have the term “opaque identifier” in our text anymore (at least not in the main/normative parts).  Referencing that term in this sentence will be confusing.</a:t>
            </a:r>
          </a:p>
          <a:p>
            <a:pPr>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We don’t use “identifier” anymore, either, after the recent (tentatively agreed) proposed text updates.  Suggest “Device ID”.  (Is that upper case, or lower case?)</a:t>
            </a:r>
          </a:p>
          <a:p>
            <a:pPr>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Does this force us to define terms for the identifier concept (internally at/above the AP), versus what is sent over the air?  Can we word it to not force us to update everything with different terms?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Proposed resolution</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Rectangle 2">
            <a:extLst>
              <a:ext uri="{FF2B5EF4-FFF2-40B4-BE49-F238E27FC236}">
                <a16:creationId xmlns:a16="http://schemas.microsoft.com/office/drawing/2014/main" id="{2931335B-5E6F-4365-88C0-476E775E6521}"/>
              </a:ext>
            </a:extLst>
          </p:cNvPr>
          <p:cNvSpPr txBox="1">
            <a:spLocks noChangeArrowheads="1"/>
          </p:cNvSpPr>
          <p:nvPr/>
        </p:nvSpPr>
        <p:spPr>
          <a:xfrm>
            <a:off x="609600" y="1751014"/>
            <a:ext cx="10972800" cy="4724400"/>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nSpc>
                <a:spcPct val="90000"/>
              </a:lnSpc>
              <a:spcBef>
                <a:spcPts val="0"/>
              </a:spcBef>
              <a:spcAft>
                <a:spcPts val="300"/>
              </a:spcAft>
              <a:defRPr/>
            </a:pPr>
            <a:r>
              <a:rPr lang="en-US" altLang="en-US" sz="2000" kern="0" dirty="0">
                <a:solidFill>
                  <a:schemeClr val="tx1"/>
                </a:solidFill>
              </a:rPr>
              <a:t>Some assumptions/clarifications attempted in this text:</a:t>
            </a:r>
          </a:p>
          <a:p>
            <a:pPr>
              <a:lnSpc>
                <a:spcPct val="90000"/>
              </a:lnSpc>
              <a:spcBef>
                <a:spcPts val="0"/>
              </a:spcBef>
              <a:spcAft>
                <a:spcPts val="300"/>
              </a:spcAft>
              <a:buFont typeface="Arial" panose="020B0604020202020204" pitchFamily="34" charset="0"/>
              <a:buChar char="•"/>
              <a:defRPr/>
            </a:pPr>
            <a:r>
              <a:rPr lang="en-US" altLang="en-US" sz="2000" kern="0" dirty="0">
                <a:solidFill>
                  <a:schemeClr val="tx1"/>
                </a:solidFill>
              </a:rPr>
              <a:t>Clarify that Annex Z is constructing the structure to be sent over the air.  This has no impact on the identifier concept itself</a:t>
            </a:r>
          </a:p>
          <a:p>
            <a:pPr>
              <a:lnSpc>
                <a:spcPct val="90000"/>
              </a:lnSpc>
              <a:spcBef>
                <a:spcPts val="0"/>
              </a:spcBef>
              <a:spcAft>
                <a:spcPts val="300"/>
              </a:spcAft>
              <a:buFont typeface="Arial" panose="020B0604020202020204" pitchFamily="34" charset="0"/>
              <a:buChar char="•"/>
              <a:defRPr/>
            </a:pPr>
            <a:r>
              <a:rPr lang="en-US" altLang="en-US" sz="2000" kern="0" dirty="0">
                <a:solidFill>
                  <a:schemeClr val="tx1"/>
                </a:solidFill>
              </a:rPr>
              <a:t>Clarify that this procedure is only used with the Device ID method (not the IRM method), and is therefore only done at the AP (“network”) side.</a:t>
            </a:r>
          </a:p>
          <a:p>
            <a:pPr marL="0" indent="0">
              <a:lnSpc>
                <a:spcPct val="90000"/>
              </a:lnSpc>
              <a:spcBef>
                <a:spcPts val="0"/>
              </a:spcBef>
              <a:spcAft>
                <a:spcPts val="300"/>
              </a:spcAft>
              <a:defRPr/>
            </a:pPr>
            <a:endParaRPr lang="en-US" altLang="en-US" sz="2000" kern="0" dirty="0">
              <a:solidFill>
                <a:schemeClr val="tx1"/>
              </a:solidFill>
              <a:hlinkClick r:id="rId2"/>
            </a:endParaRPr>
          </a:p>
          <a:p>
            <a:pPr marL="0" indent="0">
              <a:lnSpc>
                <a:spcPct val="90000"/>
              </a:lnSpc>
              <a:spcBef>
                <a:spcPts val="0"/>
              </a:spcBef>
              <a:spcAft>
                <a:spcPts val="300"/>
              </a:spcAft>
              <a:defRPr/>
            </a:pPr>
            <a:r>
              <a:rPr lang="en-US" altLang="en-US" sz="2100" kern="0" dirty="0">
                <a:solidFill>
                  <a:schemeClr val="tx1"/>
                </a:solidFill>
              </a:rPr>
              <a:t>Proposal:</a:t>
            </a:r>
          </a:p>
          <a:p>
            <a:pPr>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Insert a new paragraph at the end of 12.2.11.1: </a:t>
            </a:r>
          </a:p>
          <a:p>
            <a:pPr>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400050" lvl="1" indent="0">
              <a:lnSpc>
                <a:spcPct val="90000"/>
              </a:lnSpc>
              <a:spcBef>
                <a:spcPts val="0"/>
              </a:spcBef>
              <a:spcAft>
                <a:spcPts val="300"/>
              </a:spcAft>
              <a:defRPr/>
            </a:pPr>
            <a:r>
              <a:rPr lang="en-US" altLang="en-US" dirty="0">
                <a:solidFill>
                  <a:schemeClr val="tx1"/>
                </a:solidFill>
              </a:rPr>
              <a:t>“For purposes of creating a Device ID that can be sent over the air without exposing the underlying device identification, the procedure in Annex Z, or any procedure (including nothing, if appropriate), can optionally be used by the AP to keep the Device ID content private (“opaque”) from third-parties.”</a:t>
            </a:r>
          </a:p>
          <a:p>
            <a:pPr>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(Consensus reached on the above, on May 2 teleconference.)</a:t>
            </a:r>
          </a:p>
        </p:txBody>
      </p:sp>
    </p:spTree>
    <p:extLst>
      <p:ext uri="{BB962C8B-B14F-4D97-AF65-F5344CB8AC3E}">
        <p14:creationId xmlns:p14="http://schemas.microsoft.com/office/powerpoint/2010/main" val="2316621094"/>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44616</TotalTime>
  <Words>572</Words>
  <Application>Microsoft Office PowerPoint</Application>
  <PresentationFormat>Widescreen</PresentationFormat>
  <Paragraphs>64</Paragraphs>
  <Slides>5</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Calibri</vt:lpstr>
      <vt:lpstr>Times New Roman</vt:lpstr>
      <vt:lpstr>Office Theme</vt:lpstr>
      <vt:lpstr>Document</vt:lpstr>
      <vt:lpstr>Discussion on CID 35</vt:lpstr>
      <vt:lpstr>Abstract</vt:lpstr>
      <vt:lpstr>CC41 CID 35</vt:lpstr>
      <vt:lpstr>Discussion on April 4</vt:lpstr>
      <vt:lpstr>Proposed resolution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298</cp:revision>
  <cp:lastPrinted>1601-01-01T00:00:00Z</cp:lastPrinted>
  <dcterms:created xsi:type="dcterms:W3CDTF">2021-01-26T19:12:38Z</dcterms:created>
  <dcterms:modified xsi:type="dcterms:W3CDTF">2023-05-02T14:45:25Z</dcterms:modified>
</cp:coreProperties>
</file>