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466" r:id="rId23"/>
    <p:sldId id="443" r:id="rId24"/>
    <p:sldId id="448" r:id="rId25"/>
    <p:sldId id="449" r:id="rId26"/>
    <p:sldId id="447" r:id="rId27"/>
    <p:sldId id="489" r:id="rId28"/>
    <p:sldId id="458" r:id="rId29"/>
    <p:sldId id="562"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802.11-23-0619r1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802.11-23-0619r1</a:t>
            </a:r>
          </a:p>
        </p:txBody>
      </p:sp>
      <p:sp>
        <p:nvSpPr>
          <p:cNvPr id="5" name="Date Placeholder 4"/>
          <p:cNvSpPr>
            <a:spLocks noGrp="1"/>
          </p:cNvSpPr>
          <p:nvPr>
            <p:ph type="dt" idx="11"/>
          </p:nvPr>
        </p:nvSpPr>
        <p:spPr/>
        <p:txBody>
          <a:bodyPr/>
          <a:lstStyle/>
          <a:p>
            <a:pPr>
              <a:defRPr/>
            </a:pPr>
            <a:r>
              <a:rPr lang="en-US"/>
              <a:t>May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802.11-23-0619r1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May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May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802.11-23/0619r1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May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431-00-0000-nist-plan-to-transition-from-sha-1.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er.ieee.org/groups/802/11/Liaisons/Liaisons-and-External-Communications.html" TargetMode="External"/><Relationship Id="rId5" Type="http://schemas.openxmlformats.org/officeDocument/2006/relationships/hyperlink" Target="https://mentor.ieee.org/802.11/dcn/23/11-23-0838-00-0000-wba-liaison-re-qos.docx" TargetMode="External"/><Relationship Id="rId4" Type="http://schemas.openxmlformats.org/officeDocument/2006/relationships/hyperlink" Target="https://mentor.ieee.org/802.11/dcn/23/11-23-0649-00-0000-802-1-response-to-tsn-liaison.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0618" TargetMode="External"/><Relationship Id="rId7" Type="http://schemas.openxmlformats.org/officeDocument/2006/relationships/hyperlink" Target="https://mentor.ieee.org/802.11/dcn/23/11-23-0596" TargetMode="External"/><Relationship Id="rId12" Type="http://schemas.openxmlformats.org/officeDocument/2006/relationships/hyperlink" Target="https://mentor.ieee.org/802.11/dcn/23/11-23-049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0591" TargetMode="External"/><Relationship Id="rId11" Type="http://schemas.openxmlformats.org/officeDocument/2006/relationships/hyperlink" Target="https://mentor.ieee.org/802.11/dcn/23/11-23-0594" TargetMode="External"/><Relationship Id="rId5" Type="http://schemas.openxmlformats.org/officeDocument/2006/relationships/hyperlink" Target="https://mentor.ieee.org/802.11/dcn/23/11-23-0595" TargetMode="External"/><Relationship Id="rId10" Type="http://schemas.openxmlformats.org/officeDocument/2006/relationships/hyperlink" Target="https://mentor.ieee.org/802.11/dcn/23/11-23-0586" TargetMode="External"/><Relationship Id="rId4" Type="http://schemas.openxmlformats.org/officeDocument/2006/relationships/hyperlink" Target="https://mentor.ieee.org/802.11/dcn/23/11-23-0619" TargetMode="External"/><Relationship Id="rId9" Type="http://schemas.openxmlformats.org/officeDocument/2006/relationships/hyperlink" Target="https://mentor.ieee.org/802.11/dcn/23/11-23-062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May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2023-05-17</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May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77392882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282601243"/>
              </p:ext>
            </p:extLst>
          </p:nvPr>
        </p:nvGraphicFramePr>
        <p:xfrm>
          <a:off x="6248400" y="1719575"/>
          <a:ext cx="5744499" cy="38680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*recently published, copy available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6244273" cy="369332"/>
          </a:xfrm>
          <a:prstGeom prst="rect">
            <a:avLst/>
          </a:prstGeom>
          <a:solidFill>
            <a:schemeClr val="accent4"/>
          </a:solidFill>
        </p:spPr>
        <p:txBody>
          <a:bodyPr wrap="none" rtlCol="0">
            <a:spAutoFit/>
          </a:bodyPr>
          <a:lstStyle/>
          <a:p>
            <a:r>
              <a:rPr lang="en-US" sz="1800" dirty="0"/>
              <a:t>PAR Extension Request – target WG11 approval in May 2023</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TBD</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65400126"/>
              </p:ext>
            </p:extLst>
          </p:nvPr>
        </p:nvGraphicFramePr>
        <p:xfrm>
          <a:off x="152400" y="897598"/>
          <a:ext cx="11734800" cy="442454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May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May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1" y="2121422"/>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89529" y="1645355"/>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39431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60118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0092" y="39918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531775536"/>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WG Recirc</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04-12</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343</a:t>
                      </a:r>
                    </a:p>
                  </a:txBody>
                  <a:tcPr/>
                </a:tc>
                <a:tc>
                  <a:txBody>
                    <a:bodyPr/>
                    <a:lstStyle/>
                    <a:p>
                      <a:pPr algn="ctr"/>
                      <a:r>
                        <a:rPr lang="en-GB" sz="2000" b="1" dirty="0">
                          <a:latin typeface="Calibri" panose="020F0502020204030204" pitchFamily="34" charset="0"/>
                          <a:cs typeface="Calibri" panose="020F0502020204030204" pitchFamily="34" charset="0"/>
                        </a:rPr>
                        <a:t>485</a:t>
                      </a:r>
                    </a:p>
                  </a:txBody>
                  <a:tcPr/>
                </a:tc>
                <a:tc>
                  <a:txBody>
                    <a:bodyPr/>
                    <a:lstStyle/>
                    <a:p>
                      <a:pPr algn="ctr"/>
                      <a:r>
                        <a:rPr lang="en-GB" sz="2000" b="1" dirty="0">
                          <a:latin typeface="Calibri" panose="020F0502020204030204" pitchFamily="34" charset="0"/>
                          <a:cs typeface="Calibri" panose="020F0502020204030204" pitchFamily="34" charset="0"/>
                        </a:rPr>
                        <a:t>321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18</a:t>
                      </a:r>
                    </a:p>
                  </a:txBody>
                  <a:tcPr/>
                </a:tc>
                <a:tc>
                  <a:txBody>
                    <a:bodyPr/>
                    <a:lstStyle/>
                    <a:p>
                      <a:pPr algn="ctr"/>
                      <a:r>
                        <a:rPr lang="en-GB" sz="2000" b="1" dirty="0">
                          <a:latin typeface="Calibri" panose="020F0502020204030204" pitchFamily="34" charset="0"/>
                          <a:cs typeface="Calibri" panose="020F0502020204030204" pitchFamily="34" charset="0"/>
                        </a:rPr>
                        <a:t>76</a:t>
                      </a:r>
                    </a:p>
                  </a:txBody>
                  <a:tcPr/>
                </a:tc>
                <a:tc>
                  <a:txBody>
                    <a:bodyPr/>
                    <a:lstStyle/>
                    <a:p>
                      <a:pPr algn="ctr"/>
                      <a:r>
                        <a:rPr lang="en-GB" sz="2000" b="1" dirty="0">
                          <a:latin typeface="Calibri" panose="020F0502020204030204" pitchFamily="34" charset="0"/>
                          <a:cs typeface="Calibri" panose="020F0502020204030204" pitchFamily="34" charset="0"/>
                        </a:rPr>
                        <a:t>92.7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May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2023-03-30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292649654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83</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34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527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May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p:txBody>
      </p:sp>
      <p:sp>
        <p:nvSpPr>
          <p:cNvPr id="2" name="Date Placeholder 1"/>
          <p:cNvSpPr>
            <a:spLocks noGrp="1"/>
          </p:cNvSpPr>
          <p:nvPr>
            <p:ph type="dt" sz="half" idx="10"/>
          </p:nvPr>
        </p:nvSpPr>
        <p:spPr/>
        <p:txBody>
          <a:bodyPr/>
          <a:lstStyle/>
          <a:p>
            <a:pPr>
              <a:defRPr/>
            </a:pPr>
            <a:r>
              <a:rPr lang="en-US"/>
              <a:t>May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None this session</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May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21</a:t>
            </a:fld>
            <a:endParaRPr lang="en-US"/>
          </a:p>
        </p:txBody>
      </p:sp>
    </p:spTree>
    <p:extLst>
      <p:ext uri="{BB962C8B-B14F-4D97-AF65-F5344CB8AC3E}">
        <p14:creationId xmlns:p14="http://schemas.microsoft.com/office/powerpoint/2010/main" val="2252119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6" name="Picture 5">
            <a:extLst>
              <a:ext uri="{FF2B5EF4-FFF2-40B4-BE49-F238E27FC236}">
                <a16:creationId xmlns:a16="http://schemas.microsoft.com/office/drawing/2014/main" id="{EDF9034C-4DC4-CD1D-FB05-174CCCA52D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235" y="674750"/>
            <a:ext cx="10543765" cy="5761651"/>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13" name="Picture 12">
            <a:extLst>
              <a:ext uri="{FF2B5EF4-FFF2-40B4-BE49-F238E27FC236}">
                <a16:creationId xmlns:a16="http://schemas.microsoft.com/office/drawing/2014/main" id="{4C841E41-E51F-B772-E2CB-0F60828619E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235" y="674750"/>
            <a:ext cx="10543765" cy="5761651"/>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March to May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9" name="Content Placeholder 8">
            <a:extLst>
              <a:ext uri="{FF2B5EF4-FFF2-40B4-BE49-F238E27FC236}">
                <a16:creationId xmlns:a16="http://schemas.microsoft.com/office/drawing/2014/main" id="{49529495-06AE-DE07-5BC7-6FB888C393F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52600" y="1706783"/>
            <a:ext cx="8686800" cy="4746911"/>
          </a:xfrm>
        </p:spPr>
      </p:pic>
    </p:spTree>
    <p:extLst>
      <p:ext uri="{BB962C8B-B14F-4D97-AF65-F5344CB8AC3E}">
        <p14:creationId xmlns:p14="http://schemas.microsoft.com/office/powerpoint/2010/main" val="178438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(March to May)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8" name="Content Placeholder 7">
            <a:extLst>
              <a:ext uri="{FF2B5EF4-FFF2-40B4-BE49-F238E27FC236}">
                <a16:creationId xmlns:a16="http://schemas.microsoft.com/office/drawing/2014/main" id="{9D1CAF19-AADD-D68E-0166-AA3F24A5E3E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00201"/>
            <a:ext cx="8881846" cy="4853494"/>
          </a:xfrm>
        </p:spPr>
      </p:pic>
    </p:spTree>
    <p:extLst>
      <p:ext uri="{BB962C8B-B14F-4D97-AF65-F5344CB8AC3E}">
        <p14:creationId xmlns:p14="http://schemas.microsoft.com/office/powerpoint/2010/main" val="1515437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26</a:t>
            </a:fld>
            <a:endParaRPr lang="en-US"/>
          </a:p>
        </p:txBody>
      </p:sp>
    </p:spTree>
    <p:extLst>
      <p:ext uri="{BB962C8B-B14F-4D97-AF65-F5344CB8AC3E}">
        <p14:creationId xmlns:p14="http://schemas.microsoft.com/office/powerpoint/2010/main" val="1497510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83999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March 2023:</a:t>
            </a:r>
          </a:p>
          <a:p>
            <a:pPr marL="0" indent="0">
              <a:buNone/>
            </a:pPr>
            <a:r>
              <a:rPr lang="en-US" sz="2000" u="sng" dirty="0"/>
              <a:t>NIST/SHA-1:</a:t>
            </a:r>
            <a:r>
              <a:rPr lang="en-US" sz="2000" dirty="0"/>
              <a:t> </a:t>
            </a:r>
            <a:r>
              <a:rPr lang="en-US" sz="2000" dirty="0">
                <a:hlinkClick r:id="rId3"/>
              </a:rPr>
              <a:t>https://mentor.ieee.org/802.11/dcn/23/11-23-0431-00-0000-nist-plan-to-transition-from-sha-1.docx</a:t>
            </a:r>
            <a:r>
              <a:rPr lang="en-US" sz="2000" dirty="0"/>
              <a:t> </a:t>
            </a:r>
          </a:p>
          <a:p>
            <a:pPr marL="0" indent="0">
              <a:buNone/>
            </a:pPr>
            <a:endParaRPr lang="en-US" sz="2000" dirty="0"/>
          </a:p>
          <a:p>
            <a:pPr marL="0" indent="0">
              <a:buNone/>
            </a:pPr>
            <a:r>
              <a:rPr lang="en-US" sz="2000" u="sng" dirty="0"/>
              <a:t>802.1 TSN: </a:t>
            </a:r>
            <a:r>
              <a:rPr lang="en-US" sz="2000" dirty="0">
                <a:hlinkClick r:id="rId4"/>
              </a:rPr>
              <a:t>https://mentor.ieee.org/802.11/dcn/23/11-23-0649-00-0000-802-1-response-to-tsn-liaison.docx</a:t>
            </a:r>
            <a:r>
              <a:rPr lang="en-US" sz="2000" dirty="0"/>
              <a:t> </a:t>
            </a:r>
          </a:p>
          <a:p>
            <a:pPr marL="0" indent="0">
              <a:buNone/>
            </a:pPr>
            <a:endParaRPr lang="en-US" sz="2000" dirty="0"/>
          </a:p>
          <a:p>
            <a:pPr marL="0" indent="0">
              <a:buNone/>
            </a:pPr>
            <a:r>
              <a:rPr lang="en-US" sz="2000" u="sng" dirty="0"/>
              <a:t>WBA re: QoS: </a:t>
            </a:r>
            <a:r>
              <a:rPr lang="en-US" sz="2000" u="sng" dirty="0">
                <a:hlinkClick r:id="rId5"/>
              </a:rPr>
              <a:t>https://mentor.ieee.org/802.11/dcn/23/11-23-0838-00-0000-wba-liaison-re-qos.docx</a:t>
            </a:r>
            <a:r>
              <a:rPr lang="en-US" sz="2000" u="sng" dirty="0"/>
              <a:t>  </a:t>
            </a:r>
          </a:p>
          <a:p>
            <a:pPr marL="0" indent="0">
              <a:buNone/>
            </a:pPr>
            <a:endParaRPr lang="en-US" sz="2000" dirty="0"/>
          </a:p>
          <a:p>
            <a:pPr marL="0" indent="0">
              <a:buNone/>
            </a:pPr>
            <a:r>
              <a:rPr lang="en-US" sz="2000" dirty="0"/>
              <a:t>Liaisons website, see </a:t>
            </a:r>
            <a:r>
              <a:rPr lang="en-US" sz="2000" dirty="0">
                <a:hlinkClick r:id="rId6"/>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March</a:t>
            </a:r>
          </a:p>
          <a:p>
            <a:pPr marL="0" indent="0">
              <a:buNone/>
            </a:pPr>
            <a:r>
              <a:rPr lang="en-US" altLang="en-US" sz="2800" b="0" dirty="0"/>
              <a:t>UHR SG 2</a:t>
            </a:r>
            <a:r>
              <a:rPr lang="en-US" altLang="en-US" sz="2800" b="0" baseline="30000" dirty="0"/>
              <a:t>nd</a:t>
            </a:r>
            <a:r>
              <a:rPr lang="en-US" altLang="en-US" sz="2800" b="0" dirty="0"/>
              <a:t> Recharter and 6-month Extension</a:t>
            </a:r>
          </a:p>
          <a:p>
            <a:pPr marL="0" indent="0">
              <a:buNone/>
            </a:pPr>
            <a:r>
              <a:rPr lang="en-US" altLang="en-US" sz="2800" b="0" dirty="0"/>
              <a:t>AMP Study Group formation</a:t>
            </a:r>
          </a:p>
          <a:p>
            <a:pPr marL="0" indent="0">
              <a:buNone/>
            </a:pPr>
            <a:r>
              <a:rPr lang="en-US" altLang="en-US" b="0" dirty="0"/>
              <a:t>P802.11bb and P802.11bc to </a:t>
            </a:r>
            <a:r>
              <a:rPr lang="en-US" altLang="en-US" b="0" dirty="0" err="1"/>
              <a:t>RevCom</a:t>
            </a:r>
            <a:endParaRPr lang="en-US" altLang="en-US" b="0" dirty="0"/>
          </a:p>
          <a:p>
            <a:pPr marL="0" indent="0">
              <a:buNone/>
            </a:pPr>
            <a:endParaRPr lang="en-US" altLang="en-US" sz="2800" dirty="0"/>
          </a:p>
          <a:p>
            <a:pPr marL="0" indent="0">
              <a:buNone/>
            </a:pPr>
            <a:r>
              <a:rPr lang="en-US" altLang="en-US" dirty="0"/>
              <a:t>June: </a:t>
            </a:r>
            <a:r>
              <a:rPr lang="en-US" altLang="en-US" b="0" dirty="0"/>
              <a:t>P802.11be PAR extension</a:t>
            </a:r>
            <a:endParaRPr lang="en-US" altLang="en-US" sz="2800" b="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May/June 2023:</a:t>
            </a:r>
          </a:p>
          <a:p>
            <a:pPr marL="0" indent="0">
              <a:buNone/>
            </a:pPr>
            <a:r>
              <a:rPr lang="en-US" altLang="en-US" sz="2800" b="0" dirty="0"/>
              <a:t>P802.11bb D7.0 to </a:t>
            </a:r>
            <a:r>
              <a:rPr lang="en-US" altLang="en-US" sz="2800" b="0" dirty="0" err="1"/>
              <a:t>RevCom</a:t>
            </a:r>
            <a:r>
              <a:rPr lang="en-US" altLang="en-US" sz="2800" b="0" dirty="0"/>
              <a:t>, SASB approval</a:t>
            </a:r>
          </a:p>
          <a:p>
            <a:pPr marL="0" indent="0">
              <a:buNone/>
            </a:pPr>
            <a:r>
              <a:rPr lang="en-US" altLang="en-US" sz="2800" b="0" dirty="0"/>
              <a:t>P802.11bc D7.0 to </a:t>
            </a:r>
            <a:r>
              <a:rPr lang="en-US" altLang="en-US" sz="2800" b="0" dirty="0" err="1"/>
              <a:t>RevCom</a:t>
            </a:r>
            <a:r>
              <a:rPr lang="en-US" altLang="en-US" sz="2800" b="0" dirty="0"/>
              <a:t>, SASB approval</a:t>
            </a:r>
          </a:p>
          <a:p>
            <a:pPr marL="0" indent="0">
              <a:buNone/>
            </a:pPr>
            <a:endParaRPr lang="en-US" altLang="en-US" sz="2800" dirty="0"/>
          </a:p>
          <a:p>
            <a:pPr marL="0" indent="0">
              <a:buNone/>
            </a:pPr>
            <a:r>
              <a:rPr lang="en-US" altLang="en-US" sz="2800" dirty="0"/>
              <a:t>September 2023</a:t>
            </a:r>
          </a:p>
          <a:p>
            <a:pPr marL="0" indent="0">
              <a:buNone/>
            </a:pPr>
            <a:r>
              <a:rPr lang="en-US" altLang="en-US" sz="2800" b="0" dirty="0"/>
              <a:t>P802.11be PAR Extension to </a:t>
            </a:r>
            <a:r>
              <a:rPr lang="en-US" altLang="en-US" sz="2800" b="0" dirty="0" err="1"/>
              <a:t>NesCom</a:t>
            </a: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May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554005745"/>
              </p:ext>
            </p:extLst>
          </p:nvPr>
        </p:nvGraphicFramePr>
        <p:xfrm>
          <a:off x="929218" y="1828802"/>
          <a:ext cx="9625013" cy="3914524"/>
        </p:xfrm>
        <a:graphic>
          <a:graphicData uri="http://schemas.openxmlformats.org/drawingml/2006/table">
            <a:tbl>
              <a:tblPr/>
              <a:tblGrid>
                <a:gridCol w="3605213">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https://mentor.ieee.org/802.11/dcn/23/11-23-0618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https://mentor.ieee.org/802.11/dcn/23/11-23-0619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https://mentor.ieee.org/802.11/dcn/23/11-23-0595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https://mentor.ieee.org/802.11/dcn/23/11-23-0591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https://mentor.ieee.org/802.11/dcn/23/11-23-0596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https://mentor.ieee.org/802.11/dcn/23/11-23-0620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https://mentor.ieee.org/802.11/dcn/23/11-23-0586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https://mentor.ieee.org/802.11/dcn/23/11-23-0594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https://mentor.ieee.org/802.11/dcn/23/11-23-0493</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May 2023 session, reciprocal credit is given for other WG/TAG meetings which occur during the WG11 session, Monday May 15, 2023 10:00 am Eastern time to Friday, May 19, 2023 noon Eastern time. </a:t>
            </a:r>
          </a:p>
          <a:p>
            <a:endParaRPr lang="en-US" altLang="en-US" dirty="0"/>
          </a:p>
          <a:p>
            <a:r>
              <a:rPr lang="en-US" altLang="en-US" dirty="0"/>
              <a:t>The </a:t>
            </a:r>
            <a:r>
              <a:rPr lang="en-US" altLang="en-US" u="sng" dirty="0"/>
              <a:t>May</a:t>
            </a:r>
            <a:r>
              <a:rPr lang="en-US" altLang="en-US" dirty="0"/>
              <a:t>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2023-05-16 AM2 and Thursday 2023-05-18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183867</TotalTime>
  <Words>2501</Words>
  <Application>Microsoft Office PowerPoint</Application>
  <PresentationFormat>Widescreen</PresentationFormat>
  <Paragraphs>653</Paragraphs>
  <Slides>28</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May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May Designation of Individual experts</vt:lpstr>
      <vt:lpstr>background data</vt:lpstr>
      <vt:lpstr>PowerPoint Presentation</vt:lpstr>
      <vt:lpstr>PowerPoint Presentation</vt:lpstr>
      <vt:lpstr>Attendees by affiliation (attended at least one meeting March to May</vt:lpstr>
      <vt:lpstr>Attendance by subgroup (March to May)</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May 2023</cp:keywords>
  <cp:lastModifiedBy>Stanley, Dorothy</cp:lastModifiedBy>
  <cp:revision>2474</cp:revision>
  <cp:lastPrinted>1998-02-10T13:28:06Z</cp:lastPrinted>
  <dcterms:created xsi:type="dcterms:W3CDTF">1998-02-10T13:07:52Z</dcterms:created>
  <dcterms:modified xsi:type="dcterms:W3CDTF">2023-05-18T01:46:22Z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