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557" r:id="rId23"/>
    <p:sldId id="466" r:id="rId24"/>
    <p:sldId id="443" r:id="rId25"/>
    <p:sldId id="448" r:id="rId26"/>
    <p:sldId id="449" r:id="rId27"/>
    <p:sldId id="447"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p:scale>
          <a:sx n="100" d="100"/>
          <a:sy n="100" d="100"/>
        </p:scale>
        <p:origin x="283" y="-250"/>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35966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22</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802.11-23-0619r0</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May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May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802.11-23/0619r0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May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431-00-0000-nist-plan-to-transition-from-sha-1.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er.ieee.org/groups/802/11/Liaisons/Liaisons-and-External-Communications.html" TargetMode="External"/><Relationship Id="rId5" Type="http://schemas.openxmlformats.org/officeDocument/2006/relationships/hyperlink" Target="https://mentor.ieee.org/802.11/dcn/23/11-23-0838-00-0000-wba-liaison-re-qos.docx" TargetMode="External"/><Relationship Id="rId4" Type="http://schemas.openxmlformats.org/officeDocument/2006/relationships/hyperlink" Target="https://mentor.ieee.org/802.11/dcn/23/11-23-0649-00-0000-802-1-response-to-tsn-liaison.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0618" TargetMode="External"/><Relationship Id="rId7" Type="http://schemas.openxmlformats.org/officeDocument/2006/relationships/hyperlink" Target="https://mentor.ieee.org/802.11/dcn/23/11-23-0596" TargetMode="External"/><Relationship Id="rId12" Type="http://schemas.openxmlformats.org/officeDocument/2006/relationships/hyperlink" Target="https://mentor.ieee.org/802.11/dcn/23/11-23-049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0591" TargetMode="External"/><Relationship Id="rId11" Type="http://schemas.openxmlformats.org/officeDocument/2006/relationships/hyperlink" Target="https://mentor.ieee.org/802.11/dcn/23/11-23-0594" TargetMode="External"/><Relationship Id="rId5" Type="http://schemas.openxmlformats.org/officeDocument/2006/relationships/hyperlink" Target="https://mentor.ieee.org/802.11/dcn/23/11-23-0595" TargetMode="External"/><Relationship Id="rId10" Type="http://schemas.openxmlformats.org/officeDocument/2006/relationships/hyperlink" Target="https://mentor.ieee.org/802.11/dcn/23/11-23-0586" TargetMode="External"/><Relationship Id="rId4" Type="http://schemas.openxmlformats.org/officeDocument/2006/relationships/hyperlink" Target="https://mentor.ieee.org/802.11/dcn/23/11-23-0619" TargetMode="External"/><Relationship Id="rId9" Type="http://schemas.openxmlformats.org/officeDocument/2006/relationships/hyperlink" Target="https://mentor.ieee.org/802.11/dcn/23/11-23-062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May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2023-05-14</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May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282601243"/>
              </p:ext>
            </p:extLst>
          </p:nvPr>
        </p:nvGraphicFramePr>
        <p:xfrm>
          <a:off x="6248400" y="1719575"/>
          <a:ext cx="5744499" cy="38680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*recently published, copy available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6244273" cy="369332"/>
          </a:xfrm>
          <a:prstGeom prst="rect">
            <a:avLst/>
          </a:prstGeom>
          <a:solidFill>
            <a:schemeClr val="accent4"/>
          </a:solidFill>
        </p:spPr>
        <p:txBody>
          <a:bodyPr wrap="none" rtlCol="0">
            <a:spAutoFit/>
          </a:bodyPr>
          <a:lstStyle/>
          <a:p>
            <a:r>
              <a:rPr lang="en-US" sz="1800" dirty="0"/>
              <a:t>PAR Extension Request – target WG11 approval in May 2023</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TBD</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288537754"/>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May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May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1" y="2121422"/>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89529" y="1645355"/>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531775536"/>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WG Recirc</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04-12</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343</a:t>
                      </a:r>
                    </a:p>
                  </a:txBody>
                  <a:tcPr/>
                </a:tc>
                <a:tc>
                  <a:txBody>
                    <a:bodyPr/>
                    <a:lstStyle/>
                    <a:p>
                      <a:pPr algn="ctr"/>
                      <a:r>
                        <a:rPr lang="en-GB" sz="2000" b="1" dirty="0">
                          <a:latin typeface="Calibri" panose="020F0502020204030204" pitchFamily="34" charset="0"/>
                          <a:cs typeface="Calibri" panose="020F0502020204030204" pitchFamily="34" charset="0"/>
                        </a:rPr>
                        <a:t>485</a:t>
                      </a:r>
                    </a:p>
                  </a:txBody>
                  <a:tcPr/>
                </a:tc>
                <a:tc>
                  <a:txBody>
                    <a:bodyPr/>
                    <a:lstStyle/>
                    <a:p>
                      <a:pPr algn="ctr"/>
                      <a:r>
                        <a:rPr lang="en-GB" sz="2000" b="1" dirty="0">
                          <a:latin typeface="Calibri" panose="020F0502020204030204" pitchFamily="34" charset="0"/>
                          <a:cs typeface="Calibri" panose="020F0502020204030204" pitchFamily="34" charset="0"/>
                        </a:rPr>
                        <a:t>321</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18</a:t>
                      </a:r>
                    </a:p>
                  </a:txBody>
                  <a:tcPr/>
                </a:tc>
                <a:tc>
                  <a:txBody>
                    <a:bodyPr/>
                    <a:lstStyle/>
                    <a:p>
                      <a:pPr algn="ctr"/>
                      <a:r>
                        <a:rPr lang="en-GB" sz="2000" b="1" dirty="0">
                          <a:latin typeface="Calibri" panose="020F0502020204030204" pitchFamily="34" charset="0"/>
                          <a:cs typeface="Calibri" panose="020F0502020204030204" pitchFamily="34" charset="0"/>
                        </a:rPr>
                        <a:t>76</a:t>
                      </a:r>
                    </a:p>
                  </a:txBody>
                  <a:tcPr/>
                </a:tc>
                <a:tc>
                  <a:txBody>
                    <a:bodyPr/>
                    <a:lstStyle/>
                    <a:p>
                      <a:pPr algn="ctr"/>
                      <a:r>
                        <a:rPr lang="en-GB" sz="2000" b="1" dirty="0">
                          <a:latin typeface="Calibri" panose="020F0502020204030204" pitchFamily="34" charset="0"/>
                          <a:cs typeface="Calibri" panose="020F0502020204030204" pitchFamily="34" charset="0"/>
                        </a:rPr>
                        <a:t>92.7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3"/>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May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2023-03-30</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926496545"/>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83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527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May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a:t>.</a:t>
            </a:r>
          </a:p>
          <a:p>
            <a:endParaRPr lang="en-US" sz="2800" b="0" dirty="0"/>
          </a:p>
        </p:txBody>
      </p:sp>
      <p:sp>
        <p:nvSpPr>
          <p:cNvPr id="2" name="Date Placeholder 1"/>
          <p:cNvSpPr>
            <a:spLocks noGrp="1"/>
          </p:cNvSpPr>
          <p:nvPr>
            <p:ph type="dt" sz="half" idx="10"/>
          </p:nvPr>
        </p:nvSpPr>
        <p:spPr/>
        <p:txBody>
          <a:bodyPr/>
          <a:lstStyle/>
          <a:p>
            <a:pPr>
              <a:defRPr/>
            </a:pPr>
            <a:r>
              <a:rPr lang="en-US"/>
              <a:t>May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effectLst/>
              </a:rPr>
              <a:t>None this session</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May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2000" dirty="0"/>
              <a:t>2022-2024 is Paul </a:t>
            </a:r>
            <a:r>
              <a:rPr lang="en-US" sz="2000" dirty="0" err="1"/>
              <a:t>Nikolich’s</a:t>
            </a:r>
            <a:r>
              <a:rPr lang="en-US" sz="2000" dirty="0"/>
              <a:t> final term as 802 Chairman.  </a:t>
            </a:r>
          </a:p>
          <a:p>
            <a:pPr marL="0" indent="0">
              <a:buNone/>
            </a:pPr>
            <a:endParaRPr lang="en-US" sz="2000" dirty="0"/>
          </a:p>
          <a:p>
            <a:pPr marL="0" indent="0">
              <a:buNone/>
            </a:pPr>
            <a:r>
              <a:rPr lang="en-US" sz="2000" dirty="0"/>
              <a:t>Candidates for 802 Chair and the 802 EC Appointed positions are sought as soon as possible. </a:t>
            </a:r>
          </a:p>
          <a:p>
            <a:pPr marL="0" indent="0">
              <a:buNone/>
            </a:pPr>
            <a:endParaRPr lang="en-US" sz="2000" dirty="0"/>
          </a:p>
          <a:p>
            <a:pPr marL="0" indent="0">
              <a:buNone/>
            </a:pPr>
            <a:r>
              <a:rPr lang="en-US" sz="2000" dirty="0"/>
              <a:t>Candidates should contact the holder of the position they seek to enable them to fully understand the responsibilities of the positions (Vice Chairs, Treasure, Recording Secretary,  Executive Secretary and Chair).  Please announce this at your opening meetings.</a:t>
            </a:r>
            <a:br>
              <a:rPr lang="en-US" sz="3200" dirty="0"/>
            </a:br>
            <a:endParaRPr lang="en-US" sz="3200" dirty="0"/>
          </a:p>
        </p:txBody>
      </p:sp>
      <p:sp>
        <p:nvSpPr>
          <p:cNvPr id="20483" name="Title 1"/>
          <p:cNvSpPr>
            <a:spLocks noGrp="1"/>
          </p:cNvSpPr>
          <p:nvPr>
            <p:ph type="title"/>
          </p:nvPr>
        </p:nvSpPr>
        <p:spPr/>
        <p:txBody>
          <a:bodyPr/>
          <a:lstStyle/>
          <a:p>
            <a:r>
              <a:rPr lang="en-GB" altLang="en-US" dirty="0"/>
              <a:t>M6.2 Announcements: 802 Chair request</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400496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22</a:t>
            </a:fld>
            <a:endParaRPr lang="en-US"/>
          </a:p>
        </p:txBody>
      </p:sp>
    </p:spTree>
    <p:extLst>
      <p:ext uri="{BB962C8B-B14F-4D97-AF65-F5344CB8AC3E}">
        <p14:creationId xmlns:p14="http://schemas.microsoft.com/office/powerpoint/2010/main" val="2252119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6" name="Picture 5">
            <a:extLst>
              <a:ext uri="{FF2B5EF4-FFF2-40B4-BE49-F238E27FC236}">
                <a16:creationId xmlns:a16="http://schemas.microsoft.com/office/drawing/2014/main" id="{EDF9034C-4DC4-CD1D-FB05-174CCCA52D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235" y="674750"/>
            <a:ext cx="10543765" cy="5761651"/>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May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13" name="Picture 12">
            <a:extLst>
              <a:ext uri="{FF2B5EF4-FFF2-40B4-BE49-F238E27FC236}">
                <a16:creationId xmlns:a16="http://schemas.microsoft.com/office/drawing/2014/main" id="{4C841E41-E51F-B772-E2CB-0F60828619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235" y="674750"/>
            <a:ext cx="10543765" cy="5761651"/>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March to May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May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9" name="Content Placeholder 8">
            <a:extLst>
              <a:ext uri="{FF2B5EF4-FFF2-40B4-BE49-F238E27FC236}">
                <a16:creationId xmlns:a16="http://schemas.microsoft.com/office/drawing/2014/main" id="{49529495-06AE-DE07-5BC7-6FB888C393F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52600" y="1706783"/>
            <a:ext cx="8686800" cy="4746911"/>
          </a:xfrm>
        </p:spPr>
      </p:pic>
    </p:spTree>
    <p:extLst>
      <p:ext uri="{BB962C8B-B14F-4D97-AF65-F5344CB8AC3E}">
        <p14:creationId xmlns:p14="http://schemas.microsoft.com/office/powerpoint/2010/main" val="1784387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(March to May)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May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pic>
        <p:nvPicPr>
          <p:cNvPr id="8" name="Content Placeholder 7">
            <a:extLst>
              <a:ext uri="{FF2B5EF4-FFF2-40B4-BE49-F238E27FC236}">
                <a16:creationId xmlns:a16="http://schemas.microsoft.com/office/drawing/2014/main" id="{9D1CAF19-AADD-D68E-0166-AA3F24A5E3E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00201"/>
            <a:ext cx="8881846" cy="4853494"/>
          </a:xfrm>
        </p:spPr>
      </p:pic>
    </p:spTree>
    <p:extLst>
      <p:ext uri="{BB962C8B-B14F-4D97-AF65-F5344CB8AC3E}">
        <p14:creationId xmlns:p14="http://schemas.microsoft.com/office/powerpoint/2010/main" val="1515437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March 2023:</a:t>
            </a:r>
          </a:p>
          <a:p>
            <a:pPr marL="0" indent="0">
              <a:buNone/>
            </a:pPr>
            <a:r>
              <a:rPr lang="en-US" sz="2000" u="sng" dirty="0"/>
              <a:t>NIST/SHA-1:</a:t>
            </a:r>
            <a:r>
              <a:rPr lang="en-US" sz="2000" dirty="0"/>
              <a:t> </a:t>
            </a:r>
            <a:r>
              <a:rPr lang="en-US" sz="2000" dirty="0">
                <a:hlinkClick r:id="rId3"/>
              </a:rPr>
              <a:t>https://mentor.ieee.org/802.11/dcn/23/11-23-0431-00-0000-nist-plan-to-transition-from-sha-1.docx</a:t>
            </a:r>
            <a:r>
              <a:rPr lang="en-US" sz="2000" dirty="0"/>
              <a:t> </a:t>
            </a:r>
          </a:p>
          <a:p>
            <a:pPr marL="0" indent="0">
              <a:buNone/>
            </a:pPr>
            <a:endParaRPr lang="en-US" sz="2000" dirty="0"/>
          </a:p>
          <a:p>
            <a:pPr marL="0" indent="0">
              <a:buNone/>
            </a:pPr>
            <a:r>
              <a:rPr lang="en-US" sz="2000" u="sng" dirty="0"/>
              <a:t>802.1 TSN: </a:t>
            </a:r>
            <a:r>
              <a:rPr lang="en-US" sz="2000" dirty="0">
                <a:hlinkClick r:id="rId4"/>
              </a:rPr>
              <a:t>https://mentor.ieee.org/802.11/dcn/23/11-23-0649-00-0000-802-1-response-to-tsn-liaison.docx</a:t>
            </a:r>
            <a:r>
              <a:rPr lang="en-US" sz="2000" dirty="0"/>
              <a:t> </a:t>
            </a:r>
          </a:p>
          <a:p>
            <a:pPr marL="0" indent="0">
              <a:buNone/>
            </a:pPr>
            <a:endParaRPr lang="en-US" sz="2000" dirty="0"/>
          </a:p>
          <a:p>
            <a:pPr marL="0" indent="0">
              <a:buNone/>
            </a:pPr>
            <a:r>
              <a:rPr lang="en-US" sz="2000" u="sng" dirty="0"/>
              <a:t>WBA re: QoS: </a:t>
            </a:r>
            <a:r>
              <a:rPr lang="en-US" sz="2000" u="sng" dirty="0">
                <a:hlinkClick r:id="rId5"/>
              </a:rPr>
              <a:t>https://mentor.ieee.org/802.11/dcn/23/11-23-0838-00-0000-wba-liaison-re-qos.docx</a:t>
            </a:r>
            <a:r>
              <a:rPr lang="en-US" sz="2000" u="sng" dirty="0"/>
              <a:t>  </a:t>
            </a:r>
          </a:p>
          <a:p>
            <a:pPr marL="0" indent="0">
              <a:buNone/>
            </a:pPr>
            <a:endParaRPr lang="en-US" sz="2000" dirty="0"/>
          </a:p>
          <a:p>
            <a:pPr marL="0" indent="0">
              <a:buNone/>
            </a:pPr>
            <a:r>
              <a:rPr lang="en-US" sz="2000" dirty="0"/>
              <a:t>Liaisons website, see </a:t>
            </a:r>
            <a:r>
              <a:rPr lang="en-US" sz="2000" dirty="0">
                <a:hlinkClick r:id="rId6"/>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March</a:t>
            </a:r>
          </a:p>
          <a:p>
            <a:pPr marL="0" indent="0">
              <a:buNone/>
            </a:pPr>
            <a:r>
              <a:rPr lang="en-US" altLang="en-US" sz="2800" b="0" dirty="0"/>
              <a:t>UHR SG 2</a:t>
            </a:r>
            <a:r>
              <a:rPr lang="en-US" altLang="en-US" sz="2800" b="0" baseline="30000" dirty="0"/>
              <a:t>nd</a:t>
            </a:r>
            <a:r>
              <a:rPr lang="en-US" altLang="en-US" sz="2800" b="0" dirty="0"/>
              <a:t> Recharter and 6-month Extension</a:t>
            </a:r>
          </a:p>
          <a:p>
            <a:pPr marL="0" indent="0">
              <a:buNone/>
            </a:pPr>
            <a:r>
              <a:rPr lang="en-US" altLang="en-US" sz="2800" b="0" dirty="0"/>
              <a:t>AMP Study Group formation</a:t>
            </a:r>
          </a:p>
          <a:p>
            <a:pPr marL="0" indent="0">
              <a:buNone/>
            </a:pPr>
            <a:r>
              <a:rPr lang="en-US" altLang="en-US" b="0" dirty="0"/>
              <a:t>P802.11bb and P802.11bc to </a:t>
            </a:r>
            <a:r>
              <a:rPr lang="en-US" altLang="en-US" b="0" dirty="0" err="1"/>
              <a:t>RevCom</a:t>
            </a:r>
            <a:endParaRPr lang="en-US" altLang="en-US" b="0" dirty="0"/>
          </a:p>
          <a:p>
            <a:pPr marL="0" indent="0">
              <a:buNone/>
            </a:pPr>
            <a:endParaRPr lang="en-US" altLang="en-US" sz="2800" dirty="0"/>
          </a:p>
          <a:p>
            <a:pPr marL="0" indent="0">
              <a:buNone/>
            </a:pPr>
            <a:r>
              <a:rPr lang="en-US" altLang="en-US" dirty="0"/>
              <a:t>June: </a:t>
            </a:r>
            <a:r>
              <a:rPr lang="en-US" altLang="en-US" b="0" dirty="0"/>
              <a:t>P802.11be PAR extension</a:t>
            </a:r>
            <a:endParaRPr lang="en-US" altLang="en-US" sz="2800" b="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May 2023:</a:t>
            </a:r>
          </a:p>
          <a:p>
            <a:pPr marL="0" indent="0">
              <a:buNone/>
            </a:pPr>
            <a:r>
              <a:rPr lang="en-US" altLang="en-US" sz="2800" b="0" dirty="0"/>
              <a:t>P802.11bb D7.0 to </a:t>
            </a:r>
            <a:r>
              <a:rPr lang="en-US" altLang="en-US" sz="2800" b="0" dirty="0" err="1"/>
              <a:t>RevCom</a:t>
            </a:r>
            <a:endParaRPr lang="en-US" altLang="en-US" sz="2800" b="0" dirty="0"/>
          </a:p>
          <a:p>
            <a:pPr marL="0" indent="0">
              <a:buNone/>
            </a:pPr>
            <a:r>
              <a:rPr lang="en-US" altLang="en-US" sz="2800" b="0" dirty="0"/>
              <a:t>P802.11bc D7.0 to </a:t>
            </a:r>
            <a:r>
              <a:rPr lang="en-US" altLang="en-US" sz="2800" b="0" dirty="0" err="1"/>
              <a:t>RevCom</a:t>
            </a:r>
            <a:endParaRPr lang="en-US" altLang="en-US" sz="2800" b="0" dirty="0"/>
          </a:p>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to </a:t>
            </a:r>
            <a:r>
              <a:rPr lang="en-US" altLang="en-US" sz="2800" b="0" dirty="0" err="1"/>
              <a:t>NesCom</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May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554005745"/>
              </p:ext>
            </p:extLst>
          </p:nvPr>
        </p:nvGraphicFramePr>
        <p:xfrm>
          <a:off x="929218" y="1828802"/>
          <a:ext cx="9625013" cy="3914524"/>
        </p:xfrm>
        <a:graphic>
          <a:graphicData uri="http://schemas.openxmlformats.org/drawingml/2006/table">
            <a:tbl>
              <a:tblPr/>
              <a:tblGrid>
                <a:gridCol w="3605213">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https://mentor.ieee.org/802.11/dcn/23/11-23-0618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https://mentor.ieee.org/802.11/dcn/23/11-23-0619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https://mentor.ieee.org/802.11/dcn/23/11-23-0595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https://mentor.ieee.org/802.11/dcn/23/11-23-0591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https://mentor.ieee.org/802.11/dcn/23/11-23-0596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https://mentor.ieee.org/802.11/dcn/23/11-23-0620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https://mentor.ieee.org/802.11/dcn/23/11-23-0586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https://mentor.ieee.org/802.11/dcn/23/11-23-0594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https://mentor.ieee.org/802.11/dcn/23/11-23-0493</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May 2023 session, reciprocal credit is given for other WG/TAG meetings which occur during the WG11 session, Monday May 15, 2023 10:00 am Eastern time to Friday, May 19, 2023 noon Eastern time. </a:t>
            </a:r>
          </a:p>
          <a:p>
            <a:endParaRPr lang="en-US" altLang="en-US" dirty="0"/>
          </a:p>
          <a:p>
            <a:r>
              <a:rPr lang="en-US" altLang="en-US" dirty="0"/>
              <a:t>The </a:t>
            </a:r>
            <a:r>
              <a:rPr lang="en-US" altLang="en-US" u="sng" dirty="0"/>
              <a:t>May</a:t>
            </a:r>
            <a:r>
              <a:rPr lang="en-US" altLang="en-US" dirty="0"/>
              <a:t> 2023 in-person and electronic meeting DOES count towards voting credit.</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2023-05-16 AM2 and Thursday 2023-05-18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183352</TotalTime>
  <Words>2588</Words>
  <Application>Microsoft Office PowerPoint</Application>
  <PresentationFormat>Widescreen</PresentationFormat>
  <Paragraphs>664</Paragraphs>
  <Slides>29</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8"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May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May Designation of Individual experts</vt:lpstr>
      <vt:lpstr>M6.2 Announcements: 802 Chair request</vt:lpstr>
      <vt:lpstr>background data</vt:lpstr>
      <vt:lpstr>PowerPoint Presentation</vt:lpstr>
      <vt:lpstr>PowerPoint Presentation</vt:lpstr>
      <vt:lpstr>Attendees by affiliation (attended at least one meeting March to May</vt:lpstr>
      <vt:lpstr>Attendance by subgroup (March to May)</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May 2023</cp:keywords>
  <cp:lastModifiedBy>Stanley, Dorothy</cp:lastModifiedBy>
  <cp:revision>2472</cp:revision>
  <cp:lastPrinted>1998-02-10T13:28:06Z</cp:lastPrinted>
  <dcterms:created xsi:type="dcterms:W3CDTF">1998-02-10T13:07:52Z</dcterms:created>
  <dcterms:modified xsi:type="dcterms:W3CDTF">2023-05-15T00:33:25Z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