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88DF9-E442-4618-8CB8-8819290451D3}" v="4" dt="2023-05-18T20:32:28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>
        <p:scale>
          <a:sx n="80" d="100"/>
          <a:sy n="80" d="100"/>
        </p:scale>
        <p:origin x="996" y="8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442-12-00be-tgbe-motions-list-part-4.pptx" TargetMode="External"/><Relationship Id="rId4" Type="http://schemas.openxmlformats.org/officeDocument/2006/relationships/hyperlink" Target="https://mentor.ieee.org/802.11/dcn/23/11-23-0191-13-00be-tgbe-march-2023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May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2023-05-18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4C5A6DC-DDC9-4FF7-0017-6748FE09E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527" y="1600785"/>
            <a:ext cx="4655473" cy="34916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11 sessions during the May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Five Joint sessions, six MAC and three PHY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More than 65% of the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D3.2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D3.2 is expected to be available by end of 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11-23/597r10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11-23/442r12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July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Hold an ad-hoc in Berlin, Germany, the week before the May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resolution for LB271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Discuss any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54E776-7949-580E-A3E4-C25B65C88D38}"/>
              </a:ext>
            </a:extLst>
          </p:cNvPr>
          <p:cNvSpPr/>
          <p:nvPr/>
        </p:nvSpPr>
        <p:spPr bwMode="auto">
          <a:xfrm>
            <a:off x="8247340" y="2234870"/>
            <a:ext cx="706116" cy="248044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12809D-D800-EDBE-6733-50FC33AC8230}"/>
              </a:ext>
            </a:extLst>
          </p:cNvPr>
          <p:cNvSpPr/>
          <p:nvPr/>
        </p:nvSpPr>
        <p:spPr bwMode="auto">
          <a:xfrm>
            <a:off x="9151743" y="2971800"/>
            <a:ext cx="706117" cy="174472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45A043-8DD0-934F-8E59-8BD01C30C8B7}"/>
              </a:ext>
            </a:extLst>
          </p:cNvPr>
          <p:cNvSpPr/>
          <p:nvPr/>
        </p:nvSpPr>
        <p:spPr bwMode="auto">
          <a:xfrm>
            <a:off x="10056597" y="2507606"/>
            <a:ext cx="706116" cy="219029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6F402-298A-5B74-CC12-4B5F01BF9DB7}"/>
              </a:ext>
            </a:extLst>
          </p:cNvPr>
          <p:cNvSpPr/>
          <p:nvPr/>
        </p:nvSpPr>
        <p:spPr bwMode="auto">
          <a:xfrm>
            <a:off x="10947508" y="2819400"/>
            <a:ext cx="706116" cy="188187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9E50614-3EA0-7467-E094-7188DB701021}"/>
              </a:ext>
            </a:extLst>
          </p:cNvPr>
          <p:cNvGrpSpPr/>
          <p:nvPr/>
        </p:nvGrpSpPr>
        <p:grpSpPr>
          <a:xfrm>
            <a:off x="8686799" y="5181755"/>
            <a:ext cx="3188501" cy="1043858"/>
            <a:chOff x="9314474" y="5383231"/>
            <a:chExt cx="2634469" cy="100657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A2A08F-5BB5-801F-506B-7807E936FEE3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1B5E6-4386-C4E6-3187-98CB2A2BA38E}"/>
                </a:ext>
              </a:extLst>
            </p:cNvPr>
            <p:cNvSpPr txBox="1"/>
            <p:nvPr/>
          </p:nvSpPr>
          <p:spPr>
            <a:xfrm>
              <a:off x="9663399" y="6093023"/>
              <a:ext cx="1711475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(~3340)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DEDDE6-90F7-F8D4-805E-C4BD22CFD450}"/>
                </a:ext>
              </a:extLst>
            </p:cNvPr>
            <p:cNvSpPr/>
            <p:nvPr/>
          </p:nvSpPr>
          <p:spPr bwMode="auto">
            <a:xfrm>
              <a:off x="9370964" y="5578368"/>
              <a:ext cx="327666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70BB041-8136-F3A8-48A1-ACD33B24DCC6}"/>
                </a:ext>
              </a:extLst>
            </p:cNvPr>
            <p:cNvSpPr/>
            <p:nvPr/>
          </p:nvSpPr>
          <p:spPr bwMode="auto">
            <a:xfrm>
              <a:off x="9698630" y="5578368"/>
              <a:ext cx="1861863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859F5E-2CDA-FC17-71DB-59CD1041A171}"/>
                </a:ext>
              </a:extLst>
            </p:cNvPr>
            <p:cNvSpPr/>
            <p:nvPr/>
          </p:nvSpPr>
          <p:spPr bwMode="auto">
            <a:xfrm>
              <a:off x="11573022" y="5578368"/>
              <a:ext cx="314175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2838083-E8A3-D172-DF19-E22BD4FB2EE2}"/>
                </a:ext>
              </a:extLst>
            </p:cNvPr>
            <p:cNvSpPr txBox="1"/>
            <p:nvPr/>
          </p:nvSpPr>
          <p:spPr>
            <a:xfrm>
              <a:off x="11532795" y="5388508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89960B-B842-3A20-CF9A-C48BC80EC9BF}"/>
                </a:ext>
              </a:extLst>
            </p:cNvPr>
            <p:cNvSpPr txBox="1"/>
            <p:nvPr/>
          </p:nvSpPr>
          <p:spPr>
            <a:xfrm>
              <a:off x="10421491" y="5388507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~80%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9B9FFA1-43D6-255F-898D-2106E9791D87}"/>
                </a:ext>
              </a:extLst>
            </p:cNvPr>
            <p:cNvSpPr txBox="1"/>
            <p:nvPr/>
          </p:nvSpPr>
          <p:spPr>
            <a:xfrm>
              <a:off x="9314474" y="5383231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D8EA56-0BD4-D7F0-FC2D-CAE03E8B42FA}"/>
              </a:ext>
            </a:extLst>
          </p:cNvPr>
          <p:cNvSpPr txBox="1"/>
          <p:nvPr/>
        </p:nvSpPr>
        <p:spPr>
          <a:xfrm>
            <a:off x="929217" y="1426572"/>
            <a:ext cx="1100878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22-26			(Mon-Fri)	 		- No Conf Calls		Holiday</a:t>
            </a:r>
            <a:endParaRPr lang="en-US" sz="20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</a:t>
            </a:r>
            <a:r>
              <a:rPr lang="en-US" sz="20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29				(Monday)			– </a:t>
            </a:r>
            <a:r>
              <a:rPr lang="en-GB" sz="20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Calls		Holiday</a:t>
            </a:r>
            <a:endParaRPr lang="en-US" sz="2000" u="sng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31				(Wednesday) 		– MAC 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 07				(Wednesday) 		– Joint 	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 08 				(Thursday) 			– MAC			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 12				(Monday)			– MAC/PHY		19:00-21:00 ET</a:t>
            </a:r>
            <a:endParaRPr lang="en-US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 14				(Wednesday) 		– MAC 	</a:t>
            </a:r>
            <a:r>
              <a:rPr lang="en-GB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 21				(Wednesday) 		– Joint* 			10:00-12:00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Jun</a:t>
            </a:r>
            <a:r>
              <a:rPr lang="en-US" sz="2000" b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22 				(Thursday) 			– MAC 				</a:t>
            </a:r>
            <a:r>
              <a:rPr lang="en-GB" sz="20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Holiday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26				(Monday)			– 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		19:00-21:00 ET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28				(Wednesday) 		– MAC 	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10:00-12:00 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(Updated)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D3.0 Letter 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Initial S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A </a:t>
            </a:r>
            <a:r>
              <a:rPr lang="en-US" sz="2000" dirty="0">
                <a:highlight>
                  <a:srgbClr val="FFFF00"/>
                </a:highlight>
              </a:rPr>
              <a:t>Ballot </a:t>
            </a:r>
            <a:r>
              <a:rPr lang="en-US" sz="2000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(D4.0)</a:t>
            </a:r>
            <a:r>
              <a:rPr lang="en-US" sz="2000" dirty="0">
                <a:highlight>
                  <a:srgbClr val="FFFF00"/>
                </a:highlight>
              </a:rPr>
              <a:t>									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May =&gt;  </a:t>
            </a:r>
            <a:r>
              <a:rPr 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Nov</a:t>
            </a:r>
            <a:r>
              <a:rPr lang="en-US" sz="2000" dirty="0">
                <a:highlight>
                  <a:srgbClr val="FFFF00"/>
                </a:highlight>
              </a:rPr>
              <a:t>    	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  </a:t>
            </a:r>
            <a:r>
              <a:rPr lang="en-US" sz="2000" dirty="0">
                <a:solidFill>
                  <a:srgbClr val="FF0000"/>
                </a:solidFill>
              </a:rPr>
              <a:t>Mar =&gt;</a:t>
            </a:r>
            <a:r>
              <a:rPr lang="en-US" sz="2000" u="sng" dirty="0">
                <a:solidFill>
                  <a:srgbClr val="FF0000"/>
                </a:solidFill>
              </a:rPr>
              <a:t>Sept</a:t>
            </a:r>
            <a:r>
              <a:rPr lang="en-US" sz="2000" dirty="0"/>
              <a:t>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</a:t>
            </a:r>
            <a:r>
              <a:rPr lang="en-US" sz="2000"/>
              <a:t>   </a:t>
            </a:r>
            <a:r>
              <a:rPr lang="en-US" sz="2000" dirty="0">
                <a:solidFill>
                  <a:srgbClr val="FF0000"/>
                </a:solidFill>
              </a:rPr>
              <a:t>Mar=&gt;</a:t>
            </a:r>
            <a:r>
              <a:rPr lang="en-US" sz="2000" u="sng" dirty="0">
                <a:solidFill>
                  <a:srgbClr val="FF0000"/>
                </a:solidFill>
              </a:rPr>
              <a:t>Oct  </a:t>
            </a:r>
            <a:r>
              <a:rPr lang="en-US" sz="2000" dirty="0"/>
              <a:t>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RevCom and SASB approval								   </a:t>
            </a:r>
            <a:r>
              <a:rPr lang="en-US" sz="2000" dirty="0">
                <a:solidFill>
                  <a:srgbClr val="FF0000"/>
                </a:solidFill>
              </a:rPr>
              <a:t>May=&gt;</a:t>
            </a:r>
            <a:r>
              <a:rPr lang="en-US" sz="2000" u="sng" dirty="0">
                <a:solidFill>
                  <a:srgbClr val="FF0000"/>
                </a:solidFill>
              </a:rPr>
              <a:t>Dec</a:t>
            </a:r>
            <a:r>
              <a:rPr lang="en-US" sz="2000" dirty="0"/>
              <a:t>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5057</TotalTime>
  <Words>581</Words>
  <Application>Microsoft Office PowerPoint</Application>
  <PresentationFormat>Widescreen</PresentationFormat>
  <Paragraphs>59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Closing Report</vt:lpstr>
      <vt:lpstr>TGbe (Extremely High Throughput)</vt:lpstr>
      <vt:lpstr>Teleconference Plan</vt:lpstr>
      <vt:lpstr>(Updated)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2023-05-18T20:34:23Z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