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394" r:id="rId25"/>
    <p:sldId id="982" r:id="rId26"/>
    <p:sldId id="983" r:id="rId27"/>
    <p:sldId id="984" r:id="rId28"/>
    <p:sldId id="985" r:id="rId29"/>
    <p:sldId id="346" r:id="rId30"/>
    <p:sldId id="365" r:id="rId31"/>
    <p:sldId id="371" r:id="rId32"/>
    <p:sldId id="986" r:id="rId33"/>
    <p:sldId id="987" r:id="rId34"/>
    <p:sldId id="988" r:id="rId35"/>
    <p:sldId id="989" r:id="rId36"/>
    <p:sldId id="396" r:id="rId37"/>
    <p:sldId id="990" r:id="rId38"/>
    <p:sldId id="991" r:id="rId39"/>
    <p:sldId id="992" r:id="rId40"/>
    <p:sldId id="400" r:id="rId41"/>
    <p:sldId id="995" r:id="rId42"/>
    <p:sldId id="994" r:id="rId43"/>
    <p:sldId id="356" r:id="rId44"/>
    <p:sldId id="368" r:id="rId45"/>
    <p:sldId id="362" r:id="rId46"/>
    <p:sldId id="38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324" dt="2023-05-17T13:02:55.4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802.11-23/0597r6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65-00-00be-lb-271-comment-resolution-for-cid-17704.docx" TargetMode="External"/><Relationship Id="rId4" Type="http://schemas.openxmlformats.org/officeDocument/2006/relationships/hyperlink" Target="https://mentor.ieee.org/802.11/dcn/23/11-23-0502-01-00be-lb271-crs-for-36-3-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682-02-00be-lb-271-comment-resolutions-for-crs-in-9-4-2-313-3.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0602-00-00be-lb-271-cr-for-9-2-4-8.docx" TargetMode="External"/><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520-00-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367-02-00be-lb271-crs-on-9-4-1-71.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572-04-00be-lb271-cr-cl35-emlsr-part3.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772-01-00be-resolution-of-epcs-edca-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96-00-00be-lb271-cr-for-r-twt-part-3.docx" TargetMode="External"/><Relationship Id="rId5" Type="http://schemas.openxmlformats.org/officeDocument/2006/relationships/hyperlink" Target="https://mentor.ieee.org/802.11/dcn/23/11-23-0673-00-00be-lb271-cr-for-mics-cids.docx" TargetMode="External"/><Relationship Id="rId4" Type="http://schemas.openxmlformats.org/officeDocument/2006/relationships/hyperlink" Target="https://mentor.ieee.org/802.11/dcn/23/11-23-0609-00-00be-cr-for-scs-related-cids.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5523580"/>
              </p:ext>
            </p:extLst>
          </p:nvPr>
        </p:nvGraphicFramePr>
        <p:xfrm>
          <a:off x="851217" y="1582301"/>
          <a:ext cx="7736269" cy="333127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630r1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35.7.2 Part II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effectLst/>
                          <a:latin typeface="+mn-lt"/>
                          <a:ea typeface="Times New Roman" panose="02020603050405020304" pitchFamily="18" charset="0"/>
                        </a:rPr>
                        <a:t>Def 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17C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9.4.2.313.4 supported EHT-MCS And NSS Set field</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1339845"/>
              </p:ext>
            </p:extLst>
          </p:nvPr>
        </p:nvGraphicFramePr>
        <p:xfrm>
          <a:off x="851217" y="1582301"/>
          <a:ext cx="7736269" cy="39785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35.15.2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8"/>
                        </a:rPr>
                        <a:t>367r2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822r0</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 for 9 4 2 313 2</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Yanjun Sun</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8C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5240028"/>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Ross J. Yu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670r0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CR-for-clause 3.2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Dongguk Lim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826r0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a:t>
                      </a:r>
                      <a:r>
                        <a:rPr lang="en-US" sz="1000" b="0" i="0" kern="1200" dirty="0" err="1">
                          <a:solidFill>
                            <a:srgbClr val="7030A0"/>
                          </a:solidFill>
                          <a:latin typeface="+mn-lt"/>
                          <a:ea typeface="+mn-ea"/>
                          <a:cs typeface="+mn-cs"/>
                        </a:rPr>
                        <a:t>cr</a:t>
                      </a:r>
                      <a:r>
                        <a:rPr lang="en-US" sz="1000" b="0" i="0" kern="1200" dirty="0">
                          <a:solidFill>
                            <a:srgbClr val="7030A0"/>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741r1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2C-Def</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88294736"/>
              </p:ext>
            </p:extLst>
          </p:nvPr>
        </p:nvGraphicFramePr>
        <p:xfrm>
          <a:off x="851217" y="1582301"/>
          <a:ext cx="7736269" cy="3879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865r0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 271 comment resolution for CID 17704</a:t>
                      </a:r>
                    </a:p>
                  </a:txBody>
                  <a:tcPr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5735950"/>
              </p:ext>
            </p:extLst>
          </p:nvPr>
        </p:nvGraphicFramePr>
        <p:xfrm>
          <a:off x="851217" y="1582301"/>
          <a:ext cx="7736269" cy="40554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CRs for 35.8.4 R-TWT announcement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Chunyu Hu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693r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BTM</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Guogang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373r1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LB271 CR for Two BQRs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Yunbo Li</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7C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720r2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LB271-4.9.6 (MLO reference model)</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4818870"/>
              </p:ext>
            </p:extLst>
          </p:nvPr>
        </p:nvGraphicFramePr>
        <p:xfrm>
          <a:off x="851217" y="1582301"/>
          <a:ext cx="7736269" cy="48632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754r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R-TWT -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Def-6C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20C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757r2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LB271 CIDs - Part3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Rubayet Shafin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	10C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Security Comment Resolutions Part 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R4M-15</a:t>
                      </a: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786r0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mn-lt"/>
                          <a:ea typeface="Times New Roman" panose="02020603050405020304" pitchFamily="18" charset="0"/>
                        </a:rPr>
                        <a:t>CR for CID 16338</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mn-lt"/>
                          <a:ea typeface="Times New Roman" panose="02020603050405020304" pitchFamily="18" charset="0"/>
                        </a:rPr>
                        <a:t>Juseong</a:t>
                      </a:r>
                      <a:r>
                        <a:rPr lang="en-GB" sz="1000" kern="1200" dirty="0">
                          <a:solidFill>
                            <a:srgbClr val="00B050"/>
                          </a:solidFill>
                          <a:effectLst/>
                          <a:latin typeface="+mn-lt"/>
                          <a:ea typeface="Times New Roman" panose="02020603050405020304" pitchFamily="18" charset="0"/>
                        </a:rPr>
                        <a:t> Moon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05/17</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738r2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35.3.7.4.2 - Part 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Arik Klein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R4M-11</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2C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791r1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 CR for CIDs in 35.3.23</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Laurent Cariou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802r0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rgbClr val="00B050"/>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803r2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9498470"/>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9"/>
                        </a:rPr>
                        <a:t>733r4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670r0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3.2</a:t>
            </a:r>
            <a:r>
              <a:rPr lang="en-US" sz="1400" dirty="0">
                <a:solidFill>
                  <a:srgbClr val="00B050"/>
                </a:solidFill>
                <a:latin typeface="Arial" panose="020B0604020202020204" pitchFamily="34"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826r0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741r0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cr-d3-0-txvector-rxvector-parameters-part1</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sngStrike" kern="1200" dirty="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742r0</a:t>
            </a:r>
            <a:r>
              <a:rPr lang="en-US" sz="1400" i="0" u="none" strike="sngStrike" kern="1200" dirty="0">
                <a:solidFill>
                  <a:srgbClr val="FF0000"/>
                </a:solidFill>
                <a:effectLst/>
                <a:latin typeface="Times New Roman" panose="02020603050405020304" pitchFamily="18" charset="0"/>
                <a:ea typeface="Times New Roman" panose="02020603050405020304" pitchFamily="18" charset="0"/>
              </a:rPr>
              <a:t> cr-d3-0-txvector-rxvector-parameters-part2 			Bo Sun 		[1]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781r0 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502r1</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CRs for 36.3.14 							Zhi Mao 		[6]</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865r0</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 271 comment resolution for CID 17704 			Kanke Wu 		[1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728r0</a:t>
            </a: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hlinkClick r:id="rId2"/>
              </a:rPr>
              <a:t>542r0</a:t>
            </a:r>
            <a:r>
              <a:rPr lang="en-US" sz="1400" dirty="0"/>
              <a:t> CR for EHT-SIG Part 3 							Ross J. Yu 		[3]</a:t>
            </a:r>
          </a:p>
          <a:p>
            <a:pPr lvl="1">
              <a:buFont typeface="Arial" panose="020B0604020202020204" pitchFamily="34" charset="0"/>
              <a:buChar char="•"/>
            </a:pPr>
            <a:r>
              <a:rPr lang="en-GB" sz="1400" dirty="0">
                <a:hlinkClick r:id="rId3"/>
              </a:rPr>
              <a:t>865r0</a:t>
            </a:r>
            <a:r>
              <a:rPr lang="en-GB" sz="1400" dirty="0"/>
              <a:t> </a:t>
            </a:r>
            <a:r>
              <a:rPr lang="en-US" sz="1400" b="0" i="0" dirty="0">
                <a:solidFill>
                  <a:srgbClr val="000000"/>
                </a:solidFill>
                <a:effectLst/>
              </a:rPr>
              <a:t>comment resolution for CID 17704 					Kanke Wu 		[1]</a:t>
            </a:r>
            <a:endParaRPr lang="en-GB" sz="1400" dirty="0"/>
          </a:p>
          <a:p>
            <a:pPr lvl="1">
              <a:buFont typeface="Arial" panose="020B0604020202020204" pitchFamily="34" charset="0"/>
              <a:buChar char="•"/>
            </a:pPr>
            <a:r>
              <a:rPr lang="en-GB" sz="1400" dirty="0">
                <a:hlinkClick r:id="rId4"/>
              </a:rPr>
              <a:t>682r2</a:t>
            </a:r>
            <a:r>
              <a:rPr lang="en-GB" sz="1400" dirty="0"/>
              <a:t> </a:t>
            </a:r>
            <a:r>
              <a:rPr lang="en-US" sz="1400" b="0" i="0" dirty="0">
                <a:solidFill>
                  <a:srgbClr val="000000"/>
                </a:solidFill>
                <a:effectLst/>
              </a:rPr>
              <a:t>comment resolutions for CRs in 9.4.2.313.3 				Kanke Wu		[53]</a:t>
            </a:r>
            <a:endParaRPr lang="en-GB" sz="1400" dirty="0"/>
          </a:p>
          <a:p>
            <a:pPr lvl="1">
              <a:buFont typeface="Arial" panose="020B0604020202020204" pitchFamily="34" charset="0"/>
              <a:buChar char="•"/>
            </a:pPr>
            <a:r>
              <a:rPr lang="en-GB" sz="1400" dirty="0">
                <a:hlinkClick r:id="rId5"/>
              </a:rPr>
              <a:t>542r1</a:t>
            </a:r>
            <a:r>
              <a:rPr lang="en-GB" sz="1400" dirty="0"/>
              <a:t> </a:t>
            </a:r>
            <a:r>
              <a:rPr lang="da-DK" sz="1400" b="0" i="0" dirty="0">
                <a:solidFill>
                  <a:srgbClr val="000000"/>
                </a:solidFill>
                <a:effectLst/>
              </a:rPr>
              <a:t>CR for EHT-SIG Part 3	</a:t>
            </a:r>
            <a:r>
              <a:rPr lang="en-US" sz="1400" b="0" i="0" dirty="0">
                <a:solidFill>
                  <a:srgbClr val="000000"/>
                </a:solidFill>
                <a:effectLst/>
              </a:rPr>
              <a:t> 						Ross J. Yu		[3]</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rPr>
              <a:t>754r0 </a:t>
            </a:r>
            <a:r>
              <a:rPr lang="en-GB" sz="1400" i="0" u="none" strike="noStrike" kern="1200" dirty="0">
                <a:solidFill>
                  <a:srgbClr val="00B05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791r0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720r0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802r0</a:t>
            </a:r>
            <a:r>
              <a:rPr lang="en-US" sz="1400" i="0" u="none" strike="noStrike" kern="1200" dirty="0">
                <a:solidFill>
                  <a:srgbClr val="00B050"/>
                </a:solidFill>
                <a:effectLst/>
                <a:ea typeface="Times New Roman" panose="02020603050405020304" pitchFamily="18" charset="0"/>
              </a:rPr>
              <a:t> CR for CID 16415 on 35.3.17 EMLSR operation 		Liuming Lu 		     [</a:t>
            </a:r>
            <a:r>
              <a:rPr lang="en-GB" sz="1400" i="0" u="none" strike="noStrike" kern="1200" dirty="0">
                <a:solidFill>
                  <a:srgbClr val="00B05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803r1</a:t>
            </a:r>
            <a:r>
              <a:rPr lang="en-US" sz="1400" i="0" u="none" strike="noStrike" kern="1200" dirty="0">
                <a:solidFill>
                  <a:srgbClr val="00B050"/>
                </a:solidFill>
                <a:effectLst/>
                <a:ea typeface="MS Gothic" panose="020B0609070205080204" pitchFamily="49" charset="-128"/>
              </a:rPr>
              <a:t> cr-for-35.3.7.1.7-Part-II </a:t>
            </a:r>
            <a:r>
              <a:rPr lang="en-US" sz="1400" i="0" u="none" strike="noStrike" kern="1200" dirty="0">
                <a:solidFill>
                  <a:srgbClr val="00B050"/>
                </a:solidFill>
                <a:effectLst/>
                <a:ea typeface="Times New Roman" panose="02020603050405020304" pitchFamily="18" charset="0"/>
              </a:rPr>
              <a:t> 						Jason Y. Guo 	     [</a:t>
            </a:r>
            <a:r>
              <a:rPr lang="en-GB" sz="14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772r1</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chemeClr val="bg1">
                    <a:lumMod val="7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572r4</a:t>
            </a:r>
            <a:r>
              <a:rPr lang="en-US" sz="1400" i="0" u="none" strike="noStrike" kern="1200" dirty="0">
                <a:solidFill>
                  <a:schemeClr val="bg1">
                    <a:lumMod val="75000"/>
                  </a:schemeClr>
                </a:solidFill>
                <a:effectLst/>
                <a:ea typeface="MS Gothic" panose="020B0609070205080204" pitchFamily="49" charset="-128"/>
              </a:rPr>
              <a:t> CR CL35 EMLSR part3 						</a:t>
            </a:r>
            <a:r>
              <a:rPr lang="en-US" sz="1400" i="0" u="none" strike="noStrike" kern="1200" dirty="0">
                <a:solidFill>
                  <a:schemeClr val="bg1">
                    <a:lumMod val="75000"/>
                  </a:schemeClr>
                </a:solidFill>
                <a:effectLst/>
                <a:ea typeface="Times New Roman" panose="02020603050405020304" pitchFamily="18" charset="0"/>
              </a:rPr>
              <a:t>Minyoung Park          [8C] </a:t>
            </a:r>
            <a:endParaRPr lang="en-GB" sz="1400" dirty="0">
              <a:solidFill>
                <a:schemeClr val="bg1">
                  <a:lumMod val="7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MAC Agenda–EVE</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chemeClr val="tx1"/>
                </a:solidFill>
                <a:effectLst/>
                <a:ea typeface="Times New Roman" panose="02020603050405020304" pitchFamily="18" charset="0"/>
                <a:hlinkClick r:id="rId2"/>
              </a:rPr>
              <a:t>520r0</a:t>
            </a:r>
            <a:r>
              <a:rPr lang="en-GB" sz="1400" i="0" u="none" strike="noStrike" kern="1200" dirty="0">
                <a:solidFill>
                  <a:schemeClr val="tx1"/>
                </a:solidFill>
                <a:effectLst/>
                <a:ea typeface="Times New Roman" panose="02020603050405020304" pitchFamily="18" charset="0"/>
              </a:rPr>
              <a:t> CR for 9.3.1.22.9 				Yanjun Sun</a:t>
            </a:r>
            <a:r>
              <a:rPr lang="en-US" sz="1400" dirty="0">
                <a:solidFill>
                  <a:schemeClr val="tx1"/>
                </a:solidFill>
              </a:rPr>
              <a:t> 		[</a:t>
            </a:r>
            <a:r>
              <a:rPr lang="en-GB" sz="1400" i="0" u="none" strike="noStrike" kern="1200" dirty="0">
                <a:solidFill>
                  <a:schemeClr val="tx1"/>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tx1"/>
                </a:solidFill>
                <a:effectLst/>
                <a:latin typeface="Times New Roman" panose="02020603050405020304" pitchFamily="18" charset="0"/>
                <a:ea typeface="Times New Roman" panose="02020603050405020304" pitchFamily="18" charset="0"/>
                <a:hlinkClick r:id="rId3"/>
              </a:rPr>
              <a:t>728r0</a:t>
            </a:r>
            <a:r>
              <a:rPr lang="en-GB" sz="1400" i="0" u="none" strike="noStrike" kern="1200" dirty="0">
                <a:solidFill>
                  <a:schemeClr val="tx1"/>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tx1"/>
              </a:solidFill>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367r2</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5"/>
              </a:rPr>
              <a:t>672r0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6"/>
              </a:rPr>
              <a:t>671r0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317r2</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cr_d30_Miscs. 				Xiaogang Chen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10C]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602r0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CR for 9.2.4.8 			Hanqing Lou 	[2C]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chemeClr val="tx1"/>
                </a:solidFill>
                <a:effectLst/>
                <a:ea typeface="MS Gothic" panose="020B0609070205080204" pitchFamily="49" charset="-128"/>
                <a:hlinkClick r:id="rId2"/>
              </a:rPr>
              <a:t>772r1</a:t>
            </a:r>
            <a:r>
              <a:rPr lang="en-US" sz="1400" i="0" u="none" strike="noStrike" kern="1200" dirty="0">
                <a:solidFill>
                  <a:schemeClr val="tx1"/>
                </a:solidFill>
                <a:effectLst/>
                <a:ea typeface="MS Gothic" panose="020B0609070205080204" pitchFamily="49" charset="-128"/>
              </a:rPr>
              <a:t> Resolution of EPCS EDCA-Related CIDs 			</a:t>
            </a:r>
            <a:r>
              <a:rPr lang="en-US" sz="1400" i="0" u="none" strike="noStrike" kern="1200" dirty="0">
                <a:solidFill>
                  <a:schemeClr val="tx1"/>
                </a:solidFill>
                <a:effectLst/>
                <a:ea typeface="Times New Roman" panose="02020603050405020304" pitchFamily="18" charset="0"/>
              </a:rPr>
              <a:t>John Wullert               [</a:t>
            </a:r>
            <a:r>
              <a:rPr lang="en-GB" sz="1400" i="0" u="none" strike="noStrike" kern="1200" dirty="0">
                <a:solidFill>
                  <a:schemeClr val="tx1"/>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3"/>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[8C] </a:t>
            </a:r>
            <a:endParaRPr lang="en-GB" sz="1400" b="1"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609r1</a:t>
            </a:r>
            <a:r>
              <a:rPr lang="en-US" sz="1400" i="0" u="none" strike="noStrike" kern="1200" dirty="0">
                <a:solidFill>
                  <a:srgbClr val="000000"/>
                </a:solidFill>
                <a:effectLst/>
                <a:ea typeface="Times New Roman" panose="02020603050405020304" pitchFamily="18" charset="0"/>
              </a:rPr>
              <a:t> CR-SCS-related-CIDs 						Dibakar Das 	     [40C]</a:t>
            </a:r>
            <a:endParaRPr lang="en-US" sz="1400" i="0" u="none" strike="noStrike" dirty="0">
              <a:effectLst/>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673r0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LB271: CR for MICS CIDs 					Abdel K. Ajami 	     [9C]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796r0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3 						Kumail Haider 	     [5C]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691r0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CR for Misc. CIDs 							</a:t>
            </a:r>
            <a:r>
              <a:rPr lang="en-US" sz="1400" i="0" u="none" strike="noStrike" kern="1200" dirty="0">
                <a:solidFill>
                  <a:srgbClr val="000000"/>
                </a:solidFill>
                <a:effectLst/>
                <a:ea typeface="Times New Roman" panose="02020603050405020304" pitchFamily="18" charset="0"/>
              </a:rPr>
              <a:t>Ming Gan  		     [8C]</a:t>
            </a:r>
            <a:endParaRPr lang="en-US" sz="1400"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841r0</a:t>
            </a:r>
            <a:r>
              <a:rPr lang="en-US" sz="1400" i="0" u="none" strike="noStrike" kern="1200" dirty="0">
                <a:solidFill>
                  <a:srgbClr val="000000"/>
                </a:solidFill>
                <a:effectLst/>
                <a:ea typeface="MS Gothic" panose="020B0609070205080204" pitchFamily="49" charset="-128"/>
              </a:rPr>
              <a:t> CR for TWT Information frame for RTWT 			</a:t>
            </a:r>
            <a:r>
              <a:rPr lang="en-US" sz="1400" i="0" u="none" strike="noStrike" kern="1200" dirty="0">
                <a:solidFill>
                  <a:srgbClr val="000000"/>
                </a:solidFill>
                <a:effectLst/>
                <a:ea typeface="Times New Roman" panose="02020603050405020304" pitchFamily="18" charset="0"/>
              </a:rPr>
              <a:t>Ming Gan</a:t>
            </a:r>
            <a:r>
              <a:rPr lang="en-US" sz="1400" dirty="0"/>
              <a:t> 		     [</a:t>
            </a:r>
            <a:r>
              <a:rPr lang="en-US" sz="1400" i="0" u="none" strike="noStrike" kern="1200" dirty="0">
                <a:solidFill>
                  <a:srgbClr val="000000"/>
                </a:solidFill>
                <a:effectLst/>
                <a:ea typeface="Times New Roman" panose="02020603050405020304" pitchFamily="18" charset="0"/>
              </a:rPr>
              <a:t>4C]</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148620</TotalTime>
  <Words>5920</Words>
  <Application>Microsoft Office PowerPoint</Application>
  <PresentationFormat>On-screen Show (4:3)</PresentationFormat>
  <Paragraphs>1189</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2023-05-17T13:27:02Z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