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401" r:id="rId23"/>
    <p:sldId id="394" r:id="rId24"/>
    <p:sldId id="982" r:id="rId25"/>
    <p:sldId id="983" r:id="rId26"/>
    <p:sldId id="984" r:id="rId27"/>
    <p:sldId id="985" r:id="rId28"/>
    <p:sldId id="346" r:id="rId29"/>
    <p:sldId id="365" r:id="rId30"/>
    <p:sldId id="371" r:id="rId31"/>
    <p:sldId id="986" r:id="rId32"/>
    <p:sldId id="987" r:id="rId33"/>
    <p:sldId id="988" r:id="rId34"/>
    <p:sldId id="989" r:id="rId35"/>
    <p:sldId id="396" r:id="rId36"/>
    <p:sldId id="990" r:id="rId37"/>
    <p:sldId id="991" r:id="rId38"/>
    <p:sldId id="992" r:id="rId39"/>
    <p:sldId id="400" r:id="rId40"/>
    <p:sldId id="995" r:id="rId41"/>
    <p:sldId id="994" r:id="rId42"/>
    <p:sldId id="356" r:id="rId43"/>
    <p:sldId id="368" r:id="rId44"/>
    <p:sldId id="362" r:id="rId45"/>
    <p:sldId id="387" r:id="rId46"/>
    <p:sldId id="375" r:id="rId47"/>
    <p:sldId id="981" r:id="rId48"/>
    <p:sldId id="323"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64283B-51A1-41B2-A689-C84FAA0BD34C}" v="20" dt="2023-04-03T16:38:41.8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03T16:39:23.506" v="550" actId="20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03T16:17:44.127" v="125" actId="20577"/>
        <pc:sldMkLst>
          <pc:docMk/>
          <pc:sldMk cId="132832093" sldId="267"/>
        </pc:sldMkLst>
        <pc:spChg chg="mod">
          <ac:chgData name="Alfred Asterjadhi" userId="39de57b9-85c0-4fd1-aaac-8ca2b6560ad0" providerId="ADAL" clId="{1364283B-51A1-41B2-A689-C84FAA0BD34C}" dt="2023-04-03T16:17:44.127" v="125"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03T16:25:39.638" v="257" actId="20577"/>
        <pc:sldMkLst>
          <pc:docMk/>
          <pc:sldMk cId="2243228416" sldId="299"/>
        </pc:sldMkLst>
        <pc:spChg chg="mod">
          <ac:chgData name="Alfred Asterjadhi" userId="39de57b9-85c0-4fd1-aaac-8ca2b6560ad0" providerId="ADAL" clId="{1364283B-51A1-41B2-A689-C84FAA0BD34C}" dt="2023-04-03T16:23:06.695" v="208" actId="21"/>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03T16:30:20.536" v="317"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03T16:30:20.536" v="317"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802.11-23/0597r0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2023 meeting and conf calls</a:t>
            </a:r>
          </a:p>
          <a:p>
            <a:pPr>
              <a:buFont typeface="Arial" panose="020B0604020202020204" pitchFamily="34" charset="0"/>
              <a:buChar char="•"/>
            </a:pPr>
            <a:r>
              <a:rPr lang="en-US" sz="1800" dirty="0"/>
              <a:t>Approve TGbe minutes from March.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July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March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PM1, MAC/PHY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Tuesday, EVE, MAC (19:30-21:30)</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077891040"/>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Orlando, Florida, USA</a:t>
            </a:r>
          </a:p>
          <a:p>
            <a:pPr algn="ctr">
              <a:lnSpc>
                <a:spcPct val="90000"/>
              </a:lnSpc>
              <a:buFontTx/>
              <a:buNone/>
            </a:pPr>
            <a:r>
              <a:rPr lang="en-US" sz="4000" dirty="0">
                <a:latin typeface="Arial" panose="020B0604020202020204" pitchFamily="34" charset="0"/>
              </a:rPr>
              <a:t>May 14-19,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68307648"/>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b="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70480801"/>
              </p:ext>
            </p:extLst>
          </p:nvPr>
        </p:nvGraphicFramePr>
        <p:xfrm>
          <a:off x="851217" y="1582301"/>
          <a:ext cx="7736269" cy="465706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algn="ctr"/>
                      <a:endParaRPr lang="en-US" sz="900" dirty="0">
                        <a:solidFill>
                          <a:schemeClr val="tx1"/>
                        </a:solidFill>
                        <a:effectLst/>
                        <a:latin typeface="+mn-lt"/>
                        <a:ea typeface="宋体" panose="02010600030101010101" pitchFamily="2" charset="-122"/>
                      </a:endParaRPr>
                    </a:p>
                  </a:txBody>
                  <a:tcPr marL="76200" marR="76200" marT="76200" marB="76200" anchor="ctr"/>
                </a:tc>
                <a:tc>
                  <a:txBody>
                    <a:bodyPr/>
                    <a:lstStyle/>
                    <a:p>
                      <a:pPr>
                        <a:lnSpc>
                          <a:spcPts val="900"/>
                        </a:lnSpc>
                      </a:pPr>
                      <a:endParaRPr lang="en-US" sz="900" dirty="0">
                        <a:solidFill>
                          <a:schemeClr val="tx1"/>
                        </a:solidFill>
                        <a:effectLst/>
                        <a:latin typeface="+mn-lt"/>
                        <a:ea typeface="宋体" panose="02010600030101010101" pitchFamily="2" charset="-122"/>
                      </a:endParaRPr>
                    </a:p>
                  </a:txBody>
                  <a:tcPr marL="76200" marR="76200" marT="76200" marB="76200" anchor="ctr"/>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algn="ctr"/>
                      <a:endParaRPr lang="en-US" sz="900" dirty="0">
                        <a:solidFill>
                          <a:schemeClr val="tx1"/>
                        </a:solidFill>
                        <a:effectLst/>
                        <a:latin typeface="+mn-lt"/>
                        <a:ea typeface="宋体" panose="02010600030101010101" pitchFamily="2" charset="-122"/>
                      </a:endParaRPr>
                    </a:p>
                  </a:txBody>
                  <a:tcPr marL="76200" marR="76200" marT="76200" marB="76200" anchor="ctr"/>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97346045"/>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9814230"/>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900443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517202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847678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988653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March 2023 meeting, and conf calls</a:t>
            </a:r>
          </a:p>
          <a:p>
            <a:pPr lvl="0">
              <a:buFont typeface="Arial" panose="020B0604020202020204" pitchFamily="34" charset="0"/>
              <a:buChar char="•"/>
            </a:pPr>
            <a:r>
              <a:rPr lang="en-US" sz="1400" dirty="0"/>
              <a:t>TGbe Editor’s Report:</a:t>
            </a:r>
            <a:endParaRPr lang="en-US" sz="1400" dirty="0">
              <a:solidFill>
                <a:srgbClr val="00B050"/>
              </a:solidFill>
            </a:endParaRPr>
          </a:p>
          <a:p>
            <a:pPr lvl="0">
              <a:buFont typeface="Arial" panose="020B0604020202020204" pitchFamily="34" charset="0"/>
              <a:buChar char="•"/>
            </a:pPr>
            <a:r>
              <a:rPr lang="en-GB" sz="1400" dirty="0"/>
              <a:t>Submissions:</a:t>
            </a: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Mar. meeting,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https://web.cvent.com/event/c8c74da9-42ef-4650-bbf6-d33d40c6bedc/summary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505590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53423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88227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US" altLang="en-US" sz="1600" dirty="0">
                <a:solidFill>
                  <a:schemeClr val="tx1"/>
                </a:solidFill>
              </a:rPr>
              <a:t>Motions (including approving minutes):</a:t>
            </a:r>
            <a:endParaRPr lang="en-GB" sz="1600" dirty="0">
              <a:solidFill>
                <a:srgbClr val="00B050"/>
              </a:solidFill>
            </a:endParaRPr>
          </a:p>
          <a:p>
            <a:pPr lvl="0">
              <a:buFont typeface="Arial" panose="020B0604020202020204" pitchFamily="34" charset="0"/>
              <a:buChar char="•"/>
            </a:pPr>
            <a:r>
              <a:rPr lang="en-GB" sz="1600" dirty="0"/>
              <a:t>Submissions: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054285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t>TGbe Editor’s Report:</a:t>
            </a:r>
          </a:p>
          <a:p>
            <a:pPr lvl="0">
              <a:buFont typeface="Arial" panose="020B0604020202020204" pitchFamily="34" charset="0"/>
              <a:buChar char="•"/>
            </a:pPr>
            <a:r>
              <a:rPr lang="en-GB" sz="1400" dirty="0"/>
              <a:t>CR Status: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t>Motions:</a:t>
            </a:r>
          </a:p>
          <a:p>
            <a:pPr lvl="0">
              <a:buFont typeface="Arial" panose="020B0604020202020204" pitchFamily="34" charset="0"/>
              <a:buChar char="•"/>
            </a:pPr>
            <a:r>
              <a:rPr lang="en-US" sz="1400" dirty="0"/>
              <a:t>Goals for July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 ~</a:t>
            </a:r>
          </a:p>
          <a:p>
            <a:pPr>
              <a:buFont typeface="Arial" panose="020B0604020202020204" pitchFamily="34" charset="0"/>
              <a:buChar char="•"/>
            </a:pPr>
            <a:r>
              <a:rPr lang="en-US" sz="1600" dirty="0"/>
              <a:t>Joint: ~</a:t>
            </a:r>
          </a:p>
          <a:p>
            <a:pPr>
              <a:buFont typeface="Arial" panose="020B0604020202020204" pitchFamily="34" charset="0"/>
              <a:buChar char="•"/>
            </a:pPr>
            <a:r>
              <a:rPr lang="en-US" sz="1600" dirty="0"/>
              <a:t>Total: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July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to hold a (mixed mode) MAC Ad-hoc in </a:t>
            </a:r>
            <a:r>
              <a:rPr lang="en-US" dirty="0">
                <a:solidFill>
                  <a:schemeClr val="tx1"/>
                </a:solidFill>
              </a:rPr>
              <a:t>Berlin</a:t>
            </a:r>
            <a:r>
              <a:rPr lang="en-US" dirty="0"/>
              <a:t>, Germany between 6 to 8 (</a:t>
            </a:r>
            <a:r>
              <a:rPr lang="en-US" dirty="0" err="1"/>
              <a:t>Thur</a:t>
            </a:r>
            <a:r>
              <a:rPr lang="en-US" dirty="0"/>
              <a:t>-Sat) July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a:t>
            </a:r>
            <a:r>
              <a:rPr lang="en-US" altLang="en-US" sz="1400" strike="sngStrike" dirty="0">
                <a:solidFill>
                  <a:srgbClr val="FF0000"/>
                </a:solidFill>
              </a:rPr>
              <a:t>May</a:t>
            </a:r>
            <a:r>
              <a:rPr lang="en-US" altLang="en-US" sz="1400" u="sng" dirty="0">
                <a:solidFill>
                  <a:srgbClr val="FF0000"/>
                </a:solidFill>
              </a:rPr>
              <a:t> July </a:t>
            </a:r>
            <a:r>
              <a:rPr lang="en-US" altLang="en-US" sz="1400" dirty="0"/>
              <a:t>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145612</TotalTime>
  <Words>3380</Words>
  <Application>Microsoft Office PowerPoint</Application>
  <PresentationFormat>On-screen Show (4:3)</PresentationFormat>
  <Paragraphs>565</Paragraphs>
  <Slides>48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6" baseType="lpstr">
      <vt:lpstr>Arial</vt:lpstr>
      <vt:lpstr>Arial Black</vt:lpstr>
      <vt:lpstr>Calibri</vt:lpstr>
      <vt:lpstr>Monotype Sorts</vt:lpstr>
      <vt:lpstr>Times New Roman</vt:lpstr>
      <vt:lpstr>Wingdings</vt:lpstr>
      <vt:lpstr>Office Theme</vt:lpstr>
      <vt:lpstr>Document</vt:lpstr>
      <vt:lpstr>TGbe May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MAC Submission’s List 5</vt:lpstr>
      <vt:lpstr>Monday Joint Agenda-AM2</vt:lpstr>
      <vt:lpstr>Summary from Mar. meeting, &amp; conf calls</vt:lpstr>
      <vt:lpstr>Monday MAC Agenda–PM1</vt:lpstr>
      <vt:lpstr>Monday PHY Agenda–PM1</vt:lpstr>
      <vt:lpstr>Tuesday MAC Agenda–AM1</vt:lpstr>
      <vt:lpstr>Tuesday PHY Agenda–AM2</vt:lpstr>
      <vt:lpstr>Tuesday MAC Agenda–AM2</vt:lpstr>
      <vt:lpstr>Tuesday Joint Agenda-PM1</vt:lpstr>
      <vt:lpstr>Tuesday PHY Agenda–PM2</vt:lpstr>
      <vt:lpstr>Tuesday MAC Agenda–PM2</vt:lpstr>
      <vt:lpstr>Tuesday MAC Agenda–EVE</vt:lpstr>
      <vt:lpstr>Wednesday Joint Agenda-AM2</vt:lpstr>
      <vt:lpstr>Wednesday MAC Agenda–PM2</vt:lpstr>
      <vt:lpstr>Thursday Joint Agenda-AM1</vt:lpstr>
      <vt:lpstr>Thursday Joint Agenda-PM1</vt:lpstr>
      <vt:lpstr>LB271 CR Status</vt:lpstr>
      <vt:lpstr>Goals for July 2023</vt:lpstr>
      <vt:lpstr>Teleconference Plan</vt:lpstr>
      <vt:lpstr>Ad-Hoc Plan</vt:lpstr>
      <vt:lpstr>TGbe Timeline Update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2023-04-03T16:39:24Z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