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5"/>
  </p:notesMasterIdLst>
  <p:handoutMasterIdLst>
    <p:handoutMasterId r:id="rId36"/>
  </p:handoutMasterIdLst>
  <p:sldIdLst>
    <p:sldId id="256" r:id="rId5"/>
    <p:sldId id="257" r:id="rId6"/>
    <p:sldId id="284" r:id="rId7"/>
    <p:sldId id="2350" r:id="rId8"/>
    <p:sldId id="258" r:id="rId9"/>
    <p:sldId id="259" r:id="rId10"/>
    <p:sldId id="262" r:id="rId11"/>
    <p:sldId id="287" r:id="rId12"/>
    <p:sldId id="274" r:id="rId13"/>
    <p:sldId id="2388" r:id="rId14"/>
    <p:sldId id="1722" r:id="rId15"/>
    <p:sldId id="1574" r:id="rId16"/>
    <p:sldId id="2355" r:id="rId17"/>
    <p:sldId id="2356" r:id="rId18"/>
    <p:sldId id="2357" r:id="rId19"/>
    <p:sldId id="288" r:id="rId20"/>
    <p:sldId id="295" r:id="rId21"/>
    <p:sldId id="296" r:id="rId22"/>
    <p:sldId id="297" r:id="rId23"/>
    <p:sldId id="2358" r:id="rId24"/>
    <p:sldId id="2383" r:id="rId25"/>
    <p:sldId id="2360" r:id="rId26"/>
    <p:sldId id="2361" r:id="rId27"/>
    <p:sldId id="2362" r:id="rId28"/>
    <p:sldId id="2363" r:id="rId29"/>
    <p:sldId id="2364" r:id="rId30"/>
    <p:sldId id="1578" r:id="rId31"/>
    <p:sldId id="2381" r:id="rId32"/>
    <p:sldId id="2382" r:id="rId33"/>
    <p:sldId id="261"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2" d="100"/>
          <a:sy n="92" d="100"/>
        </p:scale>
        <p:origin x="106" y="19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D1.0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8</c:v>
                </c:pt>
                <c:pt idx="2">
                  <c:v>261</c:v>
                </c:pt>
              </c:numCache>
            </c:numRef>
          </c:val>
          <c:extLs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746001744"/>
        <c:axId val="-1746000656"/>
      </c:barChart>
      <c:catAx>
        <c:axId val="-17460017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746000656"/>
        <c:crosses val="autoZero"/>
        <c:auto val="1"/>
        <c:lblAlgn val="ctr"/>
        <c:lblOffset val="100"/>
        <c:noMultiLvlLbl val="0"/>
      </c:catAx>
      <c:valAx>
        <c:axId val="-17460006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74600174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02830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67150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745977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7331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97447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23824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65888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413321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60788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65771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28</a:t>
            </a:fld>
            <a:endParaRPr lang="en-US"/>
          </a:p>
        </p:txBody>
      </p:sp>
    </p:spTree>
    <p:extLst>
      <p:ext uri="{BB962C8B-B14F-4D97-AF65-F5344CB8AC3E}">
        <p14:creationId xmlns:p14="http://schemas.microsoft.com/office/powerpoint/2010/main" val="25467591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29</a:t>
            </a:fld>
            <a:endParaRPr lang="en-US"/>
          </a:p>
        </p:txBody>
      </p:sp>
    </p:spTree>
    <p:extLst>
      <p:ext uri="{BB962C8B-B14F-4D97-AF65-F5344CB8AC3E}">
        <p14:creationId xmlns:p14="http://schemas.microsoft.com/office/powerpoint/2010/main" val="35722768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27995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4243308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5727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99080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802.11-23/0583</a:t>
            </a:r>
          </a:p>
        </p:txBody>
      </p:sp>
      <p:sp>
        <p:nvSpPr>
          <p:cNvPr id="5" name="Rectangle 3"/>
          <p:cNvSpPr>
            <a:spLocks noGrp="1" noChangeArrowheads="1"/>
          </p:cNvSpPr>
          <p:nvPr>
            <p:ph type="dt"/>
          </p:nvPr>
        </p:nvSpPr>
        <p:spPr>
          <a:ln/>
        </p:spPr>
        <p:txBody>
          <a:bodyPr/>
          <a:lstStyle/>
          <a:p>
            <a:r>
              <a:rPr lang="en-GB"/>
              <a:t>May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2525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9</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241741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10</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37922106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4634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802.11-23/0595r0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599-08-00be-may-mac-adhoc-agenda.docx" TargetMode="External"/><Relationship Id="rId2" Type="http://schemas.openxmlformats.org/officeDocument/2006/relationships/hyperlink" Target="https://mentor.ieee.org/802.11/dcn/23/11-23-0509-21-00be-mar-may-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hyperlink" Target="https://mentor.ieee.org/802.11/dcn/23/11-23-0597-01-00be-tgbe-may-2023-meeting-agenda.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3/11-23-0575-02-00bh-agenda-tgbh-2023-may-interim.ppt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651-18-00bh-tgbh-motions-list.pptx" TargetMode="External"/><Relationship Id="rId4" Type="http://schemas.openxmlformats.org/officeDocument/2006/relationships/hyperlink" Target="https://mentor.ieee.org/802.11/dcn/22/11-22-0973-27-00bh-cc41-comments-against-d0-2.xlsx" TargetMode="External"/><Relationship Id="rId9" Type="http://schemas.openxmlformats.org/officeDocument/2006/relationships/hyperlink" Target="https://mentor.ieee.org/802.11/dcn/22/11-22-0653-00-0000-2022-march-wba-whitepaper-re-device-identification.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ocuments?is_dcn=569&amp;is_year=2023"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itu.int/events/eventdetails.asp?eventid=20096"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576-01-0arc-arc-sc-agenda-may-2023.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3/11-23-0445-00-0wng-wng-meeting-minutes-2023-march-atlanta-meeting.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May 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2023-05-14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16 May 2023 @ 4pm ET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(11-23-0622)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a:p>
            <a:pPr lvl="1">
              <a:defRPr/>
            </a:pPr>
            <a:endParaRPr lang="en-AU" dirty="0"/>
          </a:p>
          <a:p>
            <a:pPr>
              <a:defRPr/>
            </a:pPr>
            <a:r>
              <a:rPr lang="en-AU" dirty="0"/>
              <a:t>Review of recent SC 6 activities</a:t>
            </a:r>
          </a:p>
          <a:p>
            <a:pPr lvl="1">
              <a:defRPr/>
            </a:pPr>
            <a:r>
              <a:rPr lang="en-AU" dirty="0"/>
              <a:t>Results of March SC 6 meeting</a:t>
            </a:r>
          </a:p>
          <a:p>
            <a:pPr lvl="1">
              <a:defRPr/>
            </a:pPr>
            <a:endParaRPr lang="en-AU" dirty="0"/>
          </a:p>
        </p:txBody>
      </p:sp>
      <p:sp>
        <p:nvSpPr>
          <p:cNvPr id="2" name="Footer Placeholder 1">
            <a:extLst>
              <a:ext uri="{FF2B5EF4-FFF2-40B4-BE49-F238E27FC236}">
                <a16:creationId xmlns:a16="http://schemas.microsoft.com/office/drawing/2014/main" id="{B5085E43-388E-4803-A321-9F98AC739BEA}"/>
              </a:ext>
            </a:extLst>
          </p:cNvPr>
          <p:cNvSpPr>
            <a:spLocks noGrp="1"/>
          </p:cNvSpPr>
          <p:nvPr>
            <p:ph type="ftr" idx="11"/>
          </p:nvPr>
        </p:nvSpPr>
        <p:spPr/>
        <p:txBody>
          <a:bodyPr/>
          <a:lstStyle/>
          <a:p>
            <a:r>
              <a:rPr lang="en-GB" dirty="0"/>
              <a:t>Peter Yee, AKAYLA</a:t>
            </a:r>
          </a:p>
        </p:txBody>
      </p:sp>
      <p:sp>
        <p:nvSpPr>
          <p:cNvPr id="3" name="Slide Number Placeholder 2">
            <a:extLst>
              <a:ext uri="{FF2B5EF4-FFF2-40B4-BE49-F238E27FC236}">
                <a16:creationId xmlns:a16="http://schemas.microsoft.com/office/drawing/2014/main" id="{7FABEE65-A9DA-442B-AB47-10A29FDA67E2}"/>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sp>
        <p:nvSpPr>
          <p:cNvPr id="4" name="Date Placeholder 3">
            <a:extLst>
              <a:ext uri="{FF2B5EF4-FFF2-40B4-BE49-F238E27FC236}">
                <a16:creationId xmlns:a16="http://schemas.microsoft.com/office/drawing/2014/main" id="{6727A81D-A8E7-4454-8CB7-C1B81E8EFB09}"/>
              </a:ext>
            </a:extLst>
          </p:cNvPr>
          <p:cNvSpPr>
            <a:spLocks noGrp="1"/>
          </p:cNvSpPr>
          <p:nvPr>
            <p:ph type="dt" idx="10"/>
          </p:nvPr>
        </p:nvSpPr>
        <p:spPr/>
        <p:txBody>
          <a:bodyPr/>
          <a:lstStyle/>
          <a:p>
            <a:r>
              <a:rPr lang="en-US" dirty="0"/>
              <a:t>May 2023</a:t>
            </a:r>
            <a:endParaRPr lang="en-GB" dirty="0"/>
          </a:p>
        </p:txBody>
      </p:sp>
    </p:spTree>
    <p:extLst>
      <p:ext uri="{BB962C8B-B14F-4D97-AF65-F5344CB8AC3E}">
        <p14:creationId xmlns:p14="http://schemas.microsoft.com/office/powerpoint/2010/main" val="2191867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p:txBody>
          <a:bodyPr/>
          <a:lstStyle/>
          <a:p>
            <a:r>
              <a:rPr lang="en-AU" dirty="0"/>
              <a:t>A large number of IEEE 802 submissions are in the PSDO balloting &amp; publication process</a:t>
            </a:r>
          </a:p>
        </p:txBody>
      </p:sp>
      <p:sp>
        <p:nvSpPr>
          <p:cNvPr id="4" name="Footer Placeholder 3">
            <a:extLst>
              <a:ext uri="{FF2B5EF4-FFF2-40B4-BE49-F238E27FC236}">
                <a16:creationId xmlns:a16="http://schemas.microsoft.com/office/drawing/2014/main" id="{F38AAE4E-8AF8-40F8-8964-DA947F0E55B2}"/>
              </a:ext>
            </a:extLst>
          </p:cNvPr>
          <p:cNvSpPr>
            <a:spLocks noGrp="1"/>
          </p:cNvSpPr>
          <p:nvPr>
            <p:ph type="ftr" sz="quarter" idx="10"/>
          </p:nvPr>
        </p:nvSpPr>
        <p:spPr bwMode="auto">
          <a:xfrm>
            <a:off x="10058400" y="6475413"/>
            <a:ext cx="133062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dirty="0"/>
              <a:t>Peter Yee, AKAYLA</a:t>
            </a:r>
          </a:p>
        </p:txBody>
      </p:sp>
      <p:sp>
        <p:nvSpPr>
          <p:cNvPr id="5" name="Slide Number Placeholder 4">
            <a:extLst>
              <a:ext uri="{FF2B5EF4-FFF2-40B4-BE49-F238E27FC236}">
                <a16:creationId xmlns:a16="http://schemas.microsoft.com/office/drawing/2014/main" id="{73DA748F-CF18-45CB-85CB-027D10EC0695}"/>
              </a:ext>
            </a:extLst>
          </p:cNvPr>
          <p:cNvSpPr>
            <a:spLocks noGrp="1"/>
          </p:cNvSpPr>
          <p:nvPr>
            <p:ph type="sldNum" sz="quarter" idx="11"/>
          </p:nvPr>
        </p:nvSpPr>
        <p:spPr bwMode="auto">
          <a:xfrm>
            <a:off x="5812368" y="6446838"/>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dirty="0"/>
              <a:t>Slide </a:t>
            </a:r>
            <a:fld id="{EF4002E7-DB4D-4CC3-8382-1939D19420D8}" type="slidenum">
              <a:rPr lang="en-US" smtClean="0"/>
              <a:pPr>
                <a:defRPr/>
              </a:pPr>
              <a:t>11</a:t>
            </a:fld>
            <a:endParaRPr lang="en-US" dirty="0"/>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498726" y="5668963"/>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876800" y="2219325"/>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60-day ballot </a:t>
            </a:r>
          </a:p>
          <a:p>
            <a:pPr lvl="1">
              <a:defRPr/>
            </a:pPr>
            <a:endParaRPr lang="en-AU" sz="1800" kern="0" dirty="0"/>
          </a:p>
          <a:p>
            <a:pPr lvl="1">
              <a:spcBef>
                <a:spcPts val="200"/>
              </a:spcBef>
              <a:defRPr/>
            </a:pPr>
            <a:r>
              <a:rPr lang="en-AU" sz="1800" kern="0" dirty="0"/>
              <a:t>Passed 60-day ballot</a:t>
            </a:r>
            <a:br>
              <a:rPr lang="en-AU" sz="1800" kern="0" dirty="0"/>
            </a:br>
            <a:r>
              <a:rPr lang="en-AU" sz="1800" dirty="0"/>
              <a:t>(resolutions req)</a:t>
            </a:r>
            <a:endParaRPr lang="en-AU" sz="1800" kern="0" dirty="0"/>
          </a:p>
          <a:p>
            <a:pPr lvl="2">
              <a:spcBef>
                <a:spcPts val="200"/>
              </a:spcBef>
              <a:defRPr/>
            </a:pPr>
            <a:r>
              <a:rPr lang="en-AU" kern="0" dirty="0">
                <a:solidFill>
                  <a:srgbClr val="FF0000"/>
                </a:solidFill>
              </a:rPr>
              <a:t>802.11ax</a:t>
            </a:r>
          </a:p>
          <a:p>
            <a:pPr lvl="2">
              <a:spcBef>
                <a:spcPts val="200"/>
              </a:spcBef>
              <a:defRPr/>
            </a:pPr>
            <a:r>
              <a:rPr lang="en-AU" kern="0" dirty="0"/>
              <a:t>802.1Q-Rev</a:t>
            </a:r>
          </a:p>
          <a:p>
            <a:pPr lvl="1">
              <a:spcBef>
                <a:spcPts val="200"/>
              </a:spcBef>
              <a:defRPr/>
            </a:pPr>
            <a:r>
              <a:rPr lang="en-AU" sz="1800" kern="0" dirty="0"/>
              <a:t>Failed 60-day ballot</a:t>
            </a:r>
          </a:p>
          <a:p>
            <a:pPr lvl="2">
              <a:spcBef>
                <a:spcPts val="200"/>
              </a:spcBef>
              <a:defRPr/>
            </a:pPr>
            <a:r>
              <a:rPr lang="en-AU" kern="0" dirty="0">
                <a:solidFill>
                  <a:srgbClr val="FF0000"/>
                </a:solidFill>
              </a:rPr>
              <a:t>802.11ay</a:t>
            </a:r>
          </a:p>
          <a:p>
            <a:pPr lvl="1">
              <a:defRPr/>
            </a:pPr>
            <a:r>
              <a:rPr lang="en-AU" sz="1800" kern="0" dirty="0"/>
              <a:t>Waiting for FDIS</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91400" y="2209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FDIS</a:t>
            </a:r>
          </a:p>
          <a:p>
            <a:pPr lvl="2">
              <a:spcBef>
                <a:spcPts val="200"/>
              </a:spcBef>
              <a:defRPr/>
            </a:pPr>
            <a:r>
              <a:rPr lang="en-AU" dirty="0"/>
              <a:t>802.1ABcu</a:t>
            </a:r>
          </a:p>
          <a:p>
            <a:pPr lvl="2">
              <a:spcBef>
                <a:spcPts val="200"/>
              </a:spcBef>
              <a:defRPr/>
            </a:pPr>
            <a:r>
              <a:rPr lang="en-AU" dirty="0"/>
              <a:t>802.1ABdh</a:t>
            </a:r>
          </a:p>
          <a:p>
            <a:pPr lvl="1">
              <a:defRPr/>
            </a:pPr>
            <a:r>
              <a:rPr lang="en-AU" sz="1800" kern="0" dirty="0"/>
              <a:t>Passed FDIS ballot</a:t>
            </a:r>
            <a:br>
              <a:rPr lang="en-AU" sz="1800" kern="0" dirty="0"/>
            </a:br>
            <a:r>
              <a:rPr lang="en-AU" sz="1800" dirty="0"/>
              <a:t>(resolutions req)</a:t>
            </a:r>
          </a:p>
          <a:p>
            <a:pPr lvl="2">
              <a:spcBef>
                <a:spcPts val="200"/>
              </a:spcBef>
              <a:defRPr/>
            </a:pPr>
            <a:r>
              <a:rPr lang="en-AU" dirty="0"/>
              <a:t>802.1BA-REV</a:t>
            </a:r>
          </a:p>
          <a:p>
            <a:pPr lvl="2">
              <a:spcBef>
                <a:spcPts val="200"/>
              </a:spcBef>
              <a:defRPr/>
            </a:pPr>
            <a:r>
              <a:rPr lang="en-AU" dirty="0"/>
              <a:t>802.1ACct</a:t>
            </a:r>
            <a:endParaRPr lang="en-AU" kern="0" dirty="0"/>
          </a:p>
          <a:p>
            <a:pPr marL="184150" lvl="2" indent="0">
              <a:buNone/>
              <a:defRPr/>
            </a:pPr>
            <a:endParaRPr lang="en-AU" sz="1800" kern="0" dirty="0"/>
          </a:p>
          <a:p>
            <a:pPr lvl="1">
              <a:defRPr/>
            </a:pPr>
            <a:r>
              <a:rPr lang="en-AU" sz="1800" kern="0" dirty="0"/>
              <a:t>Waiting for publication</a:t>
            </a:r>
          </a:p>
          <a:p>
            <a:pPr lvl="1">
              <a:defRPr/>
            </a:pPr>
            <a:r>
              <a:rPr lang="en-AU" sz="1800" kern="0" dirty="0"/>
              <a:t>Published</a:t>
            </a:r>
          </a:p>
          <a:p>
            <a:pPr lvl="2">
              <a:defRPr/>
            </a:pPr>
            <a:r>
              <a:rPr lang="en-AU" kern="0" dirty="0"/>
              <a:t>802.1AS/cor1</a:t>
            </a:r>
          </a:p>
          <a:p>
            <a:pPr lvl="1">
              <a:defRPr/>
            </a:pPr>
            <a:endParaRPr lang="en-AU" sz="1800" kern="0" dirty="0"/>
          </a:p>
          <a:p>
            <a:pPr lvl="2">
              <a:spcBef>
                <a:spcPts val="200"/>
              </a:spcBef>
              <a:defRPr/>
            </a:pPr>
            <a:endParaRPr lang="en-AU" kern="0" dirty="0"/>
          </a:p>
          <a:p>
            <a:pPr lvl="2">
              <a:spcBef>
                <a:spcPts val="200"/>
              </a:spcBef>
              <a:defRPr/>
            </a:pPr>
            <a:endParaRPr lang="en-AU" kern="0" dirty="0"/>
          </a:p>
          <a:p>
            <a:pPr>
              <a:defRPr/>
            </a:pPr>
            <a:endParaRPr lang="en-AU" kern="0" dirty="0"/>
          </a:p>
          <a:p>
            <a:pPr lvl="2">
              <a:defRPr/>
            </a:pPr>
            <a:endParaRPr lang="en-AU" kern="0" dirty="0"/>
          </a:p>
          <a:p>
            <a:pPr lvl="2">
              <a:defRPr/>
            </a:pPr>
            <a:endParaRPr lang="en-AU" kern="0" dirty="0"/>
          </a:p>
          <a:p>
            <a:pPr lvl="2">
              <a:defRPr/>
            </a:pPr>
            <a:endParaRPr lang="en-AU" kern="0" dirty="0"/>
          </a:p>
          <a:p>
            <a:pPr lvl="2">
              <a:defRPr/>
            </a:pPr>
            <a:endParaRPr lang="en-AU" kern="0" dirty="0"/>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276613" y="2083904"/>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solidFill>
                  <a:srgbClr val="FF0000"/>
                </a:solidFill>
              </a:rPr>
              <a:t>802.11ba</a:t>
            </a:r>
          </a:p>
          <a:p>
            <a:pPr lvl="2">
              <a:spcBef>
                <a:spcPts val="200"/>
              </a:spcBef>
              <a:defRPr/>
            </a:pPr>
            <a:r>
              <a:rPr lang="en-AU" dirty="0"/>
              <a:t>802.1AEdk</a:t>
            </a:r>
          </a:p>
          <a:p>
            <a:pPr lvl="2">
              <a:spcBef>
                <a:spcPts val="200"/>
              </a:spcBef>
              <a:defRPr/>
            </a:pPr>
            <a:r>
              <a:rPr lang="en-AU" dirty="0"/>
              <a:t>802.3-REV</a:t>
            </a:r>
          </a:p>
          <a:p>
            <a:pPr lvl="2">
              <a:spcBef>
                <a:spcPts val="200"/>
              </a:spcBef>
              <a:defRPr/>
            </a:pPr>
            <a:r>
              <a:rPr lang="en-AU" dirty="0"/>
              <a:t>802.15.4</a:t>
            </a:r>
          </a:p>
          <a:p>
            <a:pPr lvl="2">
              <a:spcBef>
                <a:spcPts val="200"/>
              </a:spcBef>
              <a:defRPr/>
            </a:pPr>
            <a:r>
              <a:rPr lang="en-AU" dirty="0"/>
              <a:t>802.15.4w</a:t>
            </a:r>
          </a:p>
          <a:p>
            <a:pPr lvl="2">
              <a:spcBef>
                <a:spcPts val="200"/>
              </a:spcBef>
              <a:defRPr/>
            </a:pPr>
            <a:r>
              <a:rPr lang="en-AU" dirty="0"/>
              <a:t>802.15.4z</a:t>
            </a:r>
          </a:p>
          <a:p>
            <a:pPr lvl="2">
              <a:spcBef>
                <a:spcPts val="200"/>
              </a:spcBef>
              <a:defRPr/>
            </a:pPr>
            <a:r>
              <a:rPr lang="en-AU" dirty="0"/>
              <a:t>802.15.4aa</a:t>
            </a:r>
          </a:p>
          <a:p>
            <a:pPr lvl="2">
              <a:spcBef>
                <a:spcPts val="200"/>
              </a:spcBef>
              <a:defRPr/>
            </a:pPr>
            <a:r>
              <a:rPr lang="en-AU" dirty="0"/>
              <a:t>802.15.3d</a:t>
            </a:r>
          </a:p>
          <a:p>
            <a:pPr lvl="2">
              <a:spcBef>
                <a:spcPts val="200"/>
              </a:spcBef>
              <a:defRPr/>
            </a:pPr>
            <a:r>
              <a:rPr lang="en-AU" dirty="0"/>
              <a:t>803.15.3e</a:t>
            </a:r>
          </a:p>
          <a:p>
            <a:pPr lvl="2">
              <a:spcBef>
                <a:spcPts val="200"/>
              </a:spcBef>
              <a:defRPr/>
            </a:pPr>
            <a:r>
              <a:rPr lang="en-AU" dirty="0"/>
              <a:t>803.15.3f</a:t>
            </a:r>
          </a:p>
          <a:p>
            <a:pPr lvl="2">
              <a:spcBef>
                <a:spcPts val="200"/>
              </a:spcBef>
              <a:defRPr/>
            </a:pPr>
            <a:r>
              <a:rPr lang="en-AU" dirty="0"/>
              <a:t>802.15.9</a:t>
            </a:r>
            <a:endParaRPr lang="en-AU" kern="0" dirty="0">
              <a:solidFill>
                <a:schemeClr val="accent2"/>
              </a:solidFill>
            </a:endParaRPr>
          </a:p>
        </p:txBody>
      </p:sp>
    </p:spTree>
    <p:extLst>
      <p:ext uri="{BB962C8B-B14F-4D97-AF65-F5344CB8AC3E}">
        <p14:creationId xmlns:p14="http://schemas.microsoft.com/office/powerpoint/2010/main" val="1180164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D18B70FE-940C-4EEC-BB97-1F3A9B31AB6E}"/>
              </a:ext>
            </a:extLst>
          </p:cNvPr>
          <p:cNvSpPr>
            <a:spLocks noGrp="1" noChangeArrowheads="1"/>
          </p:cNvSpPr>
          <p:nvPr>
            <p:ph type="title"/>
          </p:nvPr>
        </p:nvSpPr>
        <p:spPr/>
        <p:txBody>
          <a:bodyPr/>
          <a:lstStyle/>
          <a:p>
            <a:pPr algn="l"/>
            <a:r>
              <a:rPr lang="en-AU" altLang="en-US" dirty="0"/>
              <a:t>IEEE 802 has 141 standards in or through the PSDO pipeline</a:t>
            </a:r>
          </a:p>
        </p:txBody>
      </p:sp>
      <p:sp>
        <p:nvSpPr>
          <p:cNvPr id="2" name="Footer Placeholder 1">
            <a:extLst>
              <a:ext uri="{FF2B5EF4-FFF2-40B4-BE49-F238E27FC236}">
                <a16:creationId xmlns:a16="http://schemas.microsoft.com/office/drawing/2014/main" id="{CB07AD77-9601-44FA-8B94-195C6F7D8C2C}"/>
              </a:ext>
            </a:extLst>
          </p:cNvPr>
          <p:cNvSpPr>
            <a:spLocks noGrp="1"/>
          </p:cNvSpPr>
          <p:nvPr>
            <p:ph type="ftr" idx="14"/>
          </p:nvPr>
        </p:nvSpPr>
        <p:spPr/>
        <p:txBody>
          <a:bodyPr/>
          <a:lstStyle/>
          <a:p>
            <a:r>
              <a:rPr lang="en-GB" dirty="0"/>
              <a:t>Peter Yee, AKAYLA</a:t>
            </a:r>
          </a:p>
        </p:txBody>
      </p:sp>
      <p:sp>
        <p:nvSpPr>
          <p:cNvPr id="3" name="Slide Number Placeholder 2">
            <a:extLst>
              <a:ext uri="{FF2B5EF4-FFF2-40B4-BE49-F238E27FC236}">
                <a16:creationId xmlns:a16="http://schemas.microsoft.com/office/drawing/2014/main" id="{4D8F4DBD-4D71-40C0-A900-8E1088C291E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Date Placeholder 4">
            <a:extLst>
              <a:ext uri="{FF2B5EF4-FFF2-40B4-BE49-F238E27FC236}">
                <a16:creationId xmlns:a16="http://schemas.microsoft.com/office/drawing/2014/main" id="{54E0F133-A080-40C0-B680-182E280BDD6A}"/>
              </a:ext>
            </a:extLst>
          </p:cNvPr>
          <p:cNvSpPr>
            <a:spLocks noGrp="1"/>
          </p:cNvSpPr>
          <p:nvPr>
            <p:ph type="dt" idx="15"/>
          </p:nvPr>
        </p:nvSpPr>
        <p:spPr/>
        <p:txBody>
          <a:bodyPr/>
          <a:lstStyle/>
          <a:p>
            <a:r>
              <a:rPr lang="en-US" dirty="0"/>
              <a:t>May 2023</a:t>
            </a:r>
            <a:endParaRPr lang="en-GB" dirty="0"/>
          </a:p>
        </p:txBody>
      </p:sp>
      <p:graphicFrame>
        <p:nvGraphicFramePr>
          <p:cNvPr id="7" name="Content Placeholder 5">
            <a:extLst>
              <a:ext uri="{FF2B5EF4-FFF2-40B4-BE49-F238E27FC236}">
                <a16:creationId xmlns:a16="http://schemas.microsoft.com/office/drawing/2014/main" id="{F91E72E4-ABDD-0713-354E-7E5BF6044CA2}"/>
              </a:ext>
            </a:extLst>
          </p:cNvPr>
          <p:cNvGraphicFramePr>
            <a:graphicFrameLocks noGrp="1"/>
          </p:cNvGraphicFramePr>
          <p:nvPr>
            <p:ph idx="1"/>
          </p:nvPr>
        </p:nvGraphicFramePr>
        <p:xfrm>
          <a:off x="3124200" y="213360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a:t>WG</a:t>
                      </a:r>
                    </a:p>
                  </a:txBody>
                  <a:tcPr/>
                </a:tc>
                <a:tc>
                  <a:txBody>
                    <a:bodyPr/>
                    <a:lstStyle/>
                    <a:p>
                      <a:pPr algn="ctr"/>
                      <a:r>
                        <a:rPr lang="en-AU"/>
                        <a:t>Completed</a:t>
                      </a:r>
                    </a:p>
                  </a:txBody>
                  <a:tcPr/>
                </a:tc>
                <a:tc>
                  <a:txBody>
                    <a:bodyPr/>
                    <a:lstStyle/>
                    <a:p>
                      <a:pPr algn="ctr"/>
                      <a:r>
                        <a:rPr lang="en-AU"/>
                        <a:t>In-process</a:t>
                      </a:r>
                    </a:p>
                  </a:txBody>
                  <a:tcPr/>
                </a:tc>
                <a:extLst>
                  <a:ext uri="{0D108BD9-81ED-4DB2-BD59-A6C34878D82A}">
                    <a16:rowId xmlns:a16="http://schemas.microsoft.com/office/drawing/2014/main" val="2218623818"/>
                  </a:ext>
                </a:extLst>
              </a:tr>
              <a:tr h="370840">
                <a:tc>
                  <a:txBody>
                    <a:bodyPr/>
                    <a:lstStyle/>
                    <a:p>
                      <a:pPr algn="ctr"/>
                      <a:r>
                        <a:rPr lang="en-AU" b="1"/>
                        <a:t>802.1</a:t>
                      </a:r>
                    </a:p>
                  </a:txBody>
                  <a:tcPr/>
                </a:tc>
                <a:tc>
                  <a:txBody>
                    <a:bodyPr/>
                    <a:lstStyle/>
                    <a:p>
                      <a:pPr algn="ctr"/>
                      <a:r>
                        <a:rPr lang="en-AU" dirty="0"/>
                        <a:t>45</a:t>
                      </a:r>
                    </a:p>
                  </a:txBody>
                  <a:tcPr/>
                </a:tc>
                <a:tc>
                  <a:txBody>
                    <a:bodyPr/>
                    <a:lstStyle/>
                    <a:p>
                      <a:pPr algn="ctr"/>
                      <a:r>
                        <a:rPr lang="en-US" dirty="0"/>
                        <a:t>1</a:t>
                      </a:r>
                      <a:r>
                        <a:rPr lang="en-AU" dirty="0"/>
                        <a:t>3</a:t>
                      </a:r>
                    </a:p>
                  </a:txBody>
                  <a:tcPr/>
                </a:tc>
                <a:extLst>
                  <a:ext uri="{0D108BD9-81ED-4DB2-BD59-A6C34878D82A}">
                    <a16:rowId xmlns:a16="http://schemas.microsoft.com/office/drawing/2014/main" val="2541870238"/>
                  </a:ext>
                </a:extLst>
              </a:tr>
              <a:tr h="370840">
                <a:tc>
                  <a:txBody>
                    <a:bodyPr/>
                    <a:lstStyle/>
                    <a:p>
                      <a:pPr algn="ctr"/>
                      <a:r>
                        <a:rPr lang="en-AU" b="1"/>
                        <a:t>802.3</a:t>
                      </a:r>
                    </a:p>
                  </a:txBody>
                  <a:tcPr/>
                </a:tc>
                <a:tc>
                  <a:txBody>
                    <a:bodyPr/>
                    <a:lstStyle/>
                    <a:p>
                      <a:pPr algn="ctr"/>
                      <a:r>
                        <a:rPr lang="en-AU" dirty="0"/>
                        <a:t>29</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a:t>802.11</a:t>
                      </a:r>
                    </a:p>
                  </a:txBody>
                  <a:tcPr/>
                </a:tc>
                <a:tc>
                  <a:txBody>
                    <a:bodyPr/>
                    <a:lstStyle/>
                    <a:p>
                      <a:pPr algn="ctr"/>
                      <a:r>
                        <a:rPr lang="en-AU" dirty="0"/>
                        <a:t>13</a:t>
                      </a:r>
                    </a:p>
                  </a:txBody>
                  <a:tcPr/>
                </a:tc>
                <a:tc>
                  <a:txBody>
                    <a:bodyPr/>
                    <a:lstStyle/>
                    <a:p>
                      <a:pPr algn="ctr"/>
                      <a:r>
                        <a:rPr lang="en-AU" dirty="0"/>
                        <a:t>9</a:t>
                      </a:r>
                    </a:p>
                  </a:txBody>
                  <a:tcPr/>
                </a:tc>
                <a:extLst>
                  <a:ext uri="{0D108BD9-81ED-4DB2-BD59-A6C34878D82A}">
                    <a16:rowId xmlns:a16="http://schemas.microsoft.com/office/drawing/2014/main" val="3943146548"/>
                  </a:ext>
                </a:extLst>
              </a:tr>
              <a:tr h="370840">
                <a:tc>
                  <a:txBody>
                    <a:bodyPr/>
                    <a:lstStyle/>
                    <a:p>
                      <a:pPr algn="ctr"/>
                      <a:r>
                        <a:rPr lang="en-AU" b="1"/>
                        <a:t>802.15</a:t>
                      </a:r>
                    </a:p>
                  </a:txBody>
                  <a:tcPr/>
                </a:tc>
                <a:tc>
                  <a:txBody>
                    <a:bodyPr/>
                    <a:lstStyle/>
                    <a:p>
                      <a:pPr algn="ctr"/>
                      <a:r>
                        <a:rPr lang="en-AU" dirty="0"/>
                        <a:t>3</a:t>
                      </a:r>
                    </a:p>
                  </a:txBody>
                  <a:tcPr/>
                </a:tc>
                <a:tc>
                  <a:txBody>
                    <a:bodyPr/>
                    <a:lstStyle/>
                    <a:p>
                      <a:pPr algn="ctr"/>
                      <a:r>
                        <a:rPr lang="en-AU" dirty="0"/>
                        <a:t>14</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97</a:t>
                      </a:r>
                    </a:p>
                  </a:txBody>
                  <a:tcPr>
                    <a:lnT w="12700" cap="flat" cmpd="sng" algn="ctr">
                      <a:solidFill>
                        <a:schemeClr val="tx1"/>
                      </a:solidFill>
                      <a:prstDash val="solid"/>
                      <a:round/>
                      <a:headEnd type="none" w="med" len="med"/>
                      <a:tailEnd type="none" w="med" len="med"/>
                    </a:lnT>
                  </a:tcPr>
                </a:tc>
                <a:tc>
                  <a:txBody>
                    <a:bodyPr/>
                    <a:lstStyle/>
                    <a:p>
                      <a:pPr algn="ctr"/>
                      <a:r>
                        <a:rPr lang="en-US" b="1" dirty="0"/>
                        <a:t>44</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Tree>
    <p:extLst>
      <p:ext uri="{BB962C8B-B14F-4D97-AF65-F5344CB8AC3E}">
        <p14:creationId xmlns:p14="http://schemas.microsoft.com/office/powerpoint/2010/main" val="3843222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TGme</a:t>
            </a:r>
            <a:r>
              <a:rPr lang="en-US" altLang="en-US" dirty="0"/>
              <a:t> (Maintenance)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sz="2800" dirty="0">
                <a:ea typeface="ＭＳ Ｐゴシック" panose="020B0600070205080204" pitchFamily="34" charset="-128"/>
              </a:rPr>
              <a:t>Status:</a:t>
            </a:r>
          </a:p>
          <a:p>
            <a:pPr lvl="1">
              <a:buFont typeface="Arial" panose="020B0604020202020204" pitchFamily="34" charset="0"/>
              <a:buChar char="•"/>
              <a:defRPr/>
            </a:pPr>
            <a:r>
              <a:rPr lang="en-US" altLang="en-US" dirty="0">
                <a:ea typeface="ＭＳ Ｐゴシック" panose="020B0600070205080204" pitchFamily="34" charset="-128"/>
              </a:rPr>
              <a:t>LB 273 on D3.0 completed: 92.7% approval with 411 comments.</a:t>
            </a:r>
            <a:endParaRPr lang="en-US" altLang="en-US" sz="1800" dirty="0">
              <a:ea typeface="ＭＳ Ｐゴシック" panose="020B0600070205080204" pitchFamily="34" charset="-128"/>
            </a:endParaRPr>
          </a:p>
          <a:p>
            <a:pPr marL="0" indent="0">
              <a:buFontTx/>
              <a:buNone/>
              <a:defRPr/>
            </a:pPr>
            <a:r>
              <a:rPr lang="en-US" altLang="en-US" sz="2800" dirty="0">
                <a:ea typeface="ＭＳ Ｐゴシック" panose="020B0600070205080204" pitchFamily="34" charset="-128"/>
              </a:rPr>
              <a:t>Objectives:</a:t>
            </a:r>
          </a:p>
          <a:p>
            <a:pPr lvl="1">
              <a:buFont typeface="Arial" panose="020B0604020202020204" pitchFamily="34" charset="0"/>
              <a:buChar char="•"/>
              <a:defRPr/>
            </a:pPr>
            <a:r>
              <a:rPr lang="en-US" altLang="en-US" dirty="0">
                <a:ea typeface="ＭＳ Ｐゴシック" panose="020B0600070205080204" pitchFamily="34" charset="-128"/>
              </a:rPr>
              <a:t>Begin comment resolution on LB 273</a:t>
            </a:r>
          </a:p>
          <a:p>
            <a:pPr lvl="1">
              <a:buFont typeface="Arial" panose="020B0604020202020204" pitchFamily="34" charset="0"/>
              <a:buChar char="•"/>
              <a:defRPr/>
            </a:pPr>
            <a:r>
              <a:rPr lang="en-US" altLang="en-US" dirty="0">
                <a:ea typeface="ＭＳ Ｐゴシック" panose="020B0600070205080204" pitchFamily="34" charset="-128"/>
              </a:rPr>
              <a:t>Target conditional approval for SA Ballot in July.</a:t>
            </a:r>
          </a:p>
          <a:p>
            <a:pPr marL="0" indent="0">
              <a:buFontTx/>
              <a:buNone/>
              <a:defRPr/>
            </a:pPr>
            <a:r>
              <a:rPr lang="en-US" altLang="en-US" sz="2800" dirty="0">
                <a:ea typeface="ＭＳ Ｐゴシック" panose="020B0600070205080204" pitchFamily="34" charset="-128"/>
              </a:rPr>
              <a:t>Meetings: </a:t>
            </a:r>
          </a:p>
          <a:p>
            <a:pPr lvl="1">
              <a:buFont typeface="Arial" panose="020B0604020202020204" pitchFamily="34" charset="0"/>
              <a:buChar char="•"/>
              <a:defRPr/>
            </a:pPr>
            <a:r>
              <a:rPr lang="en-US" altLang="en-US" dirty="0">
                <a:ea typeface="ＭＳ Ｐゴシック" panose="020B0600070205080204" pitchFamily="34" charset="-128"/>
              </a:rPr>
              <a:t>Monday May 15, 4-6pm ET</a:t>
            </a:r>
          </a:p>
          <a:p>
            <a:pPr lvl="1">
              <a:buFont typeface="Arial" panose="020B0604020202020204" pitchFamily="34" charset="0"/>
              <a:buChar char="•"/>
              <a:defRPr/>
            </a:pPr>
            <a:r>
              <a:rPr lang="en-US" altLang="en-US" dirty="0">
                <a:ea typeface="ＭＳ Ｐゴシック" panose="020B0600070205080204" pitchFamily="34" charset="-128"/>
              </a:rPr>
              <a:t>Tuesday May 16, 4-6pm ET</a:t>
            </a:r>
          </a:p>
          <a:p>
            <a:pPr lvl="1">
              <a:buFont typeface="Arial" panose="020B0604020202020204" pitchFamily="34" charset="0"/>
              <a:buChar char="•"/>
              <a:defRPr/>
            </a:pPr>
            <a:r>
              <a:rPr lang="en-US" altLang="en-US" dirty="0">
                <a:ea typeface="ＭＳ Ｐゴシック" panose="020B0600070205080204" pitchFamily="34" charset="-128"/>
              </a:rPr>
              <a:t>Wednesday May 17, 10:30-12:30pm ET</a:t>
            </a:r>
          </a:p>
          <a:p>
            <a:pPr lvl="1">
              <a:buFont typeface="Arial" panose="020B0604020202020204" pitchFamily="34" charset="0"/>
              <a:buChar char="•"/>
              <a:defRPr/>
            </a:pPr>
            <a:r>
              <a:rPr lang="en-US" altLang="en-US" dirty="0">
                <a:ea typeface="ＭＳ Ｐゴシック" panose="020B0600070205080204" pitchFamily="34" charset="-128"/>
              </a:rPr>
              <a:t>Wednesday May 17, 4-6pm ET</a:t>
            </a:r>
          </a:p>
          <a:p>
            <a:pPr lvl="1">
              <a:buFont typeface="Arial" panose="020B0604020202020204" pitchFamily="34" charset="0"/>
              <a:buChar char="•"/>
              <a:defRPr/>
            </a:pPr>
            <a:r>
              <a:rPr lang="en-US" altLang="en-US" dirty="0">
                <a:ea typeface="ＭＳ Ｐゴシック" panose="020B0600070205080204" pitchFamily="34" charset="-128"/>
              </a:rPr>
              <a:t>Thursday May 18, 4-6 pm ET</a:t>
            </a:r>
          </a:p>
        </p:txBody>
      </p:sp>
      <p:sp>
        <p:nvSpPr>
          <p:cNvPr id="2" name="Footer Placeholder 1">
            <a:extLst>
              <a:ext uri="{FF2B5EF4-FFF2-40B4-BE49-F238E27FC236}">
                <a16:creationId xmlns:a16="http://schemas.microsoft.com/office/drawing/2014/main" id="{60D3BA2B-F742-4E33-CB24-C31A01185F94}"/>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A88C6615-F474-FAE6-E6B6-2F6ED3A412A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Date Placeholder 6">
            <a:extLst>
              <a:ext uri="{FF2B5EF4-FFF2-40B4-BE49-F238E27FC236}">
                <a16:creationId xmlns:a16="http://schemas.microsoft.com/office/drawing/2014/main" id="{5CE38B7D-B110-3E61-F527-3D2353ACC165}"/>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5217354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81201"/>
            <a:ext cx="7353353" cy="4419599"/>
          </a:xfrm>
        </p:spPr>
        <p:txBody>
          <a:bodyPr/>
          <a:lstStyle/>
          <a:p>
            <a:pPr>
              <a:buFont typeface="Arial" panose="020B0604020202020204" pitchFamily="34" charset="0"/>
              <a:buChar char="•"/>
            </a:pPr>
            <a:r>
              <a:rPr lang="en-US" sz="1800" dirty="0"/>
              <a:t>Since the March plenary</a:t>
            </a:r>
          </a:p>
          <a:p>
            <a:pPr lvl="1">
              <a:buFont typeface="Arial" panose="020B0604020202020204" pitchFamily="34" charset="0"/>
              <a:buChar char="•"/>
            </a:pPr>
            <a:r>
              <a:rPr lang="en-US" sz="1600" dirty="0"/>
              <a:t>Delivered IEEE802.11be D3.1, </a:t>
            </a:r>
          </a:p>
          <a:p>
            <a:pPr marL="1200150" lvl="2" indent="-285750">
              <a:buFont typeface="Arial" panose="020B0604020202020204" pitchFamily="34" charset="0"/>
              <a:buChar char="•"/>
            </a:pPr>
            <a:r>
              <a:rPr lang="en-US" sz="1400" dirty="0"/>
              <a:t>Draft is available in the members area and available for purchase</a:t>
            </a:r>
          </a:p>
          <a:p>
            <a:pPr lvl="1">
              <a:buFont typeface="Arial" panose="020B0604020202020204" pitchFamily="34" charset="0"/>
              <a:buChar char="•"/>
            </a:pPr>
            <a:r>
              <a:rPr lang="en-US" sz="1600" dirty="0"/>
              <a:t>Held 11 teleconferences between March and May (</a:t>
            </a:r>
            <a:r>
              <a:rPr lang="en-US" sz="1600" dirty="0">
                <a:solidFill>
                  <a:srgbClr val="FF0000"/>
                </a:solidFill>
                <a:hlinkClick r:id="rId2"/>
              </a:rPr>
              <a:t>11-23/509</a:t>
            </a:r>
            <a:r>
              <a:rPr lang="en-US" sz="1600" dirty="0"/>
              <a:t>)</a:t>
            </a:r>
          </a:p>
          <a:p>
            <a:pPr marL="1200150" lvl="2" indent="-285750">
              <a:buFont typeface="Arial" panose="020B0604020202020204" pitchFamily="34" charset="0"/>
              <a:buChar char="•"/>
            </a:pPr>
            <a:r>
              <a:rPr lang="en-US" sz="1400" dirty="0"/>
              <a:t>2 Joint, and 1 MAC/PHY, and 8 MAC telcos</a:t>
            </a:r>
          </a:p>
          <a:p>
            <a:pPr marL="1200150" lvl="2" indent="-285750">
              <a:buFont typeface="Arial" panose="020B0604020202020204" pitchFamily="34" charset="0"/>
              <a:buChar char="•"/>
            </a:pPr>
            <a:r>
              <a:rPr lang="en-US" sz="1400" dirty="0"/>
              <a:t>During which were resolved*: ~360 MAC, ~115 Joint, and ~15 PHY comments</a:t>
            </a:r>
          </a:p>
          <a:p>
            <a:pPr marL="800100" lvl="1">
              <a:buFont typeface="Arial" panose="020B0604020202020204" pitchFamily="34" charset="0"/>
              <a:buChar char="•"/>
            </a:pPr>
            <a:r>
              <a:rPr lang="en-US" sz="1600" dirty="0"/>
              <a:t>Held a 3-day MAC ad-hoc meeting in San Jose, CA (</a:t>
            </a:r>
            <a:r>
              <a:rPr lang="en-US" sz="1600" dirty="0">
                <a:hlinkClick r:id="rId3"/>
              </a:rPr>
              <a:t>11-23/599</a:t>
            </a:r>
            <a:r>
              <a:rPr lang="en-US" sz="1600" dirty="0"/>
              <a:t>)</a:t>
            </a:r>
          </a:p>
          <a:p>
            <a:pPr marL="1200150" lvl="2">
              <a:buFont typeface="Arial" panose="020B0604020202020204" pitchFamily="34" charset="0"/>
              <a:buChar char="•"/>
            </a:pPr>
            <a:r>
              <a:rPr lang="en-US" sz="1400" dirty="0"/>
              <a:t>During which an additional ~460 comments were resolved*</a:t>
            </a:r>
          </a:p>
          <a:p>
            <a:pPr>
              <a:buFont typeface="Arial" panose="020B0604020202020204" pitchFamily="34" charset="0"/>
              <a:buChar char="•"/>
            </a:pPr>
            <a:r>
              <a:rPr lang="en-US" sz="1800" dirty="0"/>
              <a:t>Targets for May interim</a:t>
            </a:r>
          </a:p>
          <a:p>
            <a:pPr lvl="1">
              <a:buFont typeface="Arial" panose="020B0604020202020204" pitchFamily="34" charset="0"/>
              <a:buChar char="•"/>
            </a:pPr>
            <a:r>
              <a:rPr lang="en-US" sz="1600" dirty="0"/>
              <a:t>Continue LB271 comment resolutions &amp; discuss any technical presentations</a:t>
            </a:r>
          </a:p>
          <a:p>
            <a:pPr lvl="1">
              <a:buFont typeface="Arial" panose="020B0604020202020204" pitchFamily="34" charset="0"/>
              <a:buChar char="•"/>
            </a:pPr>
            <a:r>
              <a:rPr lang="en-US" sz="1600" dirty="0"/>
              <a:t>Update TGbe timeline, and extend TGbe PAR deadline </a:t>
            </a:r>
          </a:p>
          <a:p>
            <a:pPr>
              <a:buFont typeface="Arial" panose="020B0604020202020204" pitchFamily="34" charset="0"/>
              <a:buChar char="•"/>
            </a:pPr>
            <a:r>
              <a:rPr lang="en-US" sz="1800" dirty="0"/>
              <a:t>Agenda is available in </a:t>
            </a:r>
            <a:r>
              <a:rPr lang="en-US" sz="1800" dirty="0">
                <a:solidFill>
                  <a:srgbClr val="FF0000"/>
                </a:solidFill>
                <a:hlinkClick r:id="rId4"/>
              </a:rPr>
              <a:t>11-23/597</a:t>
            </a:r>
            <a:endParaRPr lang="en-US" sz="1800" dirty="0">
              <a:solidFill>
                <a:srgbClr val="FF0000"/>
              </a:solidFill>
            </a:endParaRPr>
          </a:p>
          <a:p>
            <a:pPr lvl="1">
              <a:buFont typeface="Arial" panose="020B0604020202020204" pitchFamily="34" charset="0"/>
              <a:buChar char="•"/>
            </a:pPr>
            <a:r>
              <a:rPr lang="en-US" sz="1600" dirty="0"/>
              <a:t>Schedule is provided in the next slide</a:t>
            </a:r>
          </a:p>
          <a:p>
            <a:pPr marL="0" indent="0"/>
            <a:r>
              <a:rPr lang="en-US" sz="1400" b="0" dirty="0">
                <a:solidFill>
                  <a:schemeClr val="tx1"/>
                </a:solidFill>
              </a:rPr>
              <a:t>*either motioned or ready for motion</a:t>
            </a:r>
            <a:endParaRPr lang="en-US" sz="2000" b="0" dirty="0">
              <a:solidFill>
                <a:schemeClr val="tx1"/>
              </a:solidFill>
            </a:endParaRPr>
          </a:p>
        </p:txBody>
      </p:sp>
      <p:grpSp>
        <p:nvGrpSpPr>
          <p:cNvPr id="11" name="Group 10">
            <a:extLst>
              <a:ext uri="{FF2B5EF4-FFF2-40B4-BE49-F238E27FC236}">
                <a16:creationId xmlns:a16="http://schemas.microsoft.com/office/drawing/2014/main" id="{8DE90360-D941-43D1-853B-3415B3A0ED7E}"/>
              </a:ext>
            </a:extLst>
          </p:cNvPr>
          <p:cNvGrpSpPr/>
          <p:nvPr/>
        </p:nvGrpSpPr>
        <p:grpSpPr>
          <a:xfrm>
            <a:off x="8686799" y="5181755"/>
            <a:ext cx="3188501" cy="1043858"/>
            <a:chOff x="9314474" y="5383231"/>
            <a:chExt cx="2634469" cy="1006577"/>
          </a:xfrm>
        </p:grpSpPr>
        <p:sp>
          <p:nvSpPr>
            <p:cNvPr id="2" name="Rectangle 1">
              <a:extLst>
                <a:ext uri="{FF2B5EF4-FFF2-40B4-BE49-F238E27FC236}">
                  <a16:creationId xmlns:a16="http://schemas.microsoft.com/office/drawing/2014/main" id="{24DBDADD-EFD5-4EBD-8722-F83530F3A109}"/>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F1036C4B-10F5-4228-BB94-1D0325C95929}"/>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2" name="Rectangle 11">
              <a:extLst>
                <a:ext uri="{FF2B5EF4-FFF2-40B4-BE49-F238E27FC236}">
                  <a16:creationId xmlns:a16="http://schemas.microsoft.com/office/drawing/2014/main" id="{3CABFFB5-EB33-496A-8B11-9F178DE319A0}"/>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0C08FBFF-CEAD-49D5-BC69-DCF68E787267}"/>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7FE48AD9-9D43-4965-A380-828DB24EF4E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13AC7F5B-8E05-46E5-8A8C-8CA361E79753}"/>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3" name="TextBox 22">
              <a:extLst>
                <a:ext uri="{FF2B5EF4-FFF2-40B4-BE49-F238E27FC236}">
                  <a16:creationId xmlns:a16="http://schemas.microsoft.com/office/drawing/2014/main" id="{50D181A5-EDC2-4175-8345-CCC7A324853D}"/>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4" name="TextBox 23">
              <a:extLst>
                <a:ext uri="{FF2B5EF4-FFF2-40B4-BE49-F238E27FC236}">
                  <a16:creationId xmlns:a16="http://schemas.microsoft.com/office/drawing/2014/main" id="{AAA1AB56-3428-4FAA-B81A-51FE57AE3119}"/>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22" name="TextBox 21">
            <a:extLst>
              <a:ext uri="{FF2B5EF4-FFF2-40B4-BE49-F238E27FC236}">
                <a16:creationId xmlns:a16="http://schemas.microsoft.com/office/drawing/2014/main" id="{E1139043-43E5-B97C-4B52-0CD55CF29C3C}"/>
              </a:ext>
            </a:extLst>
          </p:cNvPr>
          <p:cNvSpPr txBox="1"/>
          <p:nvPr/>
        </p:nvSpPr>
        <p:spPr>
          <a:xfrm>
            <a:off x="8668921"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33" name="TextBox 32">
            <a:extLst>
              <a:ext uri="{FF2B5EF4-FFF2-40B4-BE49-F238E27FC236}">
                <a16:creationId xmlns:a16="http://schemas.microsoft.com/office/drawing/2014/main" id="{BD911947-3F10-DC44-B977-0E11C4E945ED}"/>
              </a:ext>
            </a:extLst>
          </p:cNvPr>
          <p:cNvSpPr txBox="1"/>
          <p:nvPr/>
        </p:nvSpPr>
        <p:spPr>
          <a:xfrm>
            <a:off x="9994236" y="5510553"/>
            <a:ext cx="652456" cy="261610"/>
          </a:xfrm>
          <a:prstGeom prst="rect">
            <a:avLst/>
          </a:prstGeom>
          <a:noFill/>
        </p:spPr>
        <p:txBody>
          <a:bodyPr wrap="square">
            <a:spAutoFit/>
          </a:bodyPr>
          <a:lstStyle/>
          <a:p>
            <a:r>
              <a:rPr lang="en-US" sz="1100" b="1" dirty="0">
                <a:solidFill>
                  <a:schemeClr val="tx1"/>
                </a:solidFill>
              </a:rPr>
              <a:t>MAC</a:t>
            </a:r>
          </a:p>
        </p:txBody>
      </p:sp>
      <p:sp>
        <p:nvSpPr>
          <p:cNvPr id="34" name="TextBox 33">
            <a:extLst>
              <a:ext uri="{FF2B5EF4-FFF2-40B4-BE49-F238E27FC236}">
                <a16:creationId xmlns:a16="http://schemas.microsoft.com/office/drawing/2014/main" id="{22CAA85B-14A2-2477-3BED-CFDE4FF457CE}"/>
              </a:ext>
            </a:extLst>
          </p:cNvPr>
          <p:cNvSpPr txBox="1"/>
          <p:nvPr/>
        </p:nvSpPr>
        <p:spPr>
          <a:xfrm>
            <a:off x="11290648" y="5510553"/>
            <a:ext cx="652456" cy="261610"/>
          </a:xfrm>
          <a:prstGeom prst="rect">
            <a:avLst/>
          </a:prstGeom>
          <a:noFill/>
        </p:spPr>
        <p:txBody>
          <a:bodyPr wrap="square">
            <a:spAutoFit/>
          </a:bodyPr>
          <a:lstStyle/>
          <a:p>
            <a:r>
              <a:rPr lang="en-US" sz="1100" b="1" dirty="0">
                <a:solidFill>
                  <a:schemeClr val="tx1"/>
                </a:solidFill>
              </a:rPr>
              <a:t>JOINT</a:t>
            </a:r>
          </a:p>
        </p:txBody>
      </p:sp>
      <p:pic>
        <p:nvPicPr>
          <p:cNvPr id="3" name="Picture 2">
            <a:extLst>
              <a:ext uri="{FF2B5EF4-FFF2-40B4-BE49-F238E27FC236}">
                <a16:creationId xmlns:a16="http://schemas.microsoft.com/office/drawing/2014/main" id="{DFC2A960-E4B5-580E-6354-4A898022F18A}"/>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370510" y="2206414"/>
            <a:ext cx="3448171" cy="2583300"/>
          </a:xfrm>
          <a:prstGeom prst="rect">
            <a:avLst/>
          </a:prstGeom>
          <a:noFill/>
          <a:ln>
            <a:noFill/>
          </a:ln>
        </p:spPr>
      </p:pic>
      <p:sp>
        <p:nvSpPr>
          <p:cNvPr id="14" name="Rectangle 13">
            <a:extLst>
              <a:ext uri="{FF2B5EF4-FFF2-40B4-BE49-F238E27FC236}">
                <a16:creationId xmlns:a16="http://schemas.microsoft.com/office/drawing/2014/main" id="{E9909C52-9011-7228-1952-CA669BC5A996}"/>
              </a:ext>
            </a:extLst>
          </p:cNvPr>
          <p:cNvSpPr/>
          <p:nvPr/>
        </p:nvSpPr>
        <p:spPr bwMode="auto">
          <a:xfrm>
            <a:off x="8883865" y="3539244"/>
            <a:ext cx="533400" cy="96343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EF81DA35-EB37-A932-B2C4-ED61D7F10F37}"/>
              </a:ext>
            </a:extLst>
          </p:cNvPr>
          <p:cNvSpPr/>
          <p:nvPr/>
        </p:nvSpPr>
        <p:spPr bwMode="auto">
          <a:xfrm>
            <a:off x="9552995" y="3383156"/>
            <a:ext cx="533400" cy="11195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58E560B5-98A8-8636-5B45-A8C92ABBBB57}"/>
              </a:ext>
            </a:extLst>
          </p:cNvPr>
          <p:cNvSpPr/>
          <p:nvPr/>
        </p:nvSpPr>
        <p:spPr bwMode="auto">
          <a:xfrm>
            <a:off x="10210800" y="3657601"/>
            <a:ext cx="536509" cy="84648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A214BE39-2596-EA4F-83A7-FA0E7A45225C}"/>
              </a:ext>
            </a:extLst>
          </p:cNvPr>
          <p:cNvSpPr/>
          <p:nvPr/>
        </p:nvSpPr>
        <p:spPr bwMode="auto">
          <a:xfrm>
            <a:off x="10896844" y="3429000"/>
            <a:ext cx="533400" cy="107508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13" name="Footer Placeholder 12">
            <a:extLst>
              <a:ext uri="{FF2B5EF4-FFF2-40B4-BE49-F238E27FC236}">
                <a16:creationId xmlns:a16="http://schemas.microsoft.com/office/drawing/2014/main" id="{1BD24460-7323-8415-8685-A4455E609872}"/>
              </a:ext>
            </a:extLst>
          </p:cNvPr>
          <p:cNvSpPr>
            <a:spLocks noGrp="1"/>
          </p:cNvSpPr>
          <p:nvPr>
            <p:ph type="ftr" idx="14"/>
          </p:nvPr>
        </p:nvSpPr>
        <p:spPr/>
        <p:txBody>
          <a:bodyPr/>
          <a:lstStyle/>
          <a:p>
            <a:r>
              <a:rPr lang="en-GB"/>
              <a:t>Alfred Asterjadhi, Qualcomm</a:t>
            </a:r>
            <a:endParaRPr lang="en-GB" dirty="0"/>
          </a:p>
        </p:txBody>
      </p:sp>
      <p:sp>
        <p:nvSpPr>
          <p:cNvPr id="20" name="Slide Number Placeholder 19">
            <a:extLst>
              <a:ext uri="{FF2B5EF4-FFF2-40B4-BE49-F238E27FC236}">
                <a16:creationId xmlns:a16="http://schemas.microsoft.com/office/drawing/2014/main" id="{3C25294E-3C4E-3843-1591-20D6AE8813B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21" name="Date Placeholder 20">
            <a:extLst>
              <a:ext uri="{FF2B5EF4-FFF2-40B4-BE49-F238E27FC236}">
                <a16:creationId xmlns:a16="http://schemas.microsoft.com/office/drawing/2014/main" id="{FCBE8D4C-8E1B-C9F8-6A6A-B24A46D4B0FE}"/>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114024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p:txBody>
          <a:bodyPr/>
          <a:lstStyle/>
          <a:p>
            <a:r>
              <a:rPr lang="en-US" dirty="0">
                <a:solidFill>
                  <a:schemeClr val="tx1"/>
                </a:solidFill>
              </a:rPr>
              <a:t>TGbe May F2F Schedule</a:t>
            </a:r>
          </a:p>
        </p:txBody>
      </p:sp>
      <p:graphicFrame>
        <p:nvGraphicFramePr>
          <p:cNvPr id="3" name="Table 2">
            <a:extLst>
              <a:ext uri="{FF2B5EF4-FFF2-40B4-BE49-F238E27FC236}">
                <a16:creationId xmlns:a16="http://schemas.microsoft.com/office/drawing/2014/main" id="{8AF071A8-FA8B-0ECC-60C5-276D0F87251A}"/>
              </a:ext>
            </a:extLst>
          </p:cNvPr>
          <p:cNvGraphicFramePr>
            <a:graphicFrameLocks noGrp="1"/>
          </p:cNvGraphicFramePr>
          <p:nvPr>
            <p:extLst>
              <p:ext uri="{D42A27DB-BD31-4B8C-83A1-F6EECF244321}">
                <p14:modId xmlns:p14="http://schemas.microsoft.com/office/powerpoint/2010/main" val="2704947664"/>
              </p:ext>
            </p:extLst>
          </p:nvPr>
        </p:nvGraphicFramePr>
        <p:xfrm>
          <a:off x="2637272" y="2133600"/>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7" name="Footer Placeholder 6">
            <a:extLst>
              <a:ext uri="{FF2B5EF4-FFF2-40B4-BE49-F238E27FC236}">
                <a16:creationId xmlns:a16="http://schemas.microsoft.com/office/drawing/2014/main" id="{B9E34ABB-2533-19CC-A15B-E7EB52FD4D28}"/>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DCD97844-37FD-191A-F78E-F70C40E5B7C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9" name="Date Placeholder 8">
            <a:extLst>
              <a:ext uri="{FF2B5EF4-FFF2-40B4-BE49-F238E27FC236}">
                <a16:creationId xmlns:a16="http://schemas.microsoft.com/office/drawing/2014/main" id="{E3FE1849-D3FD-4FD1-2D31-3747BA463A2E}"/>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21006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a:t>
            </a:r>
            <a:r>
              <a:rPr lang="en-US" altLang="zh-CN" dirty="0"/>
              <a:t> </a:t>
            </a:r>
            <a:r>
              <a:rPr lang="en-US" altLang="zh-CN" dirty="0">
                <a:solidFill>
                  <a:srgbClr val="0000FF"/>
                </a:solidFill>
              </a:rPr>
              <a:t>May </a:t>
            </a:r>
            <a:r>
              <a:rPr lang="en-US" dirty="0"/>
              <a:t>2023</a:t>
            </a:r>
            <a:endParaRPr lang="en-GB" dirty="0"/>
          </a:p>
        </p:txBody>
      </p:sp>
      <p:sp>
        <p:nvSpPr>
          <p:cNvPr id="9218" name="Rectangle 2"/>
          <p:cNvSpPr>
            <a:spLocks noGrp="1" noChangeArrowheads="1"/>
          </p:cNvSpPr>
          <p:nvPr>
            <p:ph idx="1"/>
          </p:nvPr>
        </p:nvSpPr>
        <p:spPr>
          <a:xfrm>
            <a:off x="914402" y="1524000"/>
            <a:ext cx="6629398" cy="4800600"/>
          </a:xfrm>
          <a:ln/>
        </p:spPr>
        <p:txBody>
          <a:bodyPr/>
          <a:lstStyle/>
          <a:p>
            <a:pPr algn="just">
              <a:spcBef>
                <a:spcPts val="0"/>
              </a:spcBef>
              <a:spcAft>
                <a:spcPts val="600"/>
              </a:spcAft>
              <a:buFont typeface="Arial" panose="020B0604020202020204" pitchFamily="34" charset="0"/>
              <a:buChar char="•"/>
            </a:pPr>
            <a:r>
              <a:rPr lang="en-US" sz="2000" dirty="0"/>
              <a:t>Progress since </a:t>
            </a:r>
            <a:r>
              <a:rPr lang="en-US" altLang="zh-CN" sz="2000" dirty="0">
                <a:solidFill>
                  <a:srgbClr val="0000FF"/>
                </a:solidFill>
              </a:rPr>
              <a:t>March </a:t>
            </a:r>
            <a:r>
              <a:rPr lang="en-US" altLang="zh-CN" sz="2000" dirty="0"/>
              <a:t>2022 session</a:t>
            </a:r>
            <a:endParaRPr lang="en-US" sz="2000" dirty="0"/>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12</a:t>
            </a:r>
            <a:r>
              <a:rPr lang="en-US" sz="1800" dirty="0"/>
              <a:t> teleconference calls were held</a:t>
            </a:r>
          </a:p>
          <a:p>
            <a:pPr marL="720725" lvl="1" indent="-342900" algn="just">
              <a:spcBef>
                <a:spcPts val="0"/>
              </a:spcBef>
              <a:spcAft>
                <a:spcPts val="300"/>
              </a:spcAft>
              <a:buFont typeface="Times New Roman" panose="02020603050405020304" pitchFamily="18" charset="0"/>
              <a:buChar char="−"/>
            </a:pPr>
            <a:r>
              <a:rPr lang="en-US" altLang="zh-CN" dirty="0">
                <a:solidFill>
                  <a:srgbClr val="0000FF"/>
                </a:solidFill>
              </a:rPr>
              <a:t>Comment resolution </a:t>
            </a:r>
            <a:r>
              <a:rPr lang="en-US" altLang="zh-CN" dirty="0"/>
              <a:t>for D1.0 (LB272)</a:t>
            </a:r>
          </a:p>
          <a:p>
            <a:pPr marL="1120775" lvl="2" indent="-342900" algn="just">
              <a:spcBef>
                <a:spcPts val="0"/>
              </a:spcBef>
              <a:spcAft>
                <a:spcPts val="300"/>
              </a:spcAft>
              <a:buSzPct val="50000"/>
              <a:buFont typeface="Wingdings" panose="05000000000000000000" pitchFamily="2" charset="2"/>
              <a:buChar char="n"/>
            </a:pPr>
            <a:r>
              <a:rPr lang="en-US" altLang="zh-CN" dirty="0"/>
              <a:t>the Comment resolution for </a:t>
            </a:r>
            <a:r>
              <a:rPr lang="en-US" altLang="zh-CN" dirty="0">
                <a:solidFill>
                  <a:srgbClr val="FF0000"/>
                </a:solidFill>
              </a:rPr>
              <a:t>491 </a:t>
            </a:r>
            <a:r>
              <a:rPr lang="en-US" altLang="zh-CN" dirty="0"/>
              <a:t>CID are </a:t>
            </a:r>
            <a:r>
              <a:rPr lang="en-US" altLang="zh-CN" dirty="0">
                <a:solidFill>
                  <a:srgbClr val="0000FF"/>
                </a:solidFill>
              </a:rPr>
              <a:t>newly</a:t>
            </a:r>
            <a:r>
              <a:rPr lang="en-US" altLang="zh-CN" dirty="0"/>
              <a:t> approved </a:t>
            </a:r>
            <a:r>
              <a:rPr lang="en-US" altLang="zh-CN" dirty="0">
                <a:solidFill>
                  <a:schemeClr val="tx1"/>
                </a:solidFill>
              </a:rPr>
              <a:t>or </a:t>
            </a:r>
            <a:r>
              <a:rPr lang="en-US" altLang="zh-CN" dirty="0">
                <a:solidFill>
                  <a:srgbClr val="0000FF"/>
                </a:solidFill>
              </a:rPr>
              <a:t>marked</a:t>
            </a:r>
            <a:r>
              <a:rPr lang="en-US" altLang="zh-CN" dirty="0">
                <a:solidFill>
                  <a:schemeClr val="tx1"/>
                </a:solidFill>
              </a:rPr>
              <a:t> as “ready for motion” </a:t>
            </a:r>
            <a:endParaRPr lang="en-US" altLang="zh-CN" dirty="0"/>
          </a:p>
          <a:p>
            <a:pPr marL="1120775" lvl="2" indent="-342900" algn="just">
              <a:spcBef>
                <a:spcPts val="0"/>
              </a:spcBef>
              <a:spcAft>
                <a:spcPts val="300"/>
              </a:spcAft>
              <a:buSzPct val="50000"/>
              <a:buFont typeface="Wingdings" panose="05000000000000000000" pitchFamily="2" charset="2"/>
              <a:buChar char="n"/>
            </a:pPr>
            <a:r>
              <a:rPr lang="en-US" altLang="zh-CN" dirty="0">
                <a:solidFill>
                  <a:srgbClr val="FF0000"/>
                </a:solidFill>
              </a:rPr>
              <a:t>39.4777</a:t>
            </a:r>
            <a:r>
              <a:rPr lang="en-US" altLang="zh-CN" dirty="0">
                <a:solidFill>
                  <a:schemeClr val="tx1"/>
                </a:solidFill>
              </a:rPr>
              <a:t>% of all LB272 comments are now resolved or marked as “ready for motion” </a:t>
            </a:r>
          </a:p>
          <a:p>
            <a:pPr marL="1120775" lvl="2" indent="-342900" algn="just">
              <a:spcBef>
                <a:spcPts val="0"/>
              </a:spcBef>
              <a:spcAft>
                <a:spcPts val="300"/>
              </a:spcAft>
              <a:buSzPct val="50000"/>
              <a:buFont typeface="Wingdings" panose="05000000000000000000" pitchFamily="2" charset="2"/>
              <a:buChar char="n"/>
            </a:pPr>
            <a:r>
              <a:rPr lang="en-US" altLang="zh-CN" dirty="0">
                <a:solidFill>
                  <a:schemeClr val="tx1"/>
                </a:solidFill>
              </a:rPr>
              <a:t>(</a:t>
            </a:r>
            <a:r>
              <a:rPr lang="en-US" altLang="zh-CN" dirty="0">
                <a:solidFill>
                  <a:srgbClr val="FF0000"/>
                </a:solidFill>
              </a:rPr>
              <a:t>514</a:t>
            </a:r>
            <a:r>
              <a:rPr lang="en-US" altLang="zh-CN" dirty="0">
                <a:solidFill>
                  <a:schemeClr val="tx1"/>
                </a:solidFill>
              </a:rPr>
              <a:t>/1302, Please refer to the figure)</a:t>
            </a:r>
          </a:p>
          <a:p>
            <a:pPr marL="1657350" lvl="3" indent="-342900" algn="just">
              <a:spcBef>
                <a:spcPts val="0"/>
              </a:spcBef>
              <a:spcAft>
                <a:spcPts val="600"/>
              </a:spcAft>
              <a:buFont typeface="Arial" panose="020B0604020202020204" pitchFamily="34" charset="0"/>
              <a:buChar char="•"/>
            </a:pPr>
            <a:endParaRPr lang="en-US" sz="1400" dirty="0"/>
          </a:p>
          <a:p>
            <a:pPr algn="just">
              <a:spcBef>
                <a:spcPts val="0"/>
              </a:spcBef>
              <a:spcAft>
                <a:spcPts val="600"/>
              </a:spcAft>
              <a:buFont typeface="Arial" panose="020B0604020202020204" pitchFamily="34" charset="0"/>
              <a:buChar char="•"/>
            </a:pPr>
            <a:r>
              <a:rPr lang="en-US" sz="2000" dirty="0"/>
              <a:t>Goals for </a:t>
            </a:r>
            <a:r>
              <a:rPr lang="en-US" altLang="zh-CN" sz="2000" dirty="0">
                <a:solidFill>
                  <a:srgbClr val="0000FF"/>
                </a:solidFill>
              </a:rPr>
              <a:t>May </a:t>
            </a:r>
            <a:r>
              <a:rPr lang="en-US" altLang="zh-CN" sz="2000" dirty="0"/>
              <a:t>2023 session</a:t>
            </a:r>
            <a:endParaRPr lang="en-US" sz="2000" dirty="0"/>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7</a:t>
            </a:r>
            <a:r>
              <a:rPr lang="en-US" sz="1800" dirty="0"/>
              <a:t> teleconference calls scheduled for </a:t>
            </a:r>
            <a:r>
              <a:rPr lang="en-US" sz="1800" dirty="0" err="1"/>
              <a:t>TGbf</a:t>
            </a:r>
            <a:r>
              <a:rPr lang="en-US" sz="1800" dirty="0"/>
              <a:t> (</a:t>
            </a:r>
            <a:r>
              <a:rPr lang="en-US" altLang="zh-CN" sz="1800" dirty="0">
                <a:solidFill>
                  <a:srgbClr val="0000FF"/>
                </a:solidFill>
              </a:rPr>
              <a:t>May 15 AM2 &amp; PM 2, 16 AM1 &amp; AM2, 17 AM1 &amp; AM2, 18 AM1 &amp; AM2</a:t>
            </a:r>
            <a:r>
              <a:rPr lang="en-US" sz="1800" dirty="0"/>
              <a:t>)</a:t>
            </a:r>
          </a:p>
          <a:p>
            <a:pPr marL="720725" lvl="1" indent="-342900" algn="just">
              <a:spcBef>
                <a:spcPts val="0"/>
              </a:spcBef>
              <a:spcAft>
                <a:spcPts val="600"/>
              </a:spcAft>
              <a:buFont typeface="Times New Roman" panose="02020603050405020304" pitchFamily="18" charset="0"/>
              <a:buChar char="−"/>
            </a:pPr>
            <a:r>
              <a:rPr lang="en-US" sz="1800" dirty="0"/>
              <a:t>Assign the comments</a:t>
            </a:r>
          </a:p>
          <a:p>
            <a:pPr marL="720725" lvl="1" indent="-342900" algn="just">
              <a:spcBef>
                <a:spcPts val="0"/>
              </a:spcBef>
              <a:spcAft>
                <a:spcPts val="600"/>
              </a:spcAft>
              <a:buFont typeface="Times New Roman" panose="02020603050405020304" pitchFamily="18" charset="0"/>
              <a:buChar char="−"/>
            </a:pPr>
            <a:r>
              <a:rPr lang="en-US" sz="1800" dirty="0"/>
              <a:t>Continue to resolve the </a:t>
            </a:r>
            <a:r>
              <a:rPr lang="en-US" altLang="zh-CN" sz="1800" dirty="0"/>
              <a:t>Comment </a:t>
            </a:r>
            <a:r>
              <a:rPr lang="en-US" sz="1800" dirty="0"/>
              <a:t>and </a:t>
            </a:r>
            <a:r>
              <a:rPr lang="en-US" altLang="zh-CN" sz="1800" dirty="0"/>
              <a:t>developing the </a:t>
            </a:r>
            <a:r>
              <a:rPr lang="en-US" altLang="zh-CN" sz="1800" dirty="0">
                <a:solidFill>
                  <a:srgbClr val="0000FF"/>
                </a:solidFill>
              </a:rPr>
              <a:t>Draft</a:t>
            </a:r>
            <a:r>
              <a:rPr lang="en-US" altLang="zh-CN" sz="1800" dirty="0"/>
              <a:t> (Requested </a:t>
            </a:r>
            <a:r>
              <a:rPr lang="en-US" altLang="zh-CN" sz="1800" dirty="0">
                <a:solidFill>
                  <a:srgbClr val="0000FF"/>
                </a:solidFill>
              </a:rPr>
              <a:t>2</a:t>
            </a:r>
            <a:r>
              <a:rPr lang="en-US" altLang="zh-CN" sz="1800" dirty="0"/>
              <a:t> calls per week)</a:t>
            </a:r>
          </a:p>
        </p:txBody>
      </p:sp>
      <p:graphicFrame>
        <p:nvGraphicFramePr>
          <p:cNvPr id="8"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4140260165"/>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3" name="Footer Placeholder 2">
            <a:extLst>
              <a:ext uri="{FF2B5EF4-FFF2-40B4-BE49-F238E27FC236}">
                <a16:creationId xmlns:a16="http://schemas.microsoft.com/office/drawing/2014/main" id="{31B30F6A-06D6-96E8-5467-7AC41AC5AA41}"/>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26B1BF23-0265-198B-1E3C-BF17BAA99A5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Date Placeholder 6">
            <a:extLst>
              <a:ext uri="{FF2B5EF4-FFF2-40B4-BE49-F238E27FC236}">
                <a16:creationId xmlns:a16="http://schemas.microsoft.com/office/drawing/2014/main" id="{89AA0D2B-C32E-81A5-FDF5-50361DBDC185}"/>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9657823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D1.0)</a:t>
            </a: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800" kern="0" dirty="0">
                <a:solidFill>
                  <a:schemeClr val="bg1">
                    <a:lumMod val="50000"/>
                  </a:schemeClr>
                </a:solidFill>
                <a:latin typeface="Times New Roman"/>
              </a:rPr>
              <a:t>January 20, 2023</a:t>
            </a:r>
          </a:p>
          <a:p>
            <a:pPr lvl="1" algn="just">
              <a:buFont typeface="Times New Roman" pitchFamily="16" charset="0"/>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800" kern="0" dirty="0">
              <a:solidFill>
                <a:srgbClr val="000000"/>
              </a:solidFill>
              <a:latin typeface="Times New Roman"/>
            </a:endParaRPr>
          </a:p>
          <a:p>
            <a:pPr algn="just">
              <a:buFont typeface="Times New Roman" pitchFamily="16" charset="0"/>
              <a:buChar char="•"/>
            </a:pPr>
            <a:r>
              <a:rPr lang="en-US" altLang="zh-CN" sz="18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400" dirty="0">
                <a:solidFill>
                  <a:schemeClr val="bg2"/>
                </a:solidFill>
              </a:rPr>
              <a:t>Initial LB start for D1.0</a:t>
            </a:r>
          </a:p>
          <a:p>
            <a:pPr lvl="1" algn="just">
              <a:buFont typeface="Times New Roman" pitchFamily="16" charset="0"/>
              <a:buChar char="•"/>
            </a:pPr>
            <a:endParaRPr lang="en-US" altLang="zh-CN" sz="1400" kern="0" dirty="0">
              <a:solidFill>
                <a:schemeClr val="bg2"/>
              </a:solidFill>
              <a:latin typeface="Times New Roman"/>
            </a:endParaRPr>
          </a:p>
          <a:p>
            <a:pPr algn="just">
              <a:buFont typeface="Times New Roman" pitchFamily="16" charset="0"/>
              <a:buChar char="•"/>
            </a:pPr>
            <a:r>
              <a:rPr lang="en-US" altLang="zh-CN" sz="18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400" dirty="0">
                <a:solidFill>
                  <a:schemeClr val="bg2"/>
                </a:solidFill>
              </a:rPr>
              <a:t>Initial LB end for D1.0</a:t>
            </a:r>
          </a:p>
          <a:p>
            <a:pPr lvl="1" algn="just">
              <a:buFont typeface="Times New Roman" pitchFamily="16" charset="0"/>
              <a:buChar char="•"/>
            </a:pPr>
            <a:r>
              <a:rPr lang="en-US" altLang="zh-CN" sz="1400" dirty="0">
                <a:solidFill>
                  <a:schemeClr val="bg2"/>
                </a:solidFill>
              </a:rPr>
              <a:t>Assign the comments</a:t>
            </a:r>
            <a:endParaRPr lang="en-US" altLang="zh-CN" sz="1400" kern="0" dirty="0">
              <a:solidFill>
                <a:schemeClr val="bg2"/>
              </a:solidFill>
              <a:latin typeface="Times New Roman"/>
            </a:endParaRPr>
          </a:p>
          <a:p>
            <a:pPr lvl="0" algn="just">
              <a:buFont typeface="Times New Roman" pitchFamily="16" charset="0"/>
              <a:buChar char="•"/>
            </a:pPr>
            <a:endParaRPr lang="en-US" altLang="zh-CN" sz="1800" kern="0" dirty="0">
              <a:solidFill>
                <a:srgbClr val="000000"/>
              </a:solidFill>
              <a:latin typeface="Times New Roman"/>
            </a:endParaRPr>
          </a:p>
          <a:p>
            <a:pPr lvl="0" algn="just">
              <a:buFont typeface="Times New Roman" pitchFamily="16" charset="0"/>
              <a:buChar char="•"/>
            </a:pPr>
            <a:endParaRPr lang="en-US" altLang="zh-CN" sz="1800" kern="0" dirty="0">
              <a:solidFill>
                <a:srgbClr val="000000"/>
              </a:solidFill>
              <a:latin typeface="Times New Roman"/>
            </a:endParaRPr>
          </a:p>
          <a:p>
            <a:pPr lvl="0" algn="just">
              <a:buFont typeface="Times New Roman" pitchFamily="16" charset="0"/>
              <a:buChar char="•"/>
            </a:pPr>
            <a:r>
              <a:rPr lang="en-US" altLang="zh-CN" sz="1800" kern="0" dirty="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8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D122C550-C2AF-5197-6C3B-FC5794D627A4}"/>
              </a:ext>
            </a:extLst>
          </p:cNvPr>
          <p:cNvSpPr>
            <a:spLocks noGrp="1"/>
          </p:cNvSpPr>
          <p:nvPr>
            <p:ph type="ftr" idx="14"/>
          </p:nvPr>
        </p:nvSpPr>
        <p:spPr/>
        <p:txBody>
          <a:bodyPr/>
          <a:lstStyle/>
          <a:p>
            <a:r>
              <a:rPr lang="en-GB"/>
              <a:t>Tony Xiao Han, Huawei</a:t>
            </a:r>
            <a:endParaRPr lang="en-GB" dirty="0"/>
          </a:p>
        </p:txBody>
      </p:sp>
      <p:sp>
        <p:nvSpPr>
          <p:cNvPr id="5" name="Slide Number Placeholder 4">
            <a:extLst>
              <a:ext uri="{FF2B5EF4-FFF2-40B4-BE49-F238E27FC236}">
                <a16:creationId xmlns:a16="http://schemas.microsoft.com/office/drawing/2014/main" id="{24530348-311D-7432-97D0-AF27D118F41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Date Placeholder 5">
            <a:extLst>
              <a:ext uri="{FF2B5EF4-FFF2-40B4-BE49-F238E27FC236}">
                <a16:creationId xmlns:a16="http://schemas.microsoft.com/office/drawing/2014/main" id="{6EAAD187-573A-B2B5-13D6-C7509A76F1F3}"/>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795893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 Too close to March plenary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00B050"/>
                </a:solidFill>
                <a:cs typeface="Times New Roman" panose="02020603050405020304" pitchFamily="18" charset="0"/>
              </a:rPr>
              <a:t>holiday</a:t>
            </a: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00B050"/>
                </a:solidFill>
                <a:cs typeface="Times New Roman" panose="02020603050405020304" pitchFamily="18" charset="0"/>
              </a:rPr>
              <a: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15    (Monday PM 2), 	 	16:00-18:00 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16    (Tuesday AM 1),		08:00-10:00 Orlando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17    (Wednesday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17    (Wednesday AM 2),		10:30-12:30 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18    (Thursday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(Thursday AM 2),		</a:t>
            </a:r>
            <a:r>
              <a:rPr lang="en-US" altLang="zh-CN" sz="1200" dirty="0">
                <a:solidFill>
                  <a:srgbClr val="00B0F0"/>
                </a:solidFill>
                <a:ea typeface="宋体" panose="02010600030101010101" pitchFamily="2" charset="-122"/>
              </a:rPr>
              <a:t>10:30-12:30</a:t>
            </a:r>
            <a:r>
              <a:rPr lang="en-US" altLang="zh-CN" sz="1200" dirty="0">
                <a:solidFill>
                  <a:srgbClr val="00B0F0"/>
                </a:solidFill>
                <a:cs typeface="Times New Roman" panose="02020603050405020304" pitchFamily="18" charset="0"/>
              </a:rPr>
              <a:t> Orlando time</a:t>
            </a: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Footer Placeholder 1">
            <a:extLst>
              <a:ext uri="{FF2B5EF4-FFF2-40B4-BE49-F238E27FC236}">
                <a16:creationId xmlns:a16="http://schemas.microsoft.com/office/drawing/2014/main" id="{32483AEB-372A-5266-A765-728976FDF016}"/>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7D2AC734-F84D-2631-D24E-FF520D19A4F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4" name="Date Placeholder 3">
            <a:extLst>
              <a:ext uri="{FF2B5EF4-FFF2-40B4-BE49-F238E27FC236}">
                <a16:creationId xmlns:a16="http://schemas.microsoft.com/office/drawing/2014/main" id="{3A3803B2-D069-6C1B-0088-1334D67170D0}"/>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6816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chemeClr val="bg2"/>
                </a:solidFill>
                <a:cs typeface="Times New Roman" panose="02020603050405020304" pitchFamily="18" charset="0"/>
              </a:rPr>
              <a:t>– Too close to 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July 10    (Monday PM 2),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July 11    (Tuesday PM 2),		16:00-18:00 Berlin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July 12    (Wednesday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70C0"/>
                </a:solidFill>
                <a:ea typeface="宋体" panose="02010600030101010101" pitchFamily="2" charset="-122"/>
              </a:rPr>
              <a:t>July 12    (Wednesday PM 2),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July 13    (Thursday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(Thursday PM 2),		</a:t>
            </a:r>
            <a:r>
              <a:rPr lang="en-US" altLang="zh-CN" sz="1200"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Footer Placeholder 1">
            <a:extLst>
              <a:ext uri="{FF2B5EF4-FFF2-40B4-BE49-F238E27FC236}">
                <a16:creationId xmlns:a16="http://schemas.microsoft.com/office/drawing/2014/main" id="{4C1CD4F9-BF04-9CAF-B109-4A307E845BEC}"/>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F3579ECA-E9F4-917B-B4C8-469248F67763}"/>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Date Placeholder 3">
            <a:extLst>
              <a:ext uri="{FF2B5EF4-FFF2-40B4-BE49-F238E27FC236}">
                <a16:creationId xmlns:a16="http://schemas.microsoft.com/office/drawing/2014/main" id="{F0167281-F71F-CCBE-D384-D16E4BC441E7}"/>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596375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a:bodyPr>
          <a:lstStyle/>
          <a:p>
            <a:pPr>
              <a:buFont typeface="Arial" panose="020B0604020202020204" pitchFamily="34" charset="0"/>
              <a:buChar char="•"/>
            </a:pPr>
            <a:r>
              <a:rPr lang="en-US" altLang="en-US"/>
              <a:t>Editors Meeting
ANA
ARC SC (Architecture)
Coex SC
PAR Review SC
WNG SC (Wireless Next Generation)
JTC1 802 SC
TGme (Maintenance)
TGbe (Extremely High Throughput)
TGbf (WLAN Sensing)
TGbh (Random and Changing MAC Addresses)
TGbi (Enhanced Data Privacy)
TGbk (320 MHz Positioning)
UHR SG (Ultra High Reliability)
AMP SG (Ambient power IoT devices)
AIML TIG (AI and ML)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May 2023 session:</a:t>
            </a:r>
            <a:endParaRPr lang="en-US" alt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(Random and Changing MAC Addresses) – May 2023</a:t>
            </a:r>
            <a:endParaRPr lang="en-GB" dirty="0"/>
          </a:p>
        </p:txBody>
      </p:sp>
      <p:sp>
        <p:nvSpPr>
          <p:cNvPr id="5122" name="Rectangle 2"/>
          <p:cNvSpPr>
            <a:spLocks noGrp="1" noChangeArrowheads="1"/>
          </p:cNvSpPr>
          <p:nvPr>
            <p:ph idx="1"/>
          </p:nvPr>
        </p:nvSpPr>
        <p:spPr>
          <a:xfrm>
            <a:off x="889000" y="1219200"/>
            <a:ext cx="10500784" cy="5256214"/>
          </a:xfrm>
          <a:ln/>
        </p:spPr>
        <p:txBody>
          <a:bodyPr/>
          <a:lstStyle/>
          <a:p>
            <a:pPr marL="342900" lvl="2" indent="-342900">
              <a:spcBef>
                <a:spcPts val="1200"/>
              </a:spcBef>
              <a:spcAft>
                <a:spcPts val="0"/>
              </a:spcAft>
              <a:defRPr/>
            </a:pPr>
            <a:r>
              <a:rPr lang="en-US" altLang="en-US" sz="2400" b="1" dirty="0"/>
              <a:t>Status: D0.3 posted, and Comment Collection 41 held on D0.2, all comments resolved (pending final motion this week), will produce D1.0</a:t>
            </a:r>
          </a:p>
          <a:p>
            <a:pPr marL="342900" lvl="2" indent="-342900">
              <a:spcBef>
                <a:spcPts val="1200"/>
              </a:spcBef>
              <a:spcAft>
                <a:spcPts val="0"/>
              </a:spcAft>
              <a:defRPr/>
            </a:pPr>
            <a:r>
              <a:rPr lang="en-US" altLang="en-US" sz="2400" b="1" dirty="0"/>
              <a:t>Five teleconferences since March</a:t>
            </a:r>
          </a:p>
          <a:p>
            <a:pPr marL="342900" lvl="2" indent="-342900">
              <a:spcBef>
                <a:spcPts val="0"/>
              </a:spcBef>
              <a:spcAft>
                <a:spcPts val="0"/>
              </a:spcAft>
              <a:buFontTx/>
              <a:buChar char="-"/>
              <a:defRPr/>
            </a:pPr>
            <a:r>
              <a:rPr lang="en-US" altLang="en-US" sz="2400" b="1" dirty="0"/>
              <a:t>Agreement on additional solutions to be added to D0.2, and comment resolution on CC41 completed</a:t>
            </a:r>
          </a:p>
          <a:p>
            <a:pPr marL="342900" lvl="2" indent="-342900">
              <a:spcBef>
                <a:spcPts val="1200"/>
              </a:spcBef>
              <a:spcAft>
                <a:spcPts val="0"/>
              </a:spcAft>
              <a:defRPr/>
            </a:pPr>
            <a:r>
              <a:rPr lang="en-US" altLang="en-US" sz="2400" b="1" dirty="0"/>
              <a:t>Will have up to three meetings this session: Monday 10:30 ET, Tuesday 13:30 ET (if needed), Thursday 8:00 ET (if needed)</a:t>
            </a:r>
          </a:p>
          <a:p>
            <a:pPr marL="342900" lvl="2" indent="-342900">
              <a:spcBef>
                <a:spcPts val="1200"/>
              </a:spcBef>
              <a:spcAft>
                <a:spcPts val="0"/>
              </a:spcAft>
              <a:defRPr/>
            </a:pPr>
            <a:r>
              <a:rPr lang="en-US" altLang="en-US" sz="2400" b="1" dirty="0"/>
              <a:t>Agenda topics (agenda is in </a:t>
            </a:r>
            <a:r>
              <a:rPr lang="en-US" altLang="en-US" sz="2400" b="1" dirty="0">
                <a:hlinkClick r:id="rId3"/>
              </a:rPr>
              <a:t>11-23/0575r2</a:t>
            </a:r>
            <a:r>
              <a:rPr lang="en-US" altLang="en-US" sz="2400" b="1" dirty="0"/>
              <a:t>):</a:t>
            </a:r>
          </a:p>
          <a:p>
            <a:pPr marL="342900" lvl="2" indent="-342900">
              <a:spcBef>
                <a:spcPts val="0"/>
              </a:spcBef>
              <a:spcAft>
                <a:spcPts val="0"/>
              </a:spcAft>
              <a:buFontTx/>
              <a:buChar char="-"/>
              <a:defRPr/>
            </a:pPr>
            <a:r>
              <a:rPr lang="en-US" altLang="en-US" sz="2400" b="1" dirty="0"/>
              <a:t>Final review and motion on comment resolutions on CC41:</a:t>
            </a:r>
            <a:r>
              <a:rPr lang="en-US" sz="2400" b="1" dirty="0"/>
              <a:t> </a:t>
            </a:r>
            <a:r>
              <a:rPr lang="en-US" sz="2400" b="0" dirty="0">
                <a:hlinkClick r:id="rId4"/>
              </a:rPr>
              <a:t>11-22/0973r27</a:t>
            </a:r>
            <a:r>
              <a:rPr lang="en-US" sz="2400" b="0" dirty="0"/>
              <a:t>, </a:t>
            </a:r>
            <a:r>
              <a:rPr lang="en-US" sz="2400" b="0" dirty="0">
                <a:hlinkClick r:id="rId5"/>
              </a:rPr>
              <a:t>11-22/0651r18</a:t>
            </a:r>
            <a:r>
              <a:rPr lang="en-US" sz="2400" b="0" dirty="0"/>
              <a:t>  </a:t>
            </a:r>
            <a:endParaRPr lang="en-US" altLang="en-US" sz="2400" dirty="0"/>
          </a:p>
          <a:p>
            <a:pPr marL="342900" lvl="2" indent="-342900">
              <a:spcBef>
                <a:spcPts val="0"/>
              </a:spcBef>
              <a:spcAft>
                <a:spcPts val="0"/>
              </a:spcAft>
              <a:buFontTx/>
              <a:buChar char="-"/>
              <a:defRPr/>
            </a:pPr>
            <a:r>
              <a:rPr lang="en-US" altLang="en-US" sz="2400" b="1" dirty="0"/>
              <a:t>Motion for Initial Letter Ballot on D1.0: </a:t>
            </a:r>
            <a:r>
              <a:rPr lang="en-US" sz="2400" b="0" dirty="0">
                <a:hlinkClick r:id="rId5"/>
              </a:rPr>
              <a:t>11-22/0651r18</a:t>
            </a:r>
            <a:endParaRPr lang="en-US" altLang="en-US" sz="2400" b="1" dirty="0"/>
          </a:p>
          <a:p>
            <a:pPr marL="342900" lvl="2" indent="-342900">
              <a:spcBef>
                <a:spcPts val="0"/>
              </a:spcBef>
              <a:spcAft>
                <a:spcPts val="0"/>
              </a:spcAft>
              <a:buFontTx/>
              <a:buChar char="-"/>
              <a:defRPr/>
            </a:pPr>
            <a:r>
              <a:rPr lang="en-US" altLang="en-US" sz="2400" b="1" dirty="0"/>
              <a:t>Respond to liaisons from WBA </a:t>
            </a:r>
            <a:r>
              <a:rPr lang="en-US" sz="2400" u="sng" dirty="0">
                <a:hlinkClick r:id="rId6"/>
              </a:rPr>
              <a:t>11-21/0703r0</a:t>
            </a:r>
            <a:r>
              <a:rPr lang="en-US" sz="2400" dirty="0"/>
              <a:t>, </a:t>
            </a:r>
            <a:r>
              <a:rPr lang="en-US" sz="2400" u="sng" dirty="0">
                <a:hlinkClick r:id="rId7"/>
              </a:rPr>
              <a:t>11-21/1141r0</a:t>
            </a:r>
            <a:r>
              <a:rPr lang="en-US" sz="2400" u="sng" dirty="0"/>
              <a:t>, </a:t>
            </a:r>
            <a:r>
              <a:rPr lang="en-US" sz="2400" dirty="0">
                <a:hlinkClick r:id="rId8"/>
              </a:rPr>
              <a:t>11-22/0668r0</a:t>
            </a:r>
            <a:r>
              <a:rPr lang="en-US" sz="2400" dirty="0"/>
              <a:t>, </a:t>
            </a:r>
            <a:r>
              <a:rPr lang="en-US" sz="2400" dirty="0">
                <a:hlinkClick r:id="rId9"/>
              </a:rPr>
              <a:t>11-22/0653r0</a:t>
            </a:r>
            <a:endParaRPr lang="en-US" altLang="en-US" sz="2400" dirty="0"/>
          </a:p>
        </p:txBody>
      </p:sp>
      <p:sp>
        <p:nvSpPr>
          <p:cNvPr id="2" name="Footer Placeholder 1">
            <a:extLst>
              <a:ext uri="{FF2B5EF4-FFF2-40B4-BE49-F238E27FC236}">
                <a16:creationId xmlns:a16="http://schemas.microsoft.com/office/drawing/2014/main" id="{D9BBE332-338C-52DC-A6FB-09A2AAA09C4D}"/>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85AB54B9-B99B-C8DC-3952-EE2F983A65C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Date Placeholder 6">
            <a:extLst>
              <a:ext uri="{FF2B5EF4-FFF2-40B4-BE49-F238E27FC236}">
                <a16:creationId xmlns:a16="http://schemas.microsoft.com/office/drawing/2014/main" id="{E567FB44-8D94-35C2-B7C0-C00CC8E6E8A1}"/>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1345599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Date Placeholder 1"/>
          <p:cNvSpPr txBox="1"/>
          <p:nvPr/>
        </p:nvSpPr>
        <p:spPr>
          <a:xfrm>
            <a:off x="914399" y="227827"/>
            <a:ext cx="181769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vl1pPr>
          </a:lstStyle>
          <a:p>
            <a:r>
              <a:rPr lang="en-US" dirty="0"/>
              <a:t>May </a:t>
            </a:r>
            <a:r>
              <a:rPr dirty="0"/>
              <a:t>202</a:t>
            </a:r>
            <a:r>
              <a:rPr lang="en-US" dirty="0"/>
              <a:t>3</a:t>
            </a:r>
            <a:endParaRPr dirty="0"/>
          </a:p>
        </p:txBody>
      </p:sp>
      <p:sp>
        <p:nvSpPr>
          <p:cNvPr id="80" name="Slide Number Placeholder 3"/>
          <p:cNvSpPr txBox="1">
            <a:spLocks noGrp="1"/>
          </p:cNvSpPr>
          <p:nvPr>
            <p:ph type="sldNum" sz="quarter" idx="2"/>
          </p:nvPr>
        </p:nvSpPr>
        <p:spPr>
          <a:xfrm>
            <a:off x="6063192" y="6475414"/>
            <a:ext cx="165101"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449262" rtl="0" fontAlgn="auto" latinLnBrk="0" hangingPunct="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kumimoji="0" sz="1200" b="0" i="0" u="none" strike="noStrike" cap="none" spc="0" normalizeH="0" baseline="0">
                <a:ln>
                  <a:noFill/>
                </a:ln>
                <a:solidFill>
                  <a:srgbClr val="000000"/>
                </a:solidFill>
                <a:effectLst/>
                <a:uFillTx/>
                <a:latin typeface="+mn-lt"/>
                <a:ea typeface="+mn-ea"/>
                <a:cs typeface="+mn-cs"/>
                <a:sym typeface="Times New Roman"/>
              </a:defRPr>
            </a:lvl1pPr>
            <a:lvl2pPr marL="0" marR="0" indent="4572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2pPr>
            <a:lvl3pPr marL="0" marR="0" indent="9144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3pPr>
            <a:lvl4pPr marL="0" marR="0" indent="13716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4pPr>
            <a:lvl5pPr marL="0" marR="0" indent="18288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5pPr>
            <a:lvl6pPr marL="0" marR="0" indent="22860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6pPr>
            <a:lvl7pPr marL="0" marR="0" indent="27432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7pPr>
            <a:lvl8pPr marL="0" marR="0" indent="32004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8pPr>
            <a:lvl9pPr marL="0" marR="0" indent="36576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9pPr>
          </a:lstStyle>
          <a:p>
            <a:fld id="{86CB4B4D-7CA3-9044-876B-883B54F8677D}" type="slidenum">
              <a:rPr lang="en-US" smtClean="0"/>
              <a:pPr/>
              <a:t>21</a:t>
            </a:fld>
            <a:endParaRPr/>
          </a:p>
        </p:txBody>
      </p:sp>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r>
              <a:rPr lang="en-US" dirty="0"/>
              <a:t> </a:t>
            </a:r>
            <a:r>
              <a:rPr dirty="0"/>
              <a:t>–</a:t>
            </a:r>
            <a:r>
              <a:rPr lang="en-US" dirty="0"/>
              <a:t> May 2023</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is working on feature definition based on the approved requirements and text for those features.</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need more submissions making technical proposals to address some of the more challenging requirements.</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Meeting slots for </a:t>
            </a: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at the May interim session:</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PM1</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PM2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PM2     	</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PM1     </a:t>
            </a:r>
          </a:p>
          <a:p>
            <a:pPr marL="0" indent="0">
              <a:buClr>
                <a:srgbClr val="000000"/>
              </a:buClr>
              <a:buSzPct val="100000"/>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3/574r0.</a:t>
            </a:r>
            <a:endParaRPr sz="2000"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B894ED98-3786-D3B5-1179-F94BC9468D64}"/>
              </a:ext>
            </a:extLst>
          </p:cNvPr>
          <p:cNvSpPr>
            <a:spLocks noGrp="1"/>
          </p:cNvSpPr>
          <p:nvPr>
            <p:ph type="dt" idx="10"/>
          </p:nvPr>
        </p:nvSpPr>
        <p:spPr/>
        <p:txBody>
          <a:bodyPr/>
          <a:lstStyle/>
          <a:p>
            <a:r>
              <a:rPr lang="en-US"/>
              <a:t>May 2023</a:t>
            </a:r>
            <a:endParaRPr lang="en-GB"/>
          </a:p>
        </p:txBody>
      </p:sp>
      <p:sp>
        <p:nvSpPr>
          <p:cNvPr id="3" name="Footer Placeholder 2">
            <a:extLst>
              <a:ext uri="{FF2B5EF4-FFF2-40B4-BE49-F238E27FC236}">
                <a16:creationId xmlns:a16="http://schemas.microsoft.com/office/drawing/2014/main" id="{7555D47C-39EE-7A62-741F-61374654316A}"/>
              </a:ext>
            </a:extLst>
          </p:cNvPr>
          <p:cNvSpPr>
            <a:spLocks noGrp="1"/>
          </p:cNvSpPr>
          <p:nvPr>
            <p:ph type="ftr" idx="11"/>
          </p:nvPr>
        </p:nvSpPr>
        <p:spPr/>
        <p:txBody>
          <a:bodyPr/>
          <a:lstStyle/>
          <a:p>
            <a:r>
              <a:rPr lang="en-GB"/>
              <a:t>Carol Ansley, Cox</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701804"/>
            <a:ext cx="11198440" cy="215876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TG is chartered to extend the Fine Timing Measurement (FTM) procedure to the 320MHz 802.11be waveforms and channelization.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Progress since the March meeting: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Review draft text proposals 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320MHz PHY waveforms (HE Ranging NDP and HE TB Ranging NTB)</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TB and Non-TB FTM operation measurement exchange and frame format.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Passive Ranging measurement exchange and frame format.</a:t>
            </a:r>
            <a:endParaRPr lang="en-US" b="0" dirty="0"/>
          </a:p>
        </p:txBody>
      </p:sp>
      <p:sp>
        <p:nvSpPr>
          <p:cNvPr id="2" name="Footer Placeholder 1">
            <a:extLst>
              <a:ext uri="{FF2B5EF4-FFF2-40B4-BE49-F238E27FC236}">
                <a16:creationId xmlns:a16="http://schemas.microsoft.com/office/drawing/2014/main" id="{AD8487D5-0503-8BE9-9AFC-09595B770335}"/>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9EF74B58-0D85-440C-00BE-2906E689D47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7" name="Date Placeholder 6">
            <a:extLst>
              <a:ext uri="{FF2B5EF4-FFF2-40B4-BE49-F238E27FC236}">
                <a16:creationId xmlns:a16="http://schemas.microsoft.com/office/drawing/2014/main" id="{FB8E2250-C534-43A7-2A0D-EE101F68C05F}"/>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6076733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701804"/>
            <a:ext cx="11198440" cy="215876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Targets for this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Adopt the 1</a:t>
            </a:r>
            <a:r>
              <a:rPr lang="en-US" b="0" baseline="30000" dirty="0"/>
              <a:t>st</a:t>
            </a:r>
            <a:r>
              <a:rPr lang="en-US" b="0" dirty="0"/>
              <a:t> </a:t>
            </a:r>
            <a:r>
              <a:rPr lang="en-US" dirty="0"/>
              <a:t>draft text </a:t>
            </a:r>
            <a:r>
              <a:rPr lang="en-US" b="0" dirty="0"/>
              <a:t>submission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Review submissions towards SFD text as needed and consider completion of SFD.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Review</a:t>
            </a:r>
            <a:r>
              <a:rPr lang="en-US" dirty="0"/>
              <a:t> submission toward Draft Amendment Text.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Affirmation vote </a:t>
            </a:r>
            <a:r>
              <a:rPr lang="en-US" dirty="0"/>
              <a:t>for a new TG secretary .</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96825998-D680-7B4D-CEB5-F52E45CD3DFD}"/>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147A299B-9F40-739C-5A9B-358F08A2EE8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7" name="Date Placeholder 6">
            <a:extLst>
              <a:ext uri="{FF2B5EF4-FFF2-40B4-BE49-F238E27FC236}">
                <a16:creationId xmlns:a16="http://schemas.microsoft.com/office/drawing/2014/main" id="{B179EDF2-5951-5FE4-E7B0-18813650371B}"/>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1289755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Ranging</a:t>
            </a:r>
          </a:p>
        </p:txBody>
      </p:sp>
      <p:sp>
        <p:nvSpPr>
          <p:cNvPr id="4098" name="Rectangle 2"/>
          <p:cNvSpPr>
            <a:spLocks noGrp="1" noChangeArrowheads="1"/>
          </p:cNvSpPr>
          <p:nvPr>
            <p:ph idx="1"/>
          </p:nvPr>
        </p:nvSpPr>
        <p:spPr>
          <a:xfrm>
            <a:off x="479376" y="1484784"/>
            <a:ext cx="11161240" cy="4609631"/>
          </a:xfrm>
          <a:ln/>
        </p:spPr>
        <p:txBody>
          <a:bodyPr/>
          <a:lstStyle/>
          <a:p>
            <a:pPr>
              <a:buFont typeface="Times New Roman" pitchFamily="16" charset="0"/>
              <a:buChar char="•"/>
            </a:pPr>
            <a:r>
              <a:rPr lang="en-US" b="0" dirty="0"/>
              <a:t>TG scheduled to meet for 3 meeting slots during this session:</a:t>
            </a:r>
          </a:p>
          <a:p>
            <a:pPr lvl="1">
              <a:buFont typeface="Arial" panose="020B0604020202020204" pitchFamily="34" charset="0"/>
              <a:buChar char="•"/>
            </a:pPr>
            <a:r>
              <a:rPr lang="en-US" altLang="en-US" dirty="0"/>
              <a:t>May	 	15</a:t>
            </a:r>
            <a:r>
              <a:rPr lang="en-US" altLang="en-US" baseline="30000" dirty="0"/>
              <a:t>th</a:t>
            </a:r>
            <a:r>
              <a:rPr lang="en-US" altLang="en-US" dirty="0"/>
              <a:t>		Mon. 		PM1</a:t>
            </a:r>
          </a:p>
          <a:p>
            <a:pPr lvl="1">
              <a:buFont typeface="Arial" panose="020B0604020202020204" pitchFamily="34" charset="0"/>
              <a:buChar char="•"/>
            </a:pPr>
            <a:r>
              <a:rPr lang="en-US" altLang="en-US" dirty="0"/>
              <a:t>May 		16</a:t>
            </a:r>
            <a:r>
              <a:rPr lang="en-US" altLang="en-US" baseline="30000" dirty="0"/>
              <a:t>th</a:t>
            </a:r>
            <a:r>
              <a:rPr lang="en-US" altLang="en-US" dirty="0"/>
              <a:t> 		Tue.		PM1</a:t>
            </a:r>
          </a:p>
          <a:p>
            <a:pPr lvl="1">
              <a:buFont typeface="Arial" panose="020B0604020202020204" pitchFamily="34" charset="0"/>
              <a:buChar char="•"/>
            </a:pPr>
            <a:r>
              <a:rPr lang="en-US" altLang="en-US" dirty="0"/>
              <a:t>May 	 	17</a:t>
            </a:r>
            <a:r>
              <a:rPr lang="en-US" altLang="en-US" baseline="30000" dirty="0"/>
              <a:t>th</a:t>
            </a:r>
            <a:r>
              <a:rPr lang="en-US" altLang="en-US" dirty="0"/>
              <a:t>		Wed		PM2</a:t>
            </a:r>
          </a:p>
          <a:p>
            <a:pPr lvl="1">
              <a:buFont typeface="Arial" panose="020B0604020202020204" pitchFamily="34" charset="0"/>
              <a:buChar char="•"/>
            </a:pPr>
            <a:endParaRPr lang="en-US" altLang="en-US" sz="700" b="0" dirty="0"/>
          </a:p>
          <a:p>
            <a:pPr>
              <a:buFont typeface="Times New Roman" pitchFamily="16" charset="0"/>
              <a:buChar char="•"/>
            </a:pPr>
            <a:r>
              <a:rPr lang="en-US" b="0" dirty="0"/>
              <a:t>Agenda document is submission: 11-23/569, for latest revision use </a:t>
            </a:r>
            <a:r>
              <a:rPr lang="en-US" b="0" dirty="0">
                <a:hlinkClick r:id="rId3"/>
              </a:rPr>
              <a:t>link</a:t>
            </a:r>
            <a:r>
              <a:rPr lang="en-US" b="0" dirty="0"/>
              <a:t>.</a:t>
            </a:r>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2" name="Footer Placeholder 1">
            <a:extLst>
              <a:ext uri="{FF2B5EF4-FFF2-40B4-BE49-F238E27FC236}">
                <a16:creationId xmlns:a16="http://schemas.microsoft.com/office/drawing/2014/main" id="{AC95E0A8-1074-E1B4-B126-556F00F28226}"/>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31AFEAFD-BDE3-E724-4D4B-8C088CB4275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Date Placeholder 6">
            <a:extLst>
              <a:ext uri="{FF2B5EF4-FFF2-40B4-BE49-F238E27FC236}">
                <a16:creationId xmlns:a16="http://schemas.microsoft.com/office/drawing/2014/main" id="{827FF3B3-EFFC-BB08-ED73-933ECBEC1006}"/>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6733474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Snapshot for Ultra High Reliability UHR SG</a:t>
            </a:r>
          </a:p>
        </p:txBody>
      </p:sp>
      <p:sp>
        <p:nvSpPr>
          <p:cNvPr id="4098" name="Rectangle 2"/>
          <p:cNvSpPr>
            <a:spLocks noGrp="1" noChangeArrowheads="1"/>
          </p:cNvSpPr>
          <p:nvPr>
            <p:ph idx="1"/>
          </p:nvPr>
        </p:nvSpPr>
        <p:spPr>
          <a:xfrm>
            <a:off x="767408" y="1916832"/>
            <a:ext cx="10622376" cy="4319484"/>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Status and Work completed since March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4 Conference calls: 20 contributions</a:t>
            </a:r>
          </a:p>
          <a:p>
            <a:pPr lvl="1">
              <a:buFont typeface="Arial" panose="020B0604020202020204" pitchFamily="34" charset="0"/>
              <a:buChar char="•"/>
            </a:pPr>
            <a:r>
              <a:rPr lang="en-US" sz="1800" dirty="0"/>
              <a:t>Minutes:</a:t>
            </a:r>
          </a:p>
          <a:p>
            <a:pPr lvl="2">
              <a:buFont typeface="Arial" panose="020B0604020202020204" pitchFamily="34" charset="0"/>
              <a:buChar char="•"/>
            </a:pPr>
            <a:r>
              <a:rPr lang="en-US" sz="1600" dirty="0"/>
              <a:t>March plenary: </a:t>
            </a:r>
            <a:r>
              <a:rPr lang="en-US" sz="1600" u="sng" dirty="0">
                <a:solidFill>
                  <a:srgbClr val="0000FF"/>
                </a:solidFill>
                <a:effectLst/>
                <a:latin typeface="Times New Roman" panose="02020603050405020304" pitchFamily="18" charset="0"/>
                <a:ea typeface="Times New Roman" panose="02020603050405020304" pitchFamily="18" charset="0"/>
              </a:rPr>
              <a:t>https://mentor.ieee.org/802.11/dcn/23/11-23-0409-00-0uhr-uhr-sg-march-2023-meeting-minutes.docx</a:t>
            </a:r>
            <a:endParaRPr lang="en-US" sz="1600" dirty="0"/>
          </a:p>
          <a:p>
            <a:pPr lvl="2">
              <a:buFont typeface="Arial" panose="020B0604020202020204" pitchFamily="34" charset="0"/>
              <a:buChar char="•"/>
            </a:pPr>
            <a:r>
              <a:rPr lang="en-US" sz="1600" dirty="0"/>
              <a:t>Teleconferences March-April: </a:t>
            </a:r>
            <a:r>
              <a:rPr lang="en-US" sz="1600" u="sng" dirty="0">
                <a:solidFill>
                  <a:srgbClr val="0000FF"/>
                </a:solidFill>
                <a:latin typeface="Times New Roman" panose="02020603050405020304" pitchFamily="18" charset="0"/>
                <a:ea typeface="Times New Roman" panose="02020603050405020304" pitchFamily="18" charset="0"/>
              </a:rPr>
              <a:t>https://mentor.ieee.org/802.11/dcn/23/11-23-0532-01-0uhr-uhr-sg-mar-apr-2023-telecon-minutes.docx</a:t>
            </a:r>
          </a:p>
          <a:p>
            <a:pPr marL="914400" lvl="2" indent="0"/>
            <a:endParaRPr lang="en-US"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Goal for May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Technical submissions and discussion on the different PAR KPIs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2" name="Footer Placeholder 1">
            <a:extLst>
              <a:ext uri="{FF2B5EF4-FFF2-40B4-BE49-F238E27FC236}">
                <a16:creationId xmlns:a16="http://schemas.microsoft.com/office/drawing/2014/main" id="{D9A5D320-E734-79C1-3650-FB1615B911B6}"/>
              </a:ext>
            </a:extLst>
          </p:cNvPr>
          <p:cNvSpPr>
            <a:spLocks noGrp="1"/>
          </p:cNvSpPr>
          <p:nvPr>
            <p:ph type="ftr" idx="14"/>
          </p:nvPr>
        </p:nvSpPr>
        <p:spPr/>
        <p:txBody>
          <a:bodyPr/>
          <a:lstStyle/>
          <a:p>
            <a:r>
              <a:rPr lang="en-GB"/>
              <a:t>Laurent Cariou, Intel</a:t>
            </a:r>
            <a:endParaRPr lang="en-GB" dirty="0"/>
          </a:p>
        </p:txBody>
      </p:sp>
      <p:sp>
        <p:nvSpPr>
          <p:cNvPr id="3" name="Slide Number Placeholder 2">
            <a:extLst>
              <a:ext uri="{FF2B5EF4-FFF2-40B4-BE49-F238E27FC236}">
                <a16:creationId xmlns:a16="http://schemas.microsoft.com/office/drawing/2014/main" id="{566324F9-AA77-72C5-4102-62E52067E9B3}"/>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Date Placeholder 6">
            <a:extLst>
              <a:ext uri="{FF2B5EF4-FFF2-40B4-BE49-F238E27FC236}">
                <a16:creationId xmlns:a16="http://schemas.microsoft.com/office/drawing/2014/main" id="{2541278F-70A7-65D8-5BFA-B9206DBFAC5A}"/>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6910910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973833"/>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Snapshot for Ultra High Reliability UHR SG</a:t>
            </a:r>
          </a:p>
        </p:txBody>
      </p:sp>
      <p:sp>
        <p:nvSpPr>
          <p:cNvPr id="4098" name="Rectangle 2"/>
          <p:cNvSpPr>
            <a:spLocks noGrp="1" noChangeArrowheads="1"/>
          </p:cNvSpPr>
          <p:nvPr>
            <p:ph idx="1"/>
          </p:nvPr>
        </p:nvSpPr>
        <p:spPr>
          <a:xfrm>
            <a:off x="914400" y="1987721"/>
            <a:ext cx="10726215" cy="4033567"/>
          </a:xfrm>
          <a:ln/>
        </p:spPr>
        <p:txBody>
          <a:bodyPr/>
          <a:lstStyle/>
          <a:p>
            <a:pPr>
              <a:buFont typeface="Times New Roman" pitchFamily="16" charset="0"/>
              <a:buChar char="•"/>
            </a:pPr>
            <a:r>
              <a:rPr lang="en-US" b="0" dirty="0"/>
              <a:t>SG scheduled to meet for 4 meeting slots during the week:</a:t>
            </a:r>
          </a:p>
          <a:p>
            <a:pPr lvl="1">
              <a:buFont typeface="Arial" panose="020B0604020202020204" pitchFamily="34" charset="0"/>
              <a:buChar char="•"/>
            </a:pPr>
            <a:r>
              <a:rPr lang="en-US" altLang="en-US" dirty="0"/>
              <a:t>May 14</a:t>
            </a:r>
            <a:r>
              <a:rPr lang="en-US" altLang="en-US" baseline="30000" dirty="0"/>
              <a:t>th</a:t>
            </a:r>
            <a:r>
              <a:rPr lang="en-US" altLang="en-US" dirty="0"/>
              <a:t> 		Mon. 	PM2</a:t>
            </a:r>
          </a:p>
          <a:p>
            <a:pPr lvl="1">
              <a:buFont typeface="Arial" panose="020B0604020202020204" pitchFamily="34" charset="0"/>
              <a:buChar char="•"/>
            </a:pPr>
            <a:r>
              <a:rPr lang="en-US" altLang="en-US" dirty="0"/>
              <a:t>May 16</a:t>
            </a:r>
            <a:r>
              <a:rPr lang="en-US" altLang="en-US" baseline="30000" dirty="0"/>
              <a:t>th</a:t>
            </a:r>
            <a:r>
              <a:rPr lang="en-US" altLang="en-US" dirty="0"/>
              <a:t> 		Wed.	AM1</a:t>
            </a:r>
          </a:p>
          <a:p>
            <a:pPr lvl="1">
              <a:buFont typeface="Arial" panose="020B0604020202020204" pitchFamily="34" charset="0"/>
              <a:buChar char="•"/>
            </a:pPr>
            <a:r>
              <a:rPr lang="en-US" altLang="en-US" dirty="0"/>
              <a:t>May 17</a:t>
            </a:r>
            <a:r>
              <a:rPr lang="en-US" altLang="en-US" baseline="30000" dirty="0"/>
              <a:t>th</a:t>
            </a:r>
            <a:r>
              <a:rPr lang="en-US" altLang="en-US" dirty="0"/>
              <a:t> 		Thu.	AM2</a:t>
            </a:r>
          </a:p>
          <a:p>
            <a:pPr lvl="1">
              <a:buFont typeface="Arial" panose="020B0604020202020204" pitchFamily="34" charset="0"/>
              <a:buChar char="•"/>
            </a:pPr>
            <a:r>
              <a:rPr lang="en-US" altLang="en-US" dirty="0"/>
              <a:t>May 17</a:t>
            </a:r>
            <a:r>
              <a:rPr lang="en-US" altLang="en-US" baseline="30000" dirty="0"/>
              <a:t>th</a:t>
            </a:r>
            <a:r>
              <a:rPr lang="en-US" altLang="en-US" dirty="0"/>
              <a:t> 		Thu.	PM2</a:t>
            </a:r>
          </a:p>
          <a:p>
            <a:pPr marL="457200" lvl="1" indent="0"/>
            <a:endParaRPr lang="en-US" altLang="en-US" dirty="0"/>
          </a:p>
          <a:p>
            <a:pPr lvl="1">
              <a:buFont typeface="Arial" panose="020B0604020202020204" pitchFamily="34" charset="0"/>
              <a:buChar char="•"/>
            </a:pPr>
            <a:endParaRPr lang="en-US" altLang="en-US" sz="700" b="0" dirty="0"/>
          </a:p>
          <a:p>
            <a:pPr>
              <a:buFont typeface="Times New Roman" pitchFamily="16" charset="0"/>
              <a:buChar char="•"/>
            </a:pPr>
            <a:r>
              <a:rPr lang="en-US" b="0" dirty="0"/>
              <a:t>Agenda: 11-23/0587</a:t>
            </a:r>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2" name="Footer Placeholder 1">
            <a:extLst>
              <a:ext uri="{FF2B5EF4-FFF2-40B4-BE49-F238E27FC236}">
                <a16:creationId xmlns:a16="http://schemas.microsoft.com/office/drawing/2014/main" id="{7E68C1FA-4D41-8A35-BF94-455841F82465}"/>
              </a:ext>
            </a:extLst>
          </p:cNvPr>
          <p:cNvSpPr>
            <a:spLocks noGrp="1"/>
          </p:cNvSpPr>
          <p:nvPr>
            <p:ph type="ftr" idx="14"/>
          </p:nvPr>
        </p:nvSpPr>
        <p:spPr/>
        <p:txBody>
          <a:bodyPr/>
          <a:lstStyle/>
          <a:p>
            <a:r>
              <a:rPr lang="en-GB"/>
              <a:t>Laurent Cariou, Intel</a:t>
            </a:r>
            <a:endParaRPr lang="en-GB" dirty="0"/>
          </a:p>
        </p:txBody>
      </p:sp>
      <p:sp>
        <p:nvSpPr>
          <p:cNvPr id="3" name="Slide Number Placeholder 2">
            <a:extLst>
              <a:ext uri="{FF2B5EF4-FFF2-40B4-BE49-F238E27FC236}">
                <a16:creationId xmlns:a16="http://schemas.microsoft.com/office/drawing/2014/main" id="{4206BA27-9C67-4F9C-A235-115A0950461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7" name="Date Placeholder 6">
            <a:extLst>
              <a:ext uri="{FF2B5EF4-FFF2-40B4-BE49-F238E27FC236}">
                <a16:creationId xmlns:a16="http://schemas.microsoft.com/office/drawing/2014/main" id="{72A085FC-2137-269A-484E-627EBDAB7932}"/>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3034545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Snapshot of AMP SG for May 2023 IEEE 802.11 Interim</a:t>
            </a:r>
            <a:endParaRPr lang="zh-CN" altLang="en-US" dirty="0"/>
          </a:p>
        </p:txBody>
      </p:sp>
      <p:sp>
        <p:nvSpPr>
          <p:cNvPr id="3" name="内容占位符 2"/>
          <p:cNvSpPr>
            <a:spLocks noGrp="1"/>
          </p:cNvSpPr>
          <p:nvPr>
            <p:ph idx="1"/>
          </p:nvPr>
        </p:nvSpPr>
        <p:spPr>
          <a:xfrm>
            <a:off x="929217" y="1803626"/>
            <a:ext cx="10361295" cy="4751389"/>
          </a:xfrm>
        </p:spPr>
        <p:txBody>
          <a:bodyPr>
            <a:normAutofit fontScale="77500" lnSpcReduction="20000"/>
          </a:bodyPr>
          <a:lstStyle/>
          <a:p>
            <a:pPr marL="0" indent="0">
              <a:lnSpc>
                <a:spcPct val="120000"/>
              </a:lnSpc>
              <a:defRPr/>
            </a:pPr>
            <a:r>
              <a:rPr lang="en-US" altLang="zh-CN" dirty="0">
                <a:sym typeface="+mn-ea"/>
              </a:rPr>
              <a:t>During Mar 2023 IEEE 802.11 plenary week and the following EC meeting in Mar, the formation of AMP SG was approved </a:t>
            </a:r>
            <a:r>
              <a:rPr lang="en-US" dirty="0"/>
              <a:t>to consider development of a Project Authorization Request (PAR) and Criteria for Standards Development (CSD):</a:t>
            </a:r>
          </a:p>
          <a:p>
            <a:pPr lvl="1" indent="-342900">
              <a:lnSpc>
                <a:spcPct val="120000"/>
              </a:lnSpc>
              <a:buFont typeface="Arial" panose="020B0604020202020204" pitchFamily="34" charset="0"/>
              <a:buChar char="•"/>
              <a:defRPr/>
            </a:pPr>
            <a:r>
              <a:rPr lang="en-US" sz="1900" b="1" dirty="0"/>
              <a:t>The Study Group will investigate MAC and PHY capabilities to enable 802.11 WLAN support of ultra-low complexity and ultra-low power consumption (e.g. less than one </a:t>
            </a:r>
            <a:r>
              <a:rPr lang="en-US" sz="1900" b="1" dirty="0" err="1"/>
              <a:t>milliwatt</a:t>
            </a:r>
            <a:r>
              <a:rPr lang="en-US" sz="1900" b="1" dirty="0"/>
              <a:t>) devices powered by ambient power source, and reuse existing 802.11 features as much as possible, with a target start of the task group in Jan 2024.</a:t>
            </a:r>
          </a:p>
          <a:p>
            <a:pPr lvl="1" indent="-342900">
              <a:lnSpc>
                <a:spcPct val="120000"/>
              </a:lnSpc>
              <a:buFont typeface="Arial" panose="020B0604020202020204" pitchFamily="34" charset="0"/>
              <a:buChar char="•"/>
              <a:defRPr/>
            </a:pPr>
            <a:endParaRPr lang="en-US" sz="1900" b="1" dirty="0"/>
          </a:p>
          <a:p>
            <a:pPr marL="0" indent="0"/>
            <a:r>
              <a:rPr lang="en-US" altLang="en-GB" dirty="0"/>
              <a:t>3 AMP SG meetings are planned during the IEEE 802.11 May interim week:</a:t>
            </a:r>
          </a:p>
          <a:p>
            <a:pPr lvl="1" indent="-342900">
              <a:buFont typeface="Arial" panose="020B0604020202020204" pitchFamily="34" charset="0"/>
              <a:buChar char="•"/>
            </a:pPr>
            <a:r>
              <a:rPr lang="en-US" altLang="zh-CN" sz="1900" b="1" dirty="0">
                <a:sym typeface="+mn-ea"/>
              </a:rPr>
              <a:t>May 15</a:t>
            </a:r>
            <a:r>
              <a:rPr lang="en-US" altLang="zh-CN" sz="1900" b="1" baseline="30000" dirty="0">
                <a:sym typeface="+mn-ea"/>
              </a:rPr>
              <a:t>th</a:t>
            </a:r>
            <a:r>
              <a:rPr lang="en-US" altLang="zh-CN" sz="1900" b="1" dirty="0">
                <a:sym typeface="+mn-ea"/>
              </a:rPr>
              <a:t> (Monday), 	10:30 ~ 12:30, mixed mode;</a:t>
            </a:r>
          </a:p>
          <a:p>
            <a:pPr lvl="1" indent="-342900">
              <a:buFont typeface="Arial" panose="020B0604020202020204" pitchFamily="34" charset="0"/>
              <a:buChar char="•"/>
            </a:pPr>
            <a:r>
              <a:rPr lang="en-US" altLang="zh-CN" sz="1900" b="1" dirty="0">
                <a:sym typeface="+mn-ea"/>
              </a:rPr>
              <a:t>May 17</a:t>
            </a:r>
            <a:r>
              <a:rPr lang="en-US" altLang="zh-CN" sz="1900" b="1" baseline="30000" dirty="0">
                <a:sym typeface="+mn-ea"/>
              </a:rPr>
              <a:t>th</a:t>
            </a:r>
            <a:r>
              <a:rPr lang="en-US" altLang="zh-CN" sz="1900" b="1" dirty="0">
                <a:sym typeface="+mn-ea"/>
              </a:rPr>
              <a:t> (Wednesday),	10:30 ~ 12:30, mixed mode</a:t>
            </a:r>
          </a:p>
          <a:p>
            <a:pPr lvl="1" indent="-342900">
              <a:buFont typeface="Arial" panose="020B0604020202020204" pitchFamily="34" charset="0"/>
              <a:buChar char="•"/>
            </a:pPr>
            <a:r>
              <a:rPr lang="en-US" altLang="zh-CN" sz="1900" b="1" dirty="0">
                <a:sym typeface="+mn-ea"/>
              </a:rPr>
              <a:t>May 18</a:t>
            </a:r>
            <a:r>
              <a:rPr lang="en-US" altLang="zh-CN" sz="1900" b="1" baseline="30000" dirty="0">
                <a:sym typeface="+mn-ea"/>
              </a:rPr>
              <a:t>th</a:t>
            </a:r>
            <a:r>
              <a:rPr lang="en-US" altLang="zh-CN" sz="1900" b="1" dirty="0">
                <a:sym typeface="+mn-ea"/>
              </a:rPr>
              <a:t> (Thursday), 	13:30 ~ 15:30, mixed mode</a:t>
            </a:r>
          </a:p>
          <a:p>
            <a:pPr lvl="1" indent="-342900">
              <a:buFont typeface="Arial" panose="020B0604020202020204" pitchFamily="34" charset="0"/>
              <a:buChar char="•"/>
            </a:pPr>
            <a:endParaRPr lang="en-US" altLang="zh-CN" sz="1900" b="1" dirty="0">
              <a:sym typeface="+mn-ea"/>
            </a:endParaRPr>
          </a:p>
          <a:p>
            <a:pPr marL="0" indent="0"/>
            <a:r>
              <a:rPr lang="en-US" altLang="en-GB" dirty="0"/>
              <a:t>The AMP SG agenda for May interim week is included in the latest revision 11-23/0577.</a:t>
            </a:r>
          </a:p>
          <a:p>
            <a:pPr marL="0" indent="0"/>
            <a:endParaRPr lang="en-US" altLang="en-GB" dirty="0"/>
          </a:p>
          <a:p>
            <a:pPr marL="57150" indent="0"/>
            <a:r>
              <a:rPr lang="en-US" altLang="en-GB" dirty="0"/>
              <a:t>Goal for AMP SG during IEEE 802.11 May interim session: </a:t>
            </a:r>
          </a:p>
          <a:p>
            <a:pPr marL="800100" lvl="1" indent="-342900">
              <a:buFontTx/>
              <a:buChar char="-"/>
            </a:pPr>
            <a:r>
              <a:rPr lang="en-US" altLang="en-GB" dirty="0"/>
              <a:t>AMP SG leadership election</a:t>
            </a:r>
          </a:p>
          <a:p>
            <a:pPr marL="800100" lvl="1" indent="-342900">
              <a:buFontTx/>
              <a:buChar char="-"/>
            </a:pPr>
            <a:r>
              <a:rPr lang="en-US" altLang="en-GB" dirty="0"/>
              <a:t>AMP PAR/CSD development</a:t>
            </a:r>
          </a:p>
          <a:p>
            <a:pPr lvl="1" indent="-342900">
              <a:buFont typeface="Arial" panose="020B0604020202020204" pitchFamily="34" charset="0"/>
              <a:buChar char="•"/>
            </a:pPr>
            <a:endParaRPr lang="en-US" altLang="zh-CN" sz="1900" b="1" dirty="0">
              <a:sym typeface="+mn-ea"/>
            </a:endParaRPr>
          </a:p>
        </p:txBody>
      </p:sp>
      <p:sp>
        <p:nvSpPr>
          <p:cNvPr id="7" name="Footer Placeholder 6">
            <a:extLst>
              <a:ext uri="{FF2B5EF4-FFF2-40B4-BE49-F238E27FC236}">
                <a16:creationId xmlns:a16="http://schemas.microsoft.com/office/drawing/2014/main" id="{6734B5A7-5BA1-343F-CF1E-9A776C63C20C}"/>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07F42DC7-B401-DA83-EBBD-F24BE39A3F7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9" name="Date Placeholder 8">
            <a:extLst>
              <a:ext uri="{FF2B5EF4-FFF2-40B4-BE49-F238E27FC236}">
                <a16:creationId xmlns:a16="http://schemas.microsoft.com/office/drawing/2014/main" id="{50C6FD36-B0E5-C514-5CDE-214616F64B81}"/>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4394813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TIG </a:t>
            </a:r>
            <a:r>
              <a:rPr lang="en-US" altLang="ja-JP" dirty="0"/>
              <a:t>– May 2023</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929217" y="1828800"/>
            <a:ext cx="10348383" cy="4191000"/>
          </a:xfrm>
        </p:spPr>
        <p:txBody>
          <a:bodyPr/>
          <a:lstStyle/>
          <a:p>
            <a:pPr>
              <a:buFont typeface="Arial"/>
              <a:buChar char="•"/>
            </a:pPr>
            <a:r>
              <a:rPr lang="en-US" dirty="0"/>
              <a:t>Activities since March 2023:</a:t>
            </a:r>
          </a:p>
          <a:p>
            <a:pPr lvl="1">
              <a:buFont typeface="Arial"/>
              <a:buChar char="•"/>
            </a:pPr>
            <a:r>
              <a:rPr lang="en-US" sz="1800" dirty="0"/>
              <a:t>Two teleconferences were held</a:t>
            </a:r>
          </a:p>
          <a:p>
            <a:pPr lvl="2">
              <a:buFont typeface="Arial"/>
              <a:buChar char="•"/>
            </a:pPr>
            <a:r>
              <a:rPr lang="en-US" sz="1600" dirty="0"/>
              <a:t>April 3, 2023</a:t>
            </a:r>
          </a:p>
          <a:p>
            <a:pPr lvl="2">
              <a:buFont typeface="Arial"/>
              <a:buChar char="•"/>
            </a:pPr>
            <a:r>
              <a:rPr lang="en-US" sz="1600" dirty="0"/>
              <a:t>April 24, 2023</a:t>
            </a:r>
          </a:p>
          <a:p>
            <a:pPr lvl="3">
              <a:buFont typeface="Arial"/>
              <a:buChar char="•"/>
            </a:pPr>
            <a:r>
              <a:rPr lang="en-US" sz="1400" dirty="0"/>
              <a:t>Minutes 11-23/663r0</a:t>
            </a:r>
          </a:p>
          <a:p>
            <a:pPr lvl="1">
              <a:buFont typeface="Arial"/>
              <a:buChar char="•"/>
            </a:pPr>
            <a:r>
              <a:rPr lang="en-US" sz="1800" dirty="0"/>
              <a:t>Minutes for March 2023 Plenary: 11-23/564r0</a:t>
            </a:r>
          </a:p>
          <a:p>
            <a:pPr marL="457200" lvl="1" indent="0"/>
            <a:endParaRPr lang="en-US" sz="800" dirty="0"/>
          </a:p>
          <a:p>
            <a:pPr>
              <a:buFont typeface="Arial"/>
              <a:buChar char="•"/>
            </a:pPr>
            <a:r>
              <a:rPr lang="en-US" dirty="0"/>
              <a:t>May 2023 meeting:</a:t>
            </a:r>
          </a:p>
          <a:p>
            <a:pPr lvl="1">
              <a:buFont typeface="Arial"/>
              <a:buChar char="•"/>
            </a:pPr>
            <a:r>
              <a:rPr lang="en-US" sz="1800" dirty="0"/>
              <a:t>Goals:</a:t>
            </a:r>
          </a:p>
          <a:p>
            <a:pPr lvl="2">
              <a:buFont typeface="Arial"/>
              <a:buChar char="•"/>
            </a:pPr>
            <a:r>
              <a:rPr lang="en-US" dirty="0"/>
              <a:t>Technical submissions and discussions:</a:t>
            </a:r>
          </a:p>
          <a:p>
            <a:pPr lvl="3">
              <a:buFont typeface="Arial"/>
              <a:buChar char="•"/>
            </a:pPr>
            <a:r>
              <a:rPr lang="en-US" dirty="0"/>
              <a:t>Use Cases for AIML</a:t>
            </a:r>
          </a:p>
          <a:p>
            <a:pPr lvl="3">
              <a:buFont typeface="Arial"/>
              <a:buChar char="•"/>
            </a:pPr>
            <a:r>
              <a:rPr lang="en-US" dirty="0"/>
              <a:t>Technical report text</a:t>
            </a:r>
          </a:p>
          <a:p>
            <a:pPr lvl="1">
              <a:buFont typeface="Arial"/>
              <a:buChar char="•"/>
            </a:pPr>
            <a:r>
              <a:rPr lang="en-US" sz="1800" dirty="0"/>
              <a:t>Discussion and straw poll on potential contribution to UHR SG for AIML related features</a:t>
            </a:r>
          </a:p>
          <a:p>
            <a:pPr lvl="2">
              <a:buFont typeface="Arial"/>
              <a:buChar char="•"/>
            </a:pPr>
            <a:r>
              <a:rPr lang="en-US" sz="1600" dirty="0"/>
              <a:t>Discussion will take place in the first AIML TIG meeting (Monday AM2)</a:t>
            </a:r>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64C84F49-BAC5-0F3B-7912-8C218A304624}"/>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0126527D-E8AD-19A9-243B-C2F0B785EEA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4" name="Date Placeholder 3">
            <a:extLst>
              <a:ext uri="{FF2B5EF4-FFF2-40B4-BE49-F238E27FC236}">
                <a16:creationId xmlns:a16="http://schemas.microsoft.com/office/drawing/2014/main" id="{FCD7082E-5325-5938-014D-BCE1F1DA4F91}"/>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6276704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TIG </a:t>
            </a:r>
            <a:r>
              <a:rPr lang="en-US" altLang="ja-JP" dirty="0"/>
              <a:t>– May 2023</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866900" y="1828800"/>
            <a:ext cx="8534400" cy="4416426"/>
          </a:xfrm>
        </p:spPr>
        <p:txBody>
          <a:bodyPr/>
          <a:lstStyle/>
          <a:p>
            <a:pPr>
              <a:buFont typeface="Arial"/>
              <a:buChar char="•"/>
            </a:pPr>
            <a:r>
              <a:rPr lang="en-US" sz="2800" dirty="0"/>
              <a:t>May 2023 interim meeting:</a:t>
            </a:r>
            <a:endParaRPr lang="en-US" altLang="en-US" dirty="0"/>
          </a:p>
          <a:p>
            <a:pPr marL="800100" lvl="1" indent="-342900">
              <a:spcBef>
                <a:spcPts val="300"/>
              </a:spcBef>
              <a:buFont typeface="Arial" panose="020B0604020202020204" pitchFamily="34" charset="0"/>
              <a:buChar char="•"/>
            </a:pPr>
            <a:r>
              <a:rPr lang="en-US" altLang="en-US" dirty="0"/>
              <a:t>3 slots: operating in ET</a:t>
            </a:r>
          </a:p>
          <a:p>
            <a:pPr marL="1200150" lvl="2" indent="-342900">
              <a:spcBef>
                <a:spcPts val="300"/>
              </a:spcBef>
              <a:buFont typeface="Arial" panose="020B0604020202020204" pitchFamily="34" charset="0"/>
              <a:buChar char="•"/>
            </a:pPr>
            <a:r>
              <a:rPr lang="en-US" altLang="en-US" dirty="0"/>
              <a:t>Monday AM2</a:t>
            </a:r>
          </a:p>
          <a:p>
            <a:pPr marL="1200150" lvl="2" indent="-342900">
              <a:spcBef>
                <a:spcPts val="300"/>
              </a:spcBef>
              <a:buFont typeface="Arial" panose="020B0604020202020204" pitchFamily="34" charset="0"/>
              <a:buChar char="•"/>
            </a:pPr>
            <a:r>
              <a:rPr lang="en-US" altLang="en-US" dirty="0"/>
              <a:t>Wednesday AM2</a:t>
            </a:r>
          </a:p>
          <a:p>
            <a:pPr marL="1200150" lvl="2" indent="-342900">
              <a:spcBef>
                <a:spcPts val="300"/>
              </a:spcBef>
              <a:buFont typeface="Arial" panose="020B0604020202020204" pitchFamily="34" charset="0"/>
              <a:buChar char="•"/>
            </a:pPr>
            <a:r>
              <a:rPr lang="en-US" altLang="en-US" dirty="0"/>
              <a:t>Thursday AM1</a:t>
            </a:r>
            <a:endParaRPr lang="en-US" dirty="0"/>
          </a:p>
          <a:p>
            <a:pPr lvl="1">
              <a:buFont typeface="Arial"/>
              <a:buChar char="•"/>
            </a:pPr>
            <a:endParaRPr lang="en-US" dirty="0"/>
          </a:p>
          <a:p>
            <a:pPr lvl="1">
              <a:buFont typeface="Arial"/>
              <a:buChar char="•"/>
            </a:pPr>
            <a:r>
              <a:rPr lang="en-US" dirty="0"/>
              <a:t>Agenda: 11-23/550r0</a:t>
            </a:r>
          </a:p>
          <a:p>
            <a:pPr marL="457200" lvl="1" indent="0"/>
            <a:endParaRPr lang="en-US" dirty="0"/>
          </a:p>
          <a:p>
            <a:pPr marL="0" indent="0"/>
            <a:endParaRPr lang="en-US" dirty="0"/>
          </a:p>
        </p:txBody>
      </p:sp>
      <p:sp>
        <p:nvSpPr>
          <p:cNvPr id="2" name="Footer Placeholder 1">
            <a:extLst>
              <a:ext uri="{FF2B5EF4-FFF2-40B4-BE49-F238E27FC236}">
                <a16:creationId xmlns:a16="http://schemas.microsoft.com/office/drawing/2014/main" id="{FB5DE07F-B664-5448-E0C2-F2792362B420}"/>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8B64C2B4-5D8C-DDDF-C259-9A38F6465C1C}"/>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4" name="Date Placeholder 3">
            <a:extLst>
              <a:ext uri="{FF2B5EF4-FFF2-40B4-BE49-F238E27FC236}">
                <a16:creationId xmlns:a16="http://schemas.microsoft.com/office/drawing/2014/main" id="{A6542F2A-C2A5-55F4-CF77-4F98FE0C53DC}"/>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006768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agenda for 2023-05-16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err="1"/>
              <a:t>REVme</a:t>
            </a:r>
            <a:r>
              <a:rPr lang="en-US" dirty="0"/>
              <a:t> MDR: topic allocation</a:t>
            </a:r>
          </a:p>
          <a:p>
            <a:r>
              <a:rPr lang="en-US" dirty="0"/>
              <a:t>Update on various topics:</a:t>
            </a:r>
          </a:p>
          <a:p>
            <a:r>
              <a:rPr lang="en-US" dirty="0"/>
              <a:t>	Clause 6 rewrite, searchable definitions, that/which in style guide, field vs subfield</a:t>
            </a:r>
          </a:p>
          <a:p>
            <a:r>
              <a:rPr lang="en-US" dirty="0"/>
              <a:t>WG Style Guide for 802.11 draft </a:t>
            </a:r>
            <a:r>
              <a:rPr lang="en-US" dirty="0">
                <a:solidFill>
                  <a:schemeClr val="tx1"/>
                </a:solidFill>
              </a:rPr>
              <a:t>09/1034r20</a:t>
            </a:r>
          </a:p>
          <a:p>
            <a:r>
              <a:rPr lang="en-US" dirty="0"/>
              <a:t>Draft and Amendment alignments</a:t>
            </a:r>
          </a:p>
          <a:p>
            <a:endParaRPr lang="en-US" dirty="0"/>
          </a:p>
        </p:txBody>
      </p:sp>
      <p:sp>
        <p:nvSpPr>
          <p:cNvPr id="7" name="Footer Placeholder 6">
            <a:extLst>
              <a:ext uri="{FF2B5EF4-FFF2-40B4-BE49-F238E27FC236}">
                <a16:creationId xmlns:a16="http://schemas.microsoft.com/office/drawing/2014/main" id="{A8879AF0-5A48-B560-12AF-D5001E4A0743}"/>
              </a:ext>
            </a:extLst>
          </p:cNvPr>
          <p:cNvSpPr>
            <a:spLocks noGrp="1"/>
          </p:cNvSpPr>
          <p:nvPr>
            <p:ph type="ftr" idx="14"/>
          </p:nvPr>
        </p:nvSpPr>
        <p:spPr/>
        <p:txBody>
          <a:bodyPr/>
          <a:lstStyle/>
          <a:p>
            <a:r>
              <a:rPr lang="en-GB"/>
              <a:t>Robert Stacey, Intel</a:t>
            </a:r>
            <a:endParaRPr lang="en-GB" dirty="0"/>
          </a:p>
        </p:txBody>
      </p:sp>
      <p:sp>
        <p:nvSpPr>
          <p:cNvPr id="8" name="Slide Number Placeholder 7">
            <a:extLst>
              <a:ext uri="{FF2B5EF4-FFF2-40B4-BE49-F238E27FC236}">
                <a16:creationId xmlns:a16="http://schemas.microsoft.com/office/drawing/2014/main" id="{07E814D8-870A-FFEA-18AD-1CAC0D56407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78CBAF45-1279-802A-328D-9AEA5B5D6448}"/>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8535442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04255"/>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May 2023</a:t>
            </a:r>
            <a:endParaRPr lang="en-GB" dirty="0"/>
          </a:p>
        </p:txBody>
      </p:sp>
      <p:sp>
        <p:nvSpPr>
          <p:cNvPr id="5122" name="Rectangle 2"/>
          <p:cNvSpPr>
            <a:spLocks noGrp="1" noChangeArrowheads="1"/>
          </p:cNvSpPr>
          <p:nvPr>
            <p:ph idx="1"/>
          </p:nvPr>
        </p:nvSpPr>
        <p:spPr>
          <a:xfrm>
            <a:off x="915458" y="1210745"/>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sz="2400" dirty="0">
                <a:solidFill>
                  <a:schemeClr val="tx1"/>
                </a:solidFill>
                <a:latin typeface="+mj-lt"/>
              </a:rPr>
              <a:t>Had no meetings since March 16 2023 (March 2023 Plenary)</a:t>
            </a:r>
          </a:p>
          <a:p>
            <a:pPr marL="342900" lvl="2" indent="-342900">
              <a:spcBef>
                <a:spcPts val="300"/>
              </a:spcBef>
              <a:spcAft>
                <a:spcPts val="0"/>
              </a:spcAft>
              <a:buFont typeface="Arial" panose="020B0604020202020204" pitchFamily="34" charset="0"/>
              <a:buChar char="•"/>
              <a:defRPr/>
            </a:pPr>
            <a:r>
              <a:rPr lang="en-US" sz="2400" dirty="0">
                <a:solidFill>
                  <a:schemeClr val="tx1"/>
                </a:solidFill>
                <a:latin typeface="+mj-lt"/>
              </a:rPr>
              <a:t>IEEE Submission to ITU-R WP5A May 2023 Session</a:t>
            </a:r>
          </a:p>
          <a:p>
            <a:pPr marL="800100" lvl="3" indent="-342900">
              <a:spcBef>
                <a:spcPts val="300"/>
              </a:spcBef>
              <a:spcAft>
                <a:spcPts val="0"/>
              </a:spcAft>
              <a:buFont typeface="Arial" panose="020B0604020202020204" pitchFamily="34" charset="0"/>
              <a:buChar char="•"/>
              <a:defRPr/>
            </a:pPr>
            <a:r>
              <a:rPr lang="en-US" sz="2000" dirty="0">
                <a:solidFill>
                  <a:schemeClr val="tx1"/>
                </a:solidFill>
                <a:latin typeface="+mj-lt"/>
              </a:rPr>
              <a:t>ITU AHG recommendation was processed in 802.18 and submitted to ITU WP5A </a:t>
            </a:r>
          </a:p>
          <a:p>
            <a:pPr marL="800100" lvl="3" indent="-342900">
              <a:spcBef>
                <a:spcPts val="300"/>
              </a:spcBef>
              <a:spcAft>
                <a:spcPts val="0"/>
              </a:spcAft>
              <a:buFont typeface="Arial" panose="020B0604020202020204" pitchFamily="34" charset="0"/>
              <a:buChar char="•"/>
              <a:defRPr/>
            </a:pPr>
            <a:r>
              <a:rPr lang="en-US" sz="2000" dirty="0">
                <a:solidFill>
                  <a:schemeClr val="tx1"/>
                </a:solidFill>
                <a:latin typeface="+mj-lt"/>
              </a:rPr>
              <a:t>Proposed modifications to ITU-R M.1450-5 for May 2023 WP5A Meeting, 03/31/2023</a:t>
            </a:r>
          </a:p>
          <a:p>
            <a:pPr marL="800100" lvl="3" indent="-342900">
              <a:spcBef>
                <a:spcPts val="300"/>
              </a:spcBef>
              <a:spcAft>
                <a:spcPts val="0"/>
              </a:spcAft>
              <a:buFont typeface="Arial" panose="020B0604020202020204" pitchFamily="34" charset="0"/>
              <a:buChar char="•"/>
              <a:defRPr/>
            </a:pPr>
            <a:r>
              <a:rPr lang="en-US" sz="1800" dirty="0">
                <a:solidFill>
                  <a:srgbClr val="0000CC"/>
                </a:solidFill>
              </a:rPr>
              <a:t>https://mentor.ieee.org/802.18/dcn/23/18-23-0035-02-0000-proposed-modifications-to-itu-r-m-1450-5-for-may-2023-wp5a-meeting.pdf </a:t>
            </a:r>
            <a:endParaRPr lang="en-US" sz="2400" dirty="0">
              <a:solidFill>
                <a:schemeClr val="tx1"/>
              </a:solidFill>
              <a:latin typeface="+mj-lt"/>
            </a:endParaRPr>
          </a:p>
          <a:p>
            <a:pPr marL="342900" lvl="2" indent="-342900">
              <a:spcBef>
                <a:spcPts val="300"/>
              </a:spcBef>
              <a:spcAft>
                <a:spcPts val="0"/>
              </a:spcAft>
              <a:buFont typeface="Arial" panose="020B0604020202020204" pitchFamily="34" charset="0"/>
              <a:buChar char="•"/>
              <a:defRPr/>
            </a:pPr>
            <a:r>
              <a:rPr lang="en-US" sz="2400" dirty="0">
                <a:solidFill>
                  <a:schemeClr val="tx1"/>
                </a:solidFill>
                <a:latin typeface="+mj-lt"/>
              </a:rPr>
              <a:t>No meetings during the May 2023 Interim </a:t>
            </a:r>
          </a:p>
          <a:p>
            <a:pPr marL="342900" lvl="2" indent="-342900">
              <a:spcBef>
                <a:spcPts val="300"/>
              </a:spcBef>
              <a:spcAft>
                <a:spcPts val="0"/>
              </a:spcAft>
              <a:buFont typeface="Arial" panose="020B0604020202020204" pitchFamily="34" charset="0"/>
              <a:buChar char="•"/>
              <a:defRPr/>
            </a:pPr>
            <a:r>
              <a:rPr lang="en-US" sz="2400" dirty="0">
                <a:latin typeface="+mj-lt"/>
              </a:rPr>
              <a:t>IEEE is currently attending ITU WP5A May 2023 </a:t>
            </a:r>
            <a:r>
              <a:rPr lang="en-US" sz="2400" dirty="0">
                <a:solidFill>
                  <a:srgbClr val="0000CC"/>
                </a:solidFill>
                <a:latin typeface="+mj-lt"/>
                <a:hlinkClick r:id="rId3">
                  <a:extLst>
                    <a:ext uri="{A12FA001-AC4F-418D-AE19-62706E023703}">
                      <ahyp:hlinkClr xmlns:ahyp="http://schemas.microsoft.com/office/drawing/2018/hyperlinkcolor" val="tx"/>
                    </a:ext>
                  </a:extLst>
                </a:hlinkClick>
              </a:rPr>
              <a:t>Tuesday 2023-05-09 - Thursday 2023-05-18</a:t>
            </a:r>
            <a:endParaRPr lang="en-US" sz="2400" dirty="0">
              <a:latin typeface="+mj-lt"/>
            </a:endParaRPr>
          </a:p>
          <a:p>
            <a:pPr marL="342900" lvl="2" indent="-342900">
              <a:spcBef>
                <a:spcPts val="300"/>
              </a:spcBef>
              <a:spcAft>
                <a:spcPts val="0"/>
              </a:spcAft>
              <a:buFont typeface="Arial" panose="020B0604020202020204" pitchFamily="34" charset="0"/>
              <a:buChar char="•"/>
              <a:defRPr/>
            </a:pPr>
            <a:r>
              <a:rPr lang="en-US" sz="2400" dirty="0">
                <a:solidFill>
                  <a:schemeClr val="tx1"/>
                </a:solidFill>
                <a:latin typeface="+mj-lt"/>
              </a:rPr>
              <a:t>Next Steps: </a:t>
            </a:r>
          </a:p>
          <a:p>
            <a:pPr marL="800100" lvl="3" indent="-342900">
              <a:spcBef>
                <a:spcPts val="300"/>
              </a:spcBef>
              <a:spcAft>
                <a:spcPts val="0"/>
              </a:spcAft>
              <a:buFont typeface="Arial" panose="020B0604020202020204" pitchFamily="34" charset="0"/>
              <a:buChar char="•"/>
              <a:defRPr/>
            </a:pPr>
            <a:r>
              <a:rPr lang="en-US" sz="2000" dirty="0">
                <a:latin typeface="+mj-lt"/>
              </a:rPr>
              <a:t>Will report the results of ITU WP 5A meeting and plan and proceed accordingly</a:t>
            </a:r>
            <a:endParaRPr lang="en-US" sz="2000" dirty="0">
              <a:solidFill>
                <a:srgbClr val="0000CC"/>
              </a:solidFill>
              <a:latin typeface="+mj-lt"/>
            </a:endParaRPr>
          </a:p>
          <a:p>
            <a:pPr marL="800100" lvl="3" indent="-342900">
              <a:spcBef>
                <a:spcPts val="300"/>
              </a:spcBef>
              <a:spcAft>
                <a:spcPts val="0"/>
              </a:spcAft>
              <a:buFont typeface="Arial" panose="020B0604020202020204" pitchFamily="34" charset="0"/>
              <a:buChar char="•"/>
              <a:defRPr/>
            </a:pPr>
            <a:r>
              <a:rPr lang="en-US" sz="2000" dirty="0">
                <a:solidFill>
                  <a:schemeClr val="tx1"/>
                </a:solidFill>
                <a:latin typeface="+mj-lt"/>
              </a:rPr>
              <a:t>Next ITU AHG meeting after WP 5A meeting: TBD</a:t>
            </a:r>
          </a:p>
          <a:p>
            <a:pPr marL="800100" lvl="3" indent="-342900">
              <a:spcBef>
                <a:spcPts val="300"/>
              </a:spcBef>
              <a:spcAft>
                <a:spcPts val="0"/>
              </a:spcAft>
              <a:buFont typeface="Arial" panose="020B0604020202020204" pitchFamily="34" charset="0"/>
              <a:buChar char="•"/>
              <a:defRPr/>
            </a:pPr>
            <a:r>
              <a:rPr lang="en-US" sz="2000" dirty="0">
                <a:solidFill>
                  <a:schemeClr val="tx1"/>
                </a:solidFill>
                <a:latin typeface="+mj-lt"/>
              </a:rPr>
              <a:t>Next ITU WP5A Meeting: 2023-09-11 to 2023-09-22</a:t>
            </a:r>
          </a:p>
        </p:txBody>
      </p:sp>
      <p:sp>
        <p:nvSpPr>
          <p:cNvPr id="4" name="Footer Placeholder 3">
            <a:extLst>
              <a:ext uri="{FF2B5EF4-FFF2-40B4-BE49-F238E27FC236}">
                <a16:creationId xmlns:a16="http://schemas.microsoft.com/office/drawing/2014/main" id="{75D8559C-9D83-E1A5-587F-E7A90B56162E}"/>
              </a:ext>
            </a:extLst>
          </p:cNvPr>
          <p:cNvSpPr>
            <a:spLocks noGrp="1"/>
          </p:cNvSpPr>
          <p:nvPr>
            <p:ph type="ftr" idx="14"/>
          </p:nvPr>
        </p:nvSpPr>
        <p:spPr/>
        <p:txBody>
          <a:bodyPr/>
          <a:lstStyle/>
          <a:p>
            <a:r>
              <a:rPr lang="en-GB"/>
              <a:t>Hassan Yaghoobi, Intel</a:t>
            </a:r>
            <a:endParaRPr lang="en-GB" dirty="0"/>
          </a:p>
        </p:txBody>
      </p:sp>
      <p:sp>
        <p:nvSpPr>
          <p:cNvPr id="5" name="Slide Number Placeholder 4">
            <a:extLst>
              <a:ext uri="{FF2B5EF4-FFF2-40B4-BE49-F238E27FC236}">
                <a16:creationId xmlns:a16="http://schemas.microsoft.com/office/drawing/2014/main" id="{4FDF6F92-989A-AF5A-FD4E-CB8E081FB2E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6" name="Date Placeholder 5">
            <a:extLst>
              <a:ext uri="{FF2B5EF4-FFF2-40B4-BE49-F238E27FC236}">
                <a16:creationId xmlns:a16="http://schemas.microsoft.com/office/drawing/2014/main" id="{98D0802C-6FA5-72C4-8013-F57169FD71AC}"/>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1483373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828800"/>
            <a:ext cx="7772400" cy="4572000"/>
          </a:xfrm>
        </p:spPr>
        <p:txBody>
          <a:bodyPr/>
          <a:lstStyle/>
          <a:p>
            <a:pPr eaLnBrk="1" hangingPunct="1"/>
            <a:r>
              <a:rPr lang="en-US" altLang="en-US" sz="2000" dirty="0"/>
              <a:t>The latest database is 11-11/0270r67 (May 2023)</a:t>
            </a:r>
          </a:p>
          <a:p>
            <a:pPr eaLnBrk="1" hangingPunct="1"/>
            <a:r>
              <a:rPr lang="en-US" altLang="en-US" sz="2000" dirty="0"/>
              <a:t>Changes since March 2023:</a:t>
            </a:r>
          </a:p>
          <a:p>
            <a:pPr lvl="1" eaLnBrk="1" hangingPunct="1"/>
            <a:r>
              <a:rPr lang="en-US" altLang="en-US" sz="1800" dirty="0"/>
              <a:t>Created number space for Table 9-210 (Optional </a:t>
            </a:r>
            <a:r>
              <a:rPr lang="en-US" altLang="en-US" sz="1800" dirty="0" err="1"/>
              <a:t>subelement</a:t>
            </a:r>
            <a:r>
              <a:rPr lang="en-US" altLang="en-US" sz="1800" dirty="0"/>
              <a:t> IDs for Neighbor Report)</a:t>
            </a:r>
          </a:p>
          <a:p>
            <a:pPr lvl="1" eaLnBrk="1" hangingPunct="1"/>
            <a:r>
              <a:rPr lang="en-US" altLang="en-US" sz="1800" dirty="0" err="1"/>
              <a:t>TGme</a:t>
            </a:r>
            <a:r>
              <a:rPr lang="en-US" altLang="en-US" sz="1800" dirty="0"/>
              <a:t>:</a:t>
            </a:r>
          </a:p>
          <a:p>
            <a:pPr lvl="2" eaLnBrk="1" hangingPunct="1"/>
            <a:r>
              <a:rPr lang="en-US" altLang="en-US" sz="1600" dirty="0"/>
              <a:t>Releases for </a:t>
            </a:r>
            <a:r>
              <a:rPr lang="en-US" altLang="en-US" sz="1600" dirty="0" err="1"/>
              <a:t>ElementIDs</a:t>
            </a:r>
            <a:r>
              <a:rPr lang="en-US" altLang="en-US" sz="1600" dirty="0"/>
              <a:t>, </a:t>
            </a:r>
            <a:r>
              <a:rPr lang="en-US" altLang="en-US" sz="1600" dirty="0" err="1"/>
              <a:t>RSNCapabilities</a:t>
            </a:r>
            <a:r>
              <a:rPr lang="en-US" altLang="en-US" sz="1600" dirty="0"/>
              <a:t>, </a:t>
            </a:r>
            <a:r>
              <a:rPr lang="en-US" altLang="en-US" sz="1600" dirty="0" err="1"/>
              <a:t>CypherSuiteSelectors</a:t>
            </a:r>
            <a:r>
              <a:rPr lang="en-US" altLang="en-US" sz="1600" dirty="0"/>
              <a:t>, </a:t>
            </a:r>
            <a:r>
              <a:rPr lang="en-US" altLang="en-US" sz="1600" dirty="0" err="1"/>
              <a:t>ExtendedCapabilities</a:t>
            </a:r>
            <a:endParaRPr lang="en-US" altLang="en-US" sz="1600" dirty="0"/>
          </a:p>
          <a:p>
            <a:pPr lvl="2" eaLnBrk="1" hangingPunct="1"/>
            <a:r>
              <a:rPr lang="en-US" altLang="en-US" sz="1600" dirty="0"/>
              <a:t>Allocations for dot11Groups</a:t>
            </a:r>
          </a:p>
          <a:p>
            <a:pPr lvl="2" eaLnBrk="1" hangingPunct="1"/>
            <a:r>
              <a:rPr lang="en-US" altLang="en-US" sz="1600" dirty="0"/>
              <a:t>Allocation for HE 6 GHz Band Capabilities element</a:t>
            </a:r>
          </a:p>
          <a:p>
            <a:pPr lvl="2" eaLnBrk="1" hangingPunct="1"/>
            <a:r>
              <a:rPr lang="en-US" altLang="en-US" sz="1600" dirty="0"/>
              <a:t>Allocation for Multiple BSS Role Switch Support neighbor report </a:t>
            </a:r>
            <a:r>
              <a:rPr lang="en-US" altLang="en-US" sz="1600" dirty="0" err="1"/>
              <a:t>subelement</a:t>
            </a:r>
            <a:endParaRPr lang="en-US" altLang="en-US" sz="1600" dirty="0"/>
          </a:p>
          <a:p>
            <a:pPr lvl="1" eaLnBrk="1" hangingPunct="1"/>
            <a:r>
              <a:rPr lang="en-US" altLang="en-US" sz="1800" dirty="0" err="1"/>
              <a:t>TGbe</a:t>
            </a:r>
            <a:r>
              <a:rPr lang="en-US" altLang="en-US" sz="1800" dirty="0"/>
              <a:t>:</a:t>
            </a:r>
          </a:p>
          <a:p>
            <a:pPr lvl="2" eaLnBrk="1" hangingPunct="1"/>
            <a:r>
              <a:rPr lang="en-US" altLang="en-US" sz="1600" dirty="0"/>
              <a:t>EHT Capabilities, EHT Operation, Basic Multi-link elements</a:t>
            </a:r>
          </a:p>
          <a:p>
            <a:pPr eaLnBrk="1" hangingPunct="1"/>
            <a:r>
              <a:rPr lang="en-US" altLang="en-US" sz="2000" dirty="0"/>
              <a:t>Pending changes (10 day review):</a:t>
            </a:r>
          </a:p>
          <a:p>
            <a:pPr lvl="1" eaLnBrk="1" hangingPunct="1"/>
            <a:r>
              <a:rPr lang="en-US" altLang="en-US" sz="1800" dirty="0"/>
              <a:t>None</a:t>
            </a:r>
            <a:endParaRPr lang="en-US" altLang="en-US" sz="1600" dirty="0"/>
          </a:p>
        </p:txBody>
      </p:sp>
      <p:sp>
        <p:nvSpPr>
          <p:cNvPr id="2" name="Footer Placeholder 1">
            <a:extLst>
              <a:ext uri="{FF2B5EF4-FFF2-40B4-BE49-F238E27FC236}">
                <a16:creationId xmlns:a16="http://schemas.microsoft.com/office/drawing/2014/main" id="{53202588-6341-9ABB-FA80-6DC4D016CCB5}"/>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A86013C0-1B40-894E-30AB-193024A1F54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6F1573D3-8E22-9741-CD1A-ABC2EF5408C0}"/>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24510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May 2023</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300"/>
              </a:spcBef>
              <a:spcAft>
                <a:spcPts val="0"/>
              </a:spcAft>
              <a:defRPr/>
            </a:pPr>
            <a:r>
              <a:rPr lang="en-US" altLang="en-US" sz="2400" b="1" dirty="0"/>
              <a:t>One teleconference since March, on IEEE Std 802 revision</a:t>
            </a:r>
          </a:p>
          <a:p>
            <a:pPr marL="342900" lvl="2" indent="-342900">
              <a:spcBef>
                <a:spcPts val="1200"/>
              </a:spcBef>
              <a:spcAft>
                <a:spcPts val="1200"/>
              </a:spcAft>
              <a:defRPr/>
            </a:pPr>
            <a:r>
              <a:rPr lang="en-US" altLang="en-US" sz="2400" b="1" dirty="0"/>
              <a:t>Will have two meetings this week: Tuesday 10:30 ET, Thursday 13:30 ET</a:t>
            </a:r>
          </a:p>
          <a:p>
            <a:pPr marL="342900" lvl="2" indent="-342900">
              <a:spcBef>
                <a:spcPts val="300"/>
              </a:spcBef>
              <a:spcAft>
                <a:spcPts val="0"/>
              </a:spcAft>
              <a:defRPr/>
            </a:pPr>
            <a:r>
              <a:rPr lang="en-US" altLang="en-US" sz="2400" b="1" dirty="0"/>
              <a:t>Agenda is here: </a:t>
            </a:r>
            <a:r>
              <a:rPr lang="en-US" altLang="en-US" sz="2400" b="1" dirty="0">
                <a:hlinkClick r:id="rId3"/>
              </a:rPr>
              <a:t>11-23/0576r1</a:t>
            </a:r>
            <a:r>
              <a:rPr lang="en-US" altLang="en-US" sz="2400" b="1" dirty="0"/>
              <a:t>, topics:</a:t>
            </a:r>
          </a:p>
          <a:p>
            <a:pPr marL="342900" lvl="2" indent="-342900">
              <a:spcBef>
                <a:spcPts val="300"/>
              </a:spcBef>
              <a:spcAft>
                <a:spcPts val="0"/>
              </a:spcAft>
              <a:buFontTx/>
              <a:buChar char="-"/>
              <a:defRPr/>
            </a:pPr>
            <a:r>
              <a:rPr lang="en-US" altLang="en-US" sz="2400" b="1" dirty="0"/>
              <a:t>IEEE Std 802 revision project update</a:t>
            </a:r>
          </a:p>
          <a:p>
            <a:pPr marL="342900" lvl="2" indent="-342900">
              <a:spcBef>
                <a:spcPts val="300"/>
              </a:spcBef>
              <a:spcAft>
                <a:spcPts val="0"/>
              </a:spcAft>
              <a:buFontTx/>
              <a:buChar char="-"/>
              <a:defRPr/>
            </a:pPr>
            <a:r>
              <a:rPr lang="en-US" altLang="en-US" sz="2400" b="1" dirty="0"/>
              <a:t>Annex G: Discussion of way forward</a:t>
            </a:r>
          </a:p>
          <a:p>
            <a:pPr marL="342900" lvl="2" indent="-342900">
              <a:spcBef>
                <a:spcPts val="300"/>
              </a:spcBef>
              <a:spcAft>
                <a:spcPts val="0"/>
              </a:spcAft>
              <a:buFontTx/>
              <a:buChar char="-"/>
              <a:defRPr/>
            </a:pPr>
            <a:r>
              <a:rPr lang="en-US" altLang="en-US" sz="2400" b="1" dirty="0"/>
              <a:t>Any other topics (especially from next slide)?</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20E86D78-2B1E-8F6C-D1E2-9C3E605F9D9D}"/>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ECF075E5-CC31-15E8-C4FE-A78439F2558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Date Placeholder 6">
            <a:extLst>
              <a:ext uri="{FF2B5EF4-FFF2-40B4-BE49-F238E27FC236}">
                <a16:creationId xmlns:a16="http://schemas.microsoft.com/office/drawing/2014/main" id="{46DE7023-07E6-CA63-42F0-1F30617AD1DA}"/>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141163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May 2023</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0DAFC1A3-8203-9741-AC39-BF0451CC110A}"/>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1EEC2D79-38A7-3415-F1D0-C6392A0A37F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A3E2E006-5495-6051-A7BB-40989521C7D6}"/>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6017015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May 2023 </a:t>
            </a:r>
          </a:p>
        </p:txBody>
      </p:sp>
      <p:sp>
        <p:nvSpPr>
          <p:cNvPr id="9218" name="Rectangle 2"/>
          <p:cNvSpPr>
            <a:spLocks noGrp="1" noChangeArrowheads="1"/>
          </p:cNvSpPr>
          <p:nvPr>
            <p:ph idx="1"/>
          </p:nvPr>
        </p:nvSpPr>
        <p:spPr>
          <a:ln/>
        </p:spPr>
        <p:txBody>
          <a:bodyPr/>
          <a:lstStyle/>
          <a:p>
            <a:pPr marL="0" indent="0"/>
            <a:r>
              <a:rPr lang="en-GB" dirty="0"/>
              <a:t>Meeting slots:</a:t>
            </a:r>
          </a:p>
          <a:p>
            <a:pPr>
              <a:buFont typeface="Times New Roman" pitchFamily="16" charset="0"/>
              <a:buChar char="•"/>
            </a:pPr>
            <a:r>
              <a:rPr lang="en-GB" dirty="0"/>
              <a:t>Wednesday 16:00 – 18:00h (PM2)</a:t>
            </a:r>
          </a:p>
          <a:p>
            <a:pPr>
              <a:buFont typeface="Times New Roman" pitchFamily="16" charset="0"/>
              <a:buChar char="•"/>
            </a:pPr>
            <a:endParaRPr lang="en-GB" dirty="0"/>
          </a:p>
          <a:p>
            <a:pPr marL="0" indent="0"/>
            <a:r>
              <a:rPr lang="en-GB" dirty="0"/>
              <a:t>Agenda items / discussion topics</a:t>
            </a:r>
          </a:p>
          <a:p>
            <a:pPr>
              <a:buFont typeface="Times New Roman" pitchFamily="16" charset="0"/>
              <a:buChar char="•"/>
            </a:pPr>
            <a:r>
              <a:rPr lang="en-GB" dirty="0"/>
              <a:t>Status update ETSI BRAN</a:t>
            </a:r>
          </a:p>
          <a:p>
            <a:pPr>
              <a:buFont typeface="Times New Roman" pitchFamily="16" charset="0"/>
              <a:buChar char="•"/>
            </a:pPr>
            <a:r>
              <a:rPr lang="en-GB" dirty="0"/>
              <a:t>Bluetooth SIG May Update</a:t>
            </a:r>
          </a:p>
          <a:p>
            <a:pPr>
              <a:buFont typeface="Times New Roman" pitchFamily="16" charset="0"/>
              <a:buChar char="•"/>
            </a:pPr>
            <a:endParaRPr lang="en-GB" dirty="0"/>
          </a:p>
          <a:p>
            <a:pPr marL="0" indent="0"/>
            <a:r>
              <a:rPr lang="en-GB" dirty="0"/>
              <a:t>Agenda</a:t>
            </a:r>
            <a:r>
              <a:rPr lang="en-GB"/>
              <a:t>: 11-23/0582</a:t>
            </a:r>
            <a:endParaRPr lang="en-GB" dirty="0"/>
          </a:p>
          <a:p>
            <a:pPr>
              <a:buFont typeface="Times New Roman" pitchFamily="16" charset="0"/>
              <a:buChar char="•"/>
            </a:pPr>
            <a:endParaRPr lang="en-GB" dirty="0"/>
          </a:p>
          <a:p>
            <a:pPr lvl="1">
              <a:buFont typeface="Times New Roman" pitchFamily="16" charset="0"/>
              <a:buChar char="•"/>
            </a:pPr>
            <a:endParaRPr lang="en-GB" dirty="0"/>
          </a:p>
        </p:txBody>
      </p:sp>
      <p:sp>
        <p:nvSpPr>
          <p:cNvPr id="3" name="Footer Placeholder 2">
            <a:extLst>
              <a:ext uri="{FF2B5EF4-FFF2-40B4-BE49-F238E27FC236}">
                <a16:creationId xmlns:a16="http://schemas.microsoft.com/office/drawing/2014/main" id="{E01FFBEF-89AE-3CE3-0B68-18DCC7783DD9}"/>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6304F399-7C91-247D-EA90-BEC0D1FCD2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 name="Date Placeholder 7">
            <a:extLst>
              <a:ext uri="{FF2B5EF4-FFF2-40B4-BE49-F238E27FC236}">
                <a16:creationId xmlns:a16="http://schemas.microsoft.com/office/drawing/2014/main" id="{1C10045F-56A9-8B0E-AD09-A9264C7CCBA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1998084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May 2023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Will meet in July 2023 to review proposed PAR documents. </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dirty="0"/>
              <a:t>WG PAR submission to 802 EC </a:t>
            </a:r>
            <a:r>
              <a:rPr lang="en-US"/>
              <a:t>for July Plenary </a:t>
            </a:r>
            <a:r>
              <a:rPr lang="en-US" dirty="0"/>
              <a:t>Session:  9 June 2023</a:t>
            </a:r>
            <a:endParaRPr lang="en-US" b="0" i="0" dirty="0">
              <a:solidFill>
                <a:srgbClr val="000000"/>
              </a:solidFill>
              <a:effectLst/>
              <a:latin typeface="Times New Roman" panose="02020603050405020304" pitchFamily="18" charset="0"/>
            </a:endParaRPr>
          </a:p>
          <a:p>
            <a:pPr lvl="1">
              <a:buFont typeface="Arial" panose="020B0604020202020204" pitchFamily="34" charset="0"/>
              <a:buChar char="•"/>
            </a:pPr>
            <a:r>
              <a:rPr lang="en-US" altLang="en-US" dirty="0"/>
              <a:t>WG PAR Submission to </a:t>
            </a:r>
            <a:r>
              <a:rPr lang="en-US" altLang="en-US" dirty="0" err="1"/>
              <a:t>NesCom</a:t>
            </a:r>
            <a:r>
              <a:rPr lang="en-US" altLang="en-US" dirty="0"/>
              <a:t> : </a:t>
            </a:r>
          </a:p>
          <a:p>
            <a:pPr lvl="2">
              <a:buFont typeface="Arial" panose="020B0604020202020204" pitchFamily="34" charset="0"/>
              <a:buChar char="•"/>
            </a:pPr>
            <a:r>
              <a:rPr lang="en-US" sz="2000" dirty="0">
                <a:effectLst/>
              </a:rPr>
              <a:t>19 May 2023 for June 27 Brussels, Belgium</a:t>
            </a:r>
          </a:p>
          <a:p>
            <a:pPr lvl="2">
              <a:buFont typeface="Arial" panose="020B0604020202020204" pitchFamily="34" charset="0"/>
              <a:buChar char="•"/>
            </a:pPr>
            <a:r>
              <a:rPr lang="en-US" sz="2000" dirty="0">
                <a:effectLst/>
              </a:rPr>
              <a:t>11 August 2023 for Sept 19, Virtual Telecon.</a:t>
            </a:r>
            <a:br>
              <a:rPr lang="en-US" altLang="en-US" sz="2200" dirty="0"/>
            </a:br>
            <a:endParaRPr lang="en-US" altLang="en-US" sz="2200" dirty="0"/>
          </a:p>
          <a:p>
            <a:pPr marL="285750" indent="-285750"/>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bwMode="auto">
          <a:xfrm>
            <a:off x="914402" y="304014"/>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2023</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81026"/>
            <a:ext cx="7772400" cy="561975"/>
          </a:xfrm>
        </p:spPr>
        <p:txBody>
          <a:bodyPr/>
          <a:lstStyle/>
          <a:p>
            <a:pPr eaLnBrk="1" hangingPunct="1"/>
            <a:r>
              <a:rPr lang="en-US" altLang="en-US" dirty="0"/>
              <a:t>802.11 WNG – May 2023</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685800" y="1554163"/>
            <a:ext cx="11201400" cy="4160837"/>
          </a:xfrm>
        </p:spPr>
        <p:txBody>
          <a:bodyPr/>
          <a:lstStyle/>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 </a:t>
            </a:r>
          </a:p>
          <a:p>
            <a:pPr marL="838200" lvl="1" indent="-381000">
              <a:spcBef>
                <a:spcPts val="0"/>
              </a:spcBef>
              <a:defRPr/>
            </a:pPr>
            <a:r>
              <a:rPr lang="en-GB" altLang="en-US" dirty="0"/>
              <a:t>Minutes from March:</a:t>
            </a:r>
          </a:p>
          <a:p>
            <a:pPr marL="1181100" lvl="2" indent="-381000">
              <a:spcBef>
                <a:spcPts val="0"/>
              </a:spcBef>
              <a:defRPr/>
            </a:pPr>
            <a:r>
              <a:rPr lang="en-GB" altLang="en-US" dirty="0">
                <a:hlinkClick r:id="rId3"/>
              </a:rPr>
              <a:t>https://mentor.ieee.org/802.11/dcn/23/11-23-0445-00-0wng-wng-meeting-minutes-2023-march-atlanta-meeting.docx</a:t>
            </a:r>
            <a:r>
              <a:rPr lang="en-GB" altLang="en-US" dirty="0"/>
              <a:t> </a:t>
            </a:r>
          </a:p>
          <a:p>
            <a:pPr marL="438150" indent="-381000">
              <a:spcBef>
                <a:spcPts val="0"/>
              </a:spcBef>
              <a:defRPr/>
            </a:pPr>
            <a:r>
              <a:rPr lang="en-GB" altLang="en-US" dirty="0"/>
              <a:t>Presentations</a:t>
            </a:r>
          </a:p>
          <a:p>
            <a:pPr marL="857250" lvl="1" indent="-457200">
              <a:spcBef>
                <a:spcPts val="0"/>
              </a:spcBef>
              <a:defRPr/>
            </a:pPr>
            <a:r>
              <a:rPr lang="en-US" sz="1800" dirty="0"/>
              <a:t>“Babel for 802.11 Mesh,” Donald E. Eastlake 3rd (</a:t>
            </a:r>
            <a:r>
              <a:rPr lang="en-US" sz="1800" dirty="0" err="1"/>
              <a:t>Futurewei</a:t>
            </a:r>
            <a:r>
              <a:rPr lang="en-US" sz="1800" dirty="0"/>
              <a:t> Technologies)  </a:t>
            </a:r>
            <a:r>
              <a:rPr lang="en-US" sz="1800" b="1" dirty="0"/>
              <a:t>11-23/0769r0</a:t>
            </a:r>
          </a:p>
          <a:p>
            <a:pPr marL="857250" lvl="1" indent="-457200">
              <a:spcBef>
                <a:spcPts val="0"/>
              </a:spcBef>
              <a:defRPr/>
            </a:pPr>
            <a:r>
              <a:rPr lang="en-US" sz="1800" dirty="0"/>
              <a:t>“WLAN Backhaul Options,” Andy Shen (</a:t>
            </a:r>
            <a:r>
              <a:rPr lang="en-US" sz="1800" dirty="0" err="1"/>
              <a:t>Futurewei</a:t>
            </a:r>
            <a:r>
              <a:rPr lang="en-US" sz="1800" dirty="0"/>
              <a:t>)  </a:t>
            </a:r>
            <a:r>
              <a:rPr lang="en-US" sz="1800" b="1" dirty="0"/>
              <a:t>11-23/0677r0</a:t>
            </a:r>
          </a:p>
          <a:p>
            <a:pPr marL="857250" lvl="1" indent="-457200">
              <a:spcBef>
                <a:spcPts val="0"/>
              </a:spcBef>
              <a:defRPr/>
            </a:pPr>
            <a:r>
              <a:rPr lang="en-US" sz="1800" dirty="0"/>
              <a:t>“</a:t>
            </a:r>
            <a:r>
              <a:rPr lang="pl-PL" sz="1800" dirty="0"/>
              <a:t>S1G+ UL MU-MIMO</a:t>
            </a:r>
            <a:r>
              <a:rPr lang="en-US" sz="1800" dirty="0"/>
              <a:t>,”</a:t>
            </a:r>
            <a:r>
              <a:rPr lang="pl-PL" sz="1800" dirty="0"/>
              <a:t> Dave Halasz (Morse Micro)</a:t>
            </a:r>
            <a:r>
              <a:rPr lang="en-US" sz="1800" dirty="0"/>
              <a:t>  </a:t>
            </a:r>
            <a:r>
              <a:rPr lang="en-US" sz="1800" b="1" dirty="0"/>
              <a:t>11-23/0807r0</a:t>
            </a:r>
          </a:p>
          <a:p>
            <a:pPr marL="457200" indent="-457200">
              <a:lnSpc>
                <a:spcPct val="120000"/>
              </a:lnSpc>
              <a:spcBef>
                <a:spcPts val="0"/>
              </a:spcBef>
              <a:defRPr/>
            </a:pPr>
            <a:r>
              <a:rPr lang="en-US" altLang="en-US" dirty="0"/>
              <a:t>Plans for July 2023</a:t>
            </a:r>
          </a:p>
          <a:p>
            <a:pPr marL="857250" lvl="1" indent="-457200" eaLnBrk="1" hangingPunct="1">
              <a:lnSpc>
                <a:spcPct val="120000"/>
              </a:lnSpc>
              <a:spcBef>
                <a:spcPts val="0"/>
              </a:spcBef>
              <a:defRPr/>
            </a:pPr>
            <a:r>
              <a:rPr lang="en-US" altLang="en-US" dirty="0">
                <a:solidFill>
                  <a:srgbClr val="000000"/>
                </a:solidFill>
              </a:rPr>
              <a:t>Chair will make a call for presentations in advance</a:t>
            </a:r>
          </a:p>
          <a:p>
            <a:pPr marL="457200" indent="-457200">
              <a:lnSpc>
                <a:spcPct val="120000"/>
              </a:lnSpc>
              <a:spcBef>
                <a:spcPts val="0"/>
              </a:spcBef>
              <a:defRPr/>
            </a:pPr>
            <a:r>
              <a:rPr lang="en-US" altLang="en-US" dirty="0"/>
              <a:t>Adjourn</a:t>
            </a:r>
          </a:p>
          <a:p>
            <a:pPr marL="0" indent="0" algn="ctr" eaLnBrk="1" hangingPunct="1">
              <a:spcBef>
                <a:spcPts val="0"/>
              </a:spcBef>
              <a:buNone/>
              <a:defRPr/>
            </a:pPr>
            <a:r>
              <a:rPr lang="en-US" altLang="en-US" dirty="0"/>
              <a:t>Current agenda is document 11-23/0578r0</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16 May 2023, 0800-1000 US Eastern Time</a:t>
            </a:r>
          </a:p>
        </p:txBody>
      </p:sp>
      <p:sp>
        <p:nvSpPr>
          <p:cNvPr id="2" name="Footer Placeholder 1">
            <a:extLst>
              <a:ext uri="{FF2B5EF4-FFF2-40B4-BE49-F238E27FC236}">
                <a16:creationId xmlns:a16="http://schemas.microsoft.com/office/drawing/2014/main" id="{471B7512-2A14-34E3-93EB-FC069F2B1C77}"/>
              </a:ext>
            </a:extLst>
          </p:cNvPr>
          <p:cNvSpPr>
            <a:spLocks noGrp="1"/>
          </p:cNvSpPr>
          <p:nvPr>
            <p:ph type="ftr" idx="14"/>
          </p:nvPr>
        </p:nvSpPr>
        <p:spPr/>
        <p:txBody>
          <a:bodyPr/>
          <a:lstStyle/>
          <a:p>
            <a:r>
              <a:rPr lang="en-GB"/>
              <a:t>Jim Lansford, Qualcomm</a:t>
            </a:r>
            <a:endParaRPr lang="en-GB" dirty="0"/>
          </a:p>
        </p:txBody>
      </p:sp>
      <p:sp>
        <p:nvSpPr>
          <p:cNvPr id="3" name="Slide Number Placeholder 2">
            <a:extLst>
              <a:ext uri="{FF2B5EF4-FFF2-40B4-BE49-F238E27FC236}">
                <a16:creationId xmlns:a16="http://schemas.microsoft.com/office/drawing/2014/main" id="{66C51123-D4A3-B09B-83CA-EAF84AEA6F7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Date Placeholder 3">
            <a:extLst>
              <a:ext uri="{FF2B5EF4-FFF2-40B4-BE49-F238E27FC236}">
                <a16:creationId xmlns:a16="http://schemas.microsoft.com/office/drawing/2014/main" id="{DEFCFE72-E881-A4A4-43FA-564834EA1EAF}"/>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9309833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2.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7628</TotalTime>
  <Words>4048</Words>
  <Application>Microsoft Office PowerPoint</Application>
  <PresentationFormat>Widescreen</PresentationFormat>
  <Paragraphs>757</Paragraphs>
  <Slides>30</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微软雅黑</vt:lpstr>
      <vt:lpstr>Arial</vt:lpstr>
      <vt:lpstr>Calibri</vt:lpstr>
      <vt:lpstr>Times New Roman</vt:lpstr>
      <vt:lpstr>Wingdings</vt:lpstr>
      <vt:lpstr>Office Theme</vt:lpstr>
      <vt:lpstr>Document</vt:lpstr>
      <vt:lpstr>WG11 Opening Report Snapshot Slides May 2023</vt:lpstr>
      <vt:lpstr>Abstract</vt:lpstr>
      <vt:lpstr>Editors: agenda for 2023-05-16 meeting</vt:lpstr>
      <vt:lpstr>ANA Status</vt:lpstr>
      <vt:lpstr>ARC (Architecture) – May 2023</vt:lpstr>
      <vt:lpstr>ARC (Architecture) – May 2023</vt:lpstr>
      <vt:lpstr>Coex SC (Coexistence) – May 2023 </vt:lpstr>
      <vt:lpstr>PAR Review SC – May 2023 Snapshot Chair: Jon Rosdahl</vt:lpstr>
      <vt:lpstr>802.11 WNG – May 2023</vt:lpstr>
      <vt:lpstr>IEEE 802 JTC1 SC will meet once on Tue, 16 May 2023 @ 4pm ET</vt:lpstr>
      <vt:lpstr>A large number of IEEE 802 submissions are in the PSDO balloting &amp; publication process</vt:lpstr>
      <vt:lpstr>IEEE 802 has 141 standards in or through the PSDO pipeline</vt:lpstr>
      <vt:lpstr>TGme (Maintenance) Summary </vt:lpstr>
      <vt:lpstr>TGbe (Extremely High Throughput)</vt:lpstr>
      <vt:lpstr>TGbe May F2F Schedule</vt:lpstr>
      <vt:lpstr>TGbf (WLAN Sensing)– May 2023</vt:lpstr>
      <vt:lpstr>TGbf Timeline (Updated)</vt:lpstr>
      <vt:lpstr>PowerPoint Presentation</vt:lpstr>
      <vt:lpstr>PowerPoint Presentation</vt:lpstr>
      <vt:lpstr>TGbh (Random and Changing MAC Addresses) – May 2023</vt:lpstr>
      <vt:lpstr>IEEE 802.11 TGbi – May 2023</vt:lpstr>
      <vt:lpstr>TGbk 320MHz Positioning</vt:lpstr>
      <vt:lpstr>TGbk 320MHz Positioning</vt:lpstr>
      <vt:lpstr>TGbk 320MHz Ranging</vt:lpstr>
      <vt:lpstr>Snapshot for Ultra High Reliability UHR SG</vt:lpstr>
      <vt:lpstr>Snapshot for Ultra High Reliability UHR SG</vt:lpstr>
      <vt:lpstr>Snapshot of AMP SG for May 2023 IEEE 802.11 Interim</vt:lpstr>
      <vt:lpstr>IEEE 802.11 AIML TIG – May 2023 Artificial Intelligence and Machine Learning </vt:lpstr>
      <vt:lpstr>IEEE 802.11 AIML TIG – May 2023 Artificial Intelligence and Machine Learning </vt:lpstr>
      <vt:lpstr>802.11 ITU Liaison Ad Hoc (ITU AHG) – May 2023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187</cp:revision>
  <cp:lastPrinted>1601-01-01T00:00:00Z</cp:lastPrinted>
  <dcterms:created xsi:type="dcterms:W3CDTF">2018-05-02T19:26:26Z</dcterms:created>
  <dcterms:modified xsi:type="dcterms:W3CDTF">2023-05-15T12:58:02Z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