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256" r:id="rId2"/>
    <p:sldId id="257" r:id="rId3"/>
    <p:sldId id="2573" r:id="rId4"/>
    <p:sldId id="2579" r:id="rId5"/>
    <p:sldId id="448" r:id="rId6"/>
    <p:sldId id="449" r:id="rId7"/>
    <p:sldId id="447" r:id="rId8"/>
    <p:sldId id="2580" r:id="rId9"/>
    <p:sldId id="2581" r:id="rId10"/>
    <p:sldId id="2574" r:id="rId11"/>
    <p:sldId id="258" r:id="rId12"/>
    <p:sldId id="283" r:id="rId13"/>
    <p:sldId id="262" r:id="rId14"/>
    <p:sldId id="265" r:id="rId15"/>
    <p:sldId id="2368" r:id="rId16"/>
    <p:sldId id="2377" r:id="rId17"/>
    <p:sldId id="2373" r:id="rId18"/>
    <p:sldId id="269" r:id="rId19"/>
    <p:sldId id="272" r:id="rId20"/>
    <p:sldId id="293" r:id="rId21"/>
    <p:sldId id="309" r:id="rId22"/>
    <p:sldId id="308" r:id="rId23"/>
    <p:sldId id="306" r:id="rId24"/>
    <p:sldId id="296" r:id="rId25"/>
    <p:sldId id="2378" r:id="rId26"/>
    <p:sldId id="2379" r:id="rId27"/>
    <p:sldId id="266" r:id="rId28"/>
    <p:sldId id="267" r:id="rId29"/>
    <p:sldId id="268" r:id="rId30"/>
    <p:sldId id="2380" r:id="rId31"/>
    <p:sldId id="264" r:id="rId32"/>
    <p:sldId id="331" r:id="rId33"/>
    <p:sldId id="332" r:id="rId34"/>
    <p:sldId id="386" r:id="rId35"/>
    <p:sldId id="2382" r:id="rId36"/>
    <p:sldId id="270" r:id="rId37"/>
    <p:sldId id="2383" r:id="rId38"/>
    <p:sldId id="2575" r:id="rId39"/>
    <p:sldId id="2576" r:id="rId40"/>
    <p:sldId id="862" r:id="rId41"/>
    <p:sldId id="863" r:id="rId42"/>
    <p:sldId id="261" r:id="rId43"/>
    <p:sldId id="2385" r:id="rId44"/>
    <p:sldId id="2386" r:id="rId45"/>
    <p:sldId id="259" r:id="rId46"/>
    <p:sldId id="2387" r:id="rId47"/>
    <p:sldId id="2388" r:id="rId48"/>
    <p:sldId id="2389" r:id="rId49"/>
    <p:sldId id="286" r:id="rId50"/>
    <p:sldId id="287" r:id="rId51"/>
    <p:sldId id="2390" r:id="rId52"/>
    <p:sldId id="2391" r:id="rId53"/>
    <p:sldId id="299" r:id="rId54"/>
    <p:sldId id="297" r:id="rId55"/>
    <p:sldId id="290" r:id="rId56"/>
    <p:sldId id="2392" r:id="rId57"/>
    <p:sldId id="2393" r:id="rId58"/>
    <p:sldId id="2375" r:id="rId59"/>
    <p:sldId id="2374" r:id="rId60"/>
    <p:sldId id="2394" r:id="rId61"/>
    <p:sldId id="2395" r:id="rId62"/>
    <p:sldId id="2396" r:id="rId63"/>
    <p:sldId id="2550" r:id="rId64"/>
    <p:sldId id="2551" r:id="rId65"/>
    <p:sldId id="2538" r:id="rId66"/>
    <p:sldId id="2400" r:id="rId67"/>
    <p:sldId id="2552" r:id="rId68"/>
    <p:sldId id="523" r:id="rId69"/>
    <p:sldId id="288" r:id="rId70"/>
    <p:sldId id="1578" r:id="rId71"/>
    <p:sldId id="1573" r:id="rId72"/>
    <p:sldId id="1579" r:id="rId73"/>
    <p:sldId id="2554" r:id="rId74"/>
    <p:sldId id="2555" r:id="rId75"/>
    <p:sldId id="524" r:id="rId76"/>
    <p:sldId id="526" r:id="rId77"/>
    <p:sldId id="2556" r:id="rId78"/>
    <p:sldId id="2577" r:id="rId79"/>
    <p:sldId id="2558" r:id="rId80"/>
    <p:sldId id="2562" r:id="rId81"/>
    <p:sldId id="2563" r:id="rId82"/>
    <p:sldId id="2564" r:id="rId83"/>
    <p:sldId id="2565" r:id="rId84"/>
    <p:sldId id="2561" r:id="rId85"/>
    <p:sldId id="868" r:id="rId86"/>
    <p:sldId id="2566" r:id="rId87"/>
    <p:sldId id="2559" r:id="rId88"/>
    <p:sldId id="2567" r:id="rId89"/>
    <p:sldId id="898" r:id="rId90"/>
    <p:sldId id="899" r:id="rId91"/>
    <p:sldId id="900" r:id="rId92"/>
    <p:sldId id="901" r:id="rId93"/>
    <p:sldId id="902" r:id="rId94"/>
    <p:sldId id="2568" r:id="rId95"/>
    <p:sldId id="2569" r:id="rId96"/>
    <p:sldId id="394" r:id="rId97"/>
    <p:sldId id="2570" r:id="rId98"/>
    <p:sldId id="2578" r:id="rId99"/>
    <p:sldId id="2571" r:id="rId100"/>
    <p:sldId id="440" r:id="rId101"/>
    <p:sldId id="441" r:id="rId102"/>
    <p:sldId id="443" r:id="rId103"/>
    <p:sldId id="442" r:id="rId104"/>
    <p:sldId id="2572" r:id="rId105"/>
    <p:sldId id="278" r:id="rId106"/>
    <p:sldId id="326" r:id="rId107"/>
    <p:sldId id="339" r:id="rId108"/>
    <p:sldId id="373" r:id="rId109"/>
    <p:sldId id="371" r:id="rId110"/>
    <p:sldId id="372" r:id="rId111"/>
    <p:sldId id="353" r:id="rId112"/>
    <p:sldId id="364" r:id="rId113"/>
    <p:sldId id="376" r:id="rId114"/>
    <p:sldId id="374" r:id="rId115"/>
    <p:sldId id="378" r:id="rId116"/>
    <p:sldId id="343" r:id="rId117"/>
    <p:sldId id="348" r:id="rId118"/>
    <p:sldId id="357" r:id="rId119"/>
    <p:sldId id="377" r:id="rId120"/>
    <p:sldId id="375" r:id="rId121"/>
    <p:sldId id="366" r:id="rId1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377</c:v>
                </c:pt>
                <c:pt idx="1">
                  <c:v>14</c:v>
                </c:pt>
                <c:pt idx="2">
                  <c:v>347</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2135628048"/>
        <c:axId val="2135626416"/>
      </c:barChart>
      <c:catAx>
        <c:axId val="2135628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5626416"/>
        <c:crosses val="autoZero"/>
        <c:auto val="1"/>
        <c:lblAlgn val="ctr"/>
        <c:lblOffset val="100"/>
        <c:noMultiLvlLbl val="0"/>
      </c:catAx>
      <c:valAx>
        <c:axId val="21356264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35628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5/19/2023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12827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97702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273409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802.11-23/0585</a:t>
            </a:r>
            <a:endParaRPr lang="en-US"/>
          </a:p>
        </p:txBody>
      </p:sp>
      <p:sp>
        <p:nvSpPr>
          <p:cNvPr id="5" name="Rectangle 3"/>
          <p:cNvSpPr>
            <a:spLocks noGrp="1" noChangeArrowheads="1"/>
          </p:cNvSpPr>
          <p:nvPr>
            <p:ph type="dt"/>
          </p:nvPr>
        </p:nvSpPr>
        <p:spPr>
          <a:ln/>
        </p:spPr>
        <p:txBody>
          <a:bodyPr/>
          <a:lstStyle/>
          <a:p>
            <a:r>
              <a:rPr lang="en-GB"/>
              <a:t>May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799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802.11-23/0585</a:t>
            </a:r>
            <a:endParaRPr lang="en-US"/>
          </a:p>
        </p:txBody>
      </p:sp>
      <p:sp>
        <p:nvSpPr>
          <p:cNvPr id="5" name="Rectangle 3"/>
          <p:cNvSpPr>
            <a:spLocks noGrp="1" noChangeArrowheads="1"/>
          </p:cNvSpPr>
          <p:nvPr>
            <p:ph type="dt"/>
          </p:nvPr>
        </p:nvSpPr>
        <p:spPr>
          <a:ln/>
        </p:spPr>
        <p:txBody>
          <a:bodyPr/>
          <a:lstStyle/>
          <a:p>
            <a:r>
              <a:rPr lang="en-GB"/>
              <a:t>May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027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latin typeface="Helvetica" pitchFamily="2" charset="0"/>
              </a:rPr>
              <a:t>Enhanced Detect and Avoid  -- </a:t>
            </a:r>
            <a:r>
              <a:rPr lang="en-US" sz="1200" dirty="0" err="1">
                <a:latin typeface="Helvetica" pitchFamily="2" charset="0"/>
              </a:rPr>
              <a:t>eDAA</a:t>
            </a:r>
            <a:r>
              <a:rPr lang="en-US" sz="1200" dirty="0">
                <a:latin typeface="Helvetica" pitchFamily="2" charset="0"/>
              </a:rPr>
              <a:t>, as proposed in ETSI BRAN as an enhanced version of DAA as defined in EN 300 328 (2.4 GHz))</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Listen before talk (LBT)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LBT for Frame Based Equipment (FBE) as defined in EN 303 687</a:t>
            </a:r>
            <a:endParaRPr lang="en-US" sz="1200" dirty="0">
              <a:latin typeface="Helvetica" pitchFamily="2"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a:latin typeface="Helvetica" pitchFamily="2" charset="0"/>
            </a:endParaRPr>
          </a:p>
          <a:p>
            <a:endParaRPr lang="en-US" dirty="0"/>
          </a:p>
        </p:txBody>
      </p:sp>
      <p:sp>
        <p:nvSpPr>
          <p:cNvPr id="4" name="Header Placeholder 3"/>
          <p:cNvSpPr>
            <a:spLocks noGrp="1"/>
          </p:cNvSpPr>
          <p:nvPr>
            <p:ph type="hdr"/>
          </p:nvPr>
        </p:nvSpPr>
        <p:spPr/>
        <p:txBody>
          <a:bodyPr/>
          <a:lstStyle/>
          <a:p>
            <a:r>
              <a:rPr lang="de-DE"/>
              <a:t>doc.: IEEE 802.11-23/0585</a:t>
            </a:r>
            <a:endParaRPr lang="en-US"/>
          </a:p>
        </p:txBody>
      </p:sp>
      <p:sp>
        <p:nvSpPr>
          <p:cNvPr id="5" name="Date Placeholder 4"/>
          <p:cNvSpPr>
            <a:spLocks noGrp="1"/>
          </p:cNvSpPr>
          <p:nvPr>
            <p:ph type="dt"/>
          </p:nvPr>
        </p:nvSpPr>
        <p:spPr/>
        <p:txBody>
          <a:bodyPr/>
          <a:lstStyle/>
          <a:p>
            <a:r>
              <a:rPr lang="en-GB"/>
              <a:t>May 2023</a:t>
            </a:r>
            <a:endParaRPr lang="en-US"/>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218464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802.11-23/0585</a:t>
            </a:r>
            <a:endParaRPr lang="en-US"/>
          </a:p>
        </p:txBody>
      </p:sp>
      <p:sp>
        <p:nvSpPr>
          <p:cNvPr id="5" name="Rectangle 3"/>
          <p:cNvSpPr>
            <a:spLocks noGrp="1" noChangeArrowheads="1"/>
          </p:cNvSpPr>
          <p:nvPr>
            <p:ph type="dt"/>
          </p:nvPr>
        </p:nvSpPr>
        <p:spPr>
          <a:ln/>
        </p:spPr>
        <p:txBody>
          <a:bodyPr/>
          <a:lstStyle/>
          <a:p>
            <a:r>
              <a:rPr lang="en-GB"/>
              <a:t>May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699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9480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33</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265513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72290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8848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303207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38</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247169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545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131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907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367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00643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4217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07311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515623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53</a:t>
            </a:fld>
            <a:endParaRPr lang="en-US"/>
          </a:p>
        </p:txBody>
      </p:sp>
    </p:spTree>
    <p:extLst>
      <p:ext uri="{BB962C8B-B14F-4D97-AF65-F5344CB8AC3E}">
        <p14:creationId xmlns:p14="http://schemas.microsoft.com/office/powerpoint/2010/main" val="479205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54</a:t>
            </a:fld>
            <a:endParaRPr lang="en-US"/>
          </a:p>
        </p:txBody>
      </p:sp>
    </p:spTree>
    <p:extLst>
      <p:ext uri="{BB962C8B-B14F-4D97-AF65-F5344CB8AC3E}">
        <p14:creationId xmlns:p14="http://schemas.microsoft.com/office/powerpoint/2010/main" val="1711127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55</a:t>
            </a:fld>
            <a:endParaRPr lang="en-US"/>
          </a:p>
        </p:txBody>
      </p:sp>
    </p:spTree>
    <p:extLst>
      <p:ext uri="{BB962C8B-B14F-4D97-AF65-F5344CB8AC3E}">
        <p14:creationId xmlns:p14="http://schemas.microsoft.com/office/powerpoint/2010/main" val="1782879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8348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9046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269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00380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7696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68</a:t>
            </a:fld>
            <a:endParaRPr lang="en-US" dirty="0">
              <a:latin typeface="Times New Roman" charset="0"/>
            </a:endParaRPr>
          </a:p>
        </p:txBody>
      </p:sp>
    </p:spTree>
    <p:extLst>
      <p:ext uri="{BB962C8B-B14F-4D97-AF65-F5344CB8AC3E}">
        <p14:creationId xmlns:p14="http://schemas.microsoft.com/office/powerpoint/2010/main" val="2973384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69</a:t>
            </a:fld>
            <a:endParaRPr lang="en-US" dirty="0">
              <a:latin typeface="Times New Roman" charset="0"/>
            </a:endParaRPr>
          </a:p>
        </p:txBody>
      </p:sp>
    </p:spTree>
    <p:extLst>
      <p:ext uri="{BB962C8B-B14F-4D97-AF65-F5344CB8AC3E}">
        <p14:creationId xmlns:p14="http://schemas.microsoft.com/office/powerpoint/2010/main" val="203360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246384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74</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107792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75</a:t>
            </a:fld>
            <a:endParaRPr lang="en-US" dirty="0">
              <a:latin typeface="Times New Roman" charset="0"/>
            </a:endParaRPr>
          </a:p>
        </p:txBody>
      </p:sp>
    </p:spTree>
    <p:extLst>
      <p:ext uri="{BB962C8B-B14F-4D97-AF65-F5344CB8AC3E}">
        <p14:creationId xmlns:p14="http://schemas.microsoft.com/office/powerpoint/2010/main" val="3480130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76</a:t>
            </a:fld>
            <a:endParaRPr lang="en-US" dirty="0">
              <a:latin typeface="Times New Roman" charset="0"/>
            </a:endParaRPr>
          </a:p>
        </p:txBody>
      </p:sp>
    </p:spTree>
    <p:extLst>
      <p:ext uri="{BB962C8B-B14F-4D97-AF65-F5344CB8AC3E}">
        <p14:creationId xmlns:p14="http://schemas.microsoft.com/office/powerpoint/2010/main" val="1560270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4282609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0826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79715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89</a:t>
            </a:fld>
            <a:endParaRPr lang="en-US" dirty="0"/>
          </a:p>
        </p:txBody>
      </p:sp>
    </p:spTree>
    <p:extLst>
      <p:ext uri="{BB962C8B-B14F-4D97-AF65-F5344CB8AC3E}">
        <p14:creationId xmlns:p14="http://schemas.microsoft.com/office/powerpoint/2010/main" val="100968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9276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90</a:t>
            </a:fld>
            <a:endParaRPr lang="en-US" dirty="0"/>
          </a:p>
        </p:txBody>
      </p:sp>
    </p:spTree>
    <p:extLst>
      <p:ext uri="{BB962C8B-B14F-4D97-AF65-F5344CB8AC3E}">
        <p14:creationId xmlns:p14="http://schemas.microsoft.com/office/powerpoint/2010/main" val="1217607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2542917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4199363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93</a:t>
            </a:fld>
            <a:endParaRPr lang="en-US" altLang="en-US"/>
          </a:p>
        </p:txBody>
      </p:sp>
    </p:spTree>
    <p:extLst>
      <p:ext uri="{BB962C8B-B14F-4D97-AF65-F5344CB8AC3E}">
        <p14:creationId xmlns:p14="http://schemas.microsoft.com/office/powerpoint/2010/main" val="2490256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642614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2121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52910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0554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480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103</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269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91143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104</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672860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105</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5129646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84856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99983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23128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98771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25522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049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07954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9444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540686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21665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432604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43111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40812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72571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May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119</a:t>
            </a:fld>
            <a:endParaRPr lang="en-US"/>
          </a:p>
        </p:txBody>
      </p:sp>
    </p:spTree>
    <p:extLst>
      <p:ext uri="{BB962C8B-B14F-4D97-AF65-F5344CB8AC3E}">
        <p14:creationId xmlns:p14="http://schemas.microsoft.com/office/powerpoint/2010/main" val="3130191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45262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0644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14133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7953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30556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802.11-23/0594r1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hyperlink" Target="https://www.wi-fi.org/file/wi-fi-sustainability" TargetMode="External"/><Relationship Id="rId3" Type="http://schemas.openxmlformats.org/officeDocument/2006/relationships/hyperlink" Target="https://www.wi-fi.org/file/optimizing-home-iot-with-wi-fi-certified-2022" TargetMode="External"/><Relationship Id="rId7" Type="http://schemas.openxmlformats.org/officeDocument/2006/relationships/hyperlink" Target="https://www.wi-fi.org/file/wi-fi-affordability" TargetMode="External"/><Relationship Id="rId2" Type="http://schemas.openxmlformats.org/officeDocument/2006/relationships/hyperlink" Target="https://www.wi-fi.org/file/2022-annual-report" TargetMode="External"/><Relationship Id="rId1" Type="http://schemas.openxmlformats.org/officeDocument/2006/relationships/slideLayout" Target="../slideLayouts/slideLayout2.xml"/><Relationship Id="rId6" Type="http://schemas.openxmlformats.org/officeDocument/2006/relationships/hyperlink" Target="https://www.wi-fi.org/file/6-ghz-wi-fi-connecting-to-the-future-2022" TargetMode="External"/><Relationship Id="rId5" Type="http://schemas.openxmlformats.org/officeDocument/2006/relationships/hyperlink" Target="https://www.wi-fi.org/file/wi-fi-certified-and-matter-highlights" TargetMode="External"/><Relationship Id="rId4" Type="http://schemas.openxmlformats.org/officeDocument/2006/relationships/hyperlink" Target="https://www.wi-fi.org/file/leveraging-wi-fi-for-home-iot-use-cases-2022"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8" Type="http://schemas.openxmlformats.org/officeDocument/2006/relationships/hyperlink" Target="https://datatracker.ietf.org/wg/congress/about/" TargetMode="External"/><Relationship Id="rId13" Type="http://schemas.openxmlformats.org/officeDocument/2006/relationships/hyperlink" Target="https://datatracker.ietf.org/doc/charter-ietf-lake/" TargetMode="External"/><Relationship Id="rId18" Type="http://schemas.openxmlformats.org/officeDocument/2006/relationships/hyperlink" Target="https://datatracker.ietf.org/wg/opsawg/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date/"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ake/about/" TargetMode="External"/><Relationship Id="rId17" Type="http://schemas.openxmlformats.org/officeDocument/2006/relationships/hyperlink" Target="https://datatracker.ietf.org/doc/charter-ietf-nimby/" TargetMode="External"/><Relationship Id="rId2" Type="http://schemas.openxmlformats.org/officeDocument/2006/relationships/notesSlide" Target="../notesSlides/notesSlide66.xml"/><Relationship Id="rId16" Type="http://schemas.openxmlformats.org/officeDocument/2006/relationships/hyperlink" Target="https://datatracker.ietf.org/wg/nimby/about/" TargetMode="External"/><Relationship Id="rId20" Type="http://schemas.openxmlformats.org/officeDocument/2006/relationships/hyperlink" Target="https://datatracker.ietf.org/wg/sedate/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etf-bpf/" TargetMode="External"/><Relationship Id="rId15" Type="http://schemas.openxmlformats.org/officeDocument/2006/relationships/hyperlink" Target="https://datatracker.ietf.org/doc/charter-ietf-mlcodec/" TargetMode="External"/><Relationship Id="rId10" Type="http://schemas.openxmlformats.org/officeDocument/2006/relationships/hyperlink" Target="https://datatracker.ietf.org/wg/grow/about/" TargetMode="External"/><Relationship Id="rId19" Type="http://schemas.openxmlformats.org/officeDocument/2006/relationships/hyperlink" Target="https://datatracker.ietf.org/doc/charter-ietf-opsawg/" TargetMode="External"/><Relationship Id="rId4" Type="http://schemas.openxmlformats.org/officeDocument/2006/relationships/hyperlink" Target="https://datatracker.ietf.org/wg/bpf/about/" TargetMode="External"/><Relationship Id="rId9" Type="http://schemas.openxmlformats.org/officeDocument/2006/relationships/hyperlink" Target="https://datatracker.ietf.org/doc/charter-ietf-congress/" TargetMode="External"/><Relationship Id="rId14" Type="http://schemas.openxmlformats.org/officeDocument/2006/relationships/hyperlink" Target="https://datatracker.ietf.org/wg/mlcodec/about/"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6lo-nfc/" TargetMode="External"/><Relationship Id="rId4" Type="http://schemas.openxmlformats.org/officeDocument/2006/relationships/hyperlink" Target="https://datatracker.ietf.org/doc/draft-ietf-6lo-use-case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emu-rfc7170bi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tlstm-update/" TargetMode="External"/><Relationship Id="rId4" Type="http://schemas.openxmlformats.org/officeDocument/2006/relationships/hyperlink" Target="https://datatracker.ietf.org/doc/draft-ietf-opsawg-sbom-access/"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tls-rfc8446bis/" TargetMode="External"/><Relationship Id="rId4" Type="http://schemas.openxmlformats.org/officeDocument/2006/relationships/hyperlink" Target="https://datatracker.ietf.org/doc/draft-ietf-tls-esni/"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detnet-topology-yang/" TargetMode="External"/><Relationship Id="rId4" Type="http://schemas.openxmlformats.org/officeDocument/2006/relationships/hyperlink" Target="https://datatracker.ietf.org/doc/draft-ietf-detnet-pof/"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raw-use-cases/"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join-proxy/"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edward.ks.au@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intel.com" TargetMode="External"/><Relationship Id="rId5" Type="http://schemas.openxmlformats.org/officeDocument/2006/relationships/hyperlink" Target="mailto:harrybims@me.com" TargetMode="External"/><Relationship Id="rId10" Type="http://schemas.openxmlformats.org/officeDocument/2006/relationships/hyperlink" Target="mailto:RoyWant@google.com" TargetMode="External"/><Relationship Id="rId4" Type="http://schemas.openxmlformats.org/officeDocument/2006/relationships/hyperlink" Target="mailto:volker.jungnickel@hhi.fraunhofer.de" TargetMode="External"/><Relationship Id="rId9" Type="http://schemas.openxmlformats.org/officeDocument/2006/relationships/hyperlink" Target="mailto:po-kai.huang@inte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rjstacey\OneDrive%20-%20Intel%20Corporation\Documents\802.11\ANA\TGme" TargetMode="External"/><Relationship Id="rId7" Type="http://schemas.openxmlformats.org/officeDocument/2006/relationships/hyperlink" Target="file:///C:\Users\rjstacey\OneDrive%20-%20Intel%20Corporation\Documents\802.11\ANA\ExtendedCapabilities" TargetMode="External"/><Relationship Id="rId2" Type="http://schemas.openxmlformats.org/officeDocument/2006/relationships/hyperlink" Target="ExtendedCapabilities" TargetMode="External"/><Relationship Id="rId1" Type="http://schemas.openxmlformats.org/officeDocument/2006/relationships/slideLayout" Target="../slideLayouts/slideLayout6.xml"/><Relationship Id="rId6" Type="http://schemas.openxmlformats.org/officeDocument/2006/relationships/hyperlink" Target="file:///C:\Users\rjstacey\OneDrive%20-%20Intel%20Corporation\Documents\802.11\ANA\CipherSuiteSelectors" TargetMode="External"/><Relationship Id="rId5" Type="http://schemas.openxmlformats.org/officeDocument/2006/relationships/hyperlink" Target="file:///C:\Users\rjstacey\OneDrive%20-%20Intel%20Corporation\Documents\802.11\ANA\TGbe" TargetMode="External"/><Relationship Id="rId4" Type="http://schemas.openxmlformats.org/officeDocument/2006/relationships/hyperlink" Target="file:///C:\Users\rjstacey\OneDrive%20-%20Intel%20Corporation\Documents\802.11\ANA\SubelementIDsNeighborRepor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576-05-0arc-arc-sc-agenda-may-2023.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3/11-23-0880-00-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8/documents?is_dcn=54&amp;is_year=202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3/11-23-0578-00-0wng-agenda-for-wng-sc-2023-ma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entor.ieee.org/802.11/dcn/23/11-23-0866-00-0wng-wng-meeting-minutes-2023-may-orlando-meeting.docx"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3/11-23-0622-03-0jtc-agenda-for-may-2023-hybrid.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2/ec-22-0047-00-00EC-ieee-sa-response-to-iso-iec-jtc1-on-802-11ax-05nov2021.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mentor.ieee.org/802.11/dcn/23/11-23-0442-12-00be-tgbe-motions-list-part-4.pptx" TargetMode="External"/><Relationship Id="rId4" Type="http://schemas.openxmlformats.org/officeDocument/2006/relationships/hyperlink" Target="https://mentor.ieee.org/802.11/dcn/23/11-23-0191-13-00be-tgbe-march-2023-meeting-agenda.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mentor.ieee.org/802.11/dcn/21/11-21-1141-00-00bh-excerpts-of-wba-document-wi-fi-id-scope.pptx" TargetMode="External"/><Relationship Id="rId3" Type="http://schemas.openxmlformats.org/officeDocument/2006/relationships/hyperlink" Target="https://mentor.ieee.org/802.11/dcn/23/11-23-0575-07-00bh-agenda-tgbh-2023-may-interim.pptx" TargetMode="External"/><Relationship Id="rId7" Type="http://schemas.openxmlformats.org/officeDocument/2006/relationships/hyperlink" Target="https://mentor.ieee.org/802.11/dcn/21/11-21-0703-00-0000-2021-april-liaison-from-wba.doc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2/11-22-0651-19-00bh-tgbh-motions-list.pptx" TargetMode="External"/><Relationship Id="rId5" Type="http://schemas.openxmlformats.org/officeDocument/2006/relationships/hyperlink" Target="https://mentor.ieee.org/802.11/dcn/22/11-22-0973-27-00bh-cc41-comments-against-d0-2.xlsx" TargetMode="External"/><Relationship Id="rId10" Type="http://schemas.openxmlformats.org/officeDocument/2006/relationships/hyperlink" Target="https://mentor.ieee.org/802.11/dcn/22/11-22-0653-00-0000-2022-march-wba-whitepaper-re-device-identification.pdf" TargetMode="External"/><Relationship Id="rId4" Type="http://schemas.openxmlformats.org/officeDocument/2006/relationships/hyperlink" Target="https://mentor.ieee.org/802.11/dcn/21/11-21-0332-37-00bh-issues-tracking.docx" TargetMode="External"/><Relationship Id="rId9" Type="http://schemas.openxmlformats.org/officeDocument/2006/relationships/hyperlink" Target="https://mentor.ieee.org/802.11/dcn/22/11-22-0668-00-0000-liaison-statement-from-wba-re-wi-fi-devices-identification-group.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3/11-23-0409-00-0uhr-uhr-sg-march-2023-meeting-minutes.docx"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3/11-23-0577-03-0amp-amp-sg-meeting-agenda-for-may-interim-2023.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s://mentor.ieee.org/802.18/dcn/23/18-23-0044-06-0000-proposed-response-to-acma-draft-five-year-spectrum-outlook-2023-28.docx"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41-09-0000-draft-response-to-ntia-s-consultation-on-the-development-of-a-national-spectrum-strategy.doc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mentor.ieee.org/802.18/dcn/23/18-23-0037-07-0000-proposed-response-to-eu-rspg-s-questionnaire.pdf" TargetMode="External"/><Relationship Id="rId5" Type="http://schemas.openxmlformats.org/officeDocument/2006/relationships/hyperlink" Target="https://mentor.ieee.org/802.18/dcn/23/18-23-0035-02-0000-proposed-modifications-to-itu-r-m-1450-5-for-may-2023-wp5a-meeting.pdf" TargetMode="External"/><Relationship Id="rId4" Type="http://schemas.openxmlformats.org/officeDocument/2006/relationships/hyperlink" Target="https://mentor.ieee.org/802.18/dcn/23/18-23-0032-01-0000-response-of-ieee-802-to-liaison-statement-from-etsi-isg-thz.pdf"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18/dcn/23/18-23-0033-02-0000-rr-tag-march-2023-plenary-minutes.doc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mentor.ieee.org/802.18/dcn/23/18-23-0048-00-0000-weekly-teleconference-minutes-13-april-2023.docx"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mic.gov.vn/pages/duthaovanban/danhsachduthaovanban.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ocs.fcc.gov/public/attachments/DOC-392978A1.pdf" TargetMode="External"/><Relationship Id="rId5" Type="http://schemas.openxmlformats.org/officeDocument/2006/relationships/hyperlink" Target="https://join.gov.tw/policies/detail/90281604-5f51-4591-bbf6-4885842fb2b4" TargetMode="External"/><Relationship Id="rId4" Type="http://schemas.openxmlformats.org/officeDocument/2006/relationships/hyperlink" Target="https://join.gov.tw/policies/detail/bde426d7-55e2-4cd3-8873-4692fe04f607"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May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2023-05-19</a:t>
            </a:r>
            <a:endParaRPr lang="en-GB" sz="2000" b="0" dirty="0"/>
          </a:p>
        </p:txBody>
      </p:sp>
      <p:sp>
        <p:nvSpPr>
          <p:cNvPr id="6" name="Date Placeholder 3"/>
          <p:cNvSpPr>
            <a:spLocks noGrp="1"/>
          </p:cNvSpPr>
          <p:nvPr>
            <p:ph type="dt" idx="10"/>
          </p:nvPr>
        </p:nvSpPr>
        <p:spPr/>
        <p:txBody>
          <a:bodyPr/>
          <a:lstStyle/>
          <a:p>
            <a:r>
              <a:rPr lang="en-US"/>
              <a:t>May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7C38-C69F-8D26-A749-E1C91837A60F}"/>
              </a:ext>
            </a:extLst>
          </p:cNvPr>
          <p:cNvSpPr>
            <a:spLocks noGrp="1"/>
          </p:cNvSpPr>
          <p:nvPr>
            <p:ph type="title"/>
          </p:nvPr>
        </p:nvSpPr>
        <p:spPr/>
        <p:txBody>
          <a:bodyPr/>
          <a:lstStyle/>
          <a:p>
            <a:r>
              <a:rPr lang="en-US" dirty="0"/>
              <a:t>Subgroup closing Reports</a:t>
            </a:r>
          </a:p>
        </p:txBody>
      </p:sp>
      <p:sp>
        <p:nvSpPr>
          <p:cNvPr id="3" name="Text Placeholder 2">
            <a:extLst>
              <a:ext uri="{FF2B5EF4-FFF2-40B4-BE49-F238E27FC236}">
                <a16:creationId xmlns:a16="http://schemas.microsoft.com/office/drawing/2014/main" id="{44343809-0426-32C5-8783-82F041D00E4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0DCA518-B2B5-7EC7-C3E2-6DE05B3C4AAB}"/>
              </a:ext>
            </a:extLst>
          </p:cNvPr>
          <p:cNvSpPr>
            <a:spLocks noGrp="1"/>
          </p:cNvSpPr>
          <p:nvPr>
            <p:ph type="dt" idx="10"/>
          </p:nvPr>
        </p:nvSpPr>
        <p:spPr/>
        <p:txBody>
          <a:bodyPr/>
          <a:lstStyle/>
          <a:p>
            <a:r>
              <a:rPr lang="en-US"/>
              <a:t>May 2023</a:t>
            </a:r>
            <a:endParaRPr lang="en-GB"/>
          </a:p>
        </p:txBody>
      </p:sp>
      <p:sp>
        <p:nvSpPr>
          <p:cNvPr id="5" name="Footer Placeholder 4">
            <a:extLst>
              <a:ext uri="{FF2B5EF4-FFF2-40B4-BE49-F238E27FC236}">
                <a16:creationId xmlns:a16="http://schemas.microsoft.com/office/drawing/2014/main" id="{50CAC7B1-9401-E5A0-3F2D-5EDA865884D2}"/>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FC2168E-2838-A7A6-D377-273AD4CE1A69}"/>
              </a:ext>
            </a:extLst>
          </p:cNvPr>
          <p:cNvSpPr>
            <a:spLocks noGrp="1"/>
          </p:cNvSpPr>
          <p:nvPr>
            <p:ph type="sldNum" idx="12"/>
          </p:nvPr>
        </p:nvSpPr>
        <p:spPr/>
        <p:txBody>
          <a:bodyPr/>
          <a:lstStyle/>
          <a:p>
            <a:r>
              <a:rPr lang="en-GB"/>
              <a:t>Slide </a:t>
            </a:r>
            <a:fld id="{3ABCC52B-A3F7-440B-BBF2-55191E6E7773}" type="slidenum">
              <a:rPr lang="en-GB" smtClean="0"/>
              <a:pPr/>
              <a:t>10</a:t>
            </a:fld>
            <a:endParaRPr lang="en-GB"/>
          </a:p>
        </p:txBody>
      </p:sp>
    </p:spTree>
    <p:extLst>
      <p:ext uri="{BB962C8B-B14F-4D97-AF65-F5344CB8AC3E}">
        <p14:creationId xmlns:p14="http://schemas.microsoft.com/office/powerpoint/2010/main" val="20877581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next WFA F2F member will take place June 6th-8th, 2023, in Mexico City, Mexico</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A4EDDCD5-9DA8-E1B0-2945-0A33669E62C0}"/>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FCDF573-DCD8-A967-704F-B089698FE9C3}"/>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Date Placeholder 4">
            <a:extLst>
              <a:ext uri="{FF2B5EF4-FFF2-40B4-BE49-F238E27FC236}">
                <a16:creationId xmlns:a16="http://schemas.microsoft.com/office/drawing/2014/main" id="{E4D6D0BE-7F2E-42B2-2580-FDA10BB4274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2882135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AD07B36A-FBD6-7842-D384-6D038169CB2E}"/>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B4B39ED4-DDCE-8514-64A9-9F694B8DF7FF}"/>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6" name="Date Placeholder 5">
            <a:extLst>
              <a:ext uri="{FF2B5EF4-FFF2-40B4-BE49-F238E27FC236}">
                <a16:creationId xmlns:a16="http://schemas.microsoft.com/office/drawing/2014/main" id="{3A3E03C4-2792-FABA-3448-E92D0A726CA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944789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2"/>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3"/>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4"/>
              </a:rPr>
              <a:t>https://www.wi-fi.org/file/leveraging-wi-fi-for-home-iot-use-cases-2022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CERTIFIED and Matter highlights: </a:t>
            </a:r>
            <a:r>
              <a:rPr lang="en-US" sz="1800" u="sng" dirty="0">
                <a:solidFill>
                  <a:srgbClr val="0563C1"/>
                </a:solidFill>
                <a:ea typeface="Times New Roman" panose="02020603050405020304" pitchFamily="18" charset="0"/>
                <a:hlinkClick r:id="rId5"/>
              </a:rPr>
              <a:t>https://www.wi-fi.org/file/wi-fi-certified-and-matter-highlights</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6 GHz Wi-Fi: Connecting to the Future: </a:t>
            </a:r>
            <a:r>
              <a:rPr lang="en-US" sz="1800" u="sng" dirty="0">
                <a:solidFill>
                  <a:srgbClr val="0563C1"/>
                </a:solidFill>
                <a:ea typeface="Times New Roman" panose="02020603050405020304" pitchFamily="18" charset="0"/>
                <a:hlinkClick r:id="rId6"/>
              </a:rPr>
              <a:t>https://www.wi-fi.org/file/6-ghz-wi-fi-connecting-to-the-future-2022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Affordability: </a:t>
            </a:r>
            <a:r>
              <a:rPr lang="en-US" sz="1800" u="sng" dirty="0">
                <a:solidFill>
                  <a:srgbClr val="0563C1"/>
                </a:solidFill>
                <a:ea typeface="Times New Roman" panose="02020603050405020304" pitchFamily="18" charset="0"/>
                <a:hlinkClick r:id="rId7"/>
              </a:rPr>
              <a:t>https://www.wi-fi.org/file/wi-fi-affordability</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Sustainability: </a:t>
            </a:r>
            <a:r>
              <a:rPr lang="en-US" sz="1800" u="sng" dirty="0">
                <a:solidFill>
                  <a:srgbClr val="0563C1"/>
                </a:solidFill>
                <a:ea typeface="Times New Roman" panose="02020603050405020304" pitchFamily="18" charset="0"/>
                <a:hlinkClick r:id="rId8"/>
              </a:rPr>
              <a:t>https://www.wi-fi.org/file/wi-fi-sustainability</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6AF93831-BDB4-6199-0EDE-4A1C1B6F0E10}"/>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CBA4BFEB-8AD7-20E2-F01B-99FCA9438AF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5E629FB8-7B2E-4FFD-E2B6-9E75430C0AD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297140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05EC16D8-8A7C-7BF1-18A1-4AEFCF01D028}"/>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8DF3621C-B867-1A2A-103E-1967FD346A5C}"/>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BE7212C6-26FB-6A52-4992-7D5B42A306FF}"/>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250696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2023-05-17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D466689A-10F2-080E-425F-7230A7FEBC0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236DB81-1829-729A-66F8-27C24D7ED939}"/>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90F06577-B61E-3384-48B0-DCD5180668C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972971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May 2023.</a:t>
            </a:r>
          </a:p>
        </p:txBody>
      </p:sp>
      <p:sp>
        <p:nvSpPr>
          <p:cNvPr id="2" name="Footer Placeholder 1">
            <a:extLst>
              <a:ext uri="{FF2B5EF4-FFF2-40B4-BE49-F238E27FC236}">
                <a16:creationId xmlns:a16="http://schemas.microsoft.com/office/drawing/2014/main" id="{1CF829E5-CE78-CD99-C508-87CFBE3E246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DB9F2C7-CE92-4F6E-5C63-324BBB29B07E}"/>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BC40E9F-EB06-E886-45F8-3BBA8A6E8B7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481551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22-28, 2023 – San Francisco, CA, US</a:t>
            </a:r>
          </a:p>
          <a:p>
            <a:pPr lvl="1"/>
            <a:r>
              <a:rPr lang="en-US" dirty="0"/>
              <a:t>November 4-10, 2023 – Prague, CZ</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9217ACAE-A666-D082-2A2C-BCF51F70050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EE163D3-1ABB-BA1B-5076-734EB44C824C}"/>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E2FBF89B-761B-21C3-54BB-A9877A87929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069812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2023</a:t>
            </a:r>
          </a:p>
        </p:txBody>
      </p:sp>
      <p:sp>
        <p:nvSpPr>
          <p:cNvPr id="2" name="Footer Placeholder 1">
            <a:extLst>
              <a:ext uri="{FF2B5EF4-FFF2-40B4-BE49-F238E27FC236}">
                <a16:creationId xmlns:a16="http://schemas.microsoft.com/office/drawing/2014/main" id="{03A79656-E1CC-7A67-800C-1CC52A4FB5E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0F335D4-805B-6F9F-D178-7CC53DECB262}"/>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D89D3E3F-C951-6E2A-8447-B6ED8FB16E0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736667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p:txBody>
      </p:sp>
      <p:sp>
        <p:nvSpPr>
          <p:cNvPr id="2" name="Footer Placeholder 1">
            <a:extLst>
              <a:ext uri="{FF2B5EF4-FFF2-40B4-BE49-F238E27FC236}">
                <a16:creationId xmlns:a16="http://schemas.microsoft.com/office/drawing/2014/main" id="{64B17C19-4546-B535-F1D5-696271FFC50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7C95264-EED1-880B-6085-3F5E88A80DA3}"/>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D69CC0BE-2895-5522-C648-D3FE4EF2E4D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350783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117 July 22-28,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386332245"/>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1030121715"/>
                  </a:ext>
                </a:extLst>
              </a:tr>
            </a:tbl>
          </a:graphicData>
        </a:graphic>
      </p:graphicFrame>
      <p:sp>
        <p:nvSpPr>
          <p:cNvPr id="3" name="Footer Placeholder 2">
            <a:extLst>
              <a:ext uri="{FF2B5EF4-FFF2-40B4-BE49-F238E27FC236}">
                <a16:creationId xmlns:a16="http://schemas.microsoft.com/office/drawing/2014/main" id="{30C84B1A-C687-F6D0-68B6-CB8F26CA6CE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D8B9AE37-4B9E-5F3E-D035-DCA2AFF78898}"/>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5" name="Date Placeholder 4">
            <a:extLst>
              <a:ext uri="{FF2B5EF4-FFF2-40B4-BE49-F238E27FC236}">
                <a16:creationId xmlns:a16="http://schemas.microsoft.com/office/drawing/2014/main" id="{E3887FB4-13D3-CF9A-74A6-3C7B373D6EA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64041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(May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2023-05-18</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28A10BF-10DD-4C94-6C72-BB602944A68A}"/>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CDF691A0-B34E-495F-7473-FA8E392F89CE}"/>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0FDFC52D-4D0D-C2EF-BF1D-20175715EC6F}"/>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4244581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151264863"/>
              </p:ext>
            </p:extLst>
          </p:nvPr>
        </p:nvGraphicFramePr>
        <p:xfrm>
          <a:off x="2517625" y="199711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bpf</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BPF/eBPF</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a:hlinkClick r:id="rId8"/>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CONGestion RESponse and Signaling</a:t>
                      </a:r>
                      <a:endParaRPr lang="en-US" sz="1800" b="0" dirty="0"/>
                    </a:p>
                  </a:txBody>
                  <a:tcPr marL="70945" marR="70945" marT="35472" marB="35472" anchor="ctr"/>
                </a:tc>
                <a:extLst>
                  <a:ext uri="{0D108BD9-81ED-4DB2-BD59-A6C34878D82A}">
                    <a16:rowId xmlns:a16="http://schemas.microsoft.com/office/drawing/2014/main" val="4017697022"/>
                  </a:ext>
                </a:extLst>
              </a:tr>
              <a:tr h="496614">
                <a:tc>
                  <a:txBody>
                    <a:bodyPr/>
                    <a:lstStyle/>
                    <a:p>
                      <a:r>
                        <a:rPr lang="en-US" sz="1800" b="0"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2"/>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Lightweight Authenticated Key Exchange</a:t>
                      </a:r>
                      <a:endParaRPr lang="en-US" b="0" dirty="0"/>
                    </a:p>
                  </a:txBody>
                  <a:tcPr marL="70945" marR="70945" marT="35472" marB="35472" anchor="ctr"/>
                </a:tc>
                <a:extLst>
                  <a:ext uri="{0D108BD9-81ED-4DB2-BD59-A6C34878D82A}">
                    <a16:rowId xmlns:a16="http://schemas.microsoft.com/office/drawing/2014/main" val="2899915362"/>
                  </a:ext>
                </a:extLst>
              </a:tr>
              <a:tr h="496614">
                <a:tc>
                  <a:txBody>
                    <a:bodyPr/>
                    <a:lstStyle/>
                    <a:p>
                      <a:pPr>
                        <a:lnSpc>
                          <a:spcPct val="100000"/>
                        </a:lnSpc>
                      </a:pPr>
                      <a:r>
                        <a:rPr lang="en-US" dirty="0">
                          <a:hlinkClick r:id="rId14"/>
                        </a:rPr>
                        <a:t>mlcodec</a:t>
                      </a:r>
                      <a:endParaRPr lang="en-US" sz="1800" b="0" dirty="0"/>
                    </a:p>
                  </a:txBody>
                  <a:tcPr marL="70945" marR="70945" marT="35472" marB="35472" anchor="ctr"/>
                </a:tc>
                <a:tc>
                  <a:txBody>
                    <a:bodyPr/>
                    <a:lstStyle/>
                    <a:p>
                      <a:r>
                        <a:rPr lang="en-US" dirty="0">
                          <a:hlinkClick r:id="rId15"/>
                        </a:rPr>
                        <a:t>Machine Learning for Audio Coding</a:t>
                      </a:r>
                      <a:endParaRPr lang="en-US" dirty="0"/>
                    </a:p>
                  </a:txBody>
                  <a:tcPr anchor="ctr"/>
                </a:tc>
                <a:extLst>
                  <a:ext uri="{0D108BD9-81ED-4DB2-BD59-A6C34878D82A}">
                    <a16:rowId xmlns:a16="http://schemas.microsoft.com/office/drawing/2014/main" val="3091368057"/>
                  </a:ext>
                </a:extLst>
              </a:tr>
              <a:tr h="496614">
                <a:tc>
                  <a:txBody>
                    <a:bodyPr/>
                    <a:lstStyle/>
                    <a:p>
                      <a:pPr>
                        <a:lnSpc>
                          <a:spcPct val="100000"/>
                        </a:lnSpc>
                      </a:pPr>
                      <a:r>
                        <a:rPr lang="en-US" dirty="0">
                          <a:hlinkClick r:id="rId16"/>
                        </a:rPr>
                        <a:t>nimby</a:t>
                      </a:r>
                      <a:endParaRPr lang="en-US" sz="1800" b="0" dirty="0"/>
                    </a:p>
                  </a:txBody>
                  <a:tcPr marL="70945" marR="70945" marT="35472" marB="35472" anchor="ctr"/>
                </a:tc>
                <a:tc>
                  <a:txBody>
                    <a:bodyPr/>
                    <a:lstStyle/>
                    <a:p>
                      <a:r>
                        <a:rPr lang="en-US" dirty="0">
                          <a:hlinkClick r:id="rId17"/>
                        </a:rPr>
                        <a:t>Network Inventory Modeling Base YANG</a:t>
                      </a:r>
                      <a:endParaRPr lang="en-US" dirty="0"/>
                    </a:p>
                  </a:txBody>
                  <a:tcPr anchor="ctr"/>
                </a:tc>
                <a:extLst>
                  <a:ext uri="{0D108BD9-81ED-4DB2-BD59-A6C34878D82A}">
                    <a16:rowId xmlns:a16="http://schemas.microsoft.com/office/drawing/2014/main" val="495457174"/>
                  </a:ext>
                </a:extLst>
              </a:tr>
              <a:tr h="496614">
                <a:tc>
                  <a:txBody>
                    <a:bodyPr/>
                    <a:lstStyle/>
                    <a:p>
                      <a:pPr>
                        <a:lnSpc>
                          <a:spcPct val="100000"/>
                        </a:lnSpc>
                      </a:pPr>
                      <a:r>
                        <a:rPr lang="en-US" dirty="0">
                          <a:hlinkClick r:id="rId18"/>
                        </a:rPr>
                        <a:t>opsawg</a:t>
                      </a:r>
                      <a:endParaRPr lang="en-US" sz="1800" b="0" dirty="0"/>
                    </a:p>
                  </a:txBody>
                  <a:tcPr marL="70945" marR="70945" marT="35472" marB="35472" anchor="ctr"/>
                </a:tc>
                <a:tc>
                  <a:txBody>
                    <a:bodyPr/>
                    <a:lstStyle/>
                    <a:p>
                      <a:r>
                        <a:rPr lang="en-US" dirty="0">
                          <a:hlinkClick r:id="rId19"/>
                        </a:rPr>
                        <a:t>Operations and Management Area Working Group</a:t>
                      </a:r>
                      <a:endParaRPr lang="en-US" dirty="0"/>
                    </a:p>
                  </a:txBody>
                  <a:tcPr anchor="ctr"/>
                </a:tc>
                <a:extLst>
                  <a:ext uri="{0D108BD9-81ED-4DB2-BD59-A6C34878D82A}">
                    <a16:rowId xmlns:a16="http://schemas.microsoft.com/office/drawing/2014/main" val="3705994239"/>
                  </a:ext>
                </a:extLst>
              </a:tr>
              <a:tr h="496614">
                <a:tc>
                  <a:txBody>
                    <a:bodyPr/>
                    <a:lstStyle/>
                    <a:p>
                      <a:pPr>
                        <a:lnSpc>
                          <a:spcPct val="100000"/>
                        </a:lnSpc>
                      </a:pPr>
                      <a:r>
                        <a:rPr lang="en-US" dirty="0">
                          <a:hlinkClick r:id="rId20"/>
                        </a:rPr>
                        <a:t>sedate</a:t>
                      </a:r>
                      <a:endParaRPr lang="en-US" sz="1800" b="0" dirty="0"/>
                    </a:p>
                  </a:txBody>
                  <a:tcPr marL="70945" marR="70945" marT="35472" marB="35472" anchor="ctr"/>
                </a:tc>
                <a:tc>
                  <a:txBody>
                    <a:bodyPr/>
                    <a:lstStyle/>
                    <a:p>
                      <a:r>
                        <a:rPr lang="en-US" dirty="0">
                          <a:hlinkClick r:id="rId21"/>
                        </a:rPr>
                        <a:t>Serialising Extended Data About Times and Events</a:t>
                      </a:r>
                      <a:endParaRPr lang="en-US" dirty="0"/>
                    </a:p>
                  </a:txBody>
                  <a:tcPr anchor="ctr"/>
                </a:tc>
                <a:extLst>
                  <a:ext uri="{0D108BD9-81ED-4DB2-BD59-A6C34878D82A}">
                    <a16:rowId xmlns:a16="http://schemas.microsoft.com/office/drawing/2014/main" val="700245338"/>
                  </a:ext>
                </a:extLst>
              </a:tr>
            </a:tbl>
          </a:graphicData>
        </a:graphic>
      </p:graphicFrame>
      <p:sp>
        <p:nvSpPr>
          <p:cNvPr id="3" name="Footer Placeholder 2">
            <a:extLst>
              <a:ext uri="{FF2B5EF4-FFF2-40B4-BE49-F238E27FC236}">
                <a16:creationId xmlns:a16="http://schemas.microsoft.com/office/drawing/2014/main" id="{C223D66F-E0AD-5689-85BA-2E6A2AA0706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6C872036-DD7C-8CF6-2F00-0E659208FAA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5" name="Date Placeholder 4">
            <a:extLst>
              <a:ext uri="{FF2B5EF4-FFF2-40B4-BE49-F238E27FC236}">
                <a16:creationId xmlns:a16="http://schemas.microsoft.com/office/drawing/2014/main" id="{E1F1FA43-A9C0-11C8-15DD-1CA75E7CEE2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530100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D8103D0-3518-9EFC-F04E-6CA6027573C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9881AAE-73EE-3CC9-8A6D-8A3B6837078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CFABDF17-CA2B-1745-F9EB-2BD3A26870B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8373283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In the RFC Editor’s queue: IPv6 over Constrained Node Networks (6lo) Applicability &amp; Use cases: </a:t>
            </a:r>
            <a:r>
              <a:rPr lang="en-US" sz="1400" dirty="0">
                <a:hlinkClick r:id="rId4"/>
              </a:rPr>
              <a:t>https://datatracker.ietf.org/doc/draft-ietf-6lo-use-cases/</a:t>
            </a:r>
            <a:r>
              <a:rPr lang="en-US" sz="1400" dirty="0"/>
              <a:t> (April 2023)</a:t>
            </a:r>
          </a:p>
          <a:p>
            <a:pPr lvl="1">
              <a:lnSpc>
                <a:spcPct val="80000"/>
              </a:lnSpc>
              <a:spcAft>
                <a:spcPts val="600"/>
              </a:spcAft>
            </a:pPr>
            <a:r>
              <a:rPr lang="en-US" sz="1400" dirty="0"/>
              <a:t>Still in the RFC Editor’s queue: Transmission of IPv6 Packets over Near Field Communication: </a:t>
            </a:r>
            <a:r>
              <a:rPr lang="en-US" sz="1400" dirty="0">
                <a:hlinkClick r:id="rId5"/>
              </a:rPr>
              <a:t>https://datatracker.ietf.org/doc/draft-ietf-6lo-nfc/</a:t>
            </a:r>
            <a:r>
              <a:rPr lang="en-US" sz="1400" dirty="0"/>
              <a:t> (March 2023)</a:t>
            </a:r>
          </a:p>
        </p:txBody>
      </p:sp>
      <p:sp>
        <p:nvSpPr>
          <p:cNvPr id="2" name="Footer Placeholder 1">
            <a:extLst>
              <a:ext uri="{FF2B5EF4-FFF2-40B4-BE49-F238E27FC236}">
                <a16:creationId xmlns:a16="http://schemas.microsoft.com/office/drawing/2014/main" id="{787EFD40-1589-ECBA-DCDC-E92DBC365BC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22209A9-0FDD-7F38-7EE8-D9FA538B1420}"/>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E4A80BC1-79BB-D296-30DC-2BB111D4AB2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5384340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B041CA1-AAE3-D888-736B-F856525F9EE3}"/>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09442AF-0BD5-0C21-12B2-80ACA94DDAD4}"/>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974253ED-F7E1-4B13-5F29-6A36C949A72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869209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 [no changes for May 2023]</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(March 2023)</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(March 2023)</a:t>
            </a:r>
          </a:p>
        </p:txBody>
      </p:sp>
      <p:sp>
        <p:nvSpPr>
          <p:cNvPr id="2" name="Footer Placeholder 1">
            <a:extLst>
              <a:ext uri="{FF2B5EF4-FFF2-40B4-BE49-F238E27FC236}">
                <a16:creationId xmlns:a16="http://schemas.microsoft.com/office/drawing/2014/main" id="{7007BD97-E7C0-5D33-4F5D-849D00648E1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172470F-0A36-C9CF-B3DF-AB7DE632F24E}"/>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E1AC843E-2DAE-2E30-87F4-1D98F0E56368}"/>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825334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Tunnel Extensible Authentication Protocol (TEAP) Version 1, see </a:t>
            </a:r>
            <a:r>
              <a:rPr lang="en-US" sz="1400" dirty="0">
                <a:hlinkClick r:id="rId4"/>
              </a:rPr>
              <a:t>https://datatracker.ietf.org/doc/draft-ietf-emu-rfc7170bis/</a:t>
            </a:r>
            <a:r>
              <a:rPr lang="en-US" sz="1400" dirty="0"/>
              <a:t> (April 2023)</a:t>
            </a:r>
          </a:p>
        </p:txBody>
      </p:sp>
      <p:sp>
        <p:nvSpPr>
          <p:cNvPr id="2" name="Footer Placeholder 1">
            <a:extLst>
              <a:ext uri="{FF2B5EF4-FFF2-40B4-BE49-F238E27FC236}">
                <a16:creationId xmlns:a16="http://schemas.microsoft.com/office/drawing/2014/main" id="{A1B7339E-4DE8-161E-5BDD-21432CDD653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BB922E5-62D8-F992-4121-BA00B509B945}"/>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BDD00ADD-6ABA-068D-C13D-1A5F6B588E1F}"/>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5338247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In RFC Editor’s queue: Discovering and Retrieving Software Transparency and Vulnerability Information, see </a:t>
            </a:r>
            <a:r>
              <a:rPr lang="en-US" sz="1400" dirty="0">
                <a:hlinkClick r:id="rId4"/>
              </a:rPr>
              <a:t>https://datatracker.ietf.org/doc/draft-ietf-opsawg-sbom-access/</a:t>
            </a:r>
            <a:r>
              <a:rPr lang="en-US" sz="1400" dirty="0"/>
              <a:t> (April 2023)</a:t>
            </a:r>
          </a:p>
          <a:p>
            <a:pPr lvl="1">
              <a:lnSpc>
                <a:spcPct val="80000"/>
              </a:lnSpc>
              <a:defRPr/>
            </a:pPr>
            <a:r>
              <a:rPr lang="en-US" sz="1400" dirty="0"/>
              <a:t>Updated: Updates to the TLS Transport Model for SNMP, see </a:t>
            </a:r>
            <a:r>
              <a:rPr lang="en-US" sz="1400" dirty="0">
                <a:hlinkClick r:id="rId5"/>
              </a:rPr>
              <a:t>https://datatracker.ietf.org/doc/draft-ietf-opsawg-tlstm-update/</a:t>
            </a:r>
            <a:r>
              <a:rPr lang="en-US" sz="1400" dirty="0"/>
              <a:t> (May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E524DD5-BE02-5747-B802-C6FE59A00E4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52B9F14-4A23-2623-584A-397F3F0FC521}"/>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BEA10CAE-EC3E-10B3-AE0D-948CB01783C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1239780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TLS Encrypted Client Hello, see </a:t>
            </a:r>
            <a:r>
              <a:rPr lang="en-US" sz="1400" dirty="0">
                <a:hlinkClick r:id="rId4"/>
              </a:rPr>
              <a:t>https://datatracker.ietf.org/doc/draft-ietf-tls-esni/</a:t>
            </a:r>
            <a:r>
              <a:rPr lang="en-US" sz="1400" dirty="0"/>
              <a:t> (April 2023)</a:t>
            </a:r>
          </a:p>
          <a:p>
            <a:pPr lvl="1">
              <a:lnSpc>
                <a:spcPct val="80000"/>
              </a:lnSpc>
              <a:spcAft>
                <a:spcPts val="600"/>
              </a:spcAft>
              <a:defRPr/>
            </a:pPr>
            <a:r>
              <a:rPr lang="en-US" sz="1400" dirty="0"/>
              <a:t>Updated: The Transport Layer Security (TLS) Protocol Version 1.3, see </a:t>
            </a:r>
            <a:r>
              <a:rPr lang="en-US" sz="1400" dirty="0">
                <a:hlinkClick r:id="rId5"/>
              </a:rPr>
              <a:t>https://datatracker.ietf.org/doc/draft-ietf-tls-rfc8446bis/</a:t>
            </a:r>
            <a:r>
              <a:rPr lang="en-US" sz="1400" dirty="0"/>
              <a:t> (March 26, 2023)</a:t>
            </a:r>
          </a:p>
        </p:txBody>
      </p:sp>
      <p:sp>
        <p:nvSpPr>
          <p:cNvPr id="2" name="Footer Placeholder 1">
            <a:extLst>
              <a:ext uri="{FF2B5EF4-FFF2-40B4-BE49-F238E27FC236}">
                <a16:creationId xmlns:a16="http://schemas.microsoft.com/office/drawing/2014/main" id="{609B7902-4ADD-2BF8-0C37-679BFADB22E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FE05374-56F8-F96C-F980-225CA41BA6B4}"/>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B91B5B67-C37B-25AD-943D-B679CA112E1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466408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Updated: Deterministic Networking (</a:t>
            </a:r>
            <a:r>
              <a:rPr lang="en-US" sz="1400" dirty="0" err="1"/>
              <a:t>DetNet</a:t>
            </a:r>
            <a:r>
              <a:rPr lang="en-US" sz="1400" dirty="0"/>
              <a:t>): Packet Ordering Function, see </a:t>
            </a:r>
            <a:r>
              <a:rPr lang="en-US" sz="1400" dirty="0">
                <a:hlinkClick r:id="rId4"/>
              </a:rPr>
              <a:t>https://datatracker.ietf.org/doc/draft-ietf-detnet-pof/</a:t>
            </a:r>
            <a:r>
              <a:rPr lang="en-US" sz="1400" dirty="0"/>
              <a:t> (May 2023)</a:t>
            </a:r>
          </a:p>
          <a:p>
            <a:pPr lvl="1"/>
            <a:r>
              <a:rPr lang="en-US" sz="1400" dirty="0"/>
              <a:t>Updated: Deterministic Networking (</a:t>
            </a:r>
            <a:r>
              <a:rPr lang="en-US" sz="1400" dirty="0" err="1"/>
              <a:t>DetNet</a:t>
            </a:r>
            <a:r>
              <a:rPr lang="en-US" sz="1400" dirty="0"/>
              <a:t>) Topology YANG Model, see </a:t>
            </a:r>
            <a:r>
              <a:rPr lang="en-US" sz="1400" dirty="0">
                <a:hlinkClick r:id="rId5"/>
              </a:rPr>
              <a:t>https://datatracker.ietf.org/doc/draft-ietf-detnet-topology-yang/</a:t>
            </a:r>
            <a:r>
              <a:rPr lang="en-US" sz="1400" dirty="0"/>
              <a:t> (April 2023)</a:t>
            </a:r>
          </a:p>
        </p:txBody>
      </p:sp>
      <p:sp>
        <p:nvSpPr>
          <p:cNvPr id="2" name="Footer Placeholder 1">
            <a:extLst>
              <a:ext uri="{FF2B5EF4-FFF2-40B4-BE49-F238E27FC236}">
                <a16:creationId xmlns:a16="http://schemas.microsoft.com/office/drawing/2014/main" id="{0BC2E695-A647-6743-37BF-C4C338364E2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04C4ECF-7851-423F-B37A-931D132CD5E7}"/>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2C7C3D04-91B9-0EAB-F41F-EC8BE040092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8706804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Revised after IESG feedback: RAW Use-Cases, see </a:t>
            </a:r>
            <a:r>
              <a:rPr lang="en-US" sz="1400" dirty="0">
                <a:sym typeface="Wingdings" pitchFamily="2" charset="2"/>
                <a:hlinkClick r:id="rId6"/>
              </a:rPr>
              <a:t>https://datatracker.ietf.org/doc/draft-ietf-raw-use-cases/</a:t>
            </a:r>
            <a:r>
              <a:rPr lang="en-US" sz="1400" dirty="0">
                <a:sym typeface="Wingdings" pitchFamily="2" charset="2"/>
              </a:rPr>
              <a:t> (April  2023)</a:t>
            </a:r>
          </a:p>
          <a:p>
            <a:pPr lvl="1">
              <a:lnSpc>
                <a:spcPct val="80000"/>
              </a:lnSpc>
              <a:spcAft>
                <a:spcPts val="600"/>
              </a:spcAft>
            </a:pPr>
            <a:r>
              <a:rPr lang="en-US" sz="1400" dirty="0">
                <a:sym typeface="Wingdings" pitchFamily="2" charset="2"/>
              </a:rPr>
              <a:t>Both chairs of the RAW WG are stepping down. RAW will likely be folded into the related DETNET WG.</a:t>
            </a:r>
          </a:p>
        </p:txBody>
      </p:sp>
      <p:sp>
        <p:nvSpPr>
          <p:cNvPr id="7" name="Footer Placeholder 6">
            <a:extLst>
              <a:ext uri="{FF2B5EF4-FFF2-40B4-BE49-F238E27FC236}">
                <a16:creationId xmlns:a16="http://schemas.microsoft.com/office/drawing/2014/main" id="{281DB302-5DF1-72C9-2A40-DBB979107264}"/>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80C86806-4BC7-7E4C-2896-9C2C53D2FA1B}"/>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9" name="Date Placeholder 8">
            <a:extLst>
              <a:ext uri="{FF2B5EF4-FFF2-40B4-BE49-F238E27FC236}">
                <a16:creationId xmlns:a16="http://schemas.microsoft.com/office/drawing/2014/main" id="{F211049A-2166-08EC-06D0-3BDCD92F81B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2261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2023-05-16 meeting</a:t>
            </a:r>
          </a:p>
        </p:txBody>
      </p:sp>
      <p:sp>
        <p:nvSpPr>
          <p:cNvPr id="3" name="Content Placeholder 2"/>
          <p:cNvSpPr>
            <a:spLocks noGrp="1"/>
          </p:cNvSpPr>
          <p:nvPr>
            <p:ph idx="1"/>
          </p:nvPr>
        </p:nvSpPr>
        <p:spPr>
          <a:xfrm>
            <a:off x="914401" y="1751014"/>
            <a:ext cx="10361084" cy="4343401"/>
          </a:xfrm>
        </p:spPr>
        <p:txBody>
          <a:bodyPr/>
          <a:lstStyle/>
          <a:p>
            <a:r>
              <a:rPr lang="en-US" dirty="0"/>
              <a:t>Roll Call / Contacts / Reflector</a:t>
            </a:r>
          </a:p>
          <a:p>
            <a:r>
              <a:rPr lang="en-US" dirty="0"/>
              <a:t>Brief status report</a:t>
            </a:r>
          </a:p>
          <a:p>
            <a:r>
              <a:rPr lang="en-US" dirty="0" err="1"/>
              <a:t>REVme</a:t>
            </a:r>
            <a:r>
              <a:rPr lang="en-US" dirty="0"/>
              <a:t> MDR topic allocation</a:t>
            </a:r>
          </a:p>
          <a:p>
            <a:r>
              <a:rPr lang="en-US" dirty="0"/>
              <a:t>Update on various topics:</a:t>
            </a:r>
          </a:p>
          <a:p>
            <a:r>
              <a:rPr lang="en-US" dirty="0"/>
              <a:t>	Clause 6 rewrite, searchable definitions, that/which in style guide, field vs subfield</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194B9E5A-663C-DC16-3121-153E9BD09825}"/>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9C6D98C4-0C6B-4D7C-0908-5D682C63D9D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C919165A-987F-030B-37DD-40E8B63A5E5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6608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Join Proxy for Bootstrapping Protocols, see </a:t>
            </a:r>
            <a:r>
              <a:rPr lang="en-US" sz="1400" dirty="0">
                <a:hlinkClick r:id="rId4"/>
              </a:rPr>
              <a:t>https://datatracker.ietf.org/doc/draft-ietf-anima-constrained-join-proxy/</a:t>
            </a:r>
            <a:r>
              <a:rPr lang="en-US" sz="1400" dirty="0"/>
              <a:t> (April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0ED54D7-EC0F-6F25-A9C0-EBE4B5612E0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6326F6A-99B7-E12E-2B4D-14FDCD786AB2}"/>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F3A6DCD6-155C-6702-E834-7408CA4D5EE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427234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6FAF9DC9-0440-EABF-47C1-B7CEB2DD8C8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166022C-0E64-1172-CD17-1CCDF6AD08FD}"/>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8823A85B-C52A-4C3C-6DE8-593CAA04608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064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4"/>
              </a:rPr>
              <a:t>volker.jungnickel@hhi.fraunhofer.de</a:t>
            </a:r>
            <a:r>
              <a:rPr lang="en-US" sz="1600" dirty="0"/>
              <a:t> , </a:t>
            </a:r>
            <a:r>
              <a:rPr lang="en-US" sz="1600" b="1" dirty="0"/>
              <a:t>Harry Bims </a:t>
            </a:r>
            <a:r>
              <a:rPr lang="en-US" sz="1600" dirty="0">
                <a:hlinkClick r:id="rId5"/>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7"/>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0"/>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emily.h.qi@intel.com</a:t>
            </a:r>
            <a:r>
              <a:rPr lang="en-US" sz="1600" dirty="0"/>
              <a:t>, </a:t>
            </a:r>
            <a:r>
              <a:rPr lang="en-US" sz="1600" b="1" dirty="0"/>
              <a:t>Edward Au </a:t>
            </a:r>
            <a:r>
              <a:rPr lang="en-US" sz="1600" dirty="0"/>
              <a:t>– </a:t>
            </a:r>
            <a:r>
              <a:rPr lang="en-US" sz="1600" b="0" u="sng" dirty="0">
                <a:hlinkClick r:id="rId7"/>
              </a:rPr>
              <a:t>edward.ks.au@</a:t>
            </a:r>
            <a:r>
              <a:rPr lang="en-US" sz="1600" u="sng" dirty="0">
                <a:hlinkClick r:id="rId7"/>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4855EA02-3921-1060-5B62-50A255C5F94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48DA6E57-C6B6-7087-5052-AF2ADA1A89F8}"/>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8B22AB3E-0CCF-1B95-E8E1-015E58D1C3A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06699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16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Almost in publication editing</a:t>
            </a:r>
          </a:p>
          <a:p>
            <a:r>
              <a:rPr lang="en-GB" sz="1600" dirty="0"/>
              <a:t>11bb –</a:t>
            </a:r>
            <a:r>
              <a:rPr lang="en-GB" sz="1600" b="0" dirty="0"/>
              <a:t> Almost in publication editing</a:t>
            </a:r>
          </a:p>
          <a:p>
            <a:r>
              <a:rPr lang="en-GB" sz="1600" dirty="0"/>
              <a:t>11be –</a:t>
            </a:r>
            <a:r>
              <a:rPr lang="en-GB" sz="1600" b="0" dirty="0"/>
              <a:t> Still having fun. 1005 pages for D3.1. Aligning with baseline (</a:t>
            </a:r>
            <a:r>
              <a:rPr lang="en-GB" sz="1600" b="0" dirty="0" err="1"/>
              <a:t>REVme</a:t>
            </a:r>
            <a:r>
              <a:rPr lang="en-GB" sz="1600" b="0" dirty="0"/>
              <a:t> D3.0). Need a draft of clause 6. Target for D4.0 is still July. Still have 1700 comments to resolve.</a:t>
            </a:r>
            <a:endParaRPr lang="en-US" sz="1600" b="0" dirty="0"/>
          </a:p>
          <a:p>
            <a:r>
              <a:rPr lang="en-US" sz="1600" dirty="0"/>
              <a:t>11bf </a:t>
            </a:r>
            <a:r>
              <a:rPr lang="en-GB" sz="1600" dirty="0"/>
              <a:t>– </a:t>
            </a:r>
            <a:r>
              <a:rPr lang="en-GB" sz="1600" b="0" dirty="0"/>
              <a:t>50% of comments resolved. Hope to have D2.0 out of July. Working on clause 6.</a:t>
            </a:r>
            <a:endParaRPr lang="en-US" sz="1600" b="0" dirty="0"/>
          </a:p>
          <a:p>
            <a:r>
              <a:rPr lang="en-GB" sz="1600" dirty="0"/>
              <a:t>11bh – </a:t>
            </a:r>
            <a:r>
              <a:rPr lang="en-GB" sz="1600" b="0" dirty="0"/>
              <a:t>Approved release of D1.0; going to initial ballot out of this meeting.</a:t>
            </a:r>
          </a:p>
          <a:p>
            <a:r>
              <a:rPr lang="en-GB" sz="1600" dirty="0"/>
              <a:t>11bi – </a:t>
            </a:r>
            <a:r>
              <a:rPr lang="en-GB" sz="1600" b="0" dirty="0"/>
              <a:t>Still working on proposed draft text. Based on adjusted timeline expect D0.1 out of September session.</a:t>
            </a:r>
          </a:p>
          <a:p>
            <a:r>
              <a:rPr lang="en-GB" sz="1600" dirty="0"/>
              <a:t>11bk</a:t>
            </a:r>
            <a:r>
              <a:rPr lang="en-GB" sz="1600" b="0" dirty="0"/>
              <a:t> – Still working on SFD, on rev 2. Might have already converged, so will freeze that and move forward with amendment text. D0.1 out of this session.</a:t>
            </a:r>
          </a:p>
          <a:p>
            <a:r>
              <a:rPr lang="en-GB" sz="1600" dirty="0" err="1"/>
              <a:t>REVme</a:t>
            </a:r>
            <a:r>
              <a:rPr lang="en-GB" sz="1600" dirty="0"/>
              <a:t> – </a:t>
            </a:r>
            <a:r>
              <a:rPr lang="en-GB" sz="1600" b="0" dirty="0"/>
              <a:t>Have 417 comments on D3.0. Target D4.0 out of July with initial SA ballot in September. Role in 11az/bd/</a:t>
            </a:r>
            <a:r>
              <a:rPr lang="en-GB" sz="1600" b="0" dirty="0" err="1"/>
              <a:t>bc</a:t>
            </a:r>
            <a:r>
              <a:rPr lang="en-GB" sz="1600" b="0" dirty="0"/>
              <a:t>/bb target around Feb 2024.</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42026A4A-D3A6-E278-9E23-89E7009A2C3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2C710B39-90FA-B918-12C6-345774FA6C4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5A89B996-91CE-ED16-3AF2-025A519C9C5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70361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March to May</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843176" y="1565887"/>
            <a:ext cx="498245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March 2023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3EDD3957-35C0-7DB1-3E5B-F6982D345B22}"/>
              </a:ext>
            </a:extLst>
          </p:cNvPr>
          <p:cNvGraphicFramePr>
            <a:graphicFrameLocks noGrp="1"/>
          </p:cNvGraphicFramePr>
          <p:nvPr>
            <p:extLst>
              <p:ext uri="{D42A27DB-BD31-4B8C-83A1-F6EECF244321}">
                <p14:modId xmlns:p14="http://schemas.microsoft.com/office/powerpoint/2010/main" val="3211144731"/>
              </p:ext>
            </p:extLst>
          </p:nvPr>
        </p:nvGraphicFramePr>
        <p:xfrm>
          <a:off x="839787" y="2306863"/>
          <a:ext cx="10361613" cy="1228500"/>
        </p:xfrm>
        <a:graphic>
          <a:graphicData uri="http://schemas.openxmlformats.org/drawingml/2006/table">
            <a:tbl>
              <a:tblPr>
                <a:tableStyleId>{5C22544A-7EE6-4342-B048-85BDC9FD1C3A}</a:tableStyleId>
              </a:tblPr>
              <a:tblGrid>
                <a:gridCol w="659234">
                  <a:extLst>
                    <a:ext uri="{9D8B030D-6E8A-4147-A177-3AD203B41FA5}">
                      <a16:colId xmlns:a16="http://schemas.microsoft.com/office/drawing/2014/main" val="3349185402"/>
                    </a:ext>
                  </a:extLst>
                </a:gridCol>
                <a:gridCol w="449831">
                  <a:extLst>
                    <a:ext uri="{9D8B030D-6E8A-4147-A177-3AD203B41FA5}">
                      <a16:colId xmlns:a16="http://schemas.microsoft.com/office/drawing/2014/main" val="685778492"/>
                    </a:ext>
                  </a:extLst>
                </a:gridCol>
                <a:gridCol w="449831">
                  <a:extLst>
                    <a:ext uri="{9D8B030D-6E8A-4147-A177-3AD203B41FA5}">
                      <a16:colId xmlns:a16="http://schemas.microsoft.com/office/drawing/2014/main" val="2416159281"/>
                    </a:ext>
                  </a:extLst>
                </a:gridCol>
                <a:gridCol w="659234">
                  <a:extLst>
                    <a:ext uri="{9D8B030D-6E8A-4147-A177-3AD203B41FA5}">
                      <a16:colId xmlns:a16="http://schemas.microsoft.com/office/drawing/2014/main" val="3317012021"/>
                    </a:ext>
                  </a:extLst>
                </a:gridCol>
                <a:gridCol w="535143">
                  <a:extLst>
                    <a:ext uri="{9D8B030D-6E8A-4147-A177-3AD203B41FA5}">
                      <a16:colId xmlns:a16="http://schemas.microsoft.com/office/drawing/2014/main" val="3019094258"/>
                    </a:ext>
                  </a:extLst>
                </a:gridCol>
                <a:gridCol w="1287446">
                  <a:extLst>
                    <a:ext uri="{9D8B030D-6E8A-4147-A177-3AD203B41FA5}">
                      <a16:colId xmlns:a16="http://schemas.microsoft.com/office/drawing/2014/main" val="1571515562"/>
                    </a:ext>
                  </a:extLst>
                </a:gridCol>
                <a:gridCol w="868638">
                  <a:extLst>
                    <a:ext uri="{9D8B030D-6E8A-4147-A177-3AD203B41FA5}">
                      <a16:colId xmlns:a16="http://schemas.microsoft.com/office/drawing/2014/main" val="155029762"/>
                    </a:ext>
                  </a:extLst>
                </a:gridCol>
                <a:gridCol w="659234">
                  <a:extLst>
                    <a:ext uri="{9D8B030D-6E8A-4147-A177-3AD203B41FA5}">
                      <a16:colId xmlns:a16="http://schemas.microsoft.com/office/drawing/2014/main" val="1295851368"/>
                    </a:ext>
                  </a:extLst>
                </a:gridCol>
                <a:gridCol w="659234">
                  <a:extLst>
                    <a:ext uri="{9D8B030D-6E8A-4147-A177-3AD203B41FA5}">
                      <a16:colId xmlns:a16="http://schemas.microsoft.com/office/drawing/2014/main" val="2383620771"/>
                    </a:ext>
                  </a:extLst>
                </a:gridCol>
                <a:gridCol w="1287446">
                  <a:extLst>
                    <a:ext uri="{9D8B030D-6E8A-4147-A177-3AD203B41FA5}">
                      <a16:colId xmlns:a16="http://schemas.microsoft.com/office/drawing/2014/main" val="3382517693"/>
                    </a:ext>
                  </a:extLst>
                </a:gridCol>
                <a:gridCol w="449831">
                  <a:extLst>
                    <a:ext uri="{9D8B030D-6E8A-4147-A177-3AD203B41FA5}">
                      <a16:colId xmlns:a16="http://schemas.microsoft.com/office/drawing/2014/main" val="1297758717"/>
                    </a:ext>
                  </a:extLst>
                </a:gridCol>
                <a:gridCol w="1287446">
                  <a:extLst>
                    <a:ext uri="{9D8B030D-6E8A-4147-A177-3AD203B41FA5}">
                      <a16:colId xmlns:a16="http://schemas.microsoft.com/office/drawing/2014/main" val="4000003312"/>
                    </a:ext>
                  </a:extLst>
                </a:gridCol>
                <a:gridCol w="449831">
                  <a:extLst>
                    <a:ext uri="{9D8B030D-6E8A-4147-A177-3AD203B41FA5}">
                      <a16:colId xmlns:a16="http://schemas.microsoft.com/office/drawing/2014/main" val="671178302"/>
                    </a:ext>
                  </a:extLst>
                </a:gridCol>
                <a:gridCol w="659234">
                  <a:extLst>
                    <a:ext uri="{9D8B030D-6E8A-4147-A177-3AD203B41FA5}">
                      <a16:colId xmlns:a16="http://schemas.microsoft.com/office/drawing/2014/main" val="3268326651"/>
                    </a:ext>
                  </a:extLst>
                </a:gridCol>
              </a:tblGrid>
              <a:tr h="204750">
                <a:tc>
                  <a:txBody>
                    <a:bodyPr/>
                    <a:lstStyle/>
                    <a:p>
                      <a:pPr algn="l" fontAlgn="t"/>
                      <a:r>
                        <a:rPr lang="en-US" sz="600" u="none" strike="noStrike">
                          <a:effectLst/>
                        </a:rPr>
                        <a:t>TransactionID</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Type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Status</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User</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Group</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Resource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Doc</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Subclause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Location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Name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Description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Allocated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Requested</a:t>
                      </a:r>
                      <a:endParaRPr lang="en-US" sz="600" b="1"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3468723742"/>
                  </a:ext>
                </a:extLst>
              </a:tr>
              <a:tr h="204750">
                <a:tc>
                  <a:txBody>
                    <a:bodyPr/>
                    <a:lstStyle/>
                    <a:p>
                      <a:pPr algn="r" fontAlgn="t"/>
                      <a:r>
                        <a:rPr lang="en-US" sz="600" u="none" strike="noStrike">
                          <a:effectLst/>
                        </a:rPr>
                        <a:t>1408</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ction="ppaction://hlinkfile"/>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HE 6 GHz Band Capabilities</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198</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4000611793"/>
                  </a:ext>
                </a:extLst>
              </a:tr>
              <a:tr h="204750">
                <a:tc>
                  <a:txBody>
                    <a:bodyPr/>
                    <a:lstStyle/>
                    <a:p>
                      <a:pPr algn="r" fontAlgn="t"/>
                      <a:r>
                        <a:rPr lang="en-US" sz="600" u="none" strike="noStrike">
                          <a:effectLst/>
                        </a:rPr>
                        <a:t>1409</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EHT Capabilities</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199</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1866127408"/>
                  </a:ext>
                </a:extLst>
              </a:tr>
              <a:tr h="204750">
                <a:tc>
                  <a:txBody>
                    <a:bodyPr/>
                    <a:lstStyle/>
                    <a:p>
                      <a:pPr algn="r" fontAlgn="t"/>
                      <a:r>
                        <a:rPr lang="en-US" sz="600" u="none" strike="noStrike">
                          <a:effectLst/>
                        </a:rPr>
                        <a:t>1410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EHT Operation</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200</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2909192598"/>
                  </a:ext>
                </a:extLst>
              </a:tr>
              <a:tr h="204750">
                <a:tc>
                  <a:txBody>
                    <a:bodyPr/>
                    <a:lstStyle/>
                    <a:p>
                      <a:pPr algn="r" fontAlgn="t"/>
                      <a:r>
                        <a:rPr lang="en-US" sz="600" u="none" strike="noStrike">
                          <a:effectLst/>
                        </a:rPr>
                        <a:t>1411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Basic Multi-Link</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201</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644456988"/>
                  </a:ext>
                </a:extLst>
              </a:tr>
              <a:tr h="102375">
                <a:tc>
                  <a:txBody>
                    <a:bodyPr/>
                    <a:lstStyle/>
                    <a:p>
                      <a:pPr algn="r" fontAlgn="t"/>
                      <a:r>
                        <a:rPr lang="en-US" sz="600" u="none" strike="noStrike">
                          <a:effectLst/>
                        </a:rPr>
                        <a:t>1412</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6" action="ppaction://hlinkfile"/>
                        </a:rPr>
                        <a:t>CipherSuiteSelectors</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9.4.2.24.2</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9-149</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3908600270"/>
                  </a:ext>
                </a:extLst>
              </a:tr>
              <a:tr h="102375">
                <a:tc>
                  <a:txBody>
                    <a:bodyPr/>
                    <a:lstStyle/>
                    <a:p>
                      <a:pPr algn="r" fontAlgn="t"/>
                      <a:r>
                        <a:rPr lang="en-US" sz="600" u="none" strike="noStrike">
                          <a:effectLst/>
                        </a:rPr>
                        <a:t>1413</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ction="ppaction://hlinkfile"/>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7" action="ppaction://hlinkfile"/>
                        </a:rPr>
                        <a:t>ExtendedCapabilities</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9.4.2.26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9-153</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Multiple BSSID Role Switch Support</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7" action="ppaction://hlinkfile"/>
                        </a:rPr>
                        <a:t>101</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dirty="0">
                          <a:effectLst/>
                        </a:rPr>
                        <a:t>2023-04-06</a:t>
                      </a:r>
                      <a:endParaRPr lang="en-US" sz="600" b="0" i="0" u="none" strike="noStrike" dirty="0">
                        <a:effectLst/>
                        <a:latin typeface="Arial" panose="020B0604020202020204" pitchFamily="34" charset="0"/>
                      </a:endParaRPr>
                    </a:p>
                  </a:txBody>
                  <a:tcPr marL="4653" marR="4653" marT="4653" marB="0"/>
                </a:tc>
                <a:extLst>
                  <a:ext uri="{0D108BD9-81ED-4DB2-BD59-A6C34878D82A}">
                    <a16:rowId xmlns:a16="http://schemas.microsoft.com/office/drawing/2014/main" val="1327111609"/>
                  </a:ext>
                </a:extLst>
              </a:tr>
            </a:tbl>
          </a:graphicData>
        </a:graphic>
      </p:graphicFrame>
      <p:sp>
        <p:nvSpPr>
          <p:cNvPr id="6" name="Footer Placeholder 5">
            <a:extLst>
              <a:ext uri="{FF2B5EF4-FFF2-40B4-BE49-F238E27FC236}">
                <a16:creationId xmlns:a16="http://schemas.microsoft.com/office/drawing/2014/main" id="{B2DA7CA0-784C-ACDD-D449-C540D16FCF22}"/>
              </a:ext>
            </a:extLst>
          </p:cNvPr>
          <p:cNvSpPr>
            <a:spLocks noGrp="1"/>
          </p:cNvSpPr>
          <p:nvPr>
            <p:ph type="ftr" idx="11"/>
          </p:nvPr>
        </p:nvSpPr>
        <p:spPr/>
        <p:txBody>
          <a:bodyPr/>
          <a:lstStyle/>
          <a:p>
            <a:r>
              <a:rPr lang="en-GB"/>
              <a:t>Robert Stacey, Intel</a:t>
            </a:r>
          </a:p>
        </p:txBody>
      </p:sp>
      <p:sp>
        <p:nvSpPr>
          <p:cNvPr id="10" name="Slide Number Placeholder 9">
            <a:extLst>
              <a:ext uri="{FF2B5EF4-FFF2-40B4-BE49-F238E27FC236}">
                <a16:creationId xmlns:a16="http://schemas.microsoft.com/office/drawing/2014/main" id="{16DBD47D-4D07-52B4-7460-0449C83FA107}"/>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8AA658E0-9FC2-F5CA-D019-82DC7E8274C8}"/>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15710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REVme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Assignments documented in https://mentor.ieee.org/802.11/dcn/23/11-23-0717-01-0000-revme-mdr-report.docx</a:t>
            </a:r>
          </a:p>
        </p:txBody>
      </p:sp>
      <p:sp>
        <p:nvSpPr>
          <p:cNvPr id="7" name="Footer Placeholder 6">
            <a:extLst>
              <a:ext uri="{FF2B5EF4-FFF2-40B4-BE49-F238E27FC236}">
                <a16:creationId xmlns:a16="http://schemas.microsoft.com/office/drawing/2014/main" id="{FE56583C-7133-8B93-2146-8796FE5EC6B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0BE553FF-D972-8A06-9D98-DB103F5C0007}"/>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0102823B-B37D-1388-EEDD-5B479A4E33E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0135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18609241"/>
              </p:ext>
            </p:extLst>
          </p:nvPr>
        </p:nvGraphicFramePr>
        <p:xfrm>
          <a:off x="737392" y="1521960"/>
          <a:ext cx="10464003" cy="4193040"/>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16-May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16-May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rgbClr val="FF0000"/>
                          </a:solidFill>
                          <a:effectLst/>
                          <a:latin typeface="Times New Roman" pitchFamily="18" charset="0"/>
                        </a:rPr>
                        <a:t>16-May</a:t>
                      </a:r>
                      <a:endParaRPr kumimoji="0" lang="en-US" sz="1200" b="0" i="0" u="none" strike="noStrike" cap="none" normalizeH="0" baseline="0" dirty="0">
                        <a:ln>
                          <a:noFill/>
                        </a:ln>
                        <a:solidFill>
                          <a:srgbClr val="FF0000"/>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1"/>
                          </a:solidFill>
                          <a:latin typeface="+mn-lt"/>
                        </a:rPr>
                        <a:t>4.0</a:t>
                      </a: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16-May</a:t>
                      </a:r>
                    </a:p>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16-May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4595BBD-9915-2EC5-3F41-EC33290946D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84DD8BC4-CA17-36EA-CD64-6E1364C9DB51}"/>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CBBE4952-8FE8-4B33-6CC7-0B56060B56D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61001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A4945CE-CCC8-017A-FC91-84DD87EE525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8F2785D-1290-DD37-5956-6EB85F180427}"/>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1640DA7E-EF07-38F4-AD07-5E28E8A0C7C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74091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May 2023 Plenary Session</a:t>
            </a:r>
          </a:p>
        </p:txBody>
      </p:sp>
      <p:sp>
        <p:nvSpPr>
          <p:cNvPr id="2" name="Footer Placeholder 1">
            <a:extLst>
              <a:ext uri="{FF2B5EF4-FFF2-40B4-BE49-F238E27FC236}">
                <a16:creationId xmlns:a16="http://schemas.microsoft.com/office/drawing/2014/main" id="{6B89A7BA-8644-2FF8-C556-2BCBEF013CA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236B129-D453-94F8-8B5B-3D88B32ED5E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0C751C18-C2AA-AEE6-7B0F-DBCED120B60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751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May 2023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11-23/0576r5</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 that drafts and working documents are posting in the 802.1 area, and the EC’s Mentor area.  (Talk to Joe Levy if you need help finding them.)</a:t>
            </a: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We got an update from our (802.11) representative to this project, Joseph Levy.  802.11-specific comments are proceeding well/done.  </a:t>
            </a:r>
          </a:p>
          <a:p>
            <a:pPr lvl="1">
              <a:lnSpc>
                <a:spcPct val="90000"/>
              </a:lnSpc>
              <a:spcBef>
                <a:spcPts val="300"/>
              </a:spcBef>
              <a:defRPr/>
            </a:pPr>
            <a:r>
              <a:rPr lang="en-US" sz="2800" dirty="0">
                <a:ea typeface="Calibri" panose="020F0502020204030204" pitchFamily="34" charset="0"/>
              </a:rPr>
              <a:t>P802REVc has resolved most comments, but the few remaining ones need contribution or a fair bit of discussion.  Will be done on teleconferences, targeting July session for next ballot.</a:t>
            </a:r>
          </a:p>
        </p:txBody>
      </p:sp>
      <p:sp>
        <p:nvSpPr>
          <p:cNvPr id="2" name="Footer Placeholder 1">
            <a:extLst>
              <a:ext uri="{FF2B5EF4-FFF2-40B4-BE49-F238E27FC236}">
                <a16:creationId xmlns:a16="http://schemas.microsoft.com/office/drawing/2014/main" id="{2D3FC300-8857-1F2A-C546-46C4D6C3EFC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9B774CD-F4D2-2481-63FE-B38F5874224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C826CE9A-0C08-E49A-6FAC-9A9CD4022B3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45146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sz="2800" dirty="0"/>
              <a:t>IEEE Std 802 revision (continued): </a:t>
            </a:r>
          </a:p>
          <a:p>
            <a:pPr lvl="1">
              <a:lnSpc>
                <a:spcPct val="90000"/>
              </a:lnSpc>
              <a:spcBef>
                <a:spcPts val="300"/>
              </a:spcBef>
              <a:defRPr/>
            </a:pPr>
            <a:r>
              <a:rPr lang="en-US" sz="2800" dirty="0"/>
              <a:t>802.11 ARC was requested to take an action item to work on a definition for “IEEE 802 Network”.  We noted that the IEEE Std 802 document is currently inconsistent (and arguably contradictory) between the definition and body text statements about what this term means/requires.</a:t>
            </a:r>
          </a:p>
          <a:p>
            <a:pPr lvl="1">
              <a:lnSpc>
                <a:spcPct val="90000"/>
              </a:lnSpc>
              <a:spcBef>
                <a:spcPts val="300"/>
              </a:spcBef>
              <a:defRPr/>
            </a:pPr>
            <a:r>
              <a:rPr lang="en-US" sz="2800" dirty="0">
                <a:ea typeface="Calibri" panose="020F0502020204030204" pitchFamily="34" charset="0"/>
              </a:rPr>
              <a:t>ARC discussion concluded that this is complicated, when the wide breadth of 802 Standards are considered, and the resulting breadth of concepts included in “802 network”.  We’ll work on this further on the reflector and on teleconferences, and finalize in July.</a:t>
            </a:r>
          </a:p>
        </p:txBody>
      </p:sp>
      <p:sp>
        <p:nvSpPr>
          <p:cNvPr id="2" name="Footer Placeholder 1">
            <a:extLst>
              <a:ext uri="{FF2B5EF4-FFF2-40B4-BE49-F238E27FC236}">
                <a16:creationId xmlns:a16="http://schemas.microsoft.com/office/drawing/2014/main" id="{B84DA765-1927-1E2B-D486-0975C55968E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2593C5-5DFE-9A21-9F81-CE7400AA5B3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D16FE8D4-3390-5F69-04C6-6607F7D6133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60239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updated proposal for Annex G replacement with tutorial material/examples on how a “frame exchange sequence” relates to other 802.11 concepts: </a:t>
            </a:r>
            <a:r>
              <a:rPr lang="en-US" sz="2800" dirty="0">
                <a:ea typeface="Calibri" panose="020F0502020204030204" pitchFamily="34" charset="0"/>
                <a:hlinkClick r:id="rId3"/>
              </a:rPr>
              <a:t>11-23/0880r0</a:t>
            </a:r>
            <a:r>
              <a:rPr lang="en-US" sz="2800" dirty="0">
                <a:ea typeface="Calibri" panose="020F0502020204030204" pitchFamily="34" charset="0"/>
              </a:rPr>
              <a:t> </a:t>
            </a:r>
          </a:p>
          <a:p>
            <a:pPr lvl="1">
              <a:lnSpc>
                <a:spcPct val="90000"/>
              </a:lnSpc>
              <a:spcBef>
                <a:spcPts val="300"/>
              </a:spcBef>
              <a:defRPr/>
            </a:pPr>
            <a:r>
              <a:rPr lang="en-US" sz="2800" dirty="0">
                <a:ea typeface="Calibri" panose="020F0502020204030204" pitchFamily="34" charset="0"/>
              </a:rPr>
              <a:t>Based on the feedback on the direction, the author (Harry </a:t>
            </a:r>
            <a:r>
              <a:rPr lang="en-US" sz="2800" dirty="0" err="1">
                <a:ea typeface="Calibri" panose="020F0502020204030204" pitchFamily="34" charset="0"/>
              </a:rPr>
              <a:t>Bims</a:t>
            </a:r>
            <a:r>
              <a:rPr lang="en-US" sz="2800" dirty="0">
                <a:ea typeface="Calibri" panose="020F0502020204030204" pitchFamily="34" charset="0"/>
              </a:rPr>
              <a:t>) will bring back more details in July.</a:t>
            </a:r>
          </a:p>
        </p:txBody>
      </p:sp>
      <p:sp>
        <p:nvSpPr>
          <p:cNvPr id="2" name="Footer Placeholder 1">
            <a:extLst>
              <a:ext uri="{FF2B5EF4-FFF2-40B4-BE49-F238E27FC236}">
                <a16:creationId xmlns:a16="http://schemas.microsoft.com/office/drawing/2014/main" id="{51F5621D-DBBB-82FE-A3CF-B1EE29C9032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F8E7B6-107F-4734-FF49-A9C51980508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459A57E3-FC06-22D8-05B3-3B310C91C99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6778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426F0D9D-096B-C265-65D0-49CF98B75F5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D00DD67-9583-D0F0-79C1-BC59DC9CDDA3}"/>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9CA6775-1AE4-9D9F-CFEF-485B19A8C29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243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P802REVc comment resolution</a:t>
            </a:r>
          </a:p>
          <a:p>
            <a:pPr marL="684213">
              <a:lnSpc>
                <a:spcPct val="90000"/>
              </a:lnSpc>
            </a:pPr>
            <a:r>
              <a:rPr lang="en-US" dirty="0"/>
              <a:t>Annex G replacement phase 2, continued</a:t>
            </a:r>
          </a:p>
          <a:p>
            <a:pPr marL="684213">
              <a:lnSpc>
                <a:spcPct val="90000"/>
              </a:lnSpc>
            </a:pPr>
            <a:r>
              <a:rPr lang="en-US" dirty="0"/>
              <a:t>Complete P802REVc homework to (re)define “IEEE 802 Network”</a:t>
            </a:r>
          </a:p>
          <a:p>
            <a:pPr marL="684213">
              <a:lnSpc>
                <a:spcPct val="90000"/>
              </a:lnSpc>
            </a:pPr>
            <a:r>
              <a:rPr lang="en-US" dirty="0"/>
              <a:t>Monitoring/future activities, or other relevant topics, if any contributions</a:t>
            </a:r>
          </a:p>
          <a:p>
            <a:pPr marL="684213">
              <a:lnSpc>
                <a:spcPct val="90000"/>
              </a:lnSpc>
            </a:pPr>
            <a:r>
              <a:rPr lang="en-US" dirty="0"/>
              <a:t>Consider WBA liaison in 11-23/0838r1</a:t>
            </a:r>
          </a:p>
          <a:p>
            <a:pPr>
              <a:lnSpc>
                <a:spcPct val="90000"/>
              </a:lnSpc>
            </a:pPr>
            <a:r>
              <a:rPr lang="en-US" sz="3200" dirty="0"/>
              <a:t>Teleconferences – Mondays, June 12 and June 26, 2pm ET, 1 hour, to discuss definition of “IEEE 802 Network”</a:t>
            </a:r>
          </a:p>
          <a:p>
            <a:pPr>
              <a:lnSpc>
                <a:spcPct val="90000"/>
              </a:lnSpc>
            </a:pPr>
            <a:r>
              <a:rPr lang="en-US" sz="3200" dirty="0"/>
              <a:t>Two meeting slots requested in July</a:t>
            </a:r>
          </a:p>
          <a:p>
            <a:pPr marL="684213">
              <a:lnSpc>
                <a:spcPct val="90000"/>
              </a:lnSpc>
            </a:pPr>
            <a:endParaRPr lang="en-US" dirty="0"/>
          </a:p>
        </p:txBody>
      </p:sp>
      <p:sp>
        <p:nvSpPr>
          <p:cNvPr id="2" name="Footer Placeholder 1">
            <a:extLst>
              <a:ext uri="{FF2B5EF4-FFF2-40B4-BE49-F238E27FC236}">
                <a16:creationId xmlns:a16="http://schemas.microsoft.com/office/drawing/2014/main" id="{DD077B75-ED6F-2D13-9C61-9F015AC7546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4944AF6-3C8A-74F6-E856-8A70767A4ED3}"/>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E286E26F-5FA7-A64E-2F35-7AB267A06E4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074783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2023-05-18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2CA6F242-AE70-EA9E-31B6-47ABF4C789B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3A86047-9DA2-A65F-B4A5-52368472239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7077FAAE-DC00-A125-CA5C-22392D7D29B3}"/>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78056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May 2023.</a:t>
            </a:r>
          </a:p>
        </p:txBody>
      </p:sp>
      <p:sp>
        <p:nvSpPr>
          <p:cNvPr id="2" name="Footer Placeholder 1">
            <a:extLst>
              <a:ext uri="{FF2B5EF4-FFF2-40B4-BE49-F238E27FC236}">
                <a16:creationId xmlns:a16="http://schemas.microsoft.com/office/drawing/2014/main" id="{9CB107DA-62EA-0B59-9AD9-58215BE1D56C}"/>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1C9631DC-7452-4037-B48E-92764C0268CE}"/>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ED2C394F-B511-0E0F-C57B-9446113CCAD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70518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ETSI BRAN News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508787"/>
            <a:ext cx="10361084" cy="4113213"/>
          </a:xfrm>
        </p:spPr>
        <p:txBody>
          <a:bodyPr/>
          <a:lstStyle/>
          <a:p>
            <a:pPr marL="0" indent="0"/>
            <a:r>
              <a:rPr lang="en-GB" sz="1867" b="0" dirty="0">
                <a:latin typeface="Helvetica" pitchFamily="2" charset="0"/>
              </a:rPr>
              <a:t>Goal: list EN 301 893 (5 GHz) and EN 303 687 (6 GHz) as Harmonized Standards (HS) in the Official Journal of the EU (OJEU) to ease manufacturers’ self-assessment of products</a:t>
            </a:r>
          </a:p>
          <a:p>
            <a:pPr marL="380990" indent="-380990">
              <a:buFont typeface="Arial" panose="020B0604020202020204" pitchFamily="34" charset="0"/>
              <a:buChar char="•"/>
            </a:pPr>
            <a:r>
              <a:rPr lang="en-GB" sz="1867" b="0" dirty="0">
                <a:latin typeface="Helvetica" pitchFamily="2" charset="0"/>
              </a:rPr>
              <a:t>EN 301 893 (5 GHz)</a:t>
            </a:r>
          </a:p>
          <a:p>
            <a:pPr marL="781031" lvl="1" indent="-380990">
              <a:buFont typeface="Arial" panose="020B0604020202020204" pitchFamily="34" charset="0"/>
              <a:buChar char="•"/>
            </a:pPr>
            <a:r>
              <a:rPr lang="en-GB" sz="1600" dirty="0">
                <a:latin typeface="Helvetica" pitchFamily="2" charset="0"/>
              </a:rPr>
              <a:t>Document ready</a:t>
            </a:r>
          </a:p>
          <a:p>
            <a:pPr marL="781031" lvl="1" indent="-380990">
              <a:buFont typeface="Arial" panose="020B0604020202020204" pitchFamily="34" charset="0"/>
              <a:buChar char="•"/>
            </a:pPr>
            <a:r>
              <a:rPr lang="en-GB" sz="1600" dirty="0">
                <a:latin typeface="Helvetica" pitchFamily="2" charset="0"/>
              </a:rPr>
              <a:t>Ongoing technical discussions on Energy Detection Threshold (EDT); might conclude in upcoming ETSI BRAN meeting (June session)</a:t>
            </a:r>
          </a:p>
          <a:p>
            <a:pPr marL="781031" lvl="1" indent="-380990">
              <a:buFont typeface="Arial" panose="020B0604020202020204" pitchFamily="34" charset="0"/>
              <a:buChar char="•"/>
            </a:pPr>
            <a:r>
              <a:rPr lang="en-GB" sz="1600" dirty="0">
                <a:latin typeface="Helvetica" pitchFamily="2" charset="0"/>
              </a:rPr>
              <a:t>Attn.: Does not consider PHY beyond 11ac; features of IEEE 802.11ax and beyond require notified body approval</a:t>
            </a:r>
          </a:p>
          <a:p>
            <a:pPr marL="380990" indent="-380990">
              <a:buFont typeface="Arial" panose="020B0604020202020204" pitchFamily="34" charset="0"/>
              <a:buChar char="•"/>
            </a:pPr>
            <a:r>
              <a:rPr lang="en-GB" sz="1867" b="0" dirty="0">
                <a:latin typeface="Helvetica" pitchFamily="2" charset="0"/>
              </a:rPr>
              <a:t>EN 303 687 (6 GHz)</a:t>
            </a:r>
          </a:p>
          <a:p>
            <a:pPr marL="781031" lvl="1" indent="-380990">
              <a:buFont typeface="Arial" panose="020B0604020202020204" pitchFamily="34" charset="0"/>
              <a:buChar char="•"/>
            </a:pPr>
            <a:r>
              <a:rPr lang="en-GB" sz="1600" dirty="0">
                <a:latin typeface="Helvetica" pitchFamily="2" charset="0"/>
              </a:rPr>
              <a:t>ENAP closes 2023-06-27</a:t>
            </a:r>
          </a:p>
          <a:p>
            <a:pPr marL="781031" lvl="1" indent="-380990">
              <a:buFont typeface="Arial" panose="020B0604020202020204" pitchFamily="34" charset="0"/>
              <a:buChar char="•"/>
            </a:pPr>
            <a:r>
              <a:rPr lang="en-GB" sz="1600" dirty="0">
                <a:latin typeface="Helvetica" pitchFamily="2" charset="0"/>
              </a:rPr>
              <a:t>Covers also 5945 MHz to 6425 MHz available for license-exempt operation in Europe</a:t>
            </a:r>
          </a:p>
          <a:p>
            <a:pPr marL="380990" indent="-380990">
              <a:buFont typeface="Arial" panose="020B0604020202020204" pitchFamily="34" charset="0"/>
              <a:buChar char="•"/>
            </a:pPr>
            <a:r>
              <a:rPr lang="en-GB" sz="1867" b="0" dirty="0">
                <a:latin typeface="Helvetica" pitchFamily="2" charset="0"/>
              </a:rPr>
              <a:t>EN 303 753 (60 GHz) – ENAP and HASTAC review requested</a:t>
            </a:r>
          </a:p>
          <a:p>
            <a:pPr marL="380990" indent="-380990">
              <a:buFont typeface="Arial" panose="020B0604020202020204" pitchFamily="34" charset="0"/>
              <a:buChar char="•"/>
            </a:pPr>
            <a:r>
              <a:rPr lang="en-GB" sz="1867" b="0" dirty="0">
                <a:latin typeface="Helvetica" pitchFamily="2" charset="0"/>
              </a:rPr>
              <a:t>TR 103 721 (5.8 GHz coexistence) -- To be published by ETSI</a:t>
            </a:r>
          </a:p>
          <a:p>
            <a:pPr marL="0" indent="0"/>
            <a:r>
              <a:rPr lang="en-GB" sz="1867" b="0" dirty="0">
                <a:latin typeface="Helvetica" pitchFamily="2" charset="0"/>
              </a:rPr>
              <a:t>G. </a:t>
            </a:r>
            <a:r>
              <a:rPr lang="en-GB" sz="1867" b="0" dirty="0" err="1">
                <a:latin typeface="Helvetica" pitchFamily="2" charset="0"/>
              </a:rPr>
              <a:t>Hiertz</a:t>
            </a:r>
            <a:r>
              <a:rPr lang="en-GB" sz="1867" b="0" dirty="0">
                <a:latin typeface="Helvetica" pitchFamily="2" charset="0"/>
              </a:rPr>
              <a:t>: “European spectrum regulation and the harmonised market of the European Union—An overview”, 802.18 Tutorial, May 2023, </a:t>
            </a:r>
            <a:r>
              <a:rPr lang="en-GB" sz="1867" b="0" dirty="0">
                <a:latin typeface="Helvetica" pitchFamily="2" charset="0"/>
                <a:hlinkClick r:id="rId2"/>
              </a:rPr>
              <a:t>18-23/0054r0</a:t>
            </a:r>
            <a:r>
              <a:rPr lang="en-GB" sz="1867" b="0" dirty="0">
                <a:latin typeface="Helvetica" pitchFamily="2" charset="0"/>
              </a:rPr>
              <a:t>.</a:t>
            </a:r>
          </a:p>
        </p:txBody>
      </p:sp>
      <p:sp>
        <p:nvSpPr>
          <p:cNvPr id="7" name="Footer Placeholder 6">
            <a:extLst>
              <a:ext uri="{FF2B5EF4-FFF2-40B4-BE49-F238E27FC236}">
                <a16:creationId xmlns:a16="http://schemas.microsoft.com/office/drawing/2014/main" id="{D80FF18E-E378-648A-A5BE-44D46A0684F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D6FE10B-B728-A709-131B-08C82D6FCB33}"/>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2A0C685-9746-3DC6-1D91-7FCFDD1E458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77197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a:t>
            </a:r>
            <a:r>
              <a:rPr lang="en-GB" altLang="en-US" dirty="0"/>
              <a:t>Bluetooth SIG Update</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GB" sz="2133" b="0" dirty="0">
                <a:latin typeface="Helvetica" pitchFamily="2" charset="0"/>
              </a:rPr>
              <a:t>Presented spectrum sharing goals from the Bluetooth SIG perspective</a:t>
            </a:r>
          </a:p>
          <a:p>
            <a:pPr marL="781031" lvl="1" indent="-380990">
              <a:buFont typeface="Arial" panose="020B0604020202020204" pitchFamily="34" charset="0"/>
              <a:buChar char="•"/>
            </a:pPr>
            <a:r>
              <a:rPr lang="en-GB" sz="1733" dirty="0">
                <a:latin typeface="Helvetica" pitchFamily="2" charset="0"/>
              </a:rPr>
              <a:t>Successful sharing in the past</a:t>
            </a:r>
          </a:p>
          <a:p>
            <a:pPr marL="781031" lvl="1" indent="-380990">
              <a:buFont typeface="Arial" panose="020B0604020202020204" pitchFamily="34" charset="0"/>
              <a:buChar char="•"/>
            </a:pPr>
            <a:r>
              <a:rPr lang="en-GB" sz="1733" dirty="0">
                <a:latin typeface="Helvetica" pitchFamily="2" charset="0"/>
              </a:rPr>
              <a:t>Develop optimal sharing scheme, e.g., in 6 GHz or U-NII-3, 5725 – 5850 MHz</a:t>
            </a:r>
          </a:p>
          <a:p>
            <a:pPr marL="380990" indent="-380990">
              <a:buFont typeface="Arial" panose="020B0604020202020204" pitchFamily="34" charset="0"/>
              <a:buChar char="•"/>
            </a:pPr>
            <a:r>
              <a:rPr lang="en-US" sz="2133" b="0" dirty="0">
                <a:latin typeface="Helvetica" pitchFamily="2" charset="0"/>
              </a:rPr>
              <a:t>Bluetooth SIG prepared response to FCC FNPRM 20-51 (6 GHz unlicensed use)</a:t>
            </a:r>
          </a:p>
          <a:p>
            <a:pPr marL="781031" lvl="1" indent="-380990">
              <a:buFont typeface="Arial" panose="020B0604020202020204" pitchFamily="34" charset="0"/>
              <a:buChar char="•"/>
            </a:pPr>
            <a:r>
              <a:rPr lang="en-US" sz="1733" dirty="0">
                <a:latin typeface="Helvetica" pitchFamily="2" charset="0"/>
              </a:rPr>
              <a:t>Details of response not discussed as it has not been submitted yet by Bluetooth SIG</a:t>
            </a:r>
          </a:p>
          <a:p>
            <a:pPr marL="781031" lvl="1" indent="-380990">
              <a:buFont typeface="Arial" panose="020B0604020202020204" pitchFamily="34" charset="0"/>
              <a:buChar char="•"/>
            </a:pPr>
            <a:r>
              <a:rPr lang="en-US" sz="1733" dirty="0">
                <a:latin typeface="Helvetica" pitchFamily="2" charset="0"/>
              </a:rPr>
              <a:t>Submission planned in the next day</a:t>
            </a:r>
          </a:p>
          <a:p>
            <a:pPr marL="380990" indent="-380990">
              <a:buFont typeface="Arial" panose="020B0604020202020204" pitchFamily="34" charset="0"/>
              <a:buChar char="•"/>
            </a:pPr>
            <a:r>
              <a:rPr lang="en-US" sz="2133" b="0" dirty="0">
                <a:latin typeface="Helvetica" pitchFamily="2" charset="0"/>
              </a:rPr>
              <a:t>Bluetooth SIG intends to propose new Work Item in ETSI BRAN (likely at #120 in September 2023), potentially addressing</a:t>
            </a:r>
          </a:p>
          <a:p>
            <a:pPr marL="781031" lvl="1" indent="-380990">
              <a:buFont typeface="Arial" panose="020B0604020202020204" pitchFamily="34" charset="0"/>
              <a:buChar char="•"/>
            </a:pPr>
            <a:r>
              <a:rPr lang="en-US" sz="1733" dirty="0">
                <a:latin typeface="Helvetica" pitchFamily="2" charset="0"/>
              </a:rPr>
              <a:t>(New) channel access scheme for narrowband technologies</a:t>
            </a:r>
          </a:p>
          <a:p>
            <a:pPr marL="781031" lvl="1" indent="-380990">
              <a:buFont typeface="Arial" panose="020B0604020202020204" pitchFamily="34" charset="0"/>
              <a:buChar char="•"/>
            </a:pPr>
            <a:r>
              <a:rPr lang="en-US" sz="1733" dirty="0">
                <a:latin typeface="Helvetica" pitchFamily="2" charset="0"/>
              </a:rPr>
              <a:t>New channelization scheme</a:t>
            </a:r>
          </a:p>
          <a:p>
            <a:pPr marL="781031" lvl="1" indent="-380990">
              <a:buFont typeface="Arial" panose="020B0604020202020204" pitchFamily="34" charset="0"/>
              <a:buChar char="•"/>
            </a:pPr>
            <a:r>
              <a:rPr lang="en-US" sz="1733" dirty="0">
                <a:latin typeface="Helvetica" pitchFamily="2" charset="0"/>
              </a:rPr>
              <a:t>Mechanisms  to allow LPI (Low Power Indoor)  client-to-client operations</a:t>
            </a:r>
          </a:p>
          <a:p>
            <a:pPr marL="781031" lvl="1" indent="-380990">
              <a:buFont typeface="Arial" panose="020B0604020202020204" pitchFamily="34" charset="0"/>
              <a:buChar char="•"/>
            </a:pPr>
            <a:r>
              <a:rPr lang="en-US" sz="1733" dirty="0">
                <a:latin typeface="Helvetica" pitchFamily="2" charset="0"/>
              </a:rPr>
              <a:t>Development of FBE (Frame Based Equipment) and LBE (Load Based Equipment) parameters for channel access mechanism </a:t>
            </a:r>
          </a:p>
        </p:txBody>
      </p:sp>
      <p:sp>
        <p:nvSpPr>
          <p:cNvPr id="7" name="Footer Placeholder 6">
            <a:extLst>
              <a:ext uri="{FF2B5EF4-FFF2-40B4-BE49-F238E27FC236}">
                <a16:creationId xmlns:a16="http://schemas.microsoft.com/office/drawing/2014/main" id="{6F2936DF-3905-DFC1-7023-44317D19D86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79A874-26FB-7FE8-C2CF-853C70344DA2}"/>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4D44AF3A-BC9C-C164-30FA-DB64ED5605B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77963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Narrow Band / Wi-Fi </a:t>
            </a:r>
            <a:r>
              <a:rPr lang="en-US" dirty="0" err="1"/>
              <a:t>Coexistance</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US" sz="2133" b="0" dirty="0">
                <a:latin typeface="Helvetica" pitchFamily="2" charset="0"/>
              </a:rPr>
              <a:t>Further discussion of Narrow Band / Wi-Fi coexistence simulations from previous </a:t>
            </a:r>
            <a:r>
              <a:rPr lang="en-US" sz="2133" b="0" dirty="0" err="1">
                <a:latin typeface="Helvetica" pitchFamily="2" charset="0"/>
              </a:rPr>
              <a:t>Coex</a:t>
            </a:r>
            <a:r>
              <a:rPr lang="en-US" sz="2133" b="0" dirty="0">
                <a:latin typeface="Helvetica" pitchFamily="2" charset="0"/>
              </a:rPr>
              <a:t> SC meeting in March</a:t>
            </a:r>
          </a:p>
          <a:p>
            <a:pPr marL="781031" lvl="1" indent="-380990">
              <a:buFont typeface="Arial" panose="020B0604020202020204" pitchFamily="34" charset="0"/>
              <a:buChar char="•"/>
            </a:pPr>
            <a:r>
              <a:rPr lang="en-US" sz="1733" dirty="0">
                <a:latin typeface="Helvetica" pitchFamily="2" charset="0"/>
              </a:rPr>
              <a:t>Simulations for different parameters as used in the simulations results presented in March</a:t>
            </a:r>
          </a:p>
          <a:p>
            <a:pPr marL="781031" lvl="1" indent="-380990">
              <a:buFont typeface="Arial" panose="020B0604020202020204" pitchFamily="34" charset="0"/>
              <a:buChar char="•"/>
            </a:pPr>
            <a:r>
              <a:rPr lang="en-US" sz="1733" dirty="0">
                <a:latin typeface="Helvetica" pitchFamily="2" charset="0"/>
              </a:rPr>
              <a:t>Enhanced Detect and Avoid (</a:t>
            </a:r>
            <a:r>
              <a:rPr lang="en-US" sz="1733" dirty="0" err="1">
                <a:latin typeface="Helvetica" pitchFamily="2" charset="0"/>
              </a:rPr>
              <a:t>eDAA</a:t>
            </a:r>
            <a:r>
              <a:rPr lang="en-US" sz="1733" dirty="0">
                <a:latin typeface="Helvetica" pitchFamily="2" charset="0"/>
              </a:rPr>
              <a:t>) performs better than Listen Before Talk (LBT) for Adjacent channels/null’s from NB</a:t>
            </a:r>
          </a:p>
          <a:p>
            <a:pPr marL="380990" indent="-380990">
              <a:buFont typeface="Arial" panose="020B0604020202020204" pitchFamily="34" charset="0"/>
              <a:buChar char="•"/>
            </a:pPr>
            <a:endParaRPr lang="en-US" sz="2133" b="0" dirty="0">
              <a:latin typeface="Helvetica" pitchFamily="2" charset="0"/>
            </a:endParaRPr>
          </a:p>
          <a:p>
            <a:pPr marL="380990" indent="-380990">
              <a:buFont typeface="Arial" panose="020B0604020202020204" pitchFamily="34" charset="0"/>
              <a:buChar char="•"/>
            </a:pPr>
            <a:r>
              <a:rPr lang="en-US" sz="2133" b="0" dirty="0">
                <a:latin typeface="Helvetica" pitchFamily="2" charset="0"/>
              </a:rPr>
              <a:t>Consider further discussion and evaluation of NB / Wi-Fi coexistence highlighting different scenarios / resulting simulation parameters</a:t>
            </a:r>
          </a:p>
        </p:txBody>
      </p:sp>
      <p:sp>
        <p:nvSpPr>
          <p:cNvPr id="7" name="Footer Placeholder 6">
            <a:extLst>
              <a:ext uri="{FF2B5EF4-FFF2-40B4-BE49-F238E27FC236}">
                <a16:creationId xmlns:a16="http://schemas.microsoft.com/office/drawing/2014/main" id="{21B59CAF-96A4-0906-50BA-6F4430CAE04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F457F5D-1397-972C-F212-CFE0CE87F1C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78909D03-70D7-D105-2265-34C5C24956B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73037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3F2C7D-660B-DF73-611B-C84ECF43F658}"/>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D4003179-5846-B7CC-9AF7-ACC8445A584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C0F8DDE8-4BA3-41BB-8F3A-70B9F9D1D36B}"/>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2929BFC7-D376-2E5C-C7C1-BCBAF4E83BF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E442C0A-C69C-D345-76E0-D5C31CDE587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2360646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7FC8-5102-04C9-293D-6871BF2C2129}"/>
              </a:ext>
            </a:extLst>
          </p:cNvPr>
          <p:cNvSpPr>
            <a:spLocks noGrp="1"/>
          </p:cNvSpPr>
          <p:nvPr>
            <p:ph type="title"/>
          </p:nvPr>
        </p:nvSpPr>
        <p:spPr/>
        <p:txBody>
          <a:bodyPr/>
          <a:lstStyle/>
          <a:p>
            <a:r>
              <a:rPr lang="en-US" dirty="0"/>
              <a:t>Topics for next meeting</a:t>
            </a:r>
          </a:p>
        </p:txBody>
      </p:sp>
      <p:sp>
        <p:nvSpPr>
          <p:cNvPr id="3" name="Content Placeholder 2">
            <a:extLst>
              <a:ext uri="{FF2B5EF4-FFF2-40B4-BE49-F238E27FC236}">
                <a16:creationId xmlns:a16="http://schemas.microsoft.com/office/drawing/2014/main" id="{365D32E5-AD5B-D752-8877-A9B11473C949}"/>
              </a:ext>
            </a:extLst>
          </p:cNvPr>
          <p:cNvSpPr>
            <a:spLocks noGrp="1"/>
          </p:cNvSpPr>
          <p:nvPr>
            <p:ph idx="1"/>
          </p:nvPr>
        </p:nvSpPr>
        <p:spPr/>
        <p:txBody>
          <a:bodyPr/>
          <a:lstStyle/>
          <a:p>
            <a:pPr marL="380990" indent="-380990">
              <a:buFont typeface="Arial" panose="020B0604020202020204" pitchFamily="34" charset="0"/>
              <a:buChar char="•"/>
            </a:pPr>
            <a:r>
              <a:rPr lang="en-US" sz="2133" dirty="0"/>
              <a:t>Receive updates from</a:t>
            </a:r>
          </a:p>
          <a:p>
            <a:pPr marL="781031" lvl="1" indent="-380990">
              <a:buFont typeface="Arial" panose="020B0604020202020204" pitchFamily="34" charset="0"/>
              <a:buChar char="•"/>
            </a:pPr>
            <a:r>
              <a:rPr lang="en-US" sz="1733" dirty="0"/>
              <a:t>ETSI BRAN</a:t>
            </a:r>
          </a:p>
          <a:p>
            <a:pPr marL="781031" lvl="1" indent="-380990">
              <a:buFont typeface="Arial" panose="020B0604020202020204" pitchFamily="34" charset="0"/>
              <a:buChar char="•"/>
            </a:pPr>
            <a:r>
              <a:rPr lang="en-US" sz="1733" dirty="0"/>
              <a:t>Bluetooth SIG</a:t>
            </a:r>
          </a:p>
          <a:p>
            <a:pPr marL="380990" indent="-380990">
              <a:buFont typeface="Arial" panose="020B0604020202020204" pitchFamily="34" charset="0"/>
              <a:buChar char="•"/>
            </a:pPr>
            <a:r>
              <a:rPr lang="en-US" sz="2133" dirty="0"/>
              <a:t>Submission: Overview of the Bluetooth SIG response to FCC FNPRM 20-51</a:t>
            </a:r>
          </a:p>
          <a:p>
            <a:pPr marL="380990" indent="-380990">
              <a:buFont typeface="Arial" panose="020B0604020202020204" pitchFamily="34" charset="0"/>
              <a:buChar char="•"/>
            </a:pPr>
            <a:r>
              <a:rPr lang="en-US" sz="2133" dirty="0"/>
              <a:t>Further NB discussion (tbc).</a:t>
            </a:r>
          </a:p>
          <a:p>
            <a:pPr marL="380990" indent="-380990">
              <a:buFont typeface="Arial" panose="020B0604020202020204" pitchFamily="34" charset="0"/>
              <a:buChar char="•"/>
            </a:pPr>
            <a:endParaRPr lang="en-US" sz="2133" dirty="0"/>
          </a:p>
          <a:p>
            <a:pPr marL="380990" indent="-380990">
              <a:buFont typeface="Arial" panose="020B0604020202020204" pitchFamily="34" charset="0"/>
              <a:buChar char="•"/>
            </a:pPr>
            <a:r>
              <a:rPr lang="en-US" sz="2133" dirty="0"/>
              <a:t>Discuss further interaction 802.11 and 802.15 (15.4ab and 15.6ma (UWB))</a:t>
            </a:r>
            <a:br>
              <a:rPr lang="en-US" sz="2133" dirty="0"/>
            </a:br>
            <a:r>
              <a:rPr lang="en-US" sz="2133" dirty="0">
                <a:sym typeface="Wingdings" pitchFamily="2" charset="2"/>
              </a:rPr>
              <a:t> Champion needed to push this work item</a:t>
            </a:r>
            <a:endParaRPr lang="en-US" sz="2133" dirty="0"/>
          </a:p>
          <a:p>
            <a:pPr marL="0" indent="0"/>
            <a:endParaRPr lang="en-US" sz="2133" dirty="0"/>
          </a:p>
          <a:p>
            <a:pPr marL="0" indent="0"/>
            <a:r>
              <a:rPr lang="en-US" sz="2133" dirty="0"/>
              <a:t>Other – feel free to contact the Chair if you would like to make a presentation on any additional coexistence topic </a:t>
            </a:r>
          </a:p>
        </p:txBody>
      </p:sp>
      <p:sp>
        <p:nvSpPr>
          <p:cNvPr id="7" name="Footer Placeholder 6">
            <a:extLst>
              <a:ext uri="{FF2B5EF4-FFF2-40B4-BE49-F238E27FC236}">
                <a16:creationId xmlns:a16="http://schemas.microsoft.com/office/drawing/2014/main" id="{6003058B-886C-2341-1EA9-774A42EC69D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0575C88-3997-803A-29F3-F689C02BBF5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2FC831AA-F289-CD1C-0EFE-141EC5F7FD3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012456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11-23/0582</a:t>
            </a:r>
          </a:p>
          <a:p>
            <a:r>
              <a:rPr lang="en-US" dirty="0"/>
              <a:t>Snapshot Slide:						11-23/0583</a:t>
            </a:r>
          </a:p>
          <a:p>
            <a:r>
              <a:rPr lang="en-US" dirty="0"/>
              <a:t>Meeting / Chair’s Slide Deck:		11-23/0584</a:t>
            </a:r>
          </a:p>
          <a:p>
            <a:r>
              <a:rPr lang="en-US" dirty="0"/>
              <a:t>Closing report:						11-23/0585</a:t>
            </a:r>
          </a:p>
          <a:p>
            <a:r>
              <a:rPr lang="en-US" dirty="0"/>
              <a:t>Meeting minutes:				</a:t>
            </a:r>
            <a:r>
              <a:rPr lang="en-US"/>
              <a:t>	11-23/0894</a:t>
            </a:r>
            <a:endParaRPr lang="en-US" dirty="0"/>
          </a:p>
        </p:txBody>
      </p:sp>
      <p:sp>
        <p:nvSpPr>
          <p:cNvPr id="2" name="Footer Placeholder 1">
            <a:extLst>
              <a:ext uri="{FF2B5EF4-FFF2-40B4-BE49-F238E27FC236}">
                <a16:creationId xmlns:a16="http://schemas.microsoft.com/office/drawing/2014/main" id="{C001E7F7-54D5-BB6B-F232-864702DB8D3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2ED8A5C5-0586-A553-01C8-93FE3D0E9D2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75466F63-9EF5-CEA2-1B3B-4219EE46D67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335997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2023-05-19</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013C170-2E5A-31FA-2150-621831520E0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32D3A486-5CC0-9A1E-D68D-84AC34F6F00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254DCAF9-F24C-0269-DFD2-0CACA06C2EE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228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May 2023 mixed-mode interim meeting</a:t>
            </a:r>
          </a:p>
        </p:txBody>
      </p:sp>
      <p:sp>
        <p:nvSpPr>
          <p:cNvPr id="2" name="Footer Placeholder 1">
            <a:extLst>
              <a:ext uri="{FF2B5EF4-FFF2-40B4-BE49-F238E27FC236}">
                <a16:creationId xmlns:a16="http://schemas.microsoft.com/office/drawing/2014/main" id="{8B11D4D7-B54F-B62F-B62A-16360FE690D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9C40244-D807-4492-9C24-835D60ECEB1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9A21DFC7-B8F5-E704-E87E-01EF323B014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57848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https://mentor.ieee.org/802.11/dcn/23/11-23-0578-00-0wng-agenda-for-wng-sc-2023-may.pptx</a:t>
            </a:r>
            <a:r>
              <a:rPr lang="en-US" altLang="en-US" dirty="0">
                <a:solidFill>
                  <a:schemeClr val="accent2"/>
                </a:solidFill>
              </a:rPr>
              <a:t>   </a:t>
            </a:r>
          </a:p>
          <a:p>
            <a:pPr marL="457200" indent="-457200">
              <a:spcBef>
                <a:spcPct val="0"/>
              </a:spcBef>
              <a:defRPr/>
            </a:pPr>
            <a:r>
              <a:rPr lang="en-US" altLang="en-US" dirty="0"/>
              <a:t>Presentations at May 2023 meeting</a:t>
            </a:r>
            <a:endParaRPr lang="en-GB" altLang="en-US" dirty="0"/>
          </a:p>
          <a:p>
            <a:pPr marL="857250" lvl="1" indent="-457200">
              <a:spcBef>
                <a:spcPts val="0"/>
              </a:spcBef>
              <a:defRPr/>
            </a:pPr>
            <a:r>
              <a:rPr lang="en-US" sz="1800" dirty="0"/>
              <a:t>“Babel for 802.11 Mesh,” Donald E. Eastlake 3rd (</a:t>
            </a:r>
            <a:r>
              <a:rPr lang="en-US" sz="1800" dirty="0" err="1"/>
              <a:t>Futurewei</a:t>
            </a:r>
            <a:r>
              <a:rPr lang="en-US" sz="1800" dirty="0"/>
              <a:t> Technologies)  </a:t>
            </a:r>
            <a:r>
              <a:rPr lang="en-US" sz="1800" b="1" dirty="0"/>
              <a:t>11-23/0769r0</a:t>
            </a:r>
          </a:p>
          <a:p>
            <a:pPr marL="857250" lvl="1" indent="-457200">
              <a:spcBef>
                <a:spcPts val="0"/>
              </a:spcBef>
              <a:defRPr/>
            </a:pPr>
            <a:r>
              <a:rPr lang="en-US" sz="1800" dirty="0"/>
              <a:t>“WLAN Backhaul Options,” Andy Shen (</a:t>
            </a:r>
            <a:r>
              <a:rPr lang="en-US" sz="1800" dirty="0" err="1"/>
              <a:t>Futurewei</a:t>
            </a:r>
            <a:r>
              <a:rPr lang="en-US" sz="1800" dirty="0"/>
              <a:t>)  </a:t>
            </a:r>
            <a:r>
              <a:rPr lang="en-US" sz="1800" b="1" dirty="0"/>
              <a:t>11-23/0677r0</a:t>
            </a:r>
          </a:p>
          <a:p>
            <a:pPr marL="857250" lvl="1" indent="-457200">
              <a:spcBef>
                <a:spcPts val="0"/>
              </a:spcBef>
              <a:defRPr/>
            </a:pPr>
            <a:r>
              <a:rPr lang="en-US" sz="1800" dirty="0"/>
              <a:t>“</a:t>
            </a:r>
            <a:r>
              <a:rPr lang="pl-PL" sz="1800" dirty="0"/>
              <a:t>S1G+ UL MU-MIMO</a:t>
            </a:r>
            <a:r>
              <a:rPr lang="en-US" sz="1800" dirty="0"/>
              <a:t>,”</a:t>
            </a:r>
            <a:r>
              <a:rPr lang="pl-PL" sz="1800" dirty="0"/>
              <a:t> Dave Halasz (Morse Micro)</a:t>
            </a:r>
            <a:r>
              <a:rPr lang="en-US" sz="1800" dirty="0"/>
              <a:t>  </a:t>
            </a:r>
            <a:r>
              <a:rPr lang="en-US" sz="1800" b="1" dirty="0"/>
              <a:t>11-23/0807r0</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https://mentor.ieee.org/802.11/dcn/23/11-23-0866-00-0wng-wng-meeting-minutes-2023-may-orlando-meeting.docx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July 2023</a:t>
            </a:r>
            <a:endParaRPr lang="en-US" altLang="en-US" dirty="0"/>
          </a:p>
          <a:p>
            <a:pPr lvl="1" eaLnBrk="1" hangingPunct="1">
              <a:spcBef>
                <a:spcPts val="0"/>
              </a:spcBef>
              <a:defRPr/>
            </a:pPr>
            <a:r>
              <a:rPr lang="en-US" altLang="en-US" dirty="0"/>
              <a:t>TBD: call for presentations will be sent out in June</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E56E9A08-7652-BBAD-732A-7E7162C2B63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E41BB60-C15E-5733-5FDB-FBCF46C83B9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4C636162-E410-1864-F077-D0C7481CD84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80665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May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2023-05-18</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F885EC9C-C358-2607-933B-4F959278589F}"/>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565EFFCB-178D-D0DB-816B-F521D535038F}"/>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48F5BEF4-7C8B-4C83-3F33-6196B63C8DE0}"/>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0339126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11-23-0622</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4"/>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015989625"/>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FAF63CFD-4333-F16F-7202-0483BAF03C96}"/>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532C65F-69C6-C1EA-062B-EFBE171C349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F1762755-24E0-A4E5-BFE5-C329964D84C8}"/>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03604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Berlin in July 2023</a:t>
            </a:r>
          </a:p>
        </p:txBody>
      </p:sp>
      <p:sp>
        <p:nvSpPr>
          <p:cNvPr id="3" name="Content Placeholder 2"/>
          <p:cNvSpPr>
            <a:spLocks noGrp="1"/>
          </p:cNvSpPr>
          <p:nvPr>
            <p:ph idx="1"/>
          </p:nvPr>
        </p:nvSpPr>
        <p:spPr/>
        <p:txBody>
          <a:bodyPr/>
          <a:lstStyle/>
          <a:p>
            <a:r>
              <a:rPr lang="en-AU" dirty="0"/>
              <a:t>IEEE 802 JTC1 SC plans for July 2023 … </a:t>
            </a:r>
          </a:p>
          <a:p>
            <a:pPr lvl="1"/>
            <a:r>
              <a:rPr lang="en-AU" dirty="0"/>
              <a:t>Execute PSDO process</a:t>
            </a:r>
          </a:p>
          <a:p>
            <a:pPr lvl="2"/>
            <a:r>
              <a:rPr lang="en-AU" dirty="0"/>
              <a:t>Deal with comments arising from several pre-ballots and FDIS ballots ending soon</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7" name="Footer Placeholder 6">
            <a:extLst>
              <a:ext uri="{FF2B5EF4-FFF2-40B4-BE49-F238E27FC236}">
                <a16:creationId xmlns:a16="http://schemas.microsoft.com/office/drawing/2014/main" id="{47ED63E4-16BA-0D5B-430A-8D7CD5804C5D}"/>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FF92B3C-9617-7552-3F39-8D3980C089D5}"/>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89297A06-5592-6B73-059F-44EC023788B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00251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May 2023</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Revised timeline (no change to end date)</a:t>
            </a:r>
          </a:p>
          <a:p>
            <a:pPr>
              <a:lnSpc>
                <a:spcPct val="90000"/>
              </a:lnSpc>
            </a:pPr>
            <a:r>
              <a:rPr lang="en-US" sz="2800"/>
              <a:t>Initiated comment </a:t>
            </a:r>
            <a:r>
              <a:rPr lang="en-US" sz="2800" dirty="0"/>
              <a:t>resolution on LB 273</a:t>
            </a:r>
          </a:p>
          <a:p>
            <a:pPr marL="0" indent="0">
              <a:lnSpc>
                <a:spcPct val="90000"/>
              </a:lnSpc>
              <a:buNone/>
            </a:pPr>
            <a:endParaRPr lang="en-US" sz="2800" dirty="0"/>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EDF9034C-4DC4-CD1D-FB05-174CCCA52D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35" y="674750"/>
            <a:ext cx="10543765" cy="5761651"/>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Telecons schedule at 10am ET on</a:t>
            </a:r>
          </a:p>
          <a:p>
            <a:pPr lvl="1">
              <a:lnSpc>
                <a:spcPct val="90000"/>
              </a:lnSpc>
            </a:pPr>
            <a:r>
              <a:rPr lang="en-US" sz="2400" dirty="0"/>
              <a:t>Friday May 26 (discussed earlier in the week)</a:t>
            </a:r>
          </a:p>
          <a:p>
            <a:pPr lvl="1">
              <a:lnSpc>
                <a:spcPct val="90000"/>
              </a:lnSpc>
            </a:pPr>
            <a:r>
              <a:rPr lang="en-US" sz="2400" dirty="0"/>
              <a:t>Friday June 2, 16, 23</a:t>
            </a:r>
          </a:p>
          <a:p>
            <a:pPr lvl="1">
              <a:lnSpc>
                <a:spcPct val="90000"/>
              </a:lnSpc>
            </a:pPr>
            <a:r>
              <a:rPr lang="en-US" sz="2400" dirty="0"/>
              <a:t>Monday June 12, 19, 26</a:t>
            </a:r>
          </a:p>
          <a:p>
            <a:pPr lvl="1">
              <a:lnSpc>
                <a:spcPct val="90000"/>
              </a:lnSpc>
            </a:pPr>
            <a:endParaRPr lang="en-US" sz="2400" dirty="0"/>
          </a:p>
          <a:p>
            <a:pPr>
              <a:lnSpc>
                <a:spcPct val="90000"/>
              </a:lnSpc>
            </a:pPr>
            <a:r>
              <a:rPr lang="en-US" sz="2800" dirty="0"/>
              <a:t>Complete comment resolution on D3.0 from LB 273</a:t>
            </a:r>
          </a:p>
          <a:p>
            <a:pPr>
              <a:lnSpc>
                <a:spcPct val="90000"/>
              </a:lnSpc>
            </a:pPr>
            <a:r>
              <a:rPr lang="en-US" sz="2800" kern="0" dirty="0"/>
              <a:t>Request conditional approval from EC to go to SA Ballot </a:t>
            </a:r>
          </a:p>
          <a:p>
            <a:pPr>
              <a:lnSpc>
                <a:spcPct val="90000"/>
              </a:lnSpc>
            </a:pPr>
            <a:endParaRPr lang="en-US" sz="2800" kern="0" dirty="0"/>
          </a:p>
          <a:p>
            <a:pPr>
              <a:lnSpc>
                <a:spcPct val="90000"/>
              </a:lnSpc>
            </a:pPr>
            <a:r>
              <a:rPr lang="en-US" sz="2800" dirty="0"/>
              <a:t>5</a:t>
            </a:r>
            <a:r>
              <a:rPr lang="en-US" sz="2800" kern="0" dirty="0"/>
              <a:t> meeting slots requested for July</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July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16066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F0"/>
                </a:solidFill>
              </a:rPr>
              <a:t>July 2023 – D4.0 Recirculation </a:t>
            </a:r>
          </a:p>
          <a:p>
            <a:pPr>
              <a:lnSpc>
                <a:spcPct val="80000"/>
              </a:lnSpc>
            </a:pPr>
            <a:r>
              <a:rPr lang="en-US" altLang="en-US" sz="1800" dirty="0">
                <a:solidFill>
                  <a:srgbClr val="00B0F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4" name="Date Placeholder 3">
            <a:extLst>
              <a:ext uri="{FF2B5EF4-FFF2-40B4-BE49-F238E27FC236}">
                <a16:creationId xmlns:a16="http://schemas.microsoft.com/office/drawing/2014/main" id="{25A70A58-D5AD-74D1-22BA-E43E9F5ED6FE}"/>
              </a:ext>
            </a:extLst>
          </p:cNvPr>
          <p:cNvSpPr>
            <a:spLocks noGrp="1"/>
          </p:cNvSpPr>
          <p:nvPr>
            <p:ph type="dt" sz="half" idx="10"/>
          </p:nvPr>
        </p:nvSpPr>
        <p:spPr/>
        <p:txBody>
          <a:bodyPr/>
          <a:lstStyle/>
          <a:p>
            <a:pPr>
              <a:defRPr/>
            </a:pPr>
            <a:r>
              <a:rPr lang="en-US"/>
              <a:t>May 2023</a:t>
            </a:r>
            <a:endParaRPr lang="en-US" dirty="0"/>
          </a:p>
        </p:txBody>
      </p:sp>
      <p:sp>
        <p:nvSpPr>
          <p:cNvPr id="5" name="Footer Placeholder 4">
            <a:extLst>
              <a:ext uri="{FF2B5EF4-FFF2-40B4-BE49-F238E27FC236}">
                <a16:creationId xmlns:a16="http://schemas.microsoft.com/office/drawing/2014/main" id="{7F9576EA-0C94-35A4-540B-5B382E4A80CD}"/>
              </a:ext>
            </a:extLst>
          </p:cNvPr>
          <p:cNvSpPr>
            <a:spLocks noGrp="1"/>
          </p:cNvSpPr>
          <p:nvPr>
            <p:ph type="ftr" sz="quarter" idx="11"/>
          </p:nvPr>
        </p:nvSpPr>
        <p:spPr/>
        <p:txBody>
          <a:bodyPr/>
          <a:lstStyle/>
          <a:p>
            <a:pPr>
              <a:defRPr/>
            </a:pPr>
            <a:r>
              <a:rPr lang="en-US"/>
              <a:t>Michael Montemurro, Huawei</a:t>
            </a:r>
          </a:p>
        </p:txBody>
      </p:sp>
    </p:spTree>
    <p:extLst>
      <p:ext uri="{BB962C8B-B14F-4D97-AF65-F5344CB8AC3E}">
        <p14:creationId xmlns:p14="http://schemas.microsoft.com/office/powerpoint/2010/main" val="327604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2023-05-18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30121A5A-806A-0139-3FE3-374623291E0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541F820-95C9-11D5-4DA2-2BC6030CC923}"/>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8" name="Date Placeholder 7">
            <a:extLst>
              <a:ext uri="{FF2B5EF4-FFF2-40B4-BE49-F238E27FC236}">
                <a16:creationId xmlns:a16="http://schemas.microsoft.com/office/drawing/2014/main" id="{8B8B7B85-1B6D-526C-3A10-1A04EA09E41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043196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C5A6DC-DDC9-4FF7-0017-6748FE09ECE3}"/>
              </a:ext>
            </a:extLst>
          </p:cNvPr>
          <p:cNvPicPr>
            <a:picLocks noChangeAspect="1"/>
          </p:cNvPicPr>
          <p:nvPr/>
        </p:nvPicPr>
        <p:blipFill>
          <a:blip r:embed="rId3"/>
          <a:stretch>
            <a:fillRect/>
          </a:stretch>
        </p:blipFill>
        <p:spPr>
          <a:xfrm>
            <a:off x="7536527" y="1600785"/>
            <a:ext cx="4655473" cy="3491605"/>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p:txBody>
          <a:bodyPr/>
          <a:lstStyle/>
          <a:p>
            <a:pPr>
              <a:buFont typeface="Arial" panose="020B0604020202020204" pitchFamily="34" charset="0"/>
              <a:buChar char="•"/>
            </a:pPr>
            <a:r>
              <a:rPr lang="en-US" sz="2000" dirty="0"/>
              <a:t>TGbe had scheduled 11 sessions during the May interim</a:t>
            </a:r>
          </a:p>
          <a:p>
            <a:pPr lvl="1">
              <a:buFont typeface="Arial" panose="020B0604020202020204" pitchFamily="34" charset="0"/>
              <a:buChar char="•"/>
            </a:pPr>
            <a:r>
              <a:rPr lang="en-US" sz="1800" dirty="0"/>
              <a:t>Five Joint sessions, six MAC and three 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More than 65% of the comments are now resolved</a:t>
            </a:r>
          </a:p>
          <a:p>
            <a:pPr lvl="1">
              <a:buFont typeface="Arial" panose="020B0604020202020204" pitchFamily="34" charset="0"/>
              <a:buChar char="•"/>
            </a:pPr>
            <a:r>
              <a:rPr lang="en-US" sz="1800" dirty="0"/>
              <a:t>Instructed the editor to generate IEEE802.11 TGbe D3.2</a:t>
            </a:r>
          </a:p>
          <a:p>
            <a:pPr marL="1200150" lvl="2" indent="-285750">
              <a:buFont typeface="Arial" panose="020B0604020202020204" pitchFamily="34" charset="0"/>
              <a:buChar char="•"/>
            </a:pPr>
            <a:r>
              <a:rPr lang="en-US" sz="1600" dirty="0"/>
              <a:t>TGbe D3.2 is expected to be available by end of May 2023</a:t>
            </a:r>
          </a:p>
          <a:p>
            <a:pPr>
              <a:buFont typeface="Arial" panose="020B0604020202020204" pitchFamily="34" charset="0"/>
              <a:buChar char="•"/>
            </a:pPr>
            <a:r>
              <a:rPr lang="en-US" sz="2000" dirty="0"/>
              <a:t>Agenda is available in </a:t>
            </a:r>
            <a:r>
              <a:rPr lang="en-US" sz="2000" dirty="0">
                <a:hlinkClick r:id="rId4">
                  <a:extLst>
                    <a:ext uri="{A12FA001-AC4F-418D-AE19-62706E023703}">
                      <ahyp:hlinkClr xmlns:ahyp="http://schemas.microsoft.com/office/drawing/2018/hyperlinkcolor" val="tx"/>
                    </a:ext>
                  </a:extLst>
                </a:hlinkClick>
              </a:rPr>
              <a:t>11-23/597r10</a:t>
            </a:r>
            <a:endParaRPr lang="en-US" sz="2000" dirty="0"/>
          </a:p>
          <a:p>
            <a:pPr>
              <a:buFont typeface="Arial" panose="020B0604020202020204" pitchFamily="34" charset="0"/>
              <a:buChar char="•"/>
            </a:pPr>
            <a:r>
              <a:rPr lang="en-US" sz="2000" dirty="0"/>
              <a:t>Motions List is available in </a:t>
            </a:r>
            <a:r>
              <a:rPr lang="en-US" sz="2000" dirty="0">
                <a:hlinkClick r:id="rId5">
                  <a:extLst>
                    <a:ext uri="{A12FA001-AC4F-418D-AE19-62706E023703}">
                      <ahyp:hlinkClr xmlns:ahyp="http://schemas.microsoft.com/office/drawing/2018/hyperlinkcolor" val="tx"/>
                    </a:ext>
                  </a:extLst>
                </a:hlinkClick>
              </a:rPr>
              <a:t>11-23/442r12</a:t>
            </a:r>
            <a:endParaRPr lang="en-US" sz="2000" dirty="0"/>
          </a:p>
          <a:p>
            <a:pPr>
              <a:buFont typeface="Arial" panose="020B0604020202020204" pitchFamily="34" charset="0"/>
              <a:buChar char="•"/>
            </a:pPr>
            <a:r>
              <a:rPr lang="en-US" sz="2000" dirty="0"/>
              <a:t>Goals for July 2023: </a:t>
            </a:r>
          </a:p>
          <a:p>
            <a:pPr lvl="1">
              <a:buFont typeface="Arial" panose="020B0604020202020204" pitchFamily="34" charset="0"/>
              <a:buChar char="•"/>
            </a:pPr>
            <a:r>
              <a:rPr lang="en-US" sz="1800" dirty="0"/>
              <a:t>Hold an ad-hoc in Berlin, Germany, the week before the May interim</a:t>
            </a:r>
          </a:p>
          <a:p>
            <a:pPr lvl="1">
              <a:buFont typeface="Arial" panose="020B0604020202020204" pitchFamily="34" charset="0"/>
              <a:buChar char="•"/>
            </a:pPr>
            <a:r>
              <a:rPr lang="en-US" sz="1800" dirty="0"/>
              <a:t>Complete comment resolution for LB271 comments</a:t>
            </a:r>
          </a:p>
          <a:p>
            <a:pPr lvl="1">
              <a:buFont typeface="Arial" panose="020B0604020202020204" pitchFamily="34" charset="0"/>
              <a:buChar char="•"/>
            </a:pPr>
            <a:r>
              <a:rPr lang="en-US" sz="1800" dirty="0"/>
              <a:t>Discuss any technical submissions</a:t>
            </a:r>
          </a:p>
        </p:txBody>
      </p:sp>
      <p:sp>
        <p:nvSpPr>
          <p:cNvPr id="13" name="Rectangle 12">
            <a:extLst>
              <a:ext uri="{FF2B5EF4-FFF2-40B4-BE49-F238E27FC236}">
                <a16:creationId xmlns:a16="http://schemas.microsoft.com/office/drawing/2014/main" id="{D954E776-7949-580E-A3E4-C25B65C88D38}"/>
              </a:ext>
            </a:extLst>
          </p:cNvPr>
          <p:cNvSpPr/>
          <p:nvPr/>
        </p:nvSpPr>
        <p:spPr bwMode="auto">
          <a:xfrm>
            <a:off x="8247340" y="2234870"/>
            <a:ext cx="706116" cy="2480448"/>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151743" y="2971800"/>
            <a:ext cx="706117" cy="17447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056597" y="2507606"/>
            <a:ext cx="706116" cy="219029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47508" y="2819400"/>
            <a:ext cx="706116" cy="188187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7" name="Footer Placeholder 6">
            <a:extLst>
              <a:ext uri="{FF2B5EF4-FFF2-40B4-BE49-F238E27FC236}">
                <a16:creationId xmlns:a16="http://schemas.microsoft.com/office/drawing/2014/main" id="{B47CF461-AABC-02D4-6191-3275ED3B20D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16F23D26-AD11-FF67-2B60-DF947AE09BCE}"/>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0" name="Date Placeholder 9">
            <a:extLst>
              <a:ext uri="{FF2B5EF4-FFF2-40B4-BE49-F238E27FC236}">
                <a16:creationId xmlns:a16="http://schemas.microsoft.com/office/drawing/2014/main" id="{EC5E1E93-CFEA-02E0-2120-4A57FEAE381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608720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TextBox 8">
            <a:extLst>
              <a:ext uri="{FF2B5EF4-FFF2-40B4-BE49-F238E27FC236}">
                <a16:creationId xmlns:a16="http://schemas.microsoft.com/office/drawing/2014/main" id="{D4D8EA56-0BD4-D7F0-FC2D-CAE03E8B42FA}"/>
              </a:ext>
            </a:extLst>
          </p:cNvPr>
          <p:cNvSpPr txBox="1"/>
          <p:nvPr/>
        </p:nvSpPr>
        <p:spPr>
          <a:xfrm>
            <a:off x="929217" y="1426572"/>
            <a:ext cx="11008784" cy="5016758"/>
          </a:xfrm>
          <a:prstGeom prst="rect">
            <a:avLst/>
          </a:prstGeom>
          <a:noFill/>
        </p:spPr>
        <p:txBody>
          <a:bodyPr wrap="square">
            <a:spAutoFit/>
          </a:bodyPr>
          <a:lstStyle/>
          <a:p>
            <a:pPr marL="342900" indent="-342900">
              <a:spcBef>
                <a:spcPts val="0"/>
              </a:spcBef>
              <a:spcAft>
                <a:spcPts val="1200"/>
              </a:spcAft>
              <a:buFont typeface="Arial" panose="020B0604020202020204" pitchFamily="34" charset="0"/>
              <a:buChar char="•"/>
            </a:pPr>
            <a:r>
              <a:rPr lang="en-GB"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May 22-26			(Mon-Fri)	 		- No Conf Calls		Holiday</a:t>
            </a:r>
            <a:endParaRPr lang="en-US" sz="20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2000" b="1" u="sng" dirty="0">
                <a:solidFill>
                  <a:srgbClr val="FF0000"/>
                </a:solidFill>
                <a:highlight>
                  <a:srgbClr val="00FFFF"/>
                </a:highlight>
                <a:latin typeface="Times New Roman" panose="02020603050405020304" pitchFamily="18" charset="0"/>
                <a:ea typeface="Times New Roman" panose="02020603050405020304" pitchFamily="18" charset="0"/>
              </a:rPr>
              <a:t>May</a:t>
            </a:r>
            <a:r>
              <a:rPr lang="en-US"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 29				(Monday)			– </a:t>
            </a:r>
            <a:r>
              <a:rPr lang="en-GB"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No Conf Calls		Holiday</a:t>
            </a:r>
            <a:endParaRPr lang="en-US" sz="2000" u="sng"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latin typeface="Times New Roman" panose="02020603050405020304" pitchFamily="18" charset="0"/>
                <a:ea typeface="Times New Roman" panose="02020603050405020304" pitchFamily="18" charset="0"/>
              </a:rPr>
              <a:t>May</a:t>
            </a:r>
            <a:r>
              <a:rPr lang="en-US" sz="2000" b="1" dirty="0">
                <a:solidFill>
                  <a:schemeClr val="tx1"/>
                </a:solidFill>
                <a:effectLst/>
                <a:latin typeface="Times New Roman" panose="02020603050405020304" pitchFamily="18" charset="0"/>
                <a:ea typeface="Times New Roman" panose="02020603050405020304" pitchFamily="18" charset="0"/>
              </a:rPr>
              <a:t> 31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07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08 				(Thursday) 			– MAC				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12				(Monday)			– MAC/PHY		19:00-21:00 ET</a:t>
            </a: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14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21				(Wednesday) 		– Joint* 			10:00-12:00 ET</a:t>
            </a:r>
          </a:p>
          <a:p>
            <a:pPr marL="342900" indent="-342900" eaLnBrk="1" hangingPunct="1">
              <a:spcBef>
                <a:spcPts val="0"/>
              </a:spcBef>
              <a:spcAft>
                <a:spcPts val="1200"/>
              </a:spcAft>
              <a:buFont typeface="Times New Roman" panose="02020603050405020304" pitchFamily="18" charset="0"/>
              <a:buChar char="-"/>
            </a:pPr>
            <a:r>
              <a:rPr lang="en-US"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Jun</a:t>
            </a:r>
            <a:r>
              <a:rPr lang="en-US" sz="2000" b="1" u="sng" dirty="0">
                <a:solidFill>
                  <a:srgbClr val="FF0000"/>
                </a:solidFill>
                <a:highlight>
                  <a:srgbClr val="00FFFF"/>
                </a:highlight>
                <a:latin typeface="Times New Roman" panose="02020603050405020304" pitchFamily="18" charset="0"/>
              </a:rPr>
              <a:t> 22 				(Thursday) 			– MAC 				</a:t>
            </a:r>
            <a:r>
              <a:rPr lang="en-GB"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Holiday </a:t>
            </a:r>
          </a:p>
          <a:p>
            <a:pPr marL="342900" indent="-342900" eaLnBrk="1" hangingPunct="1">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a:t>
            </a:r>
            <a:r>
              <a:rPr lang="en-US" sz="2000" b="1" dirty="0">
                <a:solidFill>
                  <a:schemeClr val="tx1"/>
                </a:solidFill>
                <a:latin typeface="Times New Roman" panose="02020603050405020304" pitchFamily="18" charset="0"/>
              </a:rPr>
              <a:t> 26				(Monday)			– </a:t>
            </a:r>
            <a:r>
              <a:rPr lang="en-US" sz="2000" b="1" dirty="0">
                <a:solidFill>
                  <a:schemeClr val="tx1"/>
                </a:solidFill>
                <a:effectLst/>
                <a:latin typeface="Times New Roman" panose="02020603050405020304" pitchFamily="18" charset="0"/>
                <a:ea typeface="Times New Roman" panose="02020603050405020304" pitchFamily="18" charset="0"/>
              </a:rPr>
              <a:t>MAC/PHY</a:t>
            </a:r>
            <a:r>
              <a:rPr lang="en-US" sz="2000" b="1" dirty="0">
                <a:solidFill>
                  <a:schemeClr val="tx1"/>
                </a:solidFill>
                <a:latin typeface="Times New Roman" panose="02020603050405020304" pitchFamily="18" charset="0"/>
              </a:rPr>
              <a:t>		19:00-21:00 ET</a:t>
            </a:r>
          </a:p>
          <a:p>
            <a:pPr marL="342900" indent="-342900" eaLnBrk="1" hangingPunct="1">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a:t>
            </a:r>
            <a:r>
              <a:rPr lang="en-US" sz="2000" b="1" dirty="0">
                <a:solidFill>
                  <a:schemeClr val="tx1"/>
                </a:solidFill>
                <a:latin typeface="Times New Roman" panose="02020603050405020304" pitchFamily="18" charset="0"/>
              </a:rPr>
              <a:t> 28				(Wednesday) 		– MAC 	</a:t>
            </a:r>
            <a:r>
              <a:rPr lang="en-GB" sz="2000" b="1" dirty="0">
                <a:solidFill>
                  <a:schemeClr val="tx1"/>
                </a:solidFill>
                <a:latin typeface="Times New Roman" panose="02020603050405020304" pitchFamily="18" charset="0"/>
              </a:rPr>
              <a:t>			</a:t>
            </a:r>
            <a:r>
              <a:rPr lang="en-US" sz="2000" b="1" dirty="0">
                <a:solidFill>
                  <a:schemeClr val="tx1"/>
                </a:solidFill>
                <a:latin typeface="Times New Roman" panose="02020603050405020304" pitchFamily="18" charset="0"/>
              </a:rPr>
              <a:t>10:00-12:00 ET</a:t>
            </a:r>
            <a:endParaRPr lang="en-US" sz="2000" b="1" dirty="0"/>
          </a:p>
        </p:txBody>
      </p:sp>
      <p:sp>
        <p:nvSpPr>
          <p:cNvPr id="3" name="Footer Placeholder 2">
            <a:extLst>
              <a:ext uri="{FF2B5EF4-FFF2-40B4-BE49-F238E27FC236}">
                <a16:creationId xmlns:a16="http://schemas.microsoft.com/office/drawing/2014/main" id="{29FB5D27-C13C-209C-1480-1550E09D9949}"/>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24CD4792-DC0E-A6AA-BC6E-84D9F7698A6A}"/>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72DDC423-7D48-8429-A820-5228804C38B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154219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(Updated)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a:t>
            </a:r>
            <a:r>
              <a:rPr lang="en-US" sz="2000" strike="sngStrike" dirty="0">
                <a:solidFill>
                  <a:srgbClr val="FF0000"/>
                </a:solidFill>
                <a:highlight>
                  <a:srgbClr val="FFFF00"/>
                </a:highlight>
              </a:rPr>
              <a:t>(D4.0)</a:t>
            </a:r>
            <a:r>
              <a:rPr lang="en-US" sz="2000" dirty="0">
                <a:highlight>
                  <a:srgbClr val="FFFF00"/>
                </a:highlight>
              </a:rPr>
              <a:t>									</a:t>
            </a:r>
            <a:r>
              <a:rPr lang="en-US" sz="2000" dirty="0">
                <a:solidFill>
                  <a:srgbClr val="FF0000"/>
                </a:solidFill>
                <a:highlight>
                  <a:srgbClr val="FFFF00"/>
                </a:highlight>
              </a:rPr>
              <a:t>May =&gt;  </a:t>
            </a:r>
            <a:r>
              <a:rPr lang="en-US" sz="2000" u="sng" dirty="0">
                <a:solidFill>
                  <a:srgbClr val="FF0000"/>
                </a:solidFill>
                <a:highlight>
                  <a:srgbClr val="FFFF00"/>
                </a:highlight>
              </a:rPr>
              <a:t>Nov</a:t>
            </a:r>
            <a:r>
              <a:rPr lang="en-US" sz="2000" dirty="0">
                <a:highlight>
                  <a:srgbClr val="FFFF00"/>
                </a:highlight>
              </a:rPr>
              <a:t>    	    2023</a:t>
            </a:r>
          </a:p>
          <a:p>
            <a:pPr>
              <a:buFont typeface="Arial" panose="020B0604020202020204" pitchFamily="34" charset="0"/>
              <a:buChar char="•"/>
            </a:pPr>
            <a:r>
              <a:rPr lang="en-US" sz="2000" dirty="0"/>
              <a:t>Final 802.11 WG approval								  </a:t>
            </a:r>
            <a:r>
              <a:rPr lang="en-US" sz="2000" dirty="0">
                <a:solidFill>
                  <a:srgbClr val="FF0000"/>
                </a:solidFill>
              </a:rPr>
              <a:t>Mar =&gt;</a:t>
            </a:r>
            <a:r>
              <a:rPr lang="en-US" sz="2000" u="sng" dirty="0">
                <a:solidFill>
                  <a:srgbClr val="FF0000"/>
                </a:solidFill>
              </a:rPr>
              <a:t>Sept</a:t>
            </a:r>
            <a:r>
              <a:rPr lang="en-US" sz="2000" dirty="0"/>
              <a:t>          2024</a:t>
            </a:r>
          </a:p>
          <a:p>
            <a:pPr>
              <a:buFont typeface="Arial" panose="020B0604020202020204" pitchFamily="34" charset="0"/>
              <a:buChar char="•"/>
            </a:pPr>
            <a:r>
              <a:rPr lang="en-US" sz="2000" dirty="0"/>
              <a:t>802 EC approval											</a:t>
            </a:r>
            <a:r>
              <a:rPr lang="en-US" sz="2000"/>
              <a:t>   </a:t>
            </a:r>
            <a:r>
              <a:rPr lang="en-US" sz="2000" dirty="0">
                <a:solidFill>
                  <a:srgbClr val="FF0000"/>
                </a:solidFill>
              </a:rPr>
              <a:t>Mar=&gt;</a:t>
            </a:r>
            <a:r>
              <a:rPr lang="en-US" sz="2000" u="sng" dirty="0">
                <a:solidFill>
                  <a:srgbClr val="FF0000"/>
                </a:solidFill>
              </a:rPr>
              <a:t>Oct  </a:t>
            </a:r>
            <a:r>
              <a:rPr lang="en-US" sz="2000" dirty="0"/>
              <a:t>         2024</a:t>
            </a:r>
          </a:p>
          <a:p>
            <a:pPr>
              <a:buFont typeface="Arial" panose="020B0604020202020204" pitchFamily="34" charset="0"/>
              <a:buChar char="•"/>
            </a:pPr>
            <a:r>
              <a:rPr lang="en-US" sz="2000" dirty="0"/>
              <a:t>RevCom and SASB approval								   </a:t>
            </a:r>
            <a:r>
              <a:rPr lang="en-US" sz="2000" dirty="0">
                <a:solidFill>
                  <a:srgbClr val="FF0000"/>
                </a:solidFill>
              </a:rPr>
              <a:t>May=&gt;</a:t>
            </a:r>
            <a:r>
              <a:rPr lang="en-US" sz="2000" u="sng" dirty="0">
                <a:solidFill>
                  <a:srgbClr val="FF0000"/>
                </a:solidFill>
              </a:rPr>
              <a:t>Dec</a:t>
            </a:r>
            <a:r>
              <a:rPr lang="en-US" sz="2000" dirty="0"/>
              <a:t>           2024</a:t>
            </a:r>
          </a:p>
          <a:p>
            <a:pPr marL="0" indent="0"/>
            <a:endParaRPr lang="en-US" sz="1800" dirty="0"/>
          </a:p>
        </p:txBody>
      </p:sp>
      <p:sp>
        <p:nvSpPr>
          <p:cNvPr id="7" name="Footer Placeholder 6">
            <a:extLst>
              <a:ext uri="{FF2B5EF4-FFF2-40B4-BE49-F238E27FC236}">
                <a16:creationId xmlns:a16="http://schemas.microsoft.com/office/drawing/2014/main" id="{502A6E46-89E2-7A8F-1CCD-FA49D7A17FB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F6FB6EF-DBC9-E896-C293-A5D4AA88906E}"/>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1CE6FCE8-5F25-24DC-BC5F-71E3DA7D5F1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77547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2023-05-18</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DFDA312-D4A2-5DDC-D0D1-FE6556D369C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596AC7D-C3E3-6499-B63A-2B9563C658DD}"/>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4" name="Date Placeholder 3">
            <a:extLst>
              <a:ext uri="{FF2B5EF4-FFF2-40B4-BE49-F238E27FC236}">
                <a16:creationId xmlns:a16="http://schemas.microsoft.com/office/drawing/2014/main" id="{DF7657BF-B6D5-D784-0858-3E78B6A4BE9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729901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4FB38C66-5450-4EDF-3C98-BD1F859AB69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A7FB6863-F26A-0984-FC51-FA33B73DF8D6}"/>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B3D173F2-AB9C-1DC1-E822-1C1F9CFE9AD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349160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May </a:t>
            </a:r>
            <a:r>
              <a:rPr lang="en-US" dirty="0"/>
              <a:t>2023</a:t>
            </a:r>
            <a:endParaRPr lang="en-GB" dirty="0"/>
          </a:p>
        </p:txBody>
      </p:sp>
      <p:sp>
        <p:nvSpPr>
          <p:cNvPr id="9218" name="Rectangle 2"/>
          <p:cNvSpPr>
            <a:spLocks noGrp="1" noChangeArrowheads="1"/>
          </p:cNvSpPr>
          <p:nvPr>
            <p:ph idx="1"/>
          </p:nvPr>
        </p:nvSpPr>
        <p:spPr>
          <a:xfrm>
            <a:off x="533401" y="1371600"/>
            <a:ext cx="7315200" cy="4953000"/>
          </a:xfrm>
          <a:ln/>
        </p:spPr>
        <p:txBody>
          <a:bodyPr/>
          <a:lstStyle/>
          <a:p>
            <a:pPr algn="just">
              <a:spcBef>
                <a:spcPts val="0"/>
              </a:spcBef>
              <a:spcAft>
                <a:spcPts val="600"/>
              </a:spcAft>
              <a:buFont typeface="Arial" panose="020B0604020202020204" pitchFamily="34" charset="0"/>
              <a:buChar char="•"/>
            </a:pPr>
            <a:r>
              <a:rPr lang="en-US" altLang="zh-CN" dirty="0"/>
              <a:t>Progress during </a:t>
            </a:r>
            <a:r>
              <a:rPr lang="en-US" altLang="zh-CN" dirty="0">
                <a:solidFill>
                  <a:srgbClr val="0000FF"/>
                </a:solidFill>
              </a:rPr>
              <a:t>May </a:t>
            </a:r>
            <a:r>
              <a:rPr lang="en-US" altLang="zh-CN" dirty="0"/>
              <a:t>2023 session</a:t>
            </a:r>
          </a:p>
          <a:p>
            <a:pPr marL="720725" lvl="1" indent="-342900" algn="just">
              <a:spcBef>
                <a:spcPts val="0"/>
              </a:spcBef>
              <a:spcAft>
                <a:spcPts val="600"/>
              </a:spcAft>
              <a:buFont typeface="Times New Roman" panose="02020603050405020304" pitchFamily="18" charset="0"/>
              <a:buChar char="−"/>
            </a:pPr>
            <a:r>
              <a:rPr lang="en-US" altLang="zh-CN" dirty="0">
                <a:solidFill>
                  <a:srgbClr val="0000FF"/>
                </a:solidFill>
              </a:rPr>
              <a:t>7</a:t>
            </a:r>
            <a:r>
              <a:rPr lang="en-US" altLang="zh-CN" dirty="0"/>
              <a:t> teleconference calls scheduled for </a:t>
            </a:r>
            <a:r>
              <a:rPr lang="en-US" altLang="zh-CN" dirty="0" err="1"/>
              <a:t>TGbf</a:t>
            </a:r>
            <a:r>
              <a:rPr lang="en-US" altLang="zh-CN" dirty="0"/>
              <a:t> (</a:t>
            </a:r>
            <a:r>
              <a:rPr lang="en-US" altLang="zh-CN" dirty="0">
                <a:solidFill>
                  <a:srgbClr val="0000FF"/>
                </a:solidFill>
              </a:rPr>
              <a:t>May 15 AM2 &amp; PM 2, 16 AM1 &amp; AM2, 17 AM1 &amp; AM2, 18 AM1 &amp; AM2</a:t>
            </a:r>
            <a:r>
              <a:rPr lang="en-US" altLang="zh-CN" dirty="0"/>
              <a:t>)</a:t>
            </a:r>
          </a:p>
          <a:p>
            <a:pPr marL="720725" lvl="1" indent="-342900" algn="just">
              <a:spcBef>
                <a:spcPts val="0"/>
              </a:spcBef>
              <a:spcAft>
                <a:spcPts val="600"/>
              </a:spcAft>
              <a:buFont typeface="Times New Roman" panose="02020603050405020304" pitchFamily="18" charset="0"/>
              <a:buChar char="−"/>
            </a:pPr>
            <a:r>
              <a:rPr lang="en-US" altLang="zh-CN" dirty="0">
                <a:solidFill>
                  <a:srgbClr val="0000FF"/>
                </a:solidFill>
              </a:rPr>
              <a:t>Comment resolution </a:t>
            </a:r>
            <a:r>
              <a:rPr lang="en-US" altLang="zh-CN" dirty="0"/>
              <a:t>for D1.0 (LB272)</a:t>
            </a:r>
          </a:p>
          <a:p>
            <a:pPr marL="1120775" lvl="2" indent="-342900" algn="just">
              <a:spcBef>
                <a:spcPts val="0"/>
              </a:spcBef>
              <a:spcAft>
                <a:spcPts val="600"/>
              </a:spcAft>
              <a:buSzPct val="50000"/>
              <a:buFont typeface="Wingdings" panose="05000000000000000000" pitchFamily="2" charset="2"/>
              <a:buChar char="n"/>
            </a:pPr>
            <a:r>
              <a:rPr lang="en-US" altLang="zh-CN" dirty="0"/>
              <a:t>the Comment resolution for </a:t>
            </a:r>
            <a:r>
              <a:rPr lang="en-US" altLang="zh-CN" dirty="0">
                <a:solidFill>
                  <a:srgbClr val="FF0000"/>
                </a:solidFill>
              </a:rPr>
              <a:t>226 </a:t>
            </a:r>
            <a:r>
              <a:rPr lang="en-US" altLang="zh-CN" dirty="0"/>
              <a:t>CID are </a:t>
            </a:r>
            <a:r>
              <a:rPr lang="en-US" altLang="zh-CN" dirty="0">
                <a:solidFill>
                  <a:srgbClr val="0000FF"/>
                </a:solidFill>
              </a:rPr>
              <a:t>newly</a:t>
            </a:r>
            <a:r>
              <a:rPr lang="en-US" altLang="zh-CN" dirty="0"/>
              <a:t> approved </a:t>
            </a:r>
            <a:r>
              <a:rPr lang="en-US" altLang="zh-CN" dirty="0">
                <a:solidFill>
                  <a:schemeClr val="tx1"/>
                </a:solidFill>
              </a:rPr>
              <a:t>or </a:t>
            </a:r>
            <a:r>
              <a:rPr lang="en-US" altLang="zh-CN" dirty="0">
                <a:solidFill>
                  <a:srgbClr val="0000FF"/>
                </a:solidFill>
              </a:rPr>
              <a:t>marked</a:t>
            </a:r>
            <a:r>
              <a:rPr lang="en-US" altLang="zh-CN" dirty="0">
                <a:solidFill>
                  <a:schemeClr val="tx1"/>
                </a:solidFill>
              </a:rPr>
              <a:t> as “ready for motion” </a:t>
            </a:r>
            <a:endParaRPr lang="en-US" altLang="zh-CN" dirty="0"/>
          </a:p>
          <a:p>
            <a:pPr marL="1120775" lvl="2" indent="-342900" algn="just">
              <a:spcBef>
                <a:spcPts val="0"/>
              </a:spcBef>
              <a:spcAft>
                <a:spcPts val="600"/>
              </a:spcAft>
              <a:buSzPct val="50000"/>
              <a:buFont typeface="Wingdings" panose="05000000000000000000" pitchFamily="2" charset="2"/>
              <a:buChar char="n"/>
            </a:pPr>
            <a:r>
              <a:rPr lang="en-US" altLang="zh-CN" dirty="0">
                <a:solidFill>
                  <a:srgbClr val="FF0000"/>
                </a:solidFill>
              </a:rPr>
              <a:t>56.682 </a:t>
            </a:r>
            <a:r>
              <a:rPr lang="en-US" altLang="zh-CN" dirty="0">
                <a:solidFill>
                  <a:schemeClr val="tx1"/>
                </a:solidFill>
              </a:rPr>
              <a:t>% of all LB272 comments are now resolved or marked as “ready for motion” </a:t>
            </a:r>
          </a:p>
          <a:p>
            <a:pPr marL="1120775" lvl="2" indent="-342900" algn="just">
              <a:spcBef>
                <a:spcPts val="0"/>
              </a:spcBef>
              <a:spcAft>
                <a:spcPts val="6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738</a:t>
            </a:r>
            <a:r>
              <a:rPr lang="en-US" altLang="zh-CN" dirty="0">
                <a:solidFill>
                  <a:schemeClr val="tx1"/>
                </a:solidFill>
              </a:rPr>
              <a:t>/1302, Please refer to the figure)</a:t>
            </a:r>
          </a:p>
          <a:p>
            <a:pPr marL="1657350" lvl="3" indent="-342900" algn="just">
              <a:spcBef>
                <a:spcPts val="0"/>
              </a:spcBef>
              <a:spcAft>
                <a:spcPts val="600"/>
              </a:spcAft>
              <a:buFont typeface="Arial" panose="020B0604020202020204" pitchFamily="34" charset="0"/>
              <a:buChar char="•"/>
            </a:pPr>
            <a:endParaRPr lang="en-US" sz="12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0"/>
              </a:spcAft>
              <a:buFont typeface="Times New Roman" panose="02020603050405020304" pitchFamily="18" charset="0"/>
              <a:buChar char="−"/>
            </a:pPr>
            <a:r>
              <a:rPr lang="en-US" altLang="zh-CN" dirty="0"/>
              <a:t>Continue </a:t>
            </a:r>
            <a:r>
              <a:rPr lang="en-US" altLang="zh-CN" dirty="0">
                <a:solidFill>
                  <a:srgbClr val="0000FF"/>
                </a:solidFill>
              </a:rPr>
              <a:t>comment resolution </a:t>
            </a:r>
            <a:r>
              <a:rPr lang="en-US" altLang="zh-CN" dirty="0"/>
              <a:t>for D1.0 (LB272)</a:t>
            </a:r>
          </a:p>
          <a:p>
            <a:pPr marL="720725" lvl="1" indent="-342900" algn="just">
              <a:spcBef>
                <a:spcPts val="0"/>
              </a:spcBef>
              <a:spcAft>
                <a:spcPts val="0"/>
              </a:spcAft>
              <a:buFont typeface="Times New Roman" panose="02020603050405020304" pitchFamily="18" charset="0"/>
              <a:buChar char="−"/>
            </a:pPr>
            <a:r>
              <a:rPr lang="en-US" altLang="zh-CN" dirty="0"/>
              <a:t>Requested </a:t>
            </a:r>
            <a:r>
              <a:rPr lang="en-US" altLang="zh-CN" dirty="0">
                <a:solidFill>
                  <a:srgbClr val="0000FF"/>
                </a:solidFill>
              </a:rPr>
              <a:t>2</a:t>
            </a:r>
            <a:r>
              <a:rPr lang="en-US" altLang="zh-CN" dirty="0"/>
              <a:t> calls per week</a:t>
            </a:r>
          </a:p>
          <a:p>
            <a:pPr marL="720725" lvl="1" indent="-342900" algn="just">
              <a:spcBef>
                <a:spcPts val="0"/>
              </a:spcBef>
              <a:spcAft>
                <a:spcPts val="0"/>
              </a:spcAft>
              <a:buFont typeface="Times New Roman" panose="02020603050405020304" pitchFamily="18" charset="0"/>
              <a:buChar char="−"/>
            </a:pPr>
            <a:r>
              <a:rPr lang="en-US" altLang="zh-CN" dirty="0"/>
              <a:t>Requested </a:t>
            </a:r>
            <a:r>
              <a:rPr lang="en-US" altLang="zh-CN" dirty="0" err="1"/>
              <a:t>TGbf</a:t>
            </a:r>
            <a:r>
              <a:rPr lang="en-US" altLang="zh-CN" dirty="0"/>
              <a:t> ad-hoc meeting on </a:t>
            </a:r>
            <a:r>
              <a:rPr lang="en-US" altLang="zh-CN" dirty="0">
                <a:solidFill>
                  <a:srgbClr val="0000FF"/>
                </a:solidFill>
              </a:rPr>
              <a:t>July 6, 7, 8</a:t>
            </a:r>
            <a:r>
              <a:rPr lang="en-US" altLang="zh-CN" dirty="0"/>
              <a:t>, 2023, in the </a:t>
            </a:r>
            <a:r>
              <a:rPr lang="en-US" altLang="zh-CN" dirty="0">
                <a:solidFill>
                  <a:srgbClr val="0000FF"/>
                </a:solidFill>
              </a:rPr>
              <a:t>Ericsson Office, Lund, Sweden </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2915559362"/>
              </p:ext>
            </p:extLst>
          </p:nvPr>
        </p:nvGraphicFramePr>
        <p:xfrm>
          <a:off x="8001000" y="22098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B23EC542-6E83-CFF7-95C7-782D4C572F6C}"/>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AC55A739-33F4-1FA9-CAFC-89D63F946A1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AC5BBD95-7C23-8FCC-9FA1-1B50C9DAD8B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3236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5240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2000" kern="0" dirty="0">
                <a:solidFill>
                  <a:schemeClr val="bg1">
                    <a:lumMod val="50000"/>
                  </a:schemeClr>
                </a:solidFill>
                <a:latin typeface="Times New Roman"/>
              </a:rPr>
              <a:t>January 20, 2023</a:t>
            </a:r>
          </a:p>
          <a:p>
            <a:pPr lvl="1" algn="just">
              <a:buFont typeface="Times New Roman" pitchFamily="16" charset="0"/>
              <a:buChar char="•"/>
            </a:pPr>
            <a:r>
              <a:rPr lang="en-US" altLang="zh-CN" sz="1600" kern="0" dirty="0">
                <a:solidFill>
                  <a:schemeClr val="bg1">
                    <a:lumMod val="50000"/>
                  </a:schemeClr>
                </a:solidFill>
                <a:latin typeface="Times New Roman"/>
              </a:rPr>
              <a:t>802.11 Working group Motion passes</a:t>
            </a:r>
            <a:r>
              <a:rPr lang="zh-CN" altLang="en-US" sz="1600" kern="0" dirty="0">
                <a:solidFill>
                  <a:schemeClr val="bg1">
                    <a:lumMod val="50000"/>
                  </a:schemeClr>
                </a:solidFill>
                <a:latin typeface="Times New Roman"/>
              </a:rPr>
              <a:t>：</a:t>
            </a:r>
            <a:r>
              <a:rPr lang="en-US" altLang="zh-CN" sz="1600" kern="0" dirty="0">
                <a:solidFill>
                  <a:schemeClr val="bg1">
                    <a:lumMod val="50000"/>
                  </a:schemeClr>
                </a:solidFill>
                <a:latin typeface="Times New Roman"/>
              </a:rPr>
              <a:t>802.11bf (WLAN Sensing) Draft 1.0 and Initial Letter Ballot</a:t>
            </a:r>
          </a:p>
          <a:p>
            <a:pPr algn="just">
              <a:buFont typeface="Times New Roman" pitchFamily="16" charset="0"/>
              <a:buChar char="•"/>
            </a:pPr>
            <a:endParaRPr lang="en-US" altLang="zh-CN" sz="2000" kern="0" dirty="0">
              <a:solidFill>
                <a:srgbClr val="000000"/>
              </a:solidFill>
              <a:latin typeface="Times New Roman"/>
            </a:endParaRPr>
          </a:p>
          <a:p>
            <a:pPr algn="just">
              <a:buFont typeface="Times New Roman" pitchFamily="16" charset="0"/>
              <a:buChar char="•"/>
            </a:pPr>
            <a:r>
              <a:rPr lang="en-US" altLang="zh-CN" sz="2000" kern="0" dirty="0">
                <a:solidFill>
                  <a:schemeClr val="bg2"/>
                </a:solidFill>
                <a:latin typeface="Times New Roman"/>
              </a:rPr>
              <a:t>Tuesday January 31, 2023 at 23:59 Eastern Time USA (11:59 PM)</a:t>
            </a:r>
          </a:p>
          <a:p>
            <a:pPr lvl="1" algn="just">
              <a:buFont typeface="Times New Roman" pitchFamily="16" charset="0"/>
              <a:buChar char="•"/>
            </a:pPr>
            <a:r>
              <a:rPr lang="en-US" altLang="zh-CN" sz="1600" dirty="0">
                <a:solidFill>
                  <a:schemeClr val="bg2"/>
                </a:solidFill>
              </a:rPr>
              <a:t>Initial LB start for D1.0</a:t>
            </a:r>
          </a:p>
          <a:p>
            <a:pPr lvl="1" algn="just">
              <a:buFont typeface="Times New Roman" pitchFamily="16" charset="0"/>
              <a:buChar char="•"/>
            </a:pPr>
            <a:endParaRPr lang="en-US" altLang="zh-CN" sz="1600" kern="0" dirty="0">
              <a:solidFill>
                <a:schemeClr val="bg2"/>
              </a:solidFill>
              <a:latin typeface="Times New Roman"/>
            </a:endParaRPr>
          </a:p>
          <a:p>
            <a:pPr algn="just">
              <a:buFont typeface="Times New Roman" pitchFamily="16" charset="0"/>
              <a:buChar char="•"/>
            </a:pPr>
            <a:r>
              <a:rPr lang="en-US" altLang="zh-CN" sz="2000" kern="0" dirty="0">
                <a:solidFill>
                  <a:schemeClr val="bg2"/>
                </a:solidFill>
                <a:latin typeface="Times New Roman"/>
              </a:rPr>
              <a:t>Thursday March 2, 2023 at 23:59 Eastern Time USA (11:59 PM)</a:t>
            </a:r>
          </a:p>
          <a:p>
            <a:pPr lvl="1" algn="just">
              <a:buFont typeface="Times New Roman" pitchFamily="16" charset="0"/>
              <a:buChar char="•"/>
            </a:pPr>
            <a:r>
              <a:rPr lang="en-US" altLang="zh-CN" sz="1600" dirty="0">
                <a:solidFill>
                  <a:schemeClr val="bg2"/>
                </a:solidFill>
              </a:rPr>
              <a:t>Initial LB end for D1.0</a:t>
            </a:r>
          </a:p>
          <a:p>
            <a:pPr lvl="1" algn="just">
              <a:buFont typeface="Times New Roman" pitchFamily="16" charset="0"/>
              <a:buChar char="•"/>
            </a:pPr>
            <a:r>
              <a:rPr lang="en-US" altLang="zh-CN" sz="1600" dirty="0">
                <a:solidFill>
                  <a:schemeClr val="bg2"/>
                </a:solidFill>
              </a:rPr>
              <a:t>Assign the comments</a:t>
            </a:r>
            <a:endParaRPr lang="en-US" altLang="zh-CN" sz="1600" kern="0" dirty="0">
              <a:solidFill>
                <a:schemeClr val="bg2"/>
              </a:solidFill>
              <a:latin typeface="Times New Roman"/>
            </a:endParaRPr>
          </a:p>
          <a:p>
            <a:pPr lvl="0" algn="just">
              <a:buFont typeface="Times New Roman" pitchFamily="16" charset="0"/>
              <a:buChar char="•"/>
            </a:pPr>
            <a:endParaRPr lang="en-US" altLang="zh-CN" sz="2000" kern="0" dirty="0">
              <a:solidFill>
                <a:srgbClr val="000000"/>
              </a:solidFill>
              <a:latin typeface="Times New Roman"/>
            </a:endParaRPr>
          </a:p>
          <a:p>
            <a:pPr lvl="0" algn="just">
              <a:buFont typeface="Times New Roman" pitchFamily="16" charset="0"/>
              <a:buChar char="•"/>
            </a:pPr>
            <a:r>
              <a:rPr lang="en-US" altLang="zh-CN" sz="2000" kern="0" dirty="0">
                <a:solidFill>
                  <a:srgbClr val="000000"/>
                </a:solidFill>
                <a:latin typeface="Times New Roman"/>
              </a:rPr>
              <a:t>Consider Ad Hoc meeting before July Plenary (decided during May Interim)</a:t>
            </a: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2F2D371B-3E38-8323-56FF-A071EB096549}"/>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DAA53029-5853-035C-5A6A-849DB83BD8B4}"/>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2D61CBC0-BC59-B763-1C00-901C19D8BB4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69886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3" name="Picture 12">
            <a:extLst>
              <a:ext uri="{FF2B5EF4-FFF2-40B4-BE49-F238E27FC236}">
                <a16:creationId xmlns:a16="http://schemas.microsoft.com/office/drawing/2014/main" id="{4C841E41-E51F-B772-E2CB-0F6082861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35" y="674750"/>
            <a:ext cx="10543765" cy="5761651"/>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45165" y="917359"/>
            <a:ext cx="61556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22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chemeClr val="bg2"/>
                </a:solidFill>
                <a:cs typeface="Times New Roman" panose="02020603050405020304" pitchFamily="18" charset="0"/>
              </a:rPr>
              <a:t>– Too close to May Interim</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23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May 	25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29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30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r>
              <a:rPr lang="en-US" altLang="zh-CN" sz="1100" dirty="0">
                <a:cs typeface="Times New Roman" panose="02020603050405020304" pitchFamily="18" charset="0"/>
              </a:rPr>
              <a:t>–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June 	6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12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13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15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June 	19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20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June 	22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 -- holiday</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26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27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29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July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July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July 	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54608"/>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July Plenary 2023 (July 9-14) </a:t>
            </a:r>
            <a:r>
              <a:rPr lang="en-US" altLang="zh-CN" sz="1600" dirty="0"/>
              <a:t>	</a:t>
            </a:r>
            <a:endParaRPr lang="en-US" altLang="zh-CN" sz="1200" dirty="0"/>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50"/>
                </a:solidFill>
                <a:ea typeface="宋体" panose="02010600030101010101" pitchFamily="2" charset="-122"/>
              </a:rPr>
              <a:t>July 10    (Monday AM 1),		08:00-10:00 Berlin time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July 10    (Monday PM 2), 	 	16:00-18:00 Berlin time</a:t>
            </a: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11    (Tuesday AM 1),		08:00-10:00 Berlin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July 11    (Tuesday PM 2),		16:00-18:00 Berlin time</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12    (Wednesday AM 1),		08:00-10:00 Berlin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70C0"/>
                </a:solidFill>
                <a:ea typeface="宋体" panose="02010600030101010101" pitchFamily="2" charset="-122"/>
              </a:rPr>
              <a:t>July 12    (Wednesday PM 2),		16:00-18:00 Berlin time </a:t>
            </a:r>
          </a:p>
          <a:p>
            <a:pPr marL="400050" lvl="2" indent="0" algn="just">
              <a:spcBef>
                <a:spcPct val="0"/>
              </a:spcBef>
              <a:spcAft>
                <a:spcPts val="0"/>
              </a:spcAft>
              <a:buNone/>
              <a:defRPr/>
            </a:pPr>
            <a:endParaRPr lang="en-US" altLang="zh-CN" sz="1200"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13    (Thursday AM 1),		08:00-10:00 Berlin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70C0"/>
                </a:solidFill>
                <a:ea typeface="宋体" panose="02010600030101010101" pitchFamily="2" charset="-122"/>
              </a:rPr>
              <a:t>July</a:t>
            </a:r>
            <a:r>
              <a:rPr lang="en-US" altLang="zh-CN" sz="1200" dirty="0">
                <a:solidFill>
                  <a:srgbClr val="0070C0"/>
                </a:solidFill>
                <a:cs typeface="Times New Roman" panose="02020603050405020304" pitchFamily="18" charset="0"/>
              </a:rPr>
              <a:t> 13    (Thursday PM 2),		</a:t>
            </a:r>
            <a:r>
              <a:rPr lang="en-US" altLang="zh-CN" sz="1200" dirty="0">
                <a:solidFill>
                  <a:srgbClr val="0070C0"/>
                </a:solidFill>
                <a:ea typeface="宋体" panose="02010600030101010101" pitchFamily="2" charset="-122"/>
              </a:rPr>
              <a:t>16:00-18:00</a:t>
            </a:r>
            <a:r>
              <a:rPr lang="en-US" altLang="zh-CN" sz="1200" dirty="0">
                <a:solidFill>
                  <a:srgbClr val="0070C0"/>
                </a:solidFill>
                <a:cs typeface="Times New Roman" panose="02020603050405020304" pitchFamily="18" charset="0"/>
              </a:rPr>
              <a:t> Berlin time</a:t>
            </a: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(April 2023 – May 2023 CAC calls: </a:t>
            </a:r>
            <a:r>
              <a:rPr lang="en-US" altLang="zh-CN" sz="900" dirty="0">
                <a:solidFill>
                  <a:srgbClr val="0000FF"/>
                </a:solidFill>
                <a:cs typeface="Times New Roman" panose="02020603050405020304" pitchFamily="18" charset="0"/>
              </a:rPr>
              <a:t>April 3, and May 8,</a:t>
            </a:r>
            <a:r>
              <a:rPr lang="zh-CN" altLang="en-US" sz="900" dirty="0">
                <a:solidFill>
                  <a:srgbClr val="0000FF"/>
                </a:solidFill>
                <a:cs typeface="Times New Roman" panose="02020603050405020304" pitchFamily="18" charset="0"/>
              </a:rPr>
              <a:t> </a:t>
            </a:r>
            <a:r>
              <a:rPr lang="en-US" altLang="zh-CN" sz="900" dirty="0">
                <a:solidFill>
                  <a:srgbClr val="0000FF"/>
                </a:solidFill>
                <a:cs typeface="Times New Roman" panose="02020603050405020304" pitchFamily="18" charset="0"/>
              </a:rPr>
              <a:t>14</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962400"/>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05435">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Berlin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02:00-04:00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23:00-01:00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04:30-06:30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01:30-03:30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19:30-21:30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14:30-16:30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07:30-09:30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04:30-06:30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10:00-12:00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07:00-09:00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13:30-15:30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10:30-12:30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4C909145-B617-573F-FB8B-5C051BA581C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E238177-51FF-A4D9-FA51-748C4BD69477}"/>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D5EC0B20-38F2-15D5-E39A-EBFCF4AEDD1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88327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4293C2C8-D883-CF09-6FE1-EE0E4FCA1CE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08F9BD2-DF75-5347-E276-55EF3CEDC2B1}"/>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0BBA5985-8102-D323-E92B-620C4E180F9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36369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May 2023 Interim Session (mixed-mode)</a:t>
            </a:r>
          </a:p>
        </p:txBody>
      </p:sp>
      <p:sp>
        <p:nvSpPr>
          <p:cNvPr id="2" name="Footer Placeholder 1">
            <a:extLst>
              <a:ext uri="{FF2B5EF4-FFF2-40B4-BE49-F238E27FC236}">
                <a16:creationId xmlns:a16="http://schemas.microsoft.com/office/drawing/2014/main" id="{0DB3E2B4-CA5B-300F-764C-6389D0AD66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6FCC5A5-3AF1-8BA2-B515-7E7CFB934423}"/>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044B4284-F6C8-614A-738A-3BDA7271869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323667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dirty="0"/>
              <a:t>Agenda is here: </a:t>
            </a:r>
            <a:r>
              <a:rPr lang="en-US" dirty="0">
                <a:hlinkClick r:id="rId3"/>
              </a:rPr>
              <a:t>11-23/0575r7</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Comment resolution on D0.2 CC spreadsheet: </a:t>
            </a:r>
            <a:r>
              <a:rPr lang="en-US" dirty="0">
                <a:hlinkClick r:id="rId5"/>
              </a:rPr>
              <a:t>11-22/0973r27</a:t>
            </a:r>
            <a:r>
              <a:rPr lang="en-US" dirty="0"/>
              <a:t> </a:t>
            </a:r>
          </a:p>
          <a:p>
            <a:pPr>
              <a:spcBef>
                <a:spcPts val="0"/>
              </a:spcBef>
            </a:pPr>
            <a:r>
              <a:rPr lang="en-US" dirty="0"/>
              <a:t>Motions: </a:t>
            </a:r>
            <a:r>
              <a:rPr lang="en-US" dirty="0">
                <a:hlinkClick r:id="rId6"/>
              </a:rPr>
              <a:t>11-22/0651r19</a:t>
            </a:r>
            <a:r>
              <a:rPr lang="en-US" dirty="0"/>
              <a:t> </a:t>
            </a:r>
          </a:p>
          <a:p>
            <a:pPr>
              <a:spcBef>
                <a:spcPts val="0"/>
              </a:spcBef>
            </a:pPr>
            <a:endParaRPr lang="en-US" dirty="0"/>
          </a:p>
          <a:p>
            <a:pPr>
              <a:spcBef>
                <a:spcPts val="0"/>
              </a:spcBef>
            </a:pPr>
            <a:r>
              <a:rPr lang="en-US" dirty="0"/>
              <a:t>Consensus and motion to create D1.0, and hold Initial Letter Ballot – already approved by the Working Group</a:t>
            </a:r>
          </a:p>
          <a:p>
            <a:pPr>
              <a:spcBef>
                <a:spcPts val="0"/>
              </a:spcBef>
            </a:pPr>
            <a:endParaRPr lang="en-US" dirty="0"/>
          </a:p>
          <a:p>
            <a:pPr>
              <a:spcBef>
                <a:spcPts val="0"/>
              </a:spcBef>
            </a:pPr>
            <a:r>
              <a:rPr lang="en-US" dirty="0"/>
              <a:t>Considered liaison(s) from WBA which were part of what started this work: </a:t>
            </a:r>
            <a:r>
              <a:rPr lang="en-US" b="0" u="sng" dirty="0">
                <a:hlinkClick r:id="rId7"/>
              </a:rPr>
              <a:t>11-21/0703r0</a:t>
            </a:r>
            <a:r>
              <a:rPr lang="en-US" b="0" dirty="0"/>
              <a:t>, </a:t>
            </a:r>
            <a:r>
              <a:rPr lang="en-US" b="0" dirty="0">
                <a:hlinkClick r:id="rId8"/>
              </a:rPr>
              <a:t>11-21/1141r0</a:t>
            </a:r>
            <a:r>
              <a:rPr lang="en-US" b="0" dirty="0"/>
              <a:t>, </a:t>
            </a:r>
            <a:r>
              <a:rPr lang="en-US" b="0" dirty="0">
                <a:hlinkClick r:id="rId9"/>
              </a:rPr>
              <a:t>11-22/0668r0</a:t>
            </a:r>
            <a:r>
              <a:rPr lang="en-US" b="0" dirty="0"/>
              <a:t>, </a:t>
            </a:r>
            <a:r>
              <a:rPr lang="en-US" b="0" dirty="0">
                <a:hlinkClick r:id="rId10"/>
              </a:rPr>
              <a:t>11-22/0653r0</a:t>
            </a:r>
            <a:r>
              <a:rPr lang="en-US" b="0" dirty="0"/>
              <a:t> </a:t>
            </a:r>
          </a:p>
          <a:p>
            <a:pPr lvl="1">
              <a:spcBef>
                <a:spcPts val="0"/>
              </a:spcBef>
            </a:pPr>
            <a:r>
              <a:rPr lang="en-US" b="1" dirty="0"/>
              <a:t>Will work on a liaison response, expected to be finalized in July, based on Initial Letter Ballot status/responses</a:t>
            </a:r>
          </a:p>
          <a:p>
            <a:pPr>
              <a:spcBef>
                <a:spcPts val="0"/>
              </a:spcBef>
            </a:pPr>
            <a:endParaRPr lang="en-US" altLang="en-US" sz="1400" dirty="0"/>
          </a:p>
        </p:txBody>
      </p:sp>
      <p:sp>
        <p:nvSpPr>
          <p:cNvPr id="2" name="Footer Placeholder 1">
            <a:extLst>
              <a:ext uri="{FF2B5EF4-FFF2-40B4-BE49-F238E27FC236}">
                <a16:creationId xmlns:a16="http://schemas.microsoft.com/office/drawing/2014/main" id="{93BA0824-AAC4-DB72-2A7E-F91CC198971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10FAC49-50BE-B620-2C01-98C4BB2D5553}"/>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97509641-5A26-0512-CBEF-1C2550CE0DC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32430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621F5F9B-D225-B5D9-C44A-74F1ED28BD1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8052974-C378-DE5C-5F4E-7490D5E03DBF}"/>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8FE0E4BE-1CA6-51C4-2A88-4BC637A8993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38193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May 30 and June 13 (Tuesdays), at 9:30am ET, 2 hours</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743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July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733800"/>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pPr>
            <a:r>
              <a:rPr lang="en-US" sz="2800" dirty="0"/>
              <a:t>Comment resolution on D1.0 Initial Letter Ballot</a:t>
            </a:r>
          </a:p>
          <a:p>
            <a:pPr marL="457200" indent="-457200">
              <a:buFont typeface="Arial" panose="020B060402020202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979F14D1-3B16-FA3E-900D-12CF8042F78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9E7771F-00A6-5F73-214B-852A84ADB685}"/>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6" name="Date Placeholder 5">
            <a:extLst>
              <a:ext uri="{FF2B5EF4-FFF2-40B4-BE49-F238E27FC236}">
                <a16:creationId xmlns:a16="http://schemas.microsoft.com/office/drawing/2014/main" id="{AC8B82C4-07BB-2052-4374-ED214349379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75631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06EDA594-981C-DCB8-D294-86D85A75E1CB}"/>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9599DC05-6A72-A3AC-21D8-CE81A34302F4}"/>
              </a:ext>
            </a:extLst>
          </p:cNvPr>
          <p:cNvSpPr>
            <a:spLocks noGrp="1"/>
          </p:cNvSpPr>
          <p:nvPr>
            <p:ph type="sldNum" idx="12"/>
          </p:nvPr>
        </p:nvSpPr>
        <p:spPr/>
        <p:txBody>
          <a:bodyPr/>
          <a:lstStyle/>
          <a:p>
            <a:r>
              <a:rPr lang="en-GB"/>
              <a:t>Slide </a:t>
            </a:r>
            <a:fld id="{DE40C9FC-4879-4F20-9ECA-A574A90476B7}" type="slidenum">
              <a:rPr lang="en-GB" smtClean="0"/>
              <a:pPr/>
              <a:t>56</a:t>
            </a:fld>
            <a:endParaRPr lang="en-GB"/>
          </a:p>
        </p:txBody>
      </p:sp>
      <p:sp>
        <p:nvSpPr>
          <p:cNvPr id="5" name="Date Placeholder 4">
            <a:extLst>
              <a:ext uri="{FF2B5EF4-FFF2-40B4-BE49-F238E27FC236}">
                <a16:creationId xmlns:a16="http://schemas.microsoft.com/office/drawing/2014/main" id="{8316CD26-4FFA-1753-948B-28BA709FE564}"/>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128469004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reviewed several submissions on a variety of topics with proposed spec text. We also discussed substantive issues that may impact more than one requirement.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September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748AEB17-8C91-4D0D-DCF9-13D2BA5C6F9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1B2791A-004E-272B-80DC-2F317F4BF96A}"/>
              </a:ext>
            </a:extLst>
          </p:cNvPr>
          <p:cNvSpPr>
            <a:spLocks noGrp="1"/>
          </p:cNvSpPr>
          <p:nvPr>
            <p:ph type="sldNum" idx="12"/>
          </p:nvPr>
        </p:nvSpPr>
        <p:spPr/>
        <p:txBody>
          <a:bodyPr/>
          <a:lstStyle/>
          <a:p>
            <a:r>
              <a:rPr lang="en-GB"/>
              <a:t>Slide </a:t>
            </a:r>
            <a:fld id="{F5D8E26B-7BCF-4D25-9C89-0168A6618F18}" type="slidenum">
              <a:rPr lang="en-GB" smtClean="0"/>
              <a:pPr/>
              <a:t>57</a:t>
            </a:fld>
            <a:endParaRPr lang="en-GB"/>
          </a:p>
        </p:txBody>
      </p:sp>
      <p:sp>
        <p:nvSpPr>
          <p:cNvPr id="4" name="Date Placeholder 3">
            <a:extLst>
              <a:ext uri="{FF2B5EF4-FFF2-40B4-BE49-F238E27FC236}">
                <a16:creationId xmlns:a16="http://schemas.microsoft.com/office/drawing/2014/main" id="{F7E2828A-095B-9AC9-7D38-7A1C6C60272C}"/>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896722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F33E-BC3D-033B-88A7-19D77D976323}"/>
              </a:ext>
            </a:extLst>
          </p:cNvPr>
          <p:cNvSpPr>
            <a:spLocks noGrp="1"/>
          </p:cNvSpPr>
          <p:nvPr>
            <p:ph type="title"/>
          </p:nvPr>
        </p:nvSpPr>
        <p:spPr/>
        <p:txBody>
          <a:bodyPr/>
          <a:lstStyle/>
          <a:p>
            <a:r>
              <a:rPr lang="en-US" dirty="0"/>
              <a:t>Brief list of features under discussion</a:t>
            </a:r>
          </a:p>
        </p:txBody>
      </p:sp>
      <p:sp>
        <p:nvSpPr>
          <p:cNvPr id="3" name="Content Placeholder 2">
            <a:extLst>
              <a:ext uri="{FF2B5EF4-FFF2-40B4-BE49-F238E27FC236}">
                <a16:creationId xmlns:a16="http://schemas.microsoft.com/office/drawing/2014/main" id="{C62FF080-2574-BF0C-4FBA-8363B4E0FDBA}"/>
              </a:ext>
            </a:extLst>
          </p:cNvPr>
          <p:cNvSpPr>
            <a:spLocks noGrp="1"/>
          </p:cNvSpPr>
          <p:nvPr>
            <p:ph idx="1"/>
          </p:nvPr>
        </p:nvSpPr>
        <p:spPr>
          <a:xfrm>
            <a:off x="609600" y="1751015"/>
            <a:ext cx="10972800" cy="4375148"/>
          </a:xfrm>
        </p:spPr>
        <p:txBody>
          <a:bodyPr/>
          <a:lstStyle/>
          <a:p>
            <a:r>
              <a:rPr lang="en-US" dirty="0"/>
              <a:t>At a high level, we are </a:t>
            </a:r>
            <a:r>
              <a:rPr lang="en-US"/>
              <a:t>discussing:</a:t>
            </a:r>
            <a:endParaRPr lang="en-US" dirty="0"/>
          </a:p>
          <a:p>
            <a:pPr>
              <a:buFont typeface="Arial" panose="020B0604020202020204" pitchFamily="34" charset="0"/>
              <a:buChar char="•"/>
            </a:pPr>
            <a:r>
              <a:rPr lang="en-US" dirty="0"/>
              <a:t>MAC address change while associated for MLD and non-MLD STAs</a:t>
            </a:r>
          </a:p>
          <a:p>
            <a:pPr>
              <a:buFont typeface="Arial" panose="020B0604020202020204" pitchFamily="34" charset="0"/>
              <a:buChar char="•"/>
            </a:pPr>
            <a:r>
              <a:rPr lang="en-US" dirty="0"/>
              <a:t>Associated parameters affected by MAC address change</a:t>
            </a:r>
          </a:p>
          <a:p>
            <a:pPr>
              <a:buFont typeface="Arial" panose="020B0604020202020204" pitchFamily="34" charset="0"/>
              <a:buChar char="•"/>
            </a:pPr>
            <a:r>
              <a:rPr lang="en-US" dirty="0"/>
              <a:t>Expanding protected management frames</a:t>
            </a:r>
          </a:p>
          <a:p>
            <a:pPr>
              <a:buFont typeface="Arial" panose="020B0604020202020204" pitchFamily="34" charset="0"/>
              <a:buChar char="•"/>
            </a:pPr>
            <a:r>
              <a:rPr lang="en-US" dirty="0"/>
              <a:t>(re)Association message protection</a:t>
            </a:r>
          </a:p>
          <a:p>
            <a:pPr>
              <a:buFont typeface="Arial" panose="020B0604020202020204" pitchFamily="34" charset="0"/>
              <a:buChar char="•"/>
            </a:pPr>
            <a:r>
              <a:rPr lang="en-US" dirty="0"/>
              <a:t>Probe message protection and related protected parameter exchange</a:t>
            </a:r>
          </a:p>
        </p:txBody>
      </p:sp>
      <p:sp>
        <p:nvSpPr>
          <p:cNvPr id="4" name="Footer Placeholder 3">
            <a:extLst>
              <a:ext uri="{FF2B5EF4-FFF2-40B4-BE49-F238E27FC236}">
                <a16:creationId xmlns:a16="http://schemas.microsoft.com/office/drawing/2014/main" id="{ECFAA6DF-931D-8DEC-2292-5015CB2BBE9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52EF8373-7983-9BB4-D47D-5B29E5CC3FD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6" name="Date Placeholder 5">
            <a:extLst>
              <a:ext uri="{FF2B5EF4-FFF2-40B4-BE49-F238E27FC236}">
                <a16:creationId xmlns:a16="http://schemas.microsoft.com/office/drawing/2014/main" id="{AABB0C19-F1EB-826F-6967-5BC236B5566F}"/>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3611259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September 2023 </a:t>
            </a:r>
          </a:p>
          <a:p>
            <a:r>
              <a:rPr lang="en-US" dirty="0"/>
              <a:t>LB initial:   						January 2023</a:t>
            </a:r>
            <a:endParaRPr lang="en-US" dirty="0">
              <a:solidFill>
                <a:srgbClr val="FF0000"/>
              </a:solidFill>
              <a:highlight>
                <a:srgbClr val="FFFF00"/>
              </a:highlight>
            </a:endParaRPr>
          </a:p>
          <a:p>
            <a:r>
              <a:rPr lang="en-US" dirty="0"/>
              <a:t>LB re-circ:  						May 2024 </a:t>
            </a:r>
          </a:p>
          <a:p>
            <a:r>
              <a:rPr lang="en-US" dirty="0"/>
              <a:t>Ballot Pool: 						December 2024</a:t>
            </a:r>
          </a:p>
          <a:p>
            <a:r>
              <a:rPr lang="en-US" dirty="0"/>
              <a:t>MDR: 							December 2024</a:t>
            </a:r>
          </a:p>
          <a:p>
            <a:r>
              <a:rPr lang="en-US" dirty="0"/>
              <a:t>SA ballot: 						January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72E3034B-CBD4-16E9-FC9D-986DFA6DF0B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C1583A1C-C76B-038C-C148-276862844083}"/>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A41459E6-5F52-4BC9-5550-28101501C20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11385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49529495-06AE-DE07-5BC7-6FB888C393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06783"/>
            <a:ext cx="8686800" cy="4746911"/>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June 8</a:t>
            </a:r>
          </a:p>
          <a:p>
            <a:pPr lvl="1">
              <a:buClr>
                <a:srgbClr val="000000"/>
              </a:buClr>
              <a:buSzPct val="100000"/>
              <a:buFont typeface="Arial"/>
              <a:buChar char="•"/>
            </a:pPr>
            <a:r>
              <a:rPr lang="en-US" dirty="0"/>
              <a:t> June 22</a:t>
            </a:r>
          </a:p>
          <a:p>
            <a:pPr lvl="1">
              <a:buClr>
                <a:srgbClr val="000000"/>
              </a:buClr>
              <a:buSzPct val="100000"/>
              <a:buFont typeface="Arial"/>
              <a:buChar char="•"/>
            </a:pPr>
            <a:r>
              <a:rPr lang="en-US" dirty="0"/>
              <a:t> July 6</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373998F1-1F16-37A6-2DD4-58DEAB44667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9A70010-5307-D652-3022-6A5312D4EE4A}"/>
              </a:ext>
            </a:extLst>
          </p:cNvPr>
          <p:cNvSpPr>
            <a:spLocks noGrp="1"/>
          </p:cNvSpPr>
          <p:nvPr>
            <p:ph type="sldNum" idx="12"/>
          </p:nvPr>
        </p:nvSpPr>
        <p:spPr/>
        <p:txBody>
          <a:bodyPr/>
          <a:lstStyle/>
          <a:p>
            <a:r>
              <a:rPr lang="en-GB"/>
              <a:t>Slide </a:t>
            </a:r>
            <a:fld id="{F5D8E26B-7BCF-4D25-9C89-0168A6618F18}" type="slidenum">
              <a:rPr lang="en-GB" smtClean="0"/>
              <a:pPr/>
              <a:t>60</a:t>
            </a:fld>
            <a:endParaRPr lang="en-GB"/>
          </a:p>
        </p:txBody>
      </p:sp>
      <p:sp>
        <p:nvSpPr>
          <p:cNvPr id="4" name="Date Placeholder 3">
            <a:extLst>
              <a:ext uri="{FF2B5EF4-FFF2-40B4-BE49-F238E27FC236}">
                <a16:creationId xmlns:a16="http://schemas.microsoft.com/office/drawing/2014/main" id="{8AA5354D-8CE6-1EC2-2173-D39CCA0413B9}"/>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3419366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2023-05-17</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98D30F4-3EB6-795E-4A49-D0874AAE30D5}"/>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28FBB0A6-7923-FB58-DE23-9CAC69AA8359}"/>
              </a:ext>
            </a:extLst>
          </p:cNvPr>
          <p:cNvSpPr>
            <a:spLocks noGrp="1"/>
          </p:cNvSpPr>
          <p:nvPr>
            <p:ph type="sldNum" idx="12"/>
          </p:nvPr>
        </p:nvSpPr>
        <p:spPr/>
        <p:txBody>
          <a:bodyPr/>
          <a:lstStyle/>
          <a:p>
            <a:r>
              <a:rPr lang="en-GB"/>
              <a:t>Slide </a:t>
            </a:r>
            <a:fld id="{DE40C9FC-4879-4F20-9ECA-A574A90476B7}" type="slidenum">
              <a:rPr lang="en-GB" smtClean="0"/>
              <a:pPr/>
              <a:t>61</a:t>
            </a:fld>
            <a:endParaRPr lang="en-GB"/>
          </a:p>
        </p:txBody>
      </p:sp>
      <p:sp>
        <p:nvSpPr>
          <p:cNvPr id="4" name="Date Placeholder 3">
            <a:extLst>
              <a:ext uri="{FF2B5EF4-FFF2-40B4-BE49-F238E27FC236}">
                <a16:creationId xmlns:a16="http://schemas.microsoft.com/office/drawing/2014/main" id="{F256409F-587C-A343-C8C8-BE8499213041}"/>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898008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May 2023 interim session.</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0CB12E67-5671-33E9-2B8A-C7383F4644AC}"/>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5C8B56D5-390F-D696-E6A8-4167E6EE6A7D}"/>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7" name="Date Placeholder 6">
            <a:extLst>
              <a:ext uri="{FF2B5EF4-FFF2-40B4-BE49-F238E27FC236}">
                <a16:creationId xmlns:a16="http://schemas.microsoft.com/office/drawing/2014/main" id="{BA75186E-1CF0-6CB3-E0E6-983E655D63F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71425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May Session Progress and Targets for July</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657184"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Completed SFD development.</a:t>
            </a:r>
          </a:p>
          <a:p>
            <a:pPr lvl="1">
              <a:buFont typeface="Arial" panose="020B0604020202020204" pitchFamily="34" charset="0"/>
              <a:buChar char="•"/>
            </a:pPr>
            <a:r>
              <a:rPr lang="en-US" dirty="0"/>
              <a:t>Reviewed Draft text proposals for PHY and MAC and adopted 5 amendment text submissions into initial draft.</a:t>
            </a:r>
          </a:p>
          <a:p>
            <a:pPr lvl="1">
              <a:buFont typeface="Arial" panose="020B0604020202020204" pitchFamily="34" charset="0"/>
              <a:buChar char="•"/>
            </a:pPr>
            <a:r>
              <a:rPr lang="en-US" dirty="0"/>
              <a:t>Expected to generate P802.11bk draft 0.1 coming out of this week.</a:t>
            </a:r>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23881" y="486916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16742" y="366985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664775" y="445643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42292EAD-BCF5-B1A5-921F-CC12E0CE5EC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04F745D-2CC3-A39D-9356-C08B5408764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31" name="Date Placeholder 30">
            <a:extLst>
              <a:ext uri="{FF2B5EF4-FFF2-40B4-BE49-F238E27FC236}">
                <a16:creationId xmlns:a16="http://schemas.microsoft.com/office/drawing/2014/main" id="{BC57F78D-D08C-AB93-A64B-F7881D8DE8B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75581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May Session Progress and Targets for July</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Work between now and the July session:</a:t>
            </a:r>
          </a:p>
          <a:p>
            <a:pPr lvl="1">
              <a:buFont typeface="Arial" panose="020B0604020202020204" pitchFamily="34" charset="0"/>
              <a:buChar char="•"/>
            </a:pPr>
            <a:r>
              <a:rPr lang="en-US" dirty="0"/>
              <a:t>Generate initial P802.11bk draft (D0.1).</a:t>
            </a:r>
            <a:endParaRPr lang="en-US" b="0" dirty="0"/>
          </a:p>
          <a:p>
            <a:pPr lvl="1">
              <a:buFont typeface="Arial" panose="020B0604020202020204" pitchFamily="34" charset="0"/>
              <a:buChar char="•"/>
            </a:pPr>
            <a:r>
              <a:rPr lang="en-US" b="0" dirty="0"/>
              <a:t>Continue review and adoption of amendment text.</a:t>
            </a:r>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C40BBBBC-35DF-9D52-94C3-B9D776BA499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DD45BC35-98F4-5876-CC6C-787375D9D7F3}"/>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922CB3E8-B090-2A54-9916-6C271B10207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38883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Projected Timeline</a:t>
            </a:r>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003037" y="1839498"/>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95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1899520" y="3667441"/>
            <a:ext cx="3004122"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4895705" y="428084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118317" y="2360234"/>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801762"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419199" y="2569259"/>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09/23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081852" y="3011494"/>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124341" y="3222084"/>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ooter Placeholder 6">
            <a:extLst>
              <a:ext uri="{FF2B5EF4-FFF2-40B4-BE49-F238E27FC236}">
                <a16:creationId xmlns:a16="http://schemas.microsoft.com/office/drawing/2014/main" id="{E6BEC60E-0D9B-2076-2F47-0C1785347A08}"/>
              </a:ext>
            </a:extLst>
          </p:cNvPr>
          <p:cNvSpPr>
            <a:spLocks noGrp="1"/>
          </p:cNvSpPr>
          <p:nvPr>
            <p:ph type="ftr" idx="14"/>
          </p:nvPr>
        </p:nvSpPr>
        <p:spPr/>
        <p:txBody>
          <a:bodyPr/>
          <a:lstStyle/>
          <a:p>
            <a:r>
              <a:rPr lang="en-GB"/>
              <a:t>Jonathan Segev, Intel</a:t>
            </a:r>
            <a:endParaRPr lang="en-GB" dirty="0"/>
          </a:p>
        </p:txBody>
      </p:sp>
      <p:sp>
        <p:nvSpPr>
          <p:cNvPr id="15" name="Slide Number Placeholder 14">
            <a:extLst>
              <a:ext uri="{FF2B5EF4-FFF2-40B4-BE49-F238E27FC236}">
                <a16:creationId xmlns:a16="http://schemas.microsoft.com/office/drawing/2014/main" id="{8D23224A-661E-4D0D-F2CF-A77E50F769C7}"/>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16" name="Date Placeholder 15">
            <a:extLst>
              <a:ext uri="{FF2B5EF4-FFF2-40B4-BE49-F238E27FC236}">
                <a16:creationId xmlns:a16="http://schemas.microsoft.com/office/drawing/2014/main" id="{DA4E261D-67B6-E68C-CD56-1CE371BB172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848558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June 6</a:t>
            </a:r>
            <a:r>
              <a:rPr lang="en-US" altLang="en-US" b="0" kern="0" baseline="30000" dirty="0"/>
              <a:t>th</a:t>
            </a:r>
            <a:r>
              <a:rPr lang="en-US" altLang="en-US" b="0" kern="0" dirty="0"/>
              <a:t> 		13:00-14:30 ET / </a:t>
            </a:r>
            <a:r>
              <a:rPr lang="en-US" altLang="en-US" kern="0" dirty="0"/>
              <a:t>10:00 – 11:30 PT*</a:t>
            </a:r>
            <a:r>
              <a:rPr lang="en-US" altLang="en-US" sz="1800" b="0" kern="0" baseline="30000" dirty="0"/>
              <a:t> </a:t>
            </a:r>
            <a:endParaRPr lang="en-US" altLang="en-US" kern="0" dirty="0"/>
          </a:p>
          <a:p>
            <a:pPr lvl="1">
              <a:buFont typeface="Arial" panose="020B0604020202020204" pitchFamily="34" charset="0"/>
              <a:buChar char="•"/>
            </a:pPr>
            <a:r>
              <a:rPr lang="en-US" altLang="en-US" kern="0" dirty="0"/>
              <a:t>Tue. </a:t>
            </a:r>
            <a:r>
              <a:rPr lang="en-US" altLang="en-US" b="0" kern="0" dirty="0"/>
              <a:t>June </a:t>
            </a:r>
            <a:r>
              <a:rPr lang="en-US" altLang="en-US" kern="0" dirty="0"/>
              <a:t>20</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endParaRPr lang="en-US" altLang="en-US" sz="1100" b="0" kern="0" baseline="30000" dirty="0"/>
          </a:p>
          <a:p>
            <a:pPr lvl="1">
              <a:buFont typeface="Arial" panose="020B0604020202020204" pitchFamily="34" charset="0"/>
              <a:buChar char="•"/>
            </a:pPr>
            <a:r>
              <a:rPr lang="en-US" altLang="en-US" kern="0" dirty="0"/>
              <a:t>Tue. </a:t>
            </a:r>
            <a:r>
              <a:rPr lang="en-US" altLang="en-US" b="0" kern="0" dirty="0"/>
              <a:t>June 27</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r>
              <a:rPr lang="en-US" altLang="en-US" sz="1600" b="0" kern="0" baseline="30000" dirty="0"/>
              <a:t> </a:t>
            </a:r>
            <a:r>
              <a:rPr lang="en-US" altLang="en-US" sz="1200" b="0" kern="0" baseline="30000" dirty="0"/>
              <a:t>┼</a:t>
            </a:r>
            <a:endParaRPr lang="en-US" altLang="en-US" kern="0" baseline="3000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C2881E85-8E98-8014-E221-84585BB8F944}"/>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C2997F8C-D13D-76B9-B7D9-0233C906F8E5}"/>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10" name="Date Placeholder 9">
            <a:extLst>
              <a:ext uri="{FF2B5EF4-FFF2-40B4-BE49-F238E27FC236}">
                <a16:creationId xmlns:a16="http://schemas.microsoft.com/office/drawing/2014/main" id="{1B4EFE9E-1042-C875-CBC1-AE95C36E3D1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21834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5EF4663-AA46-D1C7-D116-C1A93080BB3D}"/>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49C6FF52-B206-3413-7321-3923A6877E60}"/>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Date Placeholder 4">
            <a:extLst>
              <a:ext uri="{FF2B5EF4-FFF2-40B4-BE49-F238E27FC236}">
                <a16:creationId xmlns:a16="http://schemas.microsoft.com/office/drawing/2014/main" id="{78CB8728-E018-9E74-E08E-0FA483BECF8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9468049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22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t>Doc 23/0785r0</a:t>
            </a:r>
          </a:p>
          <a:p>
            <a:pPr lvl="2">
              <a:lnSpc>
                <a:spcPct val="90000"/>
              </a:lnSpc>
            </a:pPr>
            <a:endParaRPr lang="en-US" dirty="0">
              <a:hlinkClick r:id="rId3">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202FE149-A3D7-27B5-B14E-A2B0D055570E}"/>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DEA2557A-C5F3-FEB1-470C-59DA2A49602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68</a:t>
            </a:fld>
            <a:endParaRPr lang="en-US" dirty="0"/>
          </a:p>
        </p:txBody>
      </p:sp>
      <p:sp>
        <p:nvSpPr>
          <p:cNvPr id="5" name="Date Placeholder 4">
            <a:extLst>
              <a:ext uri="{FF2B5EF4-FFF2-40B4-BE49-F238E27FC236}">
                <a16:creationId xmlns:a16="http://schemas.microsoft.com/office/drawing/2014/main" id="{843E2E6A-1ED9-93C7-DF99-DF1B9817EC34}"/>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1326077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lvl="1">
              <a:buFont typeface="Arial" panose="020B0604020202020204" pitchFamily="34" charset="0"/>
              <a:buChar char="•"/>
            </a:pPr>
            <a:r>
              <a:rPr lang="en-US" sz="1600" dirty="0"/>
              <a:t>June 1</a:t>
            </a:r>
            <a:r>
              <a:rPr lang="en-US" sz="1600" baseline="30000" dirty="0"/>
              <a:t>st</a:t>
            </a:r>
            <a:r>
              <a:rPr lang="en-US" sz="1600" dirty="0"/>
              <a:t> 10am-12pm</a:t>
            </a:r>
          </a:p>
          <a:p>
            <a:pPr lvl="1">
              <a:buFont typeface="Arial" panose="020B0604020202020204" pitchFamily="34" charset="0"/>
              <a:buChar char="•"/>
            </a:pPr>
            <a:r>
              <a:rPr lang="en-US" sz="1600" dirty="0"/>
              <a:t>June 5</a:t>
            </a:r>
            <a:r>
              <a:rPr lang="en-US" sz="1600" baseline="30000" dirty="0"/>
              <a:t>th</a:t>
            </a:r>
            <a:r>
              <a:rPr lang="en-US" sz="1600" dirty="0"/>
              <a:t> 10am-12pm</a:t>
            </a:r>
          </a:p>
          <a:p>
            <a:pPr lvl="1">
              <a:buFont typeface="Arial" panose="020B0604020202020204" pitchFamily="34" charset="0"/>
              <a:buChar char="•"/>
            </a:pPr>
            <a:r>
              <a:rPr lang="en-US" sz="1600" dirty="0"/>
              <a:t>June 12</a:t>
            </a:r>
            <a:r>
              <a:rPr lang="en-US" sz="1600" baseline="30000" dirty="0"/>
              <a:t>th</a:t>
            </a:r>
            <a:r>
              <a:rPr lang="en-US" sz="1600" dirty="0"/>
              <a:t> 10am-12pm</a:t>
            </a:r>
          </a:p>
          <a:p>
            <a:pPr lvl="1">
              <a:buFont typeface="Arial" panose="020B0604020202020204" pitchFamily="34" charset="0"/>
              <a:buChar char="•"/>
            </a:pPr>
            <a:r>
              <a:rPr lang="en-US" sz="1600" dirty="0"/>
              <a:t>June 19</a:t>
            </a:r>
            <a:r>
              <a:rPr lang="en-US" sz="1600" baseline="30000" dirty="0"/>
              <a:t>th</a:t>
            </a:r>
            <a:r>
              <a:rPr lang="en-US" sz="1600" dirty="0"/>
              <a:t> 10am-12pm</a:t>
            </a:r>
          </a:p>
          <a:p>
            <a:pPr lvl="1">
              <a:buFont typeface="Arial" panose="020B0604020202020204" pitchFamily="34" charset="0"/>
              <a:buChar char="•"/>
            </a:pPr>
            <a:r>
              <a:rPr lang="en-US" sz="1600" dirty="0"/>
              <a:t>June 26</a:t>
            </a:r>
            <a:r>
              <a:rPr lang="en-US" sz="1600" baseline="30000" dirty="0"/>
              <a:t>th</a:t>
            </a:r>
            <a:r>
              <a:rPr lang="en-US" sz="1600" dirty="0"/>
              <a:t> 10am-12pm</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July:</a:t>
            </a:r>
          </a:p>
          <a:p>
            <a:pPr lvl="1">
              <a:lnSpc>
                <a:spcPct val="90000"/>
              </a:lnSpc>
            </a:pPr>
            <a:r>
              <a:rPr lang="en-US" dirty="0"/>
              <a:t>Address PAR comments</a:t>
            </a:r>
          </a:p>
          <a:p>
            <a:pPr lvl="1">
              <a:lnSpc>
                <a:spcPct val="90000"/>
              </a:lnSpc>
            </a:pPr>
            <a:r>
              <a:rPr lang="en-US" dirty="0"/>
              <a:t>Technical presentations and discussion addressing UHR PAR KPIs</a:t>
            </a:r>
          </a:p>
          <a:p>
            <a:pPr lvl="1">
              <a:lnSpc>
                <a:spcPct val="90000"/>
              </a:lnSpc>
            </a:pPr>
            <a:r>
              <a:rPr lang="en-US" dirty="0"/>
              <a:t>Joint meeting with 802.1 TSN TG</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a:t>
            </a:r>
          </a:p>
        </p:txBody>
      </p:sp>
      <p:sp>
        <p:nvSpPr>
          <p:cNvPr id="3" name="Footer Placeholder 2">
            <a:extLst>
              <a:ext uri="{FF2B5EF4-FFF2-40B4-BE49-F238E27FC236}">
                <a16:creationId xmlns:a16="http://schemas.microsoft.com/office/drawing/2014/main" id="{A2E91323-A3E4-0559-65BC-5B00B98A3011}"/>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F9851C8C-9C92-40DF-CBFC-E691CCCE4E1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69</a:t>
            </a:fld>
            <a:endParaRPr lang="en-US" dirty="0"/>
          </a:p>
        </p:txBody>
      </p:sp>
      <p:sp>
        <p:nvSpPr>
          <p:cNvPr id="7" name="Date Placeholder 6">
            <a:extLst>
              <a:ext uri="{FF2B5EF4-FFF2-40B4-BE49-F238E27FC236}">
                <a16:creationId xmlns:a16="http://schemas.microsoft.com/office/drawing/2014/main" id="{70659561-72CB-E88E-6270-933AFA9A3DA4}"/>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39741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D1CAF19-AADD-D68E-0166-AA3F24A5E3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dirty="0">
                <a:solidFill>
                  <a:srgbClr val="000000"/>
                </a:solidFill>
                <a:ea typeface="Arial Unicode MS" pitchFamily="34" charset="-122"/>
              </a:rPr>
              <a:t>May 2023</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dirty="0">
                <a:solidFill>
                  <a:srgbClr val="000000"/>
                </a:solidFill>
                <a:latin typeface="Times New Roman" panose="02020603050405020304" pitchFamily="18" charset="0"/>
                <a:ea typeface="Arial Unicode MS" pitchFamily="34" charset="-122"/>
              </a:rPr>
              <a:t>Bo Sun (Sanechips)</a:t>
            </a: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70</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a:bodyPr>
          <a:lstStyle/>
          <a:p>
            <a:pPr>
              <a:buFont typeface="Arial" panose="020B0604020202020204" pitchFamily="34" charset="0"/>
              <a:buChar char="•"/>
            </a:pPr>
            <a:r>
              <a:rPr lang="en-GB" altLang="en-US" dirty="0"/>
              <a:t>3 AMP SG meetings were planned in this week</a:t>
            </a:r>
          </a:p>
          <a:p>
            <a:pPr>
              <a:buFont typeface="Arial" panose="020B0604020202020204" pitchFamily="34" charset="0"/>
              <a:buChar char="•"/>
            </a:pPr>
            <a:r>
              <a:rPr lang="en-GB" altLang="en-US" dirty="0"/>
              <a:t>AMP SG elected Steve </a:t>
            </a:r>
            <a:r>
              <a:rPr lang="en-GB" altLang="en-US" dirty="0" err="1"/>
              <a:t>Shellhammer</a:t>
            </a:r>
            <a:r>
              <a:rPr lang="en-GB" altLang="en-US" dirty="0"/>
              <a:t> as SG Vice Chair and </a:t>
            </a:r>
            <a:r>
              <a:rPr lang="en-GB" altLang="en-US" dirty="0" err="1"/>
              <a:t>Hao</a:t>
            </a:r>
            <a:r>
              <a:rPr lang="en-GB" altLang="en-US" dirty="0"/>
              <a:t> Wang as SG Secretary</a:t>
            </a:r>
          </a:p>
          <a:p>
            <a:pPr lvl="0">
              <a:buFont typeface="Arial" panose="020B0604020202020204" pitchFamily="34" charset="0"/>
              <a:buChar char="•"/>
            </a:pPr>
            <a:r>
              <a:rPr lang="en-GB" altLang="en-US" dirty="0"/>
              <a:t>6 technical submissions were presented and discussed, covering use cases and tech feasibility, to assist PAR/CSD development.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https://mentor.ieee.org/802.11/dcn/23/11-23-0577-03-0amp-amp-sg-meeting-agenda-for-may-interim-2023.pptx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71</a:t>
            </a:fld>
            <a:endParaRPr lang="en-US"/>
          </a:p>
        </p:txBody>
      </p:sp>
      <p:sp>
        <p:nvSpPr>
          <p:cNvPr id="5" name="页脚占位符 4"/>
          <p:cNvSpPr>
            <a:spLocks noGrp="1"/>
          </p:cNvSpPr>
          <p:nvPr>
            <p:ph type="ftr" idx="14"/>
          </p:nvPr>
        </p:nvSpPr>
        <p:spPr/>
        <p:txBody>
          <a:bodyPr/>
          <a:lstStyle/>
          <a:p>
            <a:pPr>
              <a:defRPr/>
            </a:pPr>
            <a:r>
              <a:rPr lang="en-US" dirty="0"/>
              <a:t>Bo Sun (Sanechips)</a:t>
            </a:r>
          </a:p>
        </p:txBody>
      </p:sp>
      <p:sp>
        <p:nvSpPr>
          <p:cNvPr id="6" name="日期占位符 5"/>
          <p:cNvSpPr>
            <a:spLocks noGrp="1"/>
          </p:cNvSpPr>
          <p:nvPr>
            <p:ph type="dt" idx="15"/>
          </p:nvPr>
        </p:nvSpPr>
        <p:spPr/>
        <p:txBody>
          <a:bodyPr/>
          <a:lstStyle/>
          <a:p>
            <a:pPr>
              <a:defRPr/>
            </a:pPr>
            <a:r>
              <a:rPr lang="en-US" dirty="0"/>
              <a:t>May 2023</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72</a:t>
            </a:fld>
            <a:endParaRPr lang="en-US"/>
          </a:p>
        </p:txBody>
      </p:sp>
      <p:sp>
        <p:nvSpPr>
          <p:cNvPr id="5" name="页脚占位符 4"/>
          <p:cNvSpPr>
            <a:spLocks noGrp="1"/>
          </p:cNvSpPr>
          <p:nvPr>
            <p:ph type="ftr" idx="14"/>
          </p:nvPr>
        </p:nvSpPr>
        <p:spPr/>
        <p:txBody>
          <a:bodyPr/>
          <a:lstStyle/>
          <a:p>
            <a:pPr>
              <a:defRPr/>
            </a:pPr>
            <a:r>
              <a:rPr lang="en-US" dirty="0"/>
              <a:t>Bo Sun (Sanechips)</a:t>
            </a:r>
          </a:p>
        </p:txBody>
      </p:sp>
      <p:sp>
        <p:nvSpPr>
          <p:cNvPr id="6" name="日期占位符 5"/>
          <p:cNvSpPr>
            <a:spLocks noGrp="1"/>
          </p:cNvSpPr>
          <p:nvPr>
            <p:ph type="dt" idx="15"/>
          </p:nvPr>
        </p:nvSpPr>
        <p:spPr/>
        <p:txBody>
          <a:bodyPr/>
          <a:lstStyle/>
          <a:p>
            <a:pPr>
              <a:defRPr/>
            </a:pPr>
            <a:r>
              <a:rPr lang="en-US" dirty="0"/>
              <a:t>May 2023</a:t>
            </a:r>
          </a:p>
        </p:txBody>
      </p:sp>
      <p:sp>
        <p:nvSpPr>
          <p:cNvPr id="7" name="标题 6"/>
          <p:cNvSpPr>
            <a:spLocks noGrp="1"/>
          </p:cNvSpPr>
          <p:nvPr>
            <p:ph type="title"/>
          </p:nvPr>
        </p:nvSpPr>
        <p:spPr/>
        <p:txBody>
          <a:bodyPr/>
          <a:lstStyle/>
          <a:p>
            <a:r>
              <a:rPr lang="en-US" altLang="zh-CN" dirty="0"/>
              <a:t>AMP SG Teleconference Plan</a:t>
            </a:r>
            <a:endParaRPr lang="zh-CN" altLang="en-US" dirty="0"/>
          </a:p>
        </p:txBody>
      </p:sp>
      <p:sp>
        <p:nvSpPr>
          <p:cNvPr id="9" name="内容占位符 2"/>
          <p:cNvSpPr txBox="1">
            <a:spLocks/>
          </p:cNvSpPr>
          <p:nvPr/>
        </p:nvSpPr>
        <p:spPr>
          <a:xfrm>
            <a:off x="914401" y="1981201"/>
            <a:ext cx="10361084" cy="4419599"/>
          </a:xfrm>
          <a:prstGeom prst="rect">
            <a:avLst/>
          </a:prstGeom>
        </p:spPr>
        <p:txBody>
          <a:bodyPr>
            <a:no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May 802 interim session:</a:t>
            </a:r>
          </a:p>
          <a:p>
            <a:pPr marL="586105" lvl="1" indent="-285750">
              <a:lnSpc>
                <a:spcPct val="150000"/>
              </a:lnSpc>
              <a:spcBef>
                <a:spcPts val="600"/>
              </a:spcBef>
              <a:spcAft>
                <a:spcPts val="600"/>
              </a:spcAft>
              <a:buFont typeface="Arial" panose="020B0604020202020204" pitchFamily="34" charset="0"/>
              <a:buChar char="•"/>
            </a:pPr>
            <a:r>
              <a:rPr lang="en-US" sz="2400" dirty="0"/>
              <a:t>May 30, 10:00am, ET; 2 hours, </a:t>
            </a:r>
            <a:r>
              <a:rPr lang="en-US" sz="2400" dirty="0" err="1"/>
              <a:t>webex</a:t>
            </a:r>
            <a:endParaRPr lang="en-US" sz="2400" dirty="0"/>
          </a:p>
          <a:p>
            <a:pPr marL="586105" lvl="1" indent="-285750">
              <a:lnSpc>
                <a:spcPct val="150000"/>
              </a:lnSpc>
              <a:spcBef>
                <a:spcPts val="600"/>
              </a:spcBef>
              <a:spcAft>
                <a:spcPts val="600"/>
              </a:spcAft>
              <a:buFont typeface="Arial" panose="020B0604020202020204" pitchFamily="34" charset="0"/>
              <a:buChar char="•"/>
            </a:pPr>
            <a:r>
              <a:rPr lang="en-US" sz="2400" dirty="0"/>
              <a:t>Jun 13, 10:00am, ET; 2 hours, </a:t>
            </a:r>
            <a:r>
              <a:rPr lang="en-US" sz="2400" dirty="0" err="1"/>
              <a:t>webex</a:t>
            </a:r>
            <a:endParaRPr lang="en-US" sz="2400" dirty="0"/>
          </a:p>
          <a:p>
            <a:pPr marL="586105" lvl="1" indent="-285750">
              <a:lnSpc>
                <a:spcPct val="150000"/>
              </a:lnSpc>
              <a:spcBef>
                <a:spcPts val="600"/>
              </a:spcBef>
              <a:spcAft>
                <a:spcPts val="600"/>
              </a:spcAft>
              <a:buFont typeface="Arial" panose="020B0604020202020204" pitchFamily="34" charset="0"/>
              <a:buChar char="•"/>
            </a:pPr>
            <a:r>
              <a:rPr lang="en-US" sz="2400" dirty="0"/>
              <a:t>Jun 27, 10:00am, ET; 2 hours, </a:t>
            </a:r>
            <a:r>
              <a:rPr lang="en-US" sz="2400" dirty="0" err="1"/>
              <a:t>webex</a:t>
            </a:r>
            <a:endParaRPr lang="en-US" sz="2400" dirty="0"/>
          </a:p>
        </p:txBody>
      </p:sp>
    </p:spTree>
    <p:extLst>
      <p:ext uri="{BB962C8B-B14F-4D97-AF65-F5344CB8AC3E}">
        <p14:creationId xmlns:p14="http://schemas.microsoft.com/office/powerpoint/2010/main" val="1844193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D5816F57-5A65-212C-F811-AC9A5E76DD8B}"/>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16CB6343-5304-7766-C5DF-48C9FFFB55B0}"/>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5" name="Date Placeholder 4">
            <a:extLst>
              <a:ext uri="{FF2B5EF4-FFF2-40B4-BE49-F238E27FC236}">
                <a16:creationId xmlns:a16="http://schemas.microsoft.com/office/drawing/2014/main" id="{25163864-BC32-A70A-9FA3-ABE6021FCB6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83644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May 2023</a:t>
            </a:r>
          </a:p>
        </p:txBody>
      </p:sp>
      <p:sp>
        <p:nvSpPr>
          <p:cNvPr id="2" name="Footer Placeholder 1">
            <a:extLst>
              <a:ext uri="{FF2B5EF4-FFF2-40B4-BE49-F238E27FC236}">
                <a16:creationId xmlns:a16="http://schemas.microsoft.com/office/drawing/2014/main" id="{4C824461-B3EE-8874-09A0-BD28DB867548}"/>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E570468D-E3BA-ACB3-F978-66FF5DD8DA72}"/>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F92CF3BE-A6E7-3A0C-11CD-E07C16594C3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59747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AM2</a:t>
            </a:r>
          </a:p>
          <a:p>
            <a:pPr marL="685800" lvl="2" indent="-342900">
              <a:lnSpc>
                <a:spcPct val="90000"/>
              </a:lnSpc>
            </a:pPr>
            <a:r>
              <a:rPr lang="en-US" sz="2000" dirty="0"/>
              <a:t>Wednesday AM2</a:t>
            </a:r>
          </a:p>
          <a:p>
            <a:pPr marL="685800" lvl="2" indent="-342900">
              <a:lnSpc>
                <a:spcPct val="90000"/>
              </a:lnSpc>
            </a:pPr>
            <a:r>
              <a:rPr lang="en-US" sz="2000" dirty="0"/>
              <a:t>Thursday AM1</a:t>
            </a:r>
          </a:p>
          <a:p>
            <a:pPr marL="685800" lvl="2" indent="-342900">
              <a:lnSpc>
                <a:spcPct val="90000"/>
              </a:lnSpc>
            </a:pPr>
            <a:r>
              <a:rPr lang="en-US" sz="2000" dirty="0"/>
              <a:t>Agenda: 11-23/550r6</a:t>
            </a:r>
          </a:p>
          <a:p>
            <a:pPr marL="342900" lvl="2" indent="0">
              <a:lnSpc>
                <a:spcPct val="90000"/>
              </a:lnSpc>
              <a:buNone/>
            </a:pPr>
            <a:endParaRPr lang="en-US" sz="2000" dirty="0"/>
          </a:p>
          <a:p>
            <a:pPr marL="342900" lvl="1" indent="-342900">
              <a:lnSpc>
                <a:spcPct val="90000"/>
              </a:lnSpc>
              <a:buChar char="•"/>
            </a:pPr>
            <a:r>
              <a:rPr lang="en-US" sz="2400" b="1" dirty="0">
                <a:ea typeface="+mn-ea"/>
                <a:cs typeface="+mn-cs"/>
              </a:rPr>
              <a:t>AIML TIG discussed on contribution to the UHR SG</a:t>
            </a:r>
          </a:p>
          <a:p>
            <a:pPr marL="685800" lvl="2" indent="-342900">
              <a:lnSpc>
                <a:spcPct val="90000"/>
              </a:lnSpc>
            </a:pPr>
            <a:r>
              <a:rPr lang="en-US" sz="2000" dirty="0"/>
              <a:t>Chair will submit a contribution to UHR SG for July 2023 meeting session</a:t>
            </a:r>
          </a:p>
          <a:p>
            <a:pPr marL="1028700" lvl="3" indent="-342900">
              <a:lnSpc>
                <a:spcPct val="90000"/>
              </a:lnSpc>
            </a:pPr>
            <a:r>
              <a:rPr lang="en-US" sz="2000" dirty="0"/>
              <a:t>Similar to the AIML TIG Status report presented to 802.11 WG in Jan 2023</a:t>
            </a:r>
          </a:p>
          <a:p>
            <a:pPr marL="1028700" lvl="3" indent="-342900">
              <a:lnSpc>
                <a:spcPct val="90000"/>
              </a:lnSpc>
            </a:pPr>
            <a:r>
              <a:rPr lang="en-US" sz="2000" dirty="0"/>
              <a:t>Will conduct straw poll to poll the interests of UHR SG members on particular use cases</a:t>
            </a:r>
          </a:p>
          <a:p>
            <a:pPr marL="685800" lvl="2" indent="-342900">
              <a:lnSpc>
                <a:spcPct val="90000"/>
              </a:lnSpc>
            </a:pPr>
            <a:r>
              <a:rPr lang="en-US" sz="2000" dirty="0"/>
              <a:t>Will discuss the next steps of the AIML TIG based on the outcome</a:t>
            </a: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937F0822-DA13-F8F5-65DB-C129CFA1C66C}"/>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C459B5C2-9C93-B0D3-DCE6-038A90991D2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75</a:t>
            </a:fld>
            <a:endParaRPr lang="en-US" dirty="0"/>
          </a:p>
        </p:txBody>
      </p:sp>
      <p:sp>
        <p:nvSpPr>
          <p:cNvPr id="5" name="Date Placeholder 4">
            <a:extLst>
              <a:ext uri="{FF2B5EF4-FFF2-40B4-BE49-F238E27FC236}">
                <a16:creationId xmlns:a16="http://schemas.microsoft.com/office/drawing/2014/main" id="{396C9098-0C6F-8BC9-30A5-30ED7390AD36}"/>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1521777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10 technical contributions</a:t>
            </a:r>
          </a:p>
          <a:p>
            <a:pPr marL="685800" lvl="2" indent="-342900">
              <a:lnSpc>
                <a:spcPct val="90000"/>
              </a:lnSpc>
            </a:pPr>
            <a:r>
              <a:rPr lang="en-US" sz="2000" dirty="0"/>
              <a:t>4 technical report draft proposals</a:t>
            </a:r>
          </a:p>
          <a:p>
            <a:pPr marL="685800" lvl="2" indent="-342900">
              <a:lnSpc>
                <a:spcPct val="90000"/>
              </a:lnSpc>
            </a:pPr>
            <a:r>
              <a:rPr lang="en-US" sz="2000" dirty="0"/>
              <a:t>1 new use case: may be merged into existing use case</a:t>
            </a:r>
          </a:p>
          <a:p>
            <a:pPr marL="685800" lvl="2" indent="-342900">
              <a:lnSpc>
                <a:spcPct val="90000"/>
              </a:lnSpc>
            </a:pPr>
            <a:r>
              <a:rPr lang="en-US" sz="2000" dirty="0"/>
              <a:t>3 additional technical contribution on AIML-based CSI compression</a:t>
            </a:r>
          </a:p>
          <a:p>
            <a:pPr marL="685800" lvl="2" indent="-342900">
              <a:lnSpc>
                <a:spcPct val="90000"/>
              </a:lnSpc>
            </a:pPr>
            <a:r>
              <a:rPr lang="en-US" sz="2000" dirty="0"/>
              <a:t>2 additional technical contribution on AIML model sharing use case</a:t>
            </a:r>
          </a:p>
          <a:p>
            <a:pPr marL="342900" lvl="2" indent="0">
              <a:lnSpc>
                <a:spcPct val="90000"/>
              </a:lnSpc>
              <a:buNone/>
            </a:pPr>
            <a:endParaRPr lang="en-US" dirty="0"/>
          </a:p>
          <a:p>
            <a:pPr>
              <a:lnSpc>
                <a:spcPct val="90000"/>
              </a:lnSpc>
            </a:pPr>
            <a:r>
              <a:rPr lang="en-US" sz="2400" b="1" dirty="0">
                <a:ea typeface="+mn-ea"/>
                <a:cs typeface="+mn-cs"/>
              </a:rPr>
              <a:t>Use case 4 of AIML-based Roaming Enhancement has been approved and integrated into the AIML TIG technical report</a:t>
            </a:r>
          </a:p>
          <a:p>
            <a:pPr lvl="1">
              <a:lnSpc>
                <a:spcPct val="90000"/>
              </a:lnSpc>
            </a:pPr>
            <a:r>
              <a:rPr lang="en-US" b="1" dirty="0">
                <a:ea typeface="+mn-ea"/>
                <a:cs typeface="+mn-cs"/>
              </a:rPr>
              <a:t>Technical report draft: 11-22/987r7 now contains 4 use cases:</a:t>
            </a:r>
          </a:p>
          <a:p>
            <a:pPr marL="1314450" lvl="2" indent="-457200">
              <a:lnSpc>
                <a:spcPct val="90000"/>
              </a:lnSpc>
              <a:buFont typeface="+mj-lt"/>
              <a:buAutoNum type="arabicPeriod"/>
            </a:pPr>
            <a:r>
              <a:rPr lang="en-US" sz="2000" dirty="0"/>
              <a:t>AIML-based CSI Compression</a:t>
            </a:r>
          </a:p>
          <a:p>
            <a:pPr marL="1314450" lvl="2" indent="-457200">
              <a:lnSpc>
                <a:spcPct val="90000"/>
              </a:lnSpc>
              <a:buFont typeface="+mj-lt"/>
              <a:buAutoNum type="arabicPeriod"/>
            </a:pPr>
            <a:r>
              <a:rPr lang="en-US" sz="2000" dirty="0"/>
              <a:t>AIML-based channel access</a:t>
            </a:r>
          </a:p>
          <a:p>
            <a:pPr marL="1314450" lvl="2" indent="-457200">
              <a:lnSpc>
                <a:spcPct val="90000"/>
              </a:lnSpc>
              <a:buFont typeface="+mj-lt"/>
              <a:buAutoNum type="arabicPeriod"/>
            </a:pPr>
            <a:r>
              <a:rPr lang="en-US" sz="2000" dirty="0"/>
              <a:t>AIML Model sharing</a:t>
            </a:r>
          </a:p>
          <a:p>
            <a:pPr marL="1314450" lvl="2" indent="-457200">
              <a:lnSpc>
                <a:spcPct val="90000"/>
              </a:lnSpc>
              <a:buFont typeface="+mj-lt"/>
              <a:buAutoNum type="arabicPeriod"/>
            </a:pPr>
            <a:r>
              <a:rPr lang="en-US" sz="2000" dirty="0"/>
              <a:t>AIML-based roaming enhancement</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8E6061E1-24CA-8BCB-ADF6-7295586E813A}"/>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000F45F7-250C-8AFC-C0E0-C0D707FAC38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76</a:t>
            </a:fld>
            <a:endParaRPr lang="en-US" dirty="0"/>
          </a:p>
        </p:txBody>
      </p:sp>
      <p:sp>
        <p:nvSpPr>
          <p:cNvPr id="5" name="Date Placeholder 4">
            <a:extLst>
              <a:ext uri="{FF2B5EF4-FFF2-40B4-BE49-F238E27FC236}">
                <a16:creationId xmlns:a16="http://schemas.microsoft.com/office/drawing/2014/main" id="{2F95F924-402D-A50D-6D2C-B9FE99F9F4DA}"/>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3131467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3 Teleconferences on Tuesdays announced on the reflector: </a:t>
            </a:r>
          </a:p>
          <a:p>
            <a:pPr lvl="1">
              <a:lnSpc>
                <a:spcPct val="80000"/>
              </a:lnSpc>
            </a:pPr>
            <a:r>
              <a:rPr lang="en-US" altLang="en-US" b="1" dirty="0"/>
              <a:t>May 30, 2023 at 10 am -- 11:30 am ET</a:t>
            </a:r>
          </a:p>
          <a:p>
            <a:pPr lvl="1">
              <a:lnSpc>
                <a:spcPct val="80000"/>
              </a:lnSpc>
            </a:pPr>
            <a:r>
              <a:rPr lang="en-US" altLang="en-US" b="1" dirty="0"/>
              <a:t>June 13, 2023 at 10 am – 11:30 am ET</a:t>
            </a:r>
          </a:p>
          <a:p>
            <a:pPr lvl="1">
              <a:lnSpc>
                <a:spcPct val="80000"/>
              </a:lnSpc>
            </a:pPr>
            <a:r>
              <a:rPr lang="en-US" altLang="en-US" b="1" dirty="0"/>
              <a:t>June 27, 2023 at 10 am – 11:30 am ET</a:t>
            </a:r>
          </a:p>
          <a:p>
            <a:pPr marL="457200" lvl="1" indent="0">
              <a:lnSpc>
                <a:spcPct val="90000"/>
              </a:lnSpc>
              <a:buNone/>
            </a:pPr>
            <a:endParaRPr lang="en-US" kern="0" dirty="0"/>
          </a:p>
          <a:p>
            <a:pPr>
              <a:lnSpc>
                <a:spcPct val="90000"/>
              </a:lnSpc>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 2023</a:t>
            </a:r>
          </a:p>
        </p:txBody>
      </p:sp>
      <p:sp>
        <p:nvSpPr>
          <p:cNvPr id="3" name="Footer Placeholder 2">
            <a:extLst>
              <a:ext uri="{FF2B5EF4-FFF2-40B4-BE49-F238E27FC236}">
                <a16:creationId xmlns:a16="http://schemas.microsoft.com/office/drawing/2014/main" id="{EC8B7383-BC39-8745-4CCD-EE957D52A7EC}"/>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8C711303-B6A1-FCEB-A7F4-1C5E674054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77</a:t>
            </a:fld>
            <a:endParaRPr lang="en-US" dirty="0"/>
          </a:p>
        </p:txBody>
      </p:sp>
      <p:sp>
        <p:nvSpPr>
          <p:cNvPr id="6" name="Date Placeholder 5">
            <a:extLst>
              <a:ext uri="{FF2B5EF4-FFF2-40B4-BE49-F238E27FC236}">
                <a16:creationId xmlns:a16="http://schemas.microsoft.com/office/drawing/2014/main" id="{66F9990D-C93C-1119-D517-6084E458B108}"/>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25355815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D10358-1819-A459-E114-42E67C5CEF9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7B52ED6F-B987-E4E3-189C-76CCF7127DC7}"/>
              </a:ext>
            </a:extLst>
          </p:cNvPr>
          <p:cNvSpPr>
            <a:spLocks noGrp="1"/>
          </p:cNvSpPr>
          <p:nvPr>
            <p:ph type="body" idx="1"/>
          </p:nvPr>
        </p:nvSpPr>
        <p:spPr/>
        <p:txBody>
          <a:bodyPr/>
          <a:lstStyle/>
          <a:p>
            <a:r>
              <a:rPr lang="en-US" dirty="0"/>
              <a:t>From Mid-Week Plenary</a:t>
            </a:r>
          </a:p>
        </p:txBody>
      </p:sp>
      <p:sp>
        <p:nvSpPr>
          <p:cNvPr id="4" name="Date Placeholder 3">
            <a:extLst>
              <a:ext uri="{FF2B5EF4-FFF2-40B4-BE49-F238E27FC236}">
                <a16:creationId xmlns:a16="http://schemas.microsoft.com/office/drawing/2014/main" id="{2A26A9D6-4167-DD6D-2EBB-FA9740FE9BDD}"/>
              </a:ext>
            </a:extLst>
          </p:cNvPr>
          <p:cNvSpPr>
            <a:spLocks noGrp="1"/>
          </p:cNvSpPr>
          <p:nvPr>
            <p:ph type="dt" idx="10"/>
          </p:nvPr>
        </p:nvSpPr>
        <p:spPr/>
        <p:txBody>
          <a:bodyPr/>
          <a:lstStyle/>
          <a:p>
            <a:pPr>
              <a:defRPr/>
            </a:pPr>
            <a:r>
              <a:rPr lang="en-US"/>
              <a:t>September 2022</a:t>
            </a:r>
            <a:endParaRPr lang="en-US" dirty="0"/>
          </a:p>
        </p:txBody>
      </p:sp>
      <p:sp>
        <p:nvSpPr>
          <p:cNvPr id="5" name="Footer Placeholder 4">
            <a:extLst>
              <a:ext uri="{FF2B5EF4-FFF2-40B4-BE49-F238E27FC236}">
                <a16:creationId xmlns:a16="http://schemas.microsoft.com/office/drawing/2014/main" id="{F3AFADBA-4729-D23C-0775-D04A09F9D245}"/>
              </a:ext>
            </a:extLst>
          </p:cNvPr>
          <p:cNvSpPr>
            <a:spLocks noGrp="1"/>
          </p:cNvSpPr>
          <p:nvPr>
            <p:ph type="ftr" idx="11"/>
          </p:nvPr>
        </p:nvSpPr>
        <p:spPr/>
        <p:txBody>
          <a:bodyPr/>
          <a:lstStyle/>
          <a:p>
            <a:pPr>
              <a:defRPr/>
            </a:pPr>
            <a:r>
              <a:rPr lang="en-US"/>
              <a:t>Xiaofei Wang (InterDigital)</a:t>
            </a:r>
            <a:endParaRPr lang="en-US" dirty="0"/>
          </a:p>
        </p:txBody>
      </p:sp>
      <p:sp>
        <p:nvSpPr>
          <p:cNvPr id="6" name="Slide Number Placeholder 5">
            <a:extLst>
              <a:ext uri="{FF2B5EF4-FFF2-40B4-BE49-F238E27FC236}">
                <a16:creationId xmlns:a16="http://schemas.microsoft.com/office/drawing/2014/main" id="{1FCA9530-7B31-DC3B-0EBB-18D4A8C80751}"/>
              </a:ext>
            </a:extLst>
          </p:cNvPr>
          <p:cNvSpPr>
            <a:spLocks noGrp="1"/>
          </p:cNvSpPr>
          <p:nvPr>
            <p:ph type="sldNum" idx="12"/>
          </p:nvPr>
        </p:nvSpPr>
        <p:spPr/>
        <p:txBody>
          <a:bodyPr/>
          <a:lstStyle/>
          <a:p>
            <a:pPr>
              <a:defRPr/>
            </a:pPr>
            <a:r>
              <a:rPr lang="en-US"/>
              <a:t>Slide </a:t>
            </a:r>
            <a:fld id="{C0237118-83BD-4B23-982E-CD5E6FF86FA7}" type="slidenum">
              <a:rPr lang="en-US" smtClean="0"/>
              <a:pPr>
                <a:defRPr/>
              </a:pPr>
              <a:t>78</a:t>
            </a:fld>
            <a:endParaRPr lang="en-US" dirty="0"/>
          </a:p>
        </p:txBody>
      </p:sp>
    </p:spTree>
    <p:extLst>
      <p:ext uri="{BB962C8B-B14F-4D97-AF65-F5344CB8AC3E}">
        <p14:creationId xmlns:p14="http://schemas.microsoft.com/office/powerpoint/2010/main" val="3084092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May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4177689740"/>
              </p:ext>
            </p:extLst>
          </p:nvPr>
        </p:nvGraphicFramePr>
        <p:xfrm>
          <a:off x="1001713" y="240823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1001713" y="240823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C6167F5-8613-FBB6-0B2C-C82C345C543B}"/>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B2EB4790-4FBD-6C91-0609-45119C0165FA}"/>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4" name="Date Placeholder 3">
            <a:extLst>
              <a:ext uri="{FF2B5EF4-FFF2-40B4-BE49-F238E27FC236}">
                <a16:creationId xmlns:a16="http://schemas.microsoft.com/office/drawing/2014/main" id="{8C1FF4F2-15D1-A4F9-B18E-0BB5BE3433C5}"/>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999298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03CF-1292-F8F5-E66C-F015E21D6678}"/>
              </a:ext>
            </a:extLst>
          </p:cNvPr>
          <p:cNvSpPr>
            <a:spLocks noGrp="1"/>
          </p:cNvSpPr>
          <p:nvPr>
            <p:ph type="title"/>
          </p:nvPr>
        </p:nvSpPr>
        <p:spPr/>
        <p:txBody>
          <a:bodyPr/>
          <a:lstStyle/>
          <a:p>
            <a:r>
              <a:rPr lang="en-US" dirty="0"/>
              <a:t>Attendance by affiliation (May interim session)</a:t>
            </a:r>
          </a:p>
        </p:txBody>
      </p:sp>
      <p:pic>
        <p:nvPicPr>
          <p:cNvPr id="8" name="Content Placeholder 7">
            <a:extLst>
              <a:ext uri="{FF2B5EF4-FFF2-40B4-BE49-F238E27FC236}">
                <a16:creationId xmlns:a16="http://schemas.microsoft.com/office/drawing/2014/main" id="{BF52612E-5DF9-27E3-4E1C-7430CDB13D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22278"/>
            <a:ext cx="8839199" cy="4830190"/>
          </a:xfrm>
        </p:spPr>
      </p:pic>
      <p:sp>
        <p:nvSpPr>
          <p:cNvPr id="4" name="Slide Number Placeholder 3">
            <a:extLst>
              <a:ext uri="{FF2B5EF4-FFF2-40B4-BE49-F238E27FC236}">
                <a16:creationId xmlns:a16="http://schemas.microsoft.com/office/drawing/2014/main" id="{F7121E83-A1F7-955F-7A67-7B854C1A25A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F2CC7DBC-13A2-7DCE-7A42-7CB3806CAE9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F0EA8C8-6700-EE27-0DE8-92A010B3336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41992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a:t>
            </a:r>
            <a:endParaRPr lang="en-US" dirty="0"/>
          </a:p>
        </p:txBody>
      </p:sp>
      <p:pic>
        <p:nvPicPr>
          <p:cNvPr id="7" name="Picture 6">
            <a:extLst>
              <a:ext uri="{FF2B5EF4-FFF2-40B4-BE49-F238E27FC236}">
                <a16:creationId xmlns:a16="http://schemas.microsoft.com/office/drawing/2014/main" id="{8E939D56-8D6E-0764-88DD-A22D1010EDAC}"/>
              </a:ext>
            </a:extLst>
          </p:cNvPr>
          <p:cNvPicPr>
            <a:picLocks noChangeAspect="1"/>
          </p:cNvPicPr>
          <p:nvPr/>
        </p:nvPicPr>
        <p:blipFill>
          <a:blip r:embed="rId2"/>
          <a:stretch>
            <a:fillRect/>
          </a:stretch>
        </p:blipFill>
        <p:spPr>
          <a:xfrm>
            <a:off x="1339305" y="1523883"/>
            <a:ext cx="8908026" cy="4696408"/>
          </a:xfrm>
          <a:prstGeom prst="rect">
            <a:avLst/>
          </a:prstGeom>
        </p:spPr>
      </p:pic>
      <p:sp>
        <p:nvSpPr>
          <p:cNvPr id="3" name="Footer Placeholder 2">
            <a:extLst>
              <a:ext uri="{FF2B5EF4-FFF2-40B4-BE49-F238E27FC236}">
                <a16:creationId xmlns:a16="http://schemas.microsoft.com/office/drawing/2014/main" id="{C89DE6E0-AB1D-F926-73B4-993B342A6CDA}"/>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FEF2AFE-6401-52BB-D9CA-7A5C6599C165}"/>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8787471F-54A9-114B-230E-F7C0520AB65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37576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F380-B4F2-D584-5161-1755253DBEA8}"/>
              </a:ext>
            </a:extLst>
          </p:cNvPr>
          <p:cNvSpPr>
            <a:spLocks noGrp="1"/>
          </p:cNvSpPr>
          <p:nvPr>
            <p:ph type="title"/>
          </p:nvPr>
        </p:nvSpPr>
        <p:spPr/>
        <p:txBody>
          <a:bodyPr/>
          <a:lstStyle/>
          <a:p>
            <a:r>
              <a:rPr lang="en-US" dirty="0"/>
              <a:t>IG JS1G </a:t>
            </a:r>
            <a:r>
              <a:rPr lang="en-US" b="0" dirty="0"/>
              <a:t>(Interest Group Japan Sub 1GHz)</a:t>
            </a:r>
          </a:p>
        </p:txBody>
      </p:sp>
      <p:sp>
        <p:nvSpPr>
          <p:cNvPr id="3" name="Content Placeholder 2">
            <a:extLst>
              <a:ext uri="{FF2B5EF4-FFF2-40B4-BE49-F238E27FC236}">
                <a16:creationId xmlns:a16="http://schemas.microsoft.com/office/drawing/2014/main" id="{027AA5FB-540A-5A05-0CFF-CC61C934CBD5}"/>
              </a:ext>
            </a:extLst>
          </p:cNvPr>
          <p:cNvSpPr>
            <a:spLocks noGrp="1"/>
          </p:cNvSpPr>
          <p:nvPr>
            <p:ph idx="1"/>
          </p:nvPr>
        </p:nvSpPr>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Demand for IOT devices from refreshing Japanese utility infrastructure.</a:t>
            </a:r>
          </a:p>
          <a:p>
            <a:pPr>
              <a:buFont typeface="Arial" panose="020B0604020202020204" pitchFamily="34" charset="0"/>
              <a:buChar char="•"/>
            </a:pPr>
            <a:r>
              <a:rPr lang="en-US" b="0" dirty="0"/>
              <a:t>Status:</a:t>
            </a:r>
          </a:p>
          <a:p>
            <a:pPr lvl="1">
              <a:buFont typeface="Arial" panose="020B0604020202020204" pitchFamily="34" charset="0"/>
              <a:buChar char="•"/>
            </a:pPr>
            <a:r>
              <a:rPr lang="en-US" b="0" dirty="0"/>
              <a:t>Discussed details on the differences between JJ-300.10 (low power IPv6 for home energy) and IEEE Std 802.15.4 channel access. </a:t>
            </a:r>
          </a:p>
          <a:p>
            <a:pPr lvl="1">
              <a:buFont typeface="Arial" panose="020B0604020202020204" pitchFamily="34" charset="0"/>
              <a:buChar char="•"/>
            </a:pPr>
            <a:r>
              <a:rPr lang="en-US" b="0" dirty="0"/>
              <a:t>Discussed benefits and interests in aligning the two standards to enable greater opportunity in Japan and other places.</a:t>
            </a:r>
          </a:p>
          <a:p>
            <a:pPr lvl="1">
              <a:buFont typeface="Arial" panose="020B0604020202020204" pitchFamily="34" charset="0"/>
              <a:buChar char="•"/>
            </a:pPr>
            <a:r>
              <a:rPr lang="en-US" b="0" dirty="0"/>
              <a:t>Outreach to 802.19 to extend 802.15.4 channel access to no-CCA.</a:t>
            </a:r>
          </a:p>
          <a:p>
            <a:pPr>
              <a:buFont typeface="Arial" panose="020B0604020202020204" pitchFamily="34" charset="0"/>
              <a:buChar char="•"/>
            </a:pPr>
            <a:endParaRPr lang="en-US" b="0" dirty="0"/>
          </a:p>
        </p:txBody>
      </p:sp>
      <p:sp>
        <p:nvSpPr>
          <p:cNvPr id="7" name="Footer Placeholder 6">
            <a:extLst>
              <a:ext uri="{FF2B5EF4-FFF2-40B4-BE49-F238E27FC236}">
                <a16:creationId xmlns:a16="http://schemas.microsoft.com/office/drawing/2014/main" id="{A3EE42B7-1C94-3836-D427-6D0AC7F869B2}"/>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38D71913-241A-13B2-7F04-7D01A97BAD33}"/>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5AF0225B-276D-EC62-B131-2451204DB2E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9564483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IG NG OFDM </a:t>
            </a:r>
            <a:r>
              <a:rPr lang="en-US" sz="2800" b="0" dirty="0"/>
              <a:t>(Next Gen SUN/Smart Utility Network OFDM)</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altLang="en-US" sz="2000" dirty="0">
                <a:latin typeface="Times New Roman" panose="02020603050405020304" pitchFamily="18" charset="0"/>
              </a:rPr>
              <a:t>Long Range extension of the 802.15.4-2020 OFDM PHY</a:t>
            </a:r>
            <a:r>
              <a:rPr lang="en-US" altLang="en-US" dirty="0">
                <a:latin typeface="Times New Roman" panose="02020603050405020304" pitchFamily="18" charset="0"/>
              </a:rPr>
              <a:t>.</a:t>
            </a:r>
          </a:p>
          <a:p>
            <a:pPr lvl="1">
              <a:buFont typeface="Arial" panose="020B0604020202020204" pitchFamily="34" charset="0"/>
              <a:buChar char="•"/>
            </a:pPr>
            <a:r>
              <a:rPr lang="en-US" altLang="en-US" sz="2000" dirty="0">
                <a:latin typeface="Times New Roman" panose="02020603050405020304" pitchFamily="18" charset="0"/>
              </a:rPr>
              <a:t>E</a:t>
            </a:r>
            <a:r>
              <a:rPr lang="en-US" dirty="0"/>
              <a:t>nhancing OFDM with Long Range extension for increased link budget and reliability while remaining compliant with existing regulatory regulations worldwide (FCC 15.247) and </a:t>
            </a:r>
            <a:r>
              <a:rPr lang="en-US" altLang="en-US" sz="2000" dirty="0">
                <a:latin typeface="Times New Roman" panose="02020603050405020304" pitchFamily="18" charset="0"/>
              </a:rPr>
              <a:t>significantly increased operating range of the existing SUN-OFDM PHY .</a:t>
            </a:r>
          </a:p>
          <a:p>
            <a:pPr marL="914400" lvl="1" indent="-514350">
              <a:buFont typeface="Arial" panose="020B0604020202020204" pitchFamily="34" charset="0"/>
              <a:buChar char="•"/>
              <a:defRPr/>
            </a:pPr>
            <a:r>
              <a:rPr lang="en-US" altLang="en-US" dirty="0">
                <a:latin typeface="Times New Roman" panose="02020603050405020304" pitchFamily="18" charset="0"/>
              </a:rPr>
              <a:t>Long range PHY to enable city wide simple star networks, dense networks with &gt;10K nodes, Power efficient for battery operated end node.</a:t>
            </a:r>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dirty="0"/>
              <a:t>Early in the process, meeting for the 1</a:t>
            </a:r>
            <a:r>
              <a:rPr lang="en-US" baseline="30000" dirty="0"/>
              <a:t>st</a:t>
            </a:r>
            <a:r>
              <a:rPr lang="en-US" dirty="0"/>
              <a:t> time.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41C2EA07-BE87-2644-A999-D5E9E64A620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5F1CE2F-5D03-FC92-4172-EA42590A1769}"/>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FB421296-4CC4-524D-78B5-C6C90B47730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63987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Ad </a:t>
            </a:r>
            <a:r>
              <a:rPr lang="en-US" sz="2400" dirty="0" err="1"/>
              <a:t>hocs</a:t>
            </a:r>
            <a:r>
              <a:rPr lang="en-US" sz="2400" dirty="0"/>
              <a:t> assigned to individual topics: NB operation, Sensing, improved data rates, MMS, developing amendment text and incorporating into single document by editor.</a:t>
            </a:r>
          </a:p>
          <a:p>
            <a:pPr lvl="1">
              <a:buFont typeface="Arial" panose="020B0604020202020204" pitchFamily="34" charset="0"/>
              <a:buChar char="•"/>
            </a:pPr>
            <a:r>
              <a:rPr lang="en-US" sz="2400" dirty="0"/>
              <a:t>Substantial discussion on minimal shared feature set across the major topics.</a:t>
            </a:r>
          </a:p>
          <a:p>
            <a:pPr lvl="1">
              <a:buFont typeface="Arial" panose="020B0604020202020204" pitchFamily="34" charset="0"/>
              <a:buChar char="•"/>
            </a:pPr>
            <a:r>
              <a:rPr lang="en-US" sz="2400" dirty="0"/>
              <a:t>Co-existence – topic of importance, especially with NB operation.</a:t>
            </a:r>
          </a:p>
          <a:p>
            <a:pPr lvl="1">
              <a:buFont typeface="Arial" panose="020B0604020202020204" pitchFamily="34" charset="0"/>
              <a:buChar char="•"/>
            </a:pPr>
            <a:r>
              <a:rPr lang="en-US" sz="2400" dirty="0"/>
              <a:t>Proposal to work with 802.19 on non CCA operation for 802.15.4. </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2765940-502D-72CD-7BD4-41D8B4C70F4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7DC5FB-7436-F876-4C7A-47201830460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4488C016-675E-5637-648D-876592470FA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6734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SG/TG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0" y="1556792"/>
            <a:ext cx="10870231" cy="4537623"/>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SG transitioned to TG status during this meeting.</a:t>
            </a:r>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1C15C666-9890-69DE-2DD6-61719F6BC73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6842987-936A-92A9-099C-DA268571F60F}"/>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9" name="Date Placeholder 8">
            <a:extLst>
              <a:ext uri="{FF2B5EF4-FFF2-40B4-BE49-F238E27FC236}">
                <a16:creationId xmlns:a16="http://schemas.microsoft.com/office/drawing/2014/main" id="{1A2A5EA9-7C36-D114-A544-4FBC0741BC3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669997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comment resolution of amendment draft 0.9 pre WG approved draft.</a:t>
            </a:r>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5D835543-04EA-A21A-773C-D833D85DE89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EBA9775-E3D9-3E0F-FA20-5586DF2BCE16}"/>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D7A91FFE-985B-1CE8-C9BC-9B6A486C2EB3}"/>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916164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Completed the Technical Requirements phase and in protocol development stage.</a:t>
            </a:r>
          </a:p>
          <a:p>
            <a:pPr lvl="1">
              <a:buFont typeface="Arial" panose="020B0604020202020204" pitchFamily="34" charset="0"/>
              <a:buChar char="•"/>
            </a:pPr>
            <a:r>
              <a:rPr lang="en-US" b="0" dirty="0"/>
              <a:t>Review propagation Simulations of UWB Communication Applications for HBAN and VBAN Use Cases.</a:t>
            </a:r>
          </a:p>
          <a:p>
            <a:pPr lvl="1">
              <a:buFont typeface="Arial" panose="020B0604020202020204" pitchFamily="34" charset="0"/>
              <a:buChar char="•"/>
            </a:pPr>
            <a:r>
              <a:rPr lang="en-US" dirty="0"/>
              <a:t>Concept of channel coding for IEEE802.15.6ma and harmonization to .15.4ab (UWB) FEC evolution. </a:t>
            </a:r>
          </a:p>
        </p:txBody>
      </p:sp>
      <p:sp>
        <p:nvSpPr>
          <p:cNvPr id="7" name="Footer Placeholder 6">
            <a:extLst>
              <a:ext uri="{FF2B5EF4-FFF2-40B4-BE49-F238E27FC236}">
                <a16:creationId xmlns:a16="http://schemas.microsoft.com/office/drawing/2014/main" id="{F091762C-9AB9-3ECB-561F-68957C0AA69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90A53D9-DFC2-E9BB-1F2D-3684944841D7}"/>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B1CB2D86-6EBD-4729-CEB9-4D807C853D6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3272497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628EFDAB-8806-1B28-4D49-E6CB2F9CC9BC}"/>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6608EA42-370A-B6FA-7A09-AE5A7738C5AC}"/>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AFAB143C-B178-FB92-3755-85B92445110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468314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May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E96C48D-C23F-6E4E-B397-5DBFE66AA46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6884BD7-80B9-A35E-7661-4FDD5EAE39C7}"/>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6D80A0D8-FC76-872C-F68B-0502472C16F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71998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12 April 2023</a:t>
            </a:r>
          </a:p>
          <a:p>
            <a:pPr lvl="1" algn="just">
              <a:spcBef>
                <a:spcPts val="300"/>
              </a:spcBef>
              <a:buFont typeface="Arial" panose="020B0604020202020204" pitchFamily="34" charset="0"/>
              <a:buChar char="•"/>
            </a:pPr>
            <a:r>
              <a:rPr lang="en-US" altLang="en-US" sz="1800" dirty="0"/>
              <a:t>50 voters (including 8 on LMSC)</a:t>
            </a:r>
          </a:p>
          <a:p>
            <a:pPr lvl="1" algn="just">
              <a:spcBef>
                <a:spcPts val="300"/>
              </a:spcBef>
              <a:buFont typeface="Arial" panose="020B0604020202020204" pitchFamily="34" charset="0"/>
              <a:buChar char="•"/>
            </a:pPr>
            <a:r>
              <a:rPr lang="en-US" altLang="en-US" sz="1800" dirty="0"/>
              <a:t>4 nearly voters</a:t>
            </a:r>
          </a:p>
          <a:p>
            <a:pPr lvl="1" algn="just">
              <a:spcBef>
                <a:spcPts val="300"/>
              </a:spcBef>
              <a:buFont typeface="Arial" panose="020B0604020202020204" pitchFamily="34" charset="0"/>
              <a:buChar char="•"/>
            </a:pPr>
            <a:r>
              <a:rPr lang="en-US" altLang="en-US" sz="1800" dirty="0"/>
              <a:t>13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t>Secretary:  Amelia </a:t>
            </a:r>
            <a:r>
              <a:rPr lang="en-US" altLang="en-US" sz="1800" dirty="0" err="1"/>
              <a:t>Andersdotter</a:t>
            </a:r>
            <a:r>
              <a:rPr lang="en-US" altLang="en-US" sz="1800" dirty="0"/>
              <a:t> (Self)</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Amelia </a:t>
            </a:r>
            <a:r>
              <a:rPr lang="en-US" altLang="en-US" sz="1800" dirty="0" err="1"/>
              <a:t>Andersdotter</a:t>
            </a:r>
            <a:r>
              <a:rPr lang="en-US" altLang="en-US" sz="1800"/>
              <a:t> (Self)</a:t>
            </a:r>
            <a:endParaRPr lang="en-US" altLang="en-US" sz="1800" dirty="0"/>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986A406-604D-110B-7966-8CF010491A2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06295A0-55E1-A671-D21B-0667CA2BF01C}"/>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5" name="Date Placeholder 4">
            <a:extLst>
              <a:ext uri="{FF2B5EF4-FFF2-40B4-BE49-F238E27FC236}">
                <a16:creationId xmlns:a16="http://schemas.microsoft.com/office/drawing/2014/main" id="{54E3515D-16F7-41CC-21FC-F7956C00F7F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83577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799B-D0AE-9E3E-B4E2-0ED3F09527BA}"/>
              </a:ext>
            </a:extLst>
          </p:cNvPr>
          <p:cNvSpPr>
            <a:spLocks noGrp="1"/>
          </p:cNvSpPr>
          <p:nvPr>
            <p:ph type="title"/>
          </p:nvPr>
        </p:nvSpPr>
        <p:spPr/>
        <p:txBody>
          <a:bodyPr/>
          <a:lstStyle/>
          <a:p>
            <a:r>
              <a:rPr lang="en-US" dirty="0"/>
              <a:t>Attendance by breakout (May interim session)</a:t>
            </a:r>
          </a:p>
        </p:txBody>
      </p:sp>
      <p:sp>
        <p:nvSpPr>
          <p:cNvPr id="4" name="Slide Number Placeholder 3">
            <a:extLst>
              <a:ext uri="{FF2B5EF4-FFF2-40B4-BE49-F238E27FC236}">
                <a16:creationId xmlns:a16="http://schemas.microsoft.com/office/drawing/2014/main" id="{63ABDA72-9ACD-FC2F-B473-6669E69E860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65E35626-E71C-89A6-F8BF-04E27DD8985A}"/>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F30B5C78-5FFC-C153-8296-0DEA8D69AAF7}"/>
              </a:ext>
            </a:extLst>
          </p:cNvPr>
          <p:cNvSpPr>
            <a:spLocks noGrp="1"/>
          </p:cNvSpPr>
          <p:nvPr>
            <p:ph type="dt" idx="15"/>
          </p:nvPr>
        </p:nvSpPr>
        <p:spPr/>
        <p:txBody>
          <a:bodyPr/>
          <a:lstStyle/>
          <a:p>
            <a:r>
              <a:rPr lang="en-US"/>
              <a:t>May 2023</a:t>
            </a:r>
            <a:endParaRPr lang="en-GB" dirty="0"/>
          </a:p>
        </p:txBody>
      </p:sp>
      <p:pic>
        <p:nvPicPr>
          <p:cNvPr id="14" name="Content Placeholder 13">
            <a:extLst>
              <a:ext uri="{FF2B5EF4-FFF2-40B4-BE49-F238E27FC236}">
                <a16:creationId xmlns:a16="http://schemas.microsoft.com/office/drawing/2014/main" id="{A297B0A9-CBDB-49BF-7520-38E1B49613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0207" y="1600200"/>
            <a:ext cx="8921593" cy="4875214"/>
          </a:xfrm>
        </p:spPr>
      </p:pic>
    </p:spTree>
    <p:extLst>
      <p:ext uri="{BB962C8B-B14F-4D97-AF65-F5344CB8AC3E}">
        <p14:creationId xmlns:p14="http://schemas.microsoft.com/office/powerpoint/2010/main" val="27256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March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000" dirty="0"/>
              <a:t>Reviewed the </a:t>
            </a:r>
            <a:r>
              <a:rPr lang="en-US" altLang="en-US" sz="2000" dirty="0">
                <a:hlinkClick r:id="rId3"/>
              </a:rPr>
              <a:t>latest ongoing consultations</a:t>
            </a:r>
            <a:r>
              <a:rPr lang="en-US" altLang="en-US" sz="2000" dirty="0"/>
              <a:t>.</a:t>
            </a:r>
          </a:p>
          <a:p>
            <a:pPr algn="just">
              <a:buFont typeface="Arial" panose="020B0604020202020204" pitchFamily="34" charset="0"/>
              <a:buChar char="•"/>
            </a:pPr>
            <a:r>
              <a:rPr lang="en-US" altLang="en-US" sz="20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659964223"/>
              </p:ext>
            </p:extLst>
          </p:nvPr>
        </p:nvGraphicFramePr>
        <p:xfrm>
          <a:off x="1295400" y="2376452"/>
          <a:ext cx="9906000" cy="284988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Reply to Liaison Statement on the Formation of ETSI ISG THz</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18-23/0032r1</a:t>
                      </a:r>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Proposed modifications to ITU-R M.1450-5 for May 2023 Working</a:t>
                      </a:r>
                      <a:r>
                        <a:rPr lang="en-US" sz="1600" baseline="0" dirty="0">
                          <a:effectLst/>
                        </a:rPr>
                        <a:t> Party </a:t>
                      </a:r>
                      <a:r>
                        <a:rPr lang="en-US" sz="1600" dirty="0">
                          <a:effectLst/>
                        </a:rPr>
                        <a:t>5A Meeting</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5"/>
                        </a:rPr>
                        <a:t>18-23/0035r2</a:t>
                      </a:r>
                      <a:endParaRPr lang="en-US" sz="160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European</a:t>
                      </a:r>
                      <a:r>
                        <a:rPr lang="en-US" altLang="en-US" sz="1600" u="none" baseline="0" dirty="0"/>
                        <a:t> Commission</a:t>
                      </a:r>
                      <a:r>
                        <a:rPr lang="en-US" altLang="en-US" sz="1600" u="none" dirty="0"/>
                        <a:t> Radio Spectrum Policy</a:t>
                      </a:r>
                      <a:r>
                        <a:rPr lang="en-US" altLang="en-US" sz="1600" u="none" baseline="0" dirty="0"/>
                        <a:t> Group’s consultation “</a:t>
                      </a:r>
                      <a:r>
                        <a:rPr lang="en-US" sz="1600" u="none" kern="1200" dirty="0">
                          <a:solidFill>
                            <a:schemeClr val="dk1"/>
                          </a:solidFill>
                          <a:effectLst/>
                          <a:latin typeface="+mn-lt"/>
                          <a:ea typeface="+mn-ea"/>
                          <a:cs typeface="+mn-cs"/>
                        </a:rPr>
                        <a:t>Questionnaire on the Role of Radio Spectrum Policy to help combat Climate Change”</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6"/>
                        </a:rPr>
                        <a:t>18-23/0037r7</a:t>
                      </a:r>
                      <a:endParaRPr lang="en-US" sz="1600" dirty="0"/>
                    </a:p>
                    <a:p>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US National Telecommunications and Information Administration’s</a:t>
                      </a:r>
                      <a:r>
                        <a:rPr lang="en-US" altLang="en-US" sz="1600" u="none" baseline="0" dirty="0"/>
                        <a:t> consultation “</a:t>
                      </a:r>
                      <a:r>
                        <a:rPr lang="en-US" sz="1600" spc="-5" dirty="0">
                          <a:solidFill>
                            <a:schemeClr val="tx1"/>
                          </a:solidFill>
                          <a:cs typeface="Arial"/>
                        </a:rPr>
                        <a:t>Development of a National Spectrum</a:t>
                      </a:r>
                      <a:r>
                        <a:rPr lang="en-US" sz="1600" spc="-5" baseline="0" dirty="0">
                          <a:solidFill>
                            <a:schemeClr val="tx1"/>
                          </a:solidFill>
                          <a:cs typeface="Arial"/>
                        </a:rPr>
                        <a:t> </a:t>
                      </a:r>
                      <a:r>
                        <a:rPr lang="en-US" sz="1600" spc="-5" dirty="0">
                          <a:solidFill>
                            <a:schemeClr val="tx1"/>
                          </a:solidFill>
                          <a:cs typeface="Arial"/>
                        </a:rPr>
                        <a:t>Strategy”</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hlinkClick r:id="rId7"/>
                        </a:rPr>
                        <a:t>18-23/0041r9</a:t>
                      </a:r>
                      <a:endParaRPr lang="en-US" sz="1600" dirty="0"/>
                    </a:p>
                    <a:p>
                      <a:endParaRPr lang="en-US" sz="1600" dirty="0"/>
                    </a:p>
                  </a:txBody>
                  <a:tcPr/>
                </a:tc>
                <a:extLst>
                  <a:ext uri="{0D108BD9-81ED-4DB2-BD59-A6C34878D82A}">
                    <a16:rowId xmlns:a16="http://schemas.microsoft.com/office/drawing/2014/main" val="10004"/>
                  </a:ext>
                </a:extLst>
              </a:tr>
              <a:tr h="370840">
                <a:tc>
                  <a:txBody>
                    <a:bodyPr/>
                    <a:lstStyle/>
                    <a:p>
                      <a:r>
                        <a:rPr lang="en-US" sz="1600" u="none" dirty="0"/>
                        <a:t>Australia ACMA’s consultation </a:t>
                      </a:r>
                      <a:r>
                        <a:rPr lang="en-US" sz="1600" b="0" u="none" dirty="0"/>
                        <a:t>“</a:t>
                      </a:r>
                      <a:r>
                        <a:rPr lang="en-US" sz="1600" b="0" u="none" kern="1200" dirty="0">
                          <a:solidFill>
                            <a:schemeClr val="dk1"/>
                          </a:solidFill>
                          <a:effectLst/>
                          <a:latin typeface="+mn-lt"/>
                          <a:ea typeface="+mn-ea"/>
                          <a:cs typeface="+mn-cs"/>
                        </a:rPr>
                        <a:t>Five-year spectrum outlook 2023–28 and 2023–24 work program Draft for consultation”</a:t>
                      </a:r>
                      <a:endParaRPr lang="en-US" sz="1600" b="0" u="none" dirty="0"/>
                    </a:p>
                  </a:txBody>
                  <a:tcPr/>
                </a:tc>
                <a:tc>
                  <a:txBody>
                    <a:bodyPr/>
                    <a:lstStyle/>
                    <a:p>
                      <a:r>
                        <a:rPr lang="en-US" sz="1600" dirty="0">
                          <a:hlinkClick r:id="rId8"/>
                        </a:rPr>
                        <a:t>18-23/0044r6</a:t>
                      </a:r>
                      <a:endParaRPr lang="en-US" sz="1600" dirty="0"/>
                    </a:p>
                  </a:txBody>
                  <a:tcPr/>
                </a:tc>
                <a:extLst>
                  <a:ext uri="{0D108BD9-81ED-4DB2-BD59-A6C34878D82A}">
                    <a16:rowId xmlns:a16="http://schemas.microsoft.com/office/drawing/2014/main" val="10005"/>
                  </a:ext>
                </a:extLst>
              </a:tr>
            </a:tbl>
          </a:graphicData>
        </a:graphic>
      </p:graphicFrame>
      <p:sp>
        <p:nvSpPr>
          <p:cNvPr id="3" name="Footer Placeholder 2">
            <a:extLst>
              <a:ext uri="{FF2B5EF4-FFF2-40B4-BE49-F238E27FC236}">
                <a16:creationId xmlns:a16="http://schemas.microsoft.com/office/drawing/2014/main" id="{EA144EFD-D99E-DA37-AC73-90D3C377F8D2}"/>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0A67DB50-1660-CFD7-7E96-73F0538C712F}"/>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6" name="Date Placeholder 5">
            <a:extLst>
              <a:ext uri="{FF2B5EF4-FFF2-40B4-BE49-F238E27FC236}">
                <a16:creationId xmlns:a16="http://schemas.microsoft.com/office/drawing/2014/main" id="{7F54B0C2-F9AD-EE6C-06E2-767D7BFC9D3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149456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March plenary (2)</a:t>
            </a:r>
          </a:p>
        </p:txBody>
      </p:sp>
      <p:sp>
        <p:nvSpPr>
          <p:cNvPr id="10" name="Content Placeholder 2"/>
          <p:cNvSpPr>
            <a:spLocks noGrp="1"/>
          </p:cNvSpPr>
          <p:nvPr>
            <p:ph idx="1"/>
          </p:nvPr>
        </p:nvSpPr>
        <p:spPr>
          <a:xfrm>
            <a:off x="838200" y="1524000"/>
            <a:ext cx="10439400" cy="1676399"/>
          </a:xfrm>
        </p:spPr>
        <p:txBody>
          <a:bodyPr/>
          <a:lstStyle/>
          <a:p>
            <a:pPr algn="just">
              <a:spcAft>
                <a:spcPts val="600"/>
              </a:spcAft>
              <a:buFont typeface="Arial" panose="020B0604020202020204" pitchFamily="34" charset="0"/>
              <a:buChar char="•"/>
            </a:pPr>
            <a:r>
              <a:rPr lang="en-US" altLang="en-US" sz="2000" dirty="0"/>
              <a:t>Discussed the latest topics related to spectrum and regulation in Europe, North America, and Asia Pacific.</a:t>
            </a:r>
          </a:p>
          <a:p>
            <a:pPr algn="just">
              <a:buFont typeface="Arial" panose="020B0604020202020204" pitchFamily="34" charset="0"/>
              <a:buChar char="•"/>
            </a:pPr>
            <a:r>
              <a:rPr lang="en-US" altLang="en-US" sz="2000" dirty="0"/>
              <a:t>Update from ETSI BRAN on 14 March 2023 (</a:t>
            </a:r>
            <a:r>
              <a:rPr lang="en-US" altLang="en-US" sz="2000" dirty="0">
                <a:hlinkClick r:id="rId3"/>
              </a:rPr>
              <a:t>18-23/0033r2</a:t>
            </a:r>
            <a:r>
              <a:rPr lang="en-US" altLang="en-US" sz="2000" dirty="0"/>
              <a:t>) and 13 April 2023 (</a:t>
            </a:r>
            <a:r>
              <a:rPr lang="en-US" altLang="en-US" sz="2000" dirty="0">
                <a:hlinkClick r:id="rId4"/>
              </a:rPr>
              <a:t>18-23/0048r0</a:t>
            </a:r>
            <a:r>
              <a:rPr lang="en-US" altLang="en-US" sz="2000" dirty="0"/>
              <a:t>).</a:t>
            </a: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F833D97-D742-DAD2-9910-81A59C9C662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A75C9D3-F1C8-384C-B916-CC390649110E}"/>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6D6B10B3-47B1-4F5F-0AF5-9685FE5C89E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842742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2819400"/>
          </a:xfrm>
        </p:spPr>
        <p:txBody>
          <a:bodyPr/>
          <a:lstStyle/>
          <a:p>
            <a:pPr algn="just">
              <a:spcBef>
                <a:spcPts val="1800"/>
              </a:spcBef>
              <a:buFont typeface="Arial" panose="020B0604020202020204" pitchFamily="34" charset="0"/>
              <a:buChar char="•"/>
            </a:pPr>
            <a:r>
              <a:rPr lang="en-US" altLang="en-US" sz="2000" dirty="0">
                <a:cs typeface="Arial" panose="020B0604020202020204" pitchFamily="34" charset="0"/>
              </a:rPr>
              <a:t>Review and discuss the possibility of preparing response to selected ongoing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3pm ET, 1 June 2023:</a:t>
            </a:r>
          </a:p>
          <a:p>
            <a:pPr marL="1030288" marR="117475" lvl="2" indent="-230188" algn="just">
              <a:spcBef>
                <a:spcPts val="600"/>
              </a:spcBef>
              <a:buFont typeface="Times New Roman" pitchFamily="16" charset="0"/>
              <a:buChar char="•"/>
              <a:tabLst>
                <a:tab pos="230188" algn="l"/>
              </a:tabLst>
            </a:pPr>
            <a:r>
              <a:rPr lang="en-US" sz="1400" spc="-5" dirty="0">
                <a:solidFill>
                  <a:schemeClr val="tx1"/>
                </a:solidFill>
                <a:cs typeface="Arial"/>
              </a:rPr>
              <a:t>Vietnam MIC:  </a:t>
            </a:r>
            <a:r>
              <a:rPr lang="en-GB" sz="1400" dirty="0">
                <a:hlinkClick r:id="rId3"/>
              </a:rPr>
              <a:t>Draft National Standard on Artificial Intelligence and Big Data</a:t>
            </a:r>
            <a:endParaRPr lang="en-US" sz="1400" dirty="0">
              <a:solidFill>
                <a:srgbClr val="FF0000"/>
              </a:solidFil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3pm ET, 8 June 2023:</a:t>
            </a:r>
          </a:p>
          <a:p>
            <a:pPr marL="1030288" marR="117475" lvl="2" indent="-230188" algn="just">
              <a:spcBef>
                <a:spcPts val="600"/>
              </a:spcBef>
              <a:buFont typeface="Times New Roman" pitchFamily="16" charset="0"/>
              <a:buChar char="•"/>
              <a:tabLst>
                <a:tab pos="230188" algn="l"/>
              </a:tabLst>
            </a:pPr>
            <a:r>
              <a:rPr lang="en-US" sz="1400" spc="-5" dirty="0">
                <a:solidFill>
                  <a:schemeClr val="tx1"/>
                </a:solidFill>
                <a:cs typeface="Arial"/>
              </a:rPr>
              <a:t>Taiwan MODA:  </a:t>
            </a:r>
            <a:r>
              <a:rPr lang="en-GB" sz="1400" u="sng" dirty="0">
                <a:hlinkClick r:id="rId4"/>
              </a:rPr>
              <a:t>Draft amendment of “Radio Frequency Supply Plan”</a:t>
            </a:r>
            <a:endParaRPr lang="en-GB" sz="1400" u="sng" dirty="0"/>
          </a:p>
          <a:p>
            <a:pPr marL="1030288" marR="117475" lvl="2" indent="-230188" algn="just">
              <a:spcBef>
                <a:spcPts val="600"/>
              </a:spcBef>
              <a:buFont typeface="Times New Roman" pitchFamily="16" charset="0"/>
              <a:buChar char="•"/>
              <a:tabLst>
                <a:tab pos="230188" algn="l"/>
              </a:tabLst>
            </a:pPr>
            <a:r>
              <a:rPr lang="en-GB" sz="1400" dirty="0"/>
              <a:t>Taiwan MODA:  </a:t>
            </a:r>
            <a:r>
              <a:rPr lang="en-GB" sz="1400" u="sng" dirty="0">
                <a:hlinkClick r:id="rId5"/>
              </a:rPr>
              <a:t>Draft amendment of “Table of Radio Frequency Allocations of the Republic of China (Taiwan)”</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0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sz="1600" spc="-5" dirty="0">
                <a:solidFill>
                  <a:schemeClr val="tx1"/>
                </a:solidFill>
                <a:cs typeface="Arial"/>
              </a:rPr>
              <a:t>US FCC:  </a:t>
            </a:r>
            <a:r>
              <a:rPr lang="en-US" sz="1600" spc="-5" dirty="0">
                <a:solidFill>
                  <a:schemeClr val="tx1"/>
                </a:solidFill>
                <a:cs typeface="Arial"/>
                <a:hlinkClick r:id="rId6"/>
              </a:rPr>
              <a:t>Allowing Expanded Flexibility and Opportunities for Unlicensed Operations in the 60 GHz Band Report and Order, ET Docket No. 21-264</a:t>
            </a:r>
            <a:endParaRPr lang="en-US" altLang="en-US" sz="2800" dirty="0">
              <a:cs typeface="Arial" panose="020B0604020202020204" pitchFamily="34" charset="0"/>
            </a:endParaRPr>
          </a:p>
          <a:p>
            <a:pPr algn="just">
              <a:spcBef>
                <a:spcPts val="1800"/>
              </a:spcBef>
              <a:buFont typeface="Arial" panose="020B0604020202020204" pitchFamily="34" charset="0"/>
              <a:buChar char="•"/>
            </a:pPr>
            <a:r>
              <a:rPr lang="en-US" altLang="en-US" sz="2000" dirty="0">
                <a:cs typeface="Arial" panose="020B0604020202020204" pitchFamily="34" charset="0"/>
              </a:rPr>
              <a:t>Member enrichment activities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Introduction to ETSI and TC BRAN</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Introduction to APT and AWG</a:t>
            </a:r>
            <a:endParaRPr lang="en-US" altLang="en-US" dirty="0">
              <a:cs typeface="Arial" panose="020B0604020202020204" pitchFamily="34" charset="0"/>
            </a:endParaRPr>
          </a:p>
          <a:p>
            <a:pPr algn="just">
              <a:spcBef>
                <a:spcPts val="1800"/>
              </a:spcBef>
              <a:buFont typeface="Arial" panose="020B0604020202020204" pitchFamily="34" charset="0"/>
              <a:buChar char="•"/>
            </a:pPr>
            <a:endParaRPr lang="en-US" altLang="en-US" sz="2000" dirty="0">
              <a:cs typeface="Arial" panose="020B0604020202020204" pitchFamily="34" charset="0"/>
            </a:endParaRPr>
          </a:p>
          <a:p>
            <a:pPr algn="just">
              <a:spcBef>
                <a:spcPts val="1800"/>
              </a:spcBef>
              <a:buFont typeface="Arial" panose="020B0604020202020204" pitchFamily="34" charset="0"/>
              <a:buChar char="•"/>
            </a:pPr>
            <a:endParaRPr lang="en-US" altLang="en-US" sz="20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3344AA8-DDAE-EB91-AAAB-69B53F7A052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2C95713-2D92-C40C-7A02-88D6FA66E183}"/>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5" name="Date Placeholder 4">
            <a:extLst>
              <a:ext uri="{FF2B5EF4-FFF2-40B4-BE49-F238E27FC236}">
                <a16:creationId xmlns:a16="http://schemas.microsoft.com/office/drawing/2014/main" id="{DEE6EC6B-0672-AC75-5264-FFA969B5F7B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156241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September 2023 interim)</a:t>
            </a:r>
          </a:p>
        </p:txBody>
      </p:sp>
      <p:graphicFrame>
        <p:nvGraphicFramePr>
          <p:cNvPr id="7" name="Table 6"/>
          <p:cNvGraphicFramePr>
            <a:graphicFrameLocks noGrp="1"/>
          </p:cNvGraphicFramePr>
          <p:nvPr>
            <p:extLst>
              <p:ext uri="{D42A27DB-BD31-4B8C-83A1-F6EECF244321}">
                <p14:modId xmlns:p14="http://schemas.microsoft.com/office/powerpoint/2010/main" val="1200311631"/>
              </p:ext>
            </p:extLst>
          </p:nvPr>
        </p:nvGraphicFramePr>
        <p:xfrm>
          <a:off x="914400" y="1828801"/>
          <a:ext cx="10287000" cy="1925637"/>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25 May 2023 to 21 September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26 May 2023 to 22 September 2023</a:t>
                      </a:r>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586B8277-106D-1325-CB8C-1A5452E4B69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A0BD1E32-70D0-66D4-1DB2-DADF7470CB68}"/>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53E85F36-F5F9-1752-AC95-CBF21CCB05F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6203137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May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AC1BAD35-9724-6B5C-F9C9-4DBFE4B50509}"/>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D2CB1F65-A43C-F7C9-C872-B3F73C52504B}"/>
              </a:ext>
            </a:extLst>
          </p:cNvPr>
          <p:cNvSpPr>
            <a:spLocks noGrp="1"/>
          </p:cNvSpPr>
          <p:nvPr>
            <p:ph type="sldNum" idx="12"/>
          </p:nvPr>
        </p:nvSpPr>
        <p:spPr/>
        <p:txBody>
          <a:bodyPr/>
          <a:lstStyle/>
          <a:p>
            <a:r>
              <a:rPr lang="en-GB"/>
              <a:t>Slide </a:t>
            </a:r>
            <a:fld id="{DE40C9FC-4879-4F20-9ECA-A574A90476B7}" type="slidenum">
              <a:rPr lang="en-GB" smtClean="0"/>
              <a:pPr/>
              <a:t>94</a:t>
            </a:fld>
            <a:endParaRPr lang="en-GB"/>
          </a:p>
        </p:txBody>
      </p:sp>
      <p:sp>
        <p:nvSpPr>
          <p:cNvPr id="5" name="Date Placeholder 4">
            <a:extLst>
              <a:ext uri="{FF2B5EF4-FFF2-40B4-BE49-F238E27FC236}">
                <a16:creationId xmlns:a16="http://schemas.microsoft.com/office/drawing/2014/main" id="{A4696179-901E-5A14-A4F8-034A513223EE}"/>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3102577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March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012E934B-53AE-D3C4-8904-89E6920D612A}"/>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BE6EE388-AF8E-4651-78FA-B54A13CB0EF4}"/>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8" name="Date Placeholder 7">
            <a:extLst>
              <a:ext uri="{FF2B5EF4-FFF2-40B4-BE49-F238E27FC236}">
                <a16:creationId xmlns:a16="http://schemas.microsoft.com/office/drawing/2014/main" id="{D063D7CF-5DD0-ABFC-1DAD-230517EB2D6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079547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about future meeting participation will start soon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3469AFFC-E6B6-4795-F80E-442EB6461BA5}"/>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339A144D-2068-C661-4DF0-7A6E4A0B4A16}"/>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4F02788F-98B1-0A1A-347A-2EDDCF08DBF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426044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7DA094-E33D-51FE-A756-4ADD28200095}"/>
              </a:ext>
            </a:extLst>
          </p:cNvPr>
          <p:cNvPicPr>
            <a:picLocks noChangeAspect="1"/>
          </p:cNvPicPr>
          <p:nvPr/>
        </p:nvPicPr>
        <p:blipFill rotWithShape="1">
          <a:blip r:embed="rId2"/>
          <a:srcRect l="1" r="8209"/>
          <a:stretch/>
        </p:blipFill>
        <p:spPr>
          <a:xfrm>
            <a:off x="471383" y="1386840"/>
            <a:ext cx="11247120" cy="4084320"/>
          </a:xfrm>
          <a:prstGeom prst="rect">
            <a:avLst/>
          </a:prstGeom>
        </p:spPr>
      </p:pic>
      <p:sp>
        <p:nvSpPr>
          <p:cNvPr id="3" name="Footer Placeholder 2">
            <a:extLst>
              <a:ext uri="{FF2B5EF4-FFF2-40B4-BE49-F238E27FC236}">
                <a16:creationId xmlns:a16="http://schemas.microsoft.com/office/drawing/2014/main" id="{EEA17E0E-4A2D-F9DC-4AB7-1CBF2D706D9C}"/>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23CEEC99-9BB9-F338-6167-B8C20FD68FA4}"/>
              </a:ext>
            </a:extLst>
          </p:cNvPr>
          <p:cNvSpPr>
            <a:spLocks noGrp="1"/>
          </p:cNvSpPr>
          <p:nvPr>
            <p:ph type="sldNum" idx="12"/>
          </p:nvPr>
        </p:nvSpPr>
        <p:spPr/>
        <p:txBody>
          <a:bodyPr/>
          <a:lstStyle/>
          <a:p>
            <a:r>
              <a:rPr lang="en-GB"/>
              <a:t>Slide </a:t>
            </a:r>
            <a:fld id="{3ABCC52B-A3F7-440B-BBF2-55191E6E7773}" type="slidenum">
              <a:rPr lang="en-GB" smtClean="0"/>
              <a:pPr/>
              <a:t>97</a:t>
            </a:fld>
            <a:endParaRPr lang="en-GB"/>
          </a:p>
        </p:txBody>
      </p:sp>
      <p:sp>
        <p:nvSpPr>
          <p:cNvPr id="8" name="Date Placeholder 7">
            <a:extLst>
              <a:ext uri="{FF2B5EF4-FFF2-40B4-BE49-F238E27FC236}">
                <a16:creationId xmlns:a16="http://schemas.microsoft.com/office/drawing/2014/main" id="{0756FDFE-B228-1CDE-6156-068C0BE8BA8D}"/>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5405066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7D41-2B73-1126-BDA7-4D526CF85762}"/>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7C49EE81-6FE4-2E2C-9F81-B927FB88CCF7}"/>
              </a:ext>
            </a:extLst>
          </p:cNvPr>
          <p:cNvSpPr>
            <a:spLocks noGrp="1"/>
          </p:cNvSpPr>
          <p:nvPr>
            <p:ph type="body" idx="1"/>
          </p:nvPr>
        </p:nvSpPr>
        <p:spPr/>
        <p:txBody>
          <a:bodyPr/>
          <a:lstStyle/>
          <a:p>
            <a:r>
              <a:rPr lang="en-US" dirty="0"/>
              <a:t>From Mid-Week Plenary</a:t>
            </a:r>
          </a:p>
        </p:txBody>
      </p:sp>
      <p:sp>
        <p:nvSpPr>
          <p:cNvPr id="4" name="Date Placeholder 3">
            <a:extLst>
              <a:ext uri="{FF2B5EF4-FFF2-40B4-BE49-F238E27FC236}">
                <a16:creationId xmlns:a16="http://schemas.microsoft.com/office/drawing/2014/main" id="{B112312E-6515-C944-9165-1266F0215389}"/>
              </a:ext>
            </a:extLst>
          </p:cNvPr>
          <p:cNvSpPr>
            <a:spLocks noGrp="1"/>
          </p:cNvSpPr>
          <p:nvPr>
            <p:ph type="dt" idx="10"/>
          </p:nvPr>
        </p:nvSpPr>
        <p:spPr/>
        <p:txBody>
          <a:bodyPr/>
          <a:lstStyle/>
          <a:p>
            <a:r>
              <a:rPr lang="en-US"/>
              <a:t>May 2023</a:t>
            </a:r>
            <a:endParaRPr lang="en-GB"/>
          </a:p>
        </p:txBody>
      </p:sp>
      <p:sp>
        <p:nvSpPr>
          <p:cNvPr id="5" name="Footer Placeholder 4">
            <a:extLst>
              <a:ext uri="{FF2B5EF4-FFF2-40B4-BE49-F238E27FC236}">
                <a16:creationId xmlns:a16="http://schemas.microsoft.com/office/drawing/2014/main" id="{3D3A4D80-B5BA-305D-4397-3521FAB7A05F}"/>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E9DF9C33-C289-C99B-BA8E-8BE9325C8984}"/>
              </a:ext>
            </a:extLst>
          </p:cNvPr>
          <p:cNvSpPr>
            <a:spLocks noGrp="1"/>
          </p:cNvSpPr>
          <p:nvPr>
            <p:ph type="sldNum" idx="12"/>
          </p:nvPr>
        </p:nvSpPr>
        <p:spPr/>
        <p:txBody>
          <a:bodyPr/>
          <a:lstStyle/>
          <a:p>
            <a:r>
              <a:rPr lang="en-GB"/>
              <a:t>Slide </a:t>
            </a:r>
            <a:fld id="{3ABCC52B-A3F7-440B-BBF2-55191E6E7773}" type="slidenum">
              <a:rPr lang="en-GB" smtClean="0"/>
              <a:pPr/>
              <a:t>98</a:t>
            </a:fld>
            <a:endParaRPr lang="en-GB"/>
          </a:p>
        </p:txBody>
      </p:sp>
    </p:spTree>
    <p:extLst>
      <p:ext uri="{BB962C8B-B14F-4D97-AF65-F5344CB8AC3E}">
        <p14:creationId xmlns:p14="http://schemas.microsoft.com/office/powerpoint/2010/main" val="11871520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2023-05-05</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71AABF62-51DA-23FA-7D4D-85349CBF6AB6}"/>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09C6F9E4-0639-E690-AEF7-9667A03080E2}"/>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766FD063-D566-63C3-622C-A2059650BC6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97321190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4064</TotalTime>
  <Words>10332</Words>
  <Application>Microsoft Office PowerPoint</Application>
  <PresentationFormat>Widescreen</PresentationFormat>
  <Paragraphs>1926</Paragraphs>
  <Slides>121</Slides>
  <Notes>77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32" baseType="lpstr">
      <vt:lpstr>微软雅黑</vt:lpstr>
      <vt:lpstr>Arial</vt:lpstr>
      <vt:lpstr>Arial Black</vt:lpstr>
      <vt:lpstr>Calibri</vt:lpstr>
      <vt:lpstr>Helvetica</vt:lpstr>
      <vt:lpstr>Symbol</vt:lpstr>
      <vt:lpstr>Times</vt:lpstr>
      <vt:lpstr>Times New Roman</vt:lpstr>
      <vt:lpstr>Wingdings</vt:lpstr>
      <vt:lpstr>Office Theme</vt:lpstr>
      <vt:lpstr>Document</vt:lpstr>
      <vt:lpstr>802.11 WG May 2023 Session Report</vt:lpstr>
      <vt:lpstr>Abstract</vt:lpstr>
      <vt:lpstr>Attendance Data</vt:lpstr>
      <vt:lpstr>PowerPoint Presentation</vt:lpstr>
      <vt:lpstr>PowerPoint Presentation</vt:lpstr>
      <vt:lpstr>Attendees by affiliation (attended at least one meeting March to May</vt:lpstr>
      <vt:lpstr>Attendance by subgroup (March to May)</vt:lpstr>
      <vt:lpstr>Attendance by affiliation (May interim session)</vt:lpstr>
      <vt:lpstr>Attendance by breakout (May interim session)</vt:lpstr>
      <vt:lpstr>Subgroup closing Reports</vt:lpstr>
      <vt:lpstr>802.11 WG Editor’s Closing Report (May 2023)</vt:lpstr>
      <vt:lpstr>Agenda for 2023-05-16 meeting</vt:lpstr>
      <vt:lpstr>Volunteer Editor Contacts</vt:lpstr>
      <vt:lpstr>May 16 roundtable status report</vt:lpstr>
      <vt:lpstr>ANA changes March to May</vt:lpstr>
      <vt:lpstr>REVme MDR</vt:lpstr>
      <vt:lpstr>Draft Development Snapshot</vt:lpstr>
      <vt:lpstr>ARC Closing Report </vt:lpstr>
      <vt:lpstr>Abstract</vt:lpstr>
      <vt:lpstr>Work Completed - 1</vt:lpstr>
      <vt:lpstr>Work Completed - 2</vt:lpstr>
      <vt:lpstr>Work Completed - 3</vt:lpstr>
      <vt:lpstr>Monitoring/future activities</vt:lpstr>
      <vt:lpstr>Plans</vt:lpstr>
      <vt:lpstr>Coex SC Closing Report</vt:lpstr>
      <vt:lpstr>Abstract</vt:lpstr>
      <vt:lpstr>Coex SC – ETSI BRAN News</vt:lpstr>
      <vt:lpstr>Coex SC – Bluetooth SIG Update</vt:lpstr>
      <vt:lpstr>Coex SC – Narrow Band / Wi-Fi Coexistance</vt:lpstr>
      <vt:lpstr>Topics for next meeting</vt:lpstr>
      <vt:lpstr>References for this week</vt:lpstr>
      <vt:lpstr>WNG SC Closing Report</vt:lpstr>
      <vt:lpstr>Abstract</vt:lpstr>
      <vt:lpstr>PowerPoint Presentation</vt:lpstr>
      <vt:lpstr>IEEE 802 JTC1 Standing Committee May 2023 (mixed-mode) closing report</vt:lpstr>
      <vt:lpstr>The IEEE 802 JTC1 SC reviewed the PSDO process status, including IPR issues holding up 802.11ax/ay/ba/az</vt:lpstr>
      <vt:lpstr>The IEEE 802 JTC1 SC will undertake its usual work at its mixed-mode meeting in Berlin in July 2023</vt:lpstr>
      <vt:lpstr>REVme Closing Report – May 2023</vt:lpstr>
      <vt:lpstr>Work Completed</vt:lpstr>
      <vt:lpstr>Plans for July</vt:lpstr>
      <vt:lpstr>TGme Timeline</vt:lpstr>
      <vt:lpstr>TGbe May Closing Report</vt:lpstr>
      <vt:lpstr>TGbe (Extremely High Throughput)</vt:lpstr>
      <vt:lpstr>Teleconference Plan</vt:lpstr>
      <vt:lpstr>(Updated) TGbe Timeline And Status</vt:lpstr>
      <vt:lpstr>PowerPoint Presentation</vt:lpstr>
      <vt:lpstr>Abstract</vt:lpstr>
      <vt:lpstr>TGbf (WLAN Sensing)– May 2023</vt:lpstr>
      <vt:lpstr>TGbf Timeline (Updated)</vt:lpstr>
      <vt:lpstr>PowerPoint Presentation</vt:lpstr>
      <vt:lpstr>TGbh Closing Report </vt:lpstr>
      <vt:lpstr>Abstract</vt:lpstr>
      <vt:lpstr>Work Completed</vt:lpstr>
      <vt:lpstr>Timeline</vt:lpstr>
      <vt:lpstr>Teleconference(s)</vt:lpstr>
      <vt:lpstr>TGbi Closing Report</vt:lpstr>
      <vt:lpstr>IEEE 802.11 TGbi</vt:lpstr>
      <vt:lpstr>Brief list of features under discussion</vt:lpstr>
      <vt:lpstr>Timeline</vt:lpstr>
      <vt:lpstr>IEEE 802.11 TGbi</vt:lpstr>
      <vt:lpstr>TGbk 320MHz Positioning May Meeting Closing Report</vt:lpstr>
      <vt:lpstr>Abstract</vt:lpstr>
      <vt:lpstr>May Session Progress and Targets for July</vt:lpstr>
      <vt:lpstr>May Session Progress and Targets for July</vt:lpstr>
      <vt:lpstr>TGbk Projected Timeline</vt:lpstr>
      <vt:lpstr>Scheduled TGbk telecons</vt:lpstr>
      <vt:lpstr>May 2023 UHR SG Closing Report</vt:lpstr>
      <vt:lpstr>Work Completed</vt:lpstr>
      <vt:lpstr>Plans for July</vt:lpstr>
      <vt:lpstr>IEEE 802.11 May 2023 Interim AMP SG Closing Report</vt:lpstr>
      <vt:lpstr>AMP SG’s Progress during this week</vt:lpstr>
      <vt:lpstr>AMP SG Teleconference Plan</vt:lpstr>
      <vt:lpstr>May 2023 AIML TIG Closing Report</vt:lpstr>
      <vt:lpstr>Abstract</vt:lpstr>
      <vt:lpstr>Work Completed</vt:lpstr>
      <vt:lpstr>Work Completed</vt:lpstr>
      <vt:lpstr>Plans for July 2023</vt:lpstr>
      <vt:lpstr>Internal Liaisons</vt:lpstr>
      <vt:lpstr>802.15 Liaison Report – May 2023</vt:lpstr>
      <vt:lpstr>802.15 WG Standards Pipeline</vt:lpstr>
      <vt:lpstr>IG JS1G (Interest Group Japan Sub 1GHz)</vt:lpstr>
      <vt:lpstr>IG NG OFDM (Next Gen SUN/Smart Utility Network OFDM)</vt:lpstr>
      <vt:lpstr>802.15.4ab Next Generation UWB</vt:lpstr>
      <vt:lpstr>Privacy SG/TG</vt:lpstr>
      <vt:lpstr>802.15.16t Narrow Band Licensed Operation (NB-Lic)</vt:lpstr>
      <vt:lpstr>802.15.6ma - Enhanced Dependability Body Area Network (ED-BAN)</vt:lpstr>
      <vt:lpstr>PowerPoint Presentation</vt:lpstr>
      <vt:lpstr>802.18 Liaison Report – May 2023</vt:lpstr>
      <vt:lpstr>RR-TAG at a glance</vt:lpstr>
      <vt:lpstr>Progress since the 2023 March plenary (1)</vt:lpstr>
      <vt:lpstr>Progress since the 2023 March plenary (2)</vt:lpstr>
      <vt:lpstr>Objectives this week</vt:lpstr>
      <vt:lpstr>PowerPoint Presentation</vt:lpstr>
      <vt:lpstr>802.19 May 2023 Liaison Report to 802.11 WG</vt:lpstr>
      <vt:lpstr>IEEE 802.19 Overview</vt:lpstr>
      <vt:lpstr>Current Surveys</vt:lpstr>
      <vt:lpstr>PowerPoint Presentation</vt:lpstr>
      <vt:lpstr>External Liaisons</vt:lpstr>
      <vt:lpstr>Wi-Fi Alliance (WFA) Liaison Update</vt:lpstr>
      <vt:lpstr>Major updates</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117 July 22-28, 2023</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163</cp:revision>
  <cp:lastPrinted>1601-01-01T00:00:00Z</cp:lastPrinted>
  <dcterms:created xsi:type="dcterms:W3CDTF">2018-05-10T15:59:06Z</dcterms:created>
  <dcterms:modified xsi:type="dcterms:W3CDTF">2023-05-19T13:28:25Z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