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24"/>
  </p:notesMasterIdLst>
  <p:handoutMasterIdLst>
    <p:handoutMasterId r:id="rId125"/>
  </p:handoutMasterIdLst>
  <p:sldIdLst>
    <p:sldId id="256" r:id="rId2"/>
    <p:sldId id="257" r:id="rId3"/>
    <p:sldId id="2573" r:id="rId4"/>
    <p:sldId id="2579" r:id="rId5"/>
    <p:sldId id="448" r:id="rId6"/>
    <p:sldId id="449" r:id="rId7"/>
    <p:sldId id="447" r:id="rId8"/>
    <p:sldId id="2580" r:id="rId9"/>
    <p:sldId id="2581" r:id="rId10"/>
    <p:sldId id="2574" r:id="rId11"/>
    <p:sldId id="258" r:id="rId12"/>
    <p:sldId id="283" r:id="rId13"/>
    <p:sldId id="262" r:id="rId14"/>
    <p:sldId id="265" r:id="rId15"/>
    <p:sldId id="2368" r:id="rId16"/>
    <p:sldId id="2377" r:id="rId17"/>
    <p:sldId id="2373" r:id="rId18"/>
    <p:sldId id="269" r:id="rId19"/>
    <p:sldId id="272" r:id="rId20"/>
    <p:sldId id="293" r:id="rId21"/>
    <p:sldId id="309" r:id="rId22"/>
    <p:sldId id="308" r:id="rId23"/>
    <p:sldId id="306" r:id="rId24"/>
    <p:sldId id="296" r:id="rId25"/>
    <p:sldId id="2378" r:id="rId26"/>
    <p:sldId id="2379" r:id="rId27"/>
    <p:sldId id="266" r:id="rId28"/>
    <p:sldId id="267" r:id="rId29"/>
    <p:sldId id="268" r:id="rId30"/>
    <p:sldId id="2380" r:id="rId31"/>
    <p:sldId id="264" r:id="rId32"/>
    <p:sldId id="331" r:id="rId33"/>
    <p:sldId id="332" r:id="rId34"/>
    <p:sldId id="386" r:id="rId35"/>
    <p:sldId id="2382" r:id="rId36"/>
    <p:sldId id="270" r:id="rId37"/>
    <p:sldId id="2383" r:id="rId38"/>
    <p:sldId id="2384" r:id="rId39"/>
    <p:sldId id="2575" r:id="rId40"/>
    <p:sldId id="2576" r:id="rId41"/>
    <p:sldId id="862" r:id="rId42"/>
    <p:sldId id="863" r:id="rId43"/>
    <p:sldId id="261" r:id="rId44"/>
    <p:sldId id="2385" r:id="rId45"/>
    <p:sldId id="2386" r:id="rId46"/>
    <p:sldId id="259" r:id="rId47"/>
    <p:sldId id="2387" r:id="rId48"/>
    <p:sldId id="2388" r:id="rId49"/>
    <p:sldId id="2389" r:id="rId50"/>
    <p:sldId id="286" r:id="rId51"/>
    <p:sldId id="287" r:id="rId52"/>
    <p:sldId id="2390" r:id="rId53"/>
    <p:sldId id="2391" r:id="rId54"/>
    <p:sldId id="299" r:id="rId55"/>
    <p:sldId id="297" r:id="rId56"/>
    <p:sldId id="290" r:id="rId57"/>
    <p:sldId id="2392" r:id="rId58"/>
    <p:sldId id="2393" r:id="rId59"/>
    <p:sldId id="2375" r:id="rId60"/>
    <p:sldId id="2374" r:id="rId61"/>
    <p:sldId id="2394" r:id="rId62"/>
    <p:sldId id="2395" r:id="rId63"/>
    <p:sldId id="2396" r:id="rId64"/>
    <p:sldId id="2550" r:id="rId65"/>
    <p:sldId id="2551" r:id="rId66"/>
    <p:sldId id="2538" r:id="rId67"/>
    <p:sldId id="2400" r:id="rId68"/>
    <p:sldId id="2552" r:id="rId69"/>
    <p:sldId id="523" r:id="rId70"/>
    <p:sldId id="288" r:id="rId71"/>
    <p:sldId id="1578" r:id="rId72"/>
    <p:sldId id="1573" r:id="rId73"/>
    <p:sldId id="1579" r:id="rId74"/>
    <p:sldId id="2554" r:id="rId75"/>
    <p:sldId id="2555" r:id="rId76"/>
    <p:sldId id="524" r:id="rId77"/>
    <p:sldId id="526" r:id="rId78"/>
    <p:sldId id="2556" r:id="rId79"/>
    <p:sldId id="2577" r:id="rId80"/>
    <p:sldId id="2558" r:id="rId81"/>
    <p:sldId id="2562" r:id="rId82"/>
    <p:sldId id="2563" r:id="rId83"/>
    <p:sldId id="2564" r:id="rId84"/>
    <p:sldId id="2565" r:id="rId85"/>
    <p:sldId id="2561" r:id="rId86"/>
    <p:sldId id="868" r:id="rId87"/>
    <p:sldId id="2566" r:id="rId88"/>
    <p:sldId id="2559" r:id="rId89"/>
    <p:sldId id="2567" r:id="rId90"/>
    <p:sldId id="898" r:id="rId91"/>
    <p:sldId id="899" r:id="rId92"/>
    <p:sldId id="900" r:id="rId93"/>
    <p:sldId id="901" r:id="rId94"/>
    <p:sldId id="902" r:id="rId95"/>
    <p:sldId id="2568" r:id="rId96"/>
    <p:sldId id="2569" r:id="rId97"/>
    <p:sldId id="394" r:id="rId98"/>
    <p:sldId id="2570" r:id="rId99"/>
    <p:sldId id="2578" r:id="rId100"/>
    <p:sldId id="2571" r:id="rId101"/>
    <p:sldId id="440" r:id="rId102"/>
    <p:sldId id="441" r:id="rId103"/>
    <p:sldId id="443" r:id="rId104"/>
    <p:sldId id="442" r:id="rId105"/>
    <p:sldId id="2572" r:id="rId106"/>
    <p:sldId id="278" r:id="rId107"/>
    <p:sldId id="326" r:id="rId108"/>
    <p:sldId id="339" r:id="rId109"/>
    <p:sldId id="373" r:id="rId110"/>
    <p:sldId id="371" r:id="rId111"/>
    <p:sldId id="372" r:id="rId112"/>
    <p:sldId id="353" r:id="rId113"/>
    <p:sldId id="364" r:id="rId114"/>
    <p:sldId id="376" r:id="rId115"/>
    <p:sldId id="374" r:id="rId116"/>
    <p:sldId id="378" r:id="rId117"/>
    <p:sldId id="343" r:id="rId118"/>
    <p:sldId id="348" r:id="rId119"/>
    <p:sldId id="357" r:id="rId120"/>
    <p:sldId id="377" r:id="rId121"/>
    <p:sldId id="375" r:id="rId122"/>
    <p:sldId id="366" r:id="rId123"/>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832" autoAdjust="0"/>
    <p:restoredTop sz="94660"/>
  </p:normalViewPr>
  <p:slideViewPr>
    <p:cSldViewPr>
      <p:cViewPr varScale="1">
        <p:scale>
          <a:sx n="89" d="100"/>
          <a:sy n="89" d="100"/>
        </p:scale>
        <p:origin x="106" y="269"/>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notesMaster" Target="notesMasters/notesMaster1.xml"/><Relationship Id="rId12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P802.11bf D1.0 CR Status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11294623498792468"/>
          <c:y val="0.16645970674947"/>
          <c:w val="0.86251844759057739"/>
          <c:h val="0.64167057773928859"/>
        </c:manualLayout>
      </c:layout>
      <c:barChart>
        <c:barDir val="col"/>
        <c:grouping val="clustered"/>
        <c:varyColors val="0"/>
        <c:ser>
          <c:idx val="0"/>
          <c:order val="0"/>
          <c:tx>
            <c:strRef>
              <c:f>Sheet1!$B$1</c:f>
              <c:strCache>
                <c:ptCount val="1"/>
                <c:pt idx="0">
                  <c:v>Received</c:v>
                </c:pt>
              </c:strCache>
            </c:strRef>
          </c:tx>
          <c:spPr>
            <a:solidFill>
              <a:srgbClr val="C0000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Sheet1!$B$2:$B$4</c:f>
              <c:numCache>
                <c:formatCode>General</c:formatCode>
                <c:ptCount val="3"/>
                <c:pt idx="0">
                  <c:v>815</c:v>
                </c:pt>
                <c:pt idx="1">
                  <c:v>28</c:v>
                </c:pt>
                <c:pt idx="2">
                  <c:v>459</c:v>
                </c:pt>
              </c:numCache>
            </c:numRef>
          </c:val>
          <c:extLst>
            <c:ext xmlns:c16="http://schemas.microsoft.com/office/drawing/2014/chart" uri="{C3380CC4-5D6E-409C-BE32-E72D297353CC}">
              <c16:uniqueId val="{00000000-7DDA-4C11-A3E1-0B160159F838}"/>
            </c:ext>
          </c:extLst>
        </c:ser>
        <c:ser>
          <c:idx val="1"/>
          <c:order val="1"/>
          <c:tx>
            <c:strRef>
              <c:f>Sheet1!$C$1</c:f>
              <c:strCache>
                <c:ptCount val="1"/>
                <c:pt idx="0">
                  <c:v>Resolved</c:v>
                </c:pt>
              </c:strCache>
            </c:strRef>
          </c:tx>
          <c:spPr>
            <a:solidFill>
              <a:srgbClr val="00B05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Sheet1!$C$2:$C$4</c:f>
              <c:numCache>
                <c:formatCode>General</c:formatCode>
                <c:ptCount val="3"/>
                <c:pt idx="0">
                  <c:v>377</c:v>
                </c:pt>
                <c:pt idx="1">
                  <c:v>14</c:v>
                </c:pt>
                <c:pt idx="2">
                  <c:v>347</c:v>
                </c:pt>
              </c:numCache>
            </c:numRef>
          </c:val>
          <c:extLst>
            <c:ext xmlns:c16="http://schemas.microsoft.com/office/drawing/2014/chart" uri="{C3380CC4-5D6E-409C-BE32-E72D297353CC}">
              <c16:uniqueId val="{00000001-7DDA-4C11-A3E1-0B160159F838}"/>
            </c:ext>
          </c:extLst>
        </c:ser>
        <c:dLbls>
          <c:dLblPos val="inEnd"/>
          <c:showLegendKey val="0"/>
          <c:showVal val="1"/>
          <c:showCatName val="0"/>
          <c:showSerName val="0"/>
          <c:showPercent val="0"/>
          <c:showBubbleSize val="0"/>
        </c:dLbls>
        <c:gapWidth val="65"/>
        <c:axId val="2135628048"/>
        <c:axId val="2135626416"/>
      </c:barChart>
      <c:catAx>
        <c:axId val="213562804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2135626416"/>
        <c:crosses val="autoZero"/>
        <c:auto val="1"/>
        <c:lblAlgn val="ctr"/>
        <c:lblOffset val="100"/>
        <c:noMultiLvlLbl val="0"/>
      </c:catAx>
      <c:valAx>
        <c:axId val="213562641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2135628048"/>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5/18/2023</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22</a:t>
            </a:fld>
            <a:endParaRPr lang="en-US"/>
          </a:p>
        </p:txBody>
      </p:sp>
    </p:spTree>
    <p:extLst>
      <p:ext uri="{BB962C8B-B14F-4D97-AF65-F5344CB8AC3E}">
        <p14:creationId xmlns:p14="http://schemas.microsoft.com/office/powerpoint/2010/main" val="1128278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23</a:t>
            </a:fld>
            <a:endParaRPr lang="en-US"/>
          </a:p>
        </p:txBody>
      </p:sp>
    </p:spTree>
    <p:extLst>
      <p:ext uri="{BB962C8B-B14F-4D97-AF65-F5344CB8AC3E}">
        <p14:creationId xmlns:p14="http://schemas.microsoft.com/office/powerpoint/2010/main" val="2977022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24</a:t>
            </a:fld>
            <a:endParaRPr lang="en-US"/>
          </a:p>
        </p:txBody>
      </p:sp>
    </p:spTree>
    <p:extLst>
      <p:ext uri="{BB962C8B-B14F-4D97-AF65-F5344CB8AC3E}">
        <p14:creationId xmlns:p14="http://schemas.microsoft.com/office/powerpoint/2010/main" val="2734091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802.11-23/0585</a:t>
            </a:r>
            <a:endParaRPr lang="en-US"/>
          </a:p>
        </p:txBody>
      </p:sp>
      <p:sp>
        <p:nvSpPr>
          <p:cNvPr id="5" name="Rectangle 3"/>
          <p:cNvSpPr>
            <a:spLocks noGrp="1" noChangeArrowheads="1"/>
          </p:cNvSpPr>
          <p:nvPr>
            <p:ph type="dt"/>
          </p:nvPr>
        </p:nvSpPr>
        <p:spPr>
          <a:ln/>
        </p:spPr>
        <p:txBody>
          <a:bodyPr/>
          <a:lstStyle/>
          <a:p>
            <a:r>
              <a:rPr lang="en-GB"/>
              <a:t>May 2023</a:t>
            </a:r>
            <a:endParaRPr lang="en-US"/>
          </a:p>
        </p:txBody>
      </p:sp>
      <p:sp>
        <p:nvSpPr>
          <p:cNvPr id="6" name="Rectangle 6"/>
          <p:cNvSpPr>
            <a:spLocks noGrp="1" noChangeArrowheads="1"/>
          </p:cNvSpPr>
          <p:nvPr>
            <p:ph type="ftr"/>
          </p:nvPr>
        </p:nvSpPr>
        <p:spPr>
          <a:ln/>
        </p:spPr>
        <p:txBody>
          <a:bodyPr/>
          <a:lstStyle/>
          <a:p>
            <a:r>
              <a:rPr lang="de-DE"/>
              <a:t>Marc Emmelmann (SELF)</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25</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4779999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802.11-23/0585</a:t>
            </a:r>
            <a:endParaRPr lang="en-US"/>
          </a:p>
        </p:txBody>
      </p:sp>
      <p:sp>
        <p:nvSpPr>
          <p:cNvPr id="5" name="Rectangle 3"/>
          <p:cNvSpPr>
            <a:spLocks noGrp="1" noChangeArrowheads="1"/>
          </p:cNvSpPr>
          <p:nvPr>
            <p:ph type="dt"/>
          </p:nvPr>
        </p:nvSpPr>
        <p:spPr>
          <a:ln/>
        </p:spPr>
        <p:txBody>
          <a:bodyPr/>
          <a:lstStyle/>
          <a:p>
            <a:r>
              <a:rPr lang="en-GB"/>
              <a:t>May 2023</a:t>
            </a:r>
            <a:endParaRPr lang="en-US"/>
          </a:p>
        </p:txBody>
      </p:sp>
      <p:sp>
        <p:nvSpPr>
          <p:cNvPr id="6" name="Rectangle 6"/>
          <p:cNvSpPr>
            <a:spLocks noGrp="1" noChangeArrowheads="1"/>
          </p:cNvSpPr>
          <p:nvPr>
            <p:ph type="ftr"/>
          </p:nvPr>
        </p:nvSpPr>
        <p:spPr>
          <a:ln/>
        </p:spPr>
        <p:txBody>
          <a:bodyPr/>
          <a:lstStyle/>
          <a:p>
            <a:r>
              <a:rPr lang="de-DE"/>
              <a:t>Marc Emmelmann (SELF)</a:t>
            </a:r>
            <a:endParaRPr lang="en-US"/>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26</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02706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sz="1200" dirty="0">
                <a:latin typeface="Helvetica" pitchFamily="2" charset="0"/>
              </a:rPr>
              <a:t>Enhanced Detect and Avoid  -- </a:t>
            </a:r>
            <a:r>
              <a:rPr lang="en-US" sz="1200" dirty="0" err="1">
                <a:latin typeface="Helvetica" pitchFamily="2" charset="0"/>
              </a:rPr>
              <a:t>eDAA</a:t>
            </a:r>
            <a:r>
              <a:rPr lang="en-US" sz="1200" dirty="0">
                <a:latin typeface="Helvetica" pitchFamily="2" charset="0"/>
              </a:rPr>
              <a:t>, as proposed in ETSI BRAN as an enhanced version of DAA as defined in EN 300 328 (2.4 GHz))</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dirty="0"/>
              <a:t>Listen before talk (LBT) </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dirty="0"/>
              <a:t>LBT for Frame Based Equipment (FBE) as defined in EN 303 687</a:t>
            </a:r>
            <a:endParaRPr lang="en-US" sz="1200" dirty="0">
              <a:latin typeface="Helvetica" pitchFamily="2" charset="0"/>
            </a:endParaRP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endParaRPr lang="en-US" sz="1200" dirty="0">
              <a:latin typeface="Helvetica" pitchFamily="2" charset="0"/>
            </a:endParaRPr>
          </a:p>
          <a:p>
            <a:endParaRPr lang="en-US" dirty="0"/>
          </a:p>
        </p:txBody>
      </p:sp>
      <p:sp>
        <p:nvSpPr>
          <p:cNvPr id="4" name="Header Placeholder 3"/>
          <p:cNvSpPr>
            <a:spLocks noGrp="1"/>
          </p:cNvSpPr>
          <p:nvPr>
            <p:ph type="hdr"/>
          </p:nvPr>
        </p:nvSpPr>
        <p:spPr/>
        <p:txBody>
          <a:bodyPr/>
          <a:lstStyle/>
          <a:p>
            <a:r>
              <a:rPr lang="de-DE"/>
              <a:t>doc.: IEEE 802.11-23/0585</a:t>
            </a:r>
            <a:endParaRPr lang="en-US"/>
          </a:p>
        </p:txBody>
      </p:sp>
      <p:sp>
        <p:nvSpPr>
          <p:cNvPr id="5" name="Date Placeholder 4"/>
          <p:cNvSpPr>
            <a:spLocks noGrp="1"/>
          </p:cNvSpPr>
          <p:nvPr>
            <p:ph type="dt"/>
          </p:nvPr>
        </p:nvSpPr>
        <p:spPr/>
        <p:txBody>
          <a:bodyPr/>
          <a:lstStyle/>
          <a:p>
            <a:r>
              <a:rPr lang="en-GB"/>
              <a:t>May 2023</a:t>
            </a:r>
            <a:endParaRPr lang="en-US"/>
          </a:p>
        </p:txBody>
      </p:sp>
      <p:sp>
        <p:nvSpPr>
          <p:cNvPr id="6" name="Footer Placeholder 5"/>
          <p:cNvSpPr>
            <a:spLocks noGrp="1"/>
          </p:cNvSpPr>
          <p:nvPr>
            <p:ph type="ftr"/>
          </p:nvPr>
        </p:nvSpPr>
        <p:spPr/>
        <p:txBody>
          <a:bodyPr/>
          <a:lstStyle/>
          <a:p>
            <a:r>
              <a:rPr lang="de-DE"/>
              <a:t>Marc Emmelmann (SELF)</a:t>
            </a:r>
            <a:endParaRPr lang="en-US"/>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29</a:t>
            </a:fld>
            <a:endParaRPr lang="en-US"/>
          </a:p>
        </p:txBody>
      </p:sp>
    </p:spTree>
    <p:extLst>
      <p:ext uri="{BB962C8B-B14F-4D97-AF65-F5344CB8AC3E}">
        <p14:creationId xmlns:p14="http://schemas.microsoft.com/office/powerpoint/2010/main" val="21846465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802.11-23/0585</a:t>
            </a:r>
            <a:endParaRPr lang="en-US"/>
          </a:p>
        </p:txBody>
      </p:sp>
      <p:sp>
        <p:nvSpPr>
          <p:cNvPr id="5" name="Rectangle 3"/>
          <p:cNvSpPr>
            <a:spLocks noGrp="1" noChangeArrowheads="1"/>
          </p:cNvSpPr>
          <p:nvPr>
            <p:ph type="dt"/>
          </p:nvPr>
        </p:nvSpPr>
        <p:spPr>
          <a:ln/>
        </p:spPr>
        <p:txBody>
          <a:bodyPr/>
          <a:lstStyle/>
          <a:p>
            <a:r>
              <a:rPr lang="en-GB"/>
              <a:t>May 2023</a:t>
            </a:r>
            <a:endParaRPr lang="en-US"/>
          </a:p>
        </p:txBody>
      </p:sp>
      <p:sp>
        <p:nvSpPr>
          <p:cNvPr id="6" name="Rectangle 6"/>
          <p:cNvSpPr>
            <a:spLocks noGrp="1" noChangeArrowheads="1"/>
          </p:cNvSpPr>
          <p:nvPr>
            <p:ph type="ftr"/>
          </p:nvPr>
        </p:nvSpPr>
        <p:spPr>
          <a:ln/>
        </p:spPr>
        <p:txBody>
          <a:bodyPr/>
          <a:lstStyle/>
          <a:p>
            <a:r>
              <a:rPr lang="de-DE"/>
              <a:t>Marc Emmelmann (SELF)</a:t>
            </a:r>
            <a:endParaRPr lang="en-US"/>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31</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1269965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32</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8948038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8435"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8436"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8437"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60D2CC4C-3E45-403F-B1FF-28CA88101F17}" type="slidenum">
              <a:rPr lang="en-GB" altLang="en-US"/>
              <a:pPr>
                <a:spcBef>
                  <a:spcPct val="0"/>
                </a:spcBef>
              </a:pPr>
              <a:t>33</a:t>
            </a:fld>
            <a:endParaRPr lang="en-GB" altLang="en-US"/>
          </a:p>
        </p:txBody>
      </p:sp>
      <p:sp>
        <p:nvSpPr>
          <p:cNvPr id="18438" name="Rectangle 2"/>
          <p:cNvSpPr>
            <a:spLocks noGrp="1" noRot="1" noChangeAspect="1" noChangeArrowheads="1" noTextEdit="1"/>
          </p:cNvSpPr>
          <p:nvPr>
            <p:ph type="sldImg"/>
          </p:nvPr>
        </p:nvSpPr>
        <p:spPr>
          <a:xfrm>
            <a:off x="98425" y="750888"/>
            <a:ext cx="6597650" cy="3711575"/>
          </a:xfrm>
          <a:ln cap="flat"/>
        </p:spPr>
      </p:sp>
      <p:sp>
        <p:nvSpPr>
          <p:cNvPr id="18439" name="Rectangle 3"/>
          <p:cNvSpPr>
            <a:spLocks noGrp="1" noChangeArrowheads="1"/>
          </p:cNvSpPr>
          <p:nvPr>
            <p:ph type="body" idx="1"/>
          </p:nvPr>
        </p:nvSpPr>
        <p:spPr>
          <a:noFill/>
        </p:spPr>
        <p:txBody>
          <a:bodyPr lIns="95335" rIns="95335"/>
          <a:lstStyle/>
          <a:p>
            <a:endParaRPr lang="en-US" altLang="en-US"/>
          </a:p>
        </p:txBody>
      </p:sp>
    </p:spTree>
    <p:extLst>
      <p:ext uri="{BB962C8B-B14F-4D97-AF65-F5344CB8AC3E}">
        <p14:creationId xmlns:p14="http://schemas.microsoft.com/office/powerpoint/2010/main" val="12655135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9459"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9460"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9461"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CE31C515-4596-4B3E-8972-F5FD6C34C3AA}" type="slidenum">
              <a:rPr lang="en-GB" altLang="en-US"/>
              <a:pPr>
                <a:spcBef>
                  <a:spcPct val="0"/>
                </a:spcBef>
              </a:pPr>
              <a:t>34</a:t>
            </a:fld>
            <a:endParaRPr lang="en-GB" altLang="en-US"/>
          </a:p>
        </p:txBody>
      </p:sp>
      <p:sp>
        <p:nvSpPr>
          <p:cNvPr id="19462" name="Rectangle 2"/>
          <p:cNvSpPr>
            <a:spLocks noGrp="1" noRot="1" noChangeAspect="1" noChangeArrowheads="1" noTextEdit="1"/>
          </p:cNvSpPr>
          <p:nvPr>
            <p:ph type="sldImg"/>
          </p:nvPr>
        </p:nvSpPr>
        <p:spPr>
          <a:xfrm>
            <a:off x="100013" y="750888"/>
            <a:ext cx="6596062" cy="3711575"/>
          </a:xfrm>
          <a:ln cap="flat"/>
        </p:spPr>
      </p:sp>
      <p:sp>
        <p:nvSpPr>
          <p:cNvPr id="19463" name="Rectangle 3"/>
          <p:cNvSpPr>
            <a:spLocks noGrp="1" noChangeArrowheads="1"/>
          </p:cNvSpPr>
          <p:nvPr>
            <p:ph type="body" idx="1"/>
          </p:nvPr>
        </p:nvSpPr>
        <p:spPr>
          <a:xfrm>
            <a:off x="904875" y="4718050"/>
            <a:ext cx="4984750" cy="4468813"/>
          </a:xfrm>
          <a:noFill/>
        </p:spPr>
        <p:txBody>
          <a:bodyPr lIns="95230" tIns="46028" rIns="95230" bIns="46028"/>
          <a:lstStyle/>
          <a:p>
            <a:endParaRPr lang="en-US" altLang="en-US"/>
          </a:p>
        </p:txBody>
      </p:sp>
    </p:spTree>
    <p:extLst>
      <p:ext uri="{BB962C8B-B14F-4D97-AF65-F5344CB8AC3E}">
        <p14:creationId xmlns:p14="http://schemas.microsoft.com/office/powerpoint/2010/main" val="3722906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dirty="0"/>
              <a:t>May 2023</a:t>
            </a:r>
          </a:p>
        </p:txBody>
      </p:sp>
      <p:sp>
        <p:nvSpPr>
          <p:cNvPr id="6" name="Rectangle 6"/>
          <p:cNvSpPr>
            <a:spLocks noGrp="1" noChangeArrowheads="1"/>
          </p:cNvSpPr>
          <p:nvPr>
            <p:ph type="ftr"/>
          </p:nvPr>
        </p:nvSpPr>
        <p:spPr>
          <a:ln/>
        </p:spPr>
        <p:txBody>
          <a:bodyPr/>
          <a:lstStyle/>
          <a:p>
            <a:r>
              <a:rPr lang="en-US" dirty="0"/>
              <a:t>Peter Yee, AKAYLA</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35</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0884846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dirty="0"/>
              <a:t>May 2023</a:t>
            </a:r>
          </a:p>
        </p:txBody>
      </p:sp>
      <p:sp>
        <p:nvSpPr>
          <p:cNvPr id="6" name="Footer Placeholder 5"/>
          <p:cNvSpPr>
            <a:spLocks noGrp="1"/>
          </p:cNvSpPr>
          <p:nvPr>
            <p:ph type="ftr"/>
          </p:nvPr>
        </p:nvSpPr>
        <p:spPr/>
        <p:txBody>
          <a:bodyPr/>
          <a:lstStyle/>
          <a:p>
            <a:r>
              <a:rPr lang="en-US"/>
              <a:t>Peter Yee, AKAYLA</a:t>
            </a:r>
            <a:endParaRPr lang="en-US" dirty="0"/>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36</a:t>
            </a:fld>
            <a:endParaRPr lang="en-US"/>
          </a:p>
        </p:txBody>
      </p:sp>
    </p:spTree>
    <p:extLst>
      <p:ext uri="{BB962C8B-B14F-4D97-AF65-F5344CB8AC3E}">
        <p14:creationId xmlns:p14="http://schemas.microsoft.com/office/powerpoint/2010/main" val="30320763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802.11-yy/xxxxr0</a:t>
            </a:r>
          </a:p>
        </p:txBody>
      </p:sp>
      <p:sp>
        <p:nvSpPr>
          <p:cNvPr id="9219" name="Rectangle 3"/>
          <p:cNvSpPr>
            <a:spLocks noGrp="1" noChangeArrowheads="1"/>
          </p:cNvSpPr>
          <p:nvPr>
            <p:ph type="dt" sz="quarter" idx="1"/>
          </p:nvPr>
        </p:nvSpPr>
        <p:spPr>
          <a:noFill/>
        </p:spPr>
        <p:txBody>
          <a:bodyPr/>
          <a:lstStyle/>
          <a:p>
            <a:r>
              <a:rPr lang="en-US">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a:latin typeface="Times New Roman" charset="0"/>
              </a:rPr>
              <a:t>Page </a:t>
            </a:r>
            <a:fld id="{48189E4D-1385-4EFA-9270-3C7FC52F7D9E}" type="slidenum">
              <a:rPr lang="en-US" smtClean="0">
                <a:latin typeface="Times New Roman" charset="0"/>
              </a:rPr>
              <a:pPr/>
              <a:t>39</a:t>
            </a:fld>
            <a:endParaRPr lang="en-US">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40</a:t>
            </a:fld>
            <a:endParaRPr lang="en-US">
              <a:latin typeface="Times New Roman" charset="0"/>
            </a:endParaRPr>
          </a:p>
        </p:txBody>
      </p:sp>
    </p:spTree>
    <p:extLst>
      <p:ext uri="{BB962C8B-B14F-4D97-AF65-F5344CB8AC3E}">
        <p14:creationId xmlns:p14="http://schemas.microsoft.com/office/powerpoint/2010/main" val="12723442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41</a:t>
            </a:fld>
            <a:endParaRPr lang="en-US">
              <a:latin typeface="Times New Roman" charset="0"/>
            </a:endParaRPr>
          </a:p>
        </p:txBody>
      </p:sp>
    </p:spTree>
    <p:extLst>
      <p:ext uri="{BB962C8B-B14F-4D97-AF65-F5344CB8AC3E}">
        <p14:creationId xmlns:p14="http://schemas.microsoft.com/office/powerpoint/2010/main" val="13086375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a:t>Month Year</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44</a:t>
            </a:fld>
            <a:endParaRPr lang="en-US"/>
          </a:p>
        </p:txBody>
      </p:sp>
    </p:spTree>
    <p:extLst>
      <p:ext uri="{BB962C8B-B14F-4D97-AF65-F5344CB8AC3E}">
        <p14:creationId xmlns:p14="http://schemas.microsoft.com/office/powerpoint/2010/main" val="2471692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47</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954584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48</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0413133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49</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8490759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50</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913672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11</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41006431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342173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802.11-16/0190r0</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52</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2073110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r>
              <a:rPr lang="en-US"/>
              <a:t>doc.: IEEE 802.11-16/0190r0</a:t>
            </a:r>
          </a:p>
        </p:txBody>
      </p:sp>
      <p:sp>
        <p:nvSpPr>
          <p:cNvPr id="20483" name="Rectangle 3"/>
          <p:cNvSpPr>
            <a:spLocks noGrp="1" noChangeArrowheads="1"/>
          </p:cNvSpPr>
          <p:nvPr>
            <p:ph type="dt" sz="quarter" idx="1"/>
          </p:nvPr>
        </p:nvSpPr>
        <p:spPr>
          <a:noFill/>
        </p:spPr>
        <p:txBody>
          <a:bodyPr/>
          <a:lstStyle/>
          <a:p>
            <a:r>
              <a:rPr lang="en-US"/>
              <a:t>January 2016</a:t>
            </a:r>
          </a:p>
        </p:txBody>
      </p:sp>
      <p:sp>
        <p:nvSpPr>
          <p:cNvPr id="20484" name="Rectangle 6"/>
          <p:cNvSpPr>
            <a:spLocks noGrp="1" noChangeArrowheads="1"/>
          </p:cNvSpPr>
          <p:nvPr>
            <p:ph type="ftr" sz="quarter" idx="4"/>
          </p:nvPr>
        </p:nvSpPr>
        <p:spPr>
          <a:noFill/>
        </p:spPr>
        <p:txBody>
          <a:bodyPr/>
          <a:lstStyle/>
          <a:p>
            <a:pPr lvl="4"/>
            <a:r>
              <a:rPr lang="en-US"/>
              <a:t>Joseph Levy (InterDigital)</a:t>
            </a:r>
          </a:p>
        </p:txBody>
      </p:sp>
      <p:sp>
        <p:nvSpPr>
          <p:cNvPr id="20485" name="Rectangle 7"/>
          <p:cNvSpPr>
            <a:spLocks noGrp="1" noChangeArrowheads="1"/>
          </p:cNvSpPr>
          <p:nvPr>
            <p:ph type="sldNum" sz="quarter" idx="5"/>
          </p:nvPr>
        </p:nvSpPr>
        <p:spPr>
          <a:noFill/>
        </p:spPr>
        <p:txBody>
          <a:bodyPr/>
          <a:lstStyle/>
          <a:p>
            <a:r>
              <a:rPr lang="en-US"/>
              <a:t>Page </a:t>
            </a:r>
            <a:fld id="{F12C820A-A132-4231-BE0A-AC79B82FD720}" type="slidenum">
              <a:rPr lang="en-US" smtClean="0"/>
              <a:pPr/>
              <a:t>53</a:t>
            </a:fld>
            <a:endParaRPr lang="en-US"/>
          </a:p>
        </p:txBody>
      </p:sp>
      <p:sp>
        <p:nvSpPr>
          <p:cNvPr id="20486" name="Rectangle 2"/>
          <p:cNvSpPr>
            <a:spLocks noGrp="1" noRot="1" noChangeAspect="1" noChangeArrowheads="1" noTextEdit="1"/>
          </p:cNvSpPr>
          <p:nvPr>
            <p:ph type="sldImg"/>
          </p:nvPr>
        </p:nvSpPr>
        <p:spPr>
          <a:xfrm>
            <a:off x="384175" y="701675"/>
            <a:ext cx="6165850" cy="3468688"/>
          </a:xfrm>
          <a:ln cap="flat"/>
        </p:spPr>
      </p:sp>
      <p:sp>
        <p:nvSpPr>
          <p:cNvPr id="20487" name="Rectangle 3"/>
          <p:cNvSpPr>
            <a:spLocks noGrp="1" noChangeArrowheads="1"/>
          </p:cNvSpPr>
          <p:nvPr>
            <p:ph type="body" idx="1"/>
          </p:nvPr>
        </p:nvSpPr>
        <p:spPr>
          <a:noFill/>
          <a:ln/>
        </p:spPr>
        <p:txBody>
          <a:bodyPr lIns="95250" rIns="95250"/>
          <a:lstStyle/>
          <a:p>
            <a:endParaRPr lang="en-US"/>
          </a:p>
        </p:txBody>
      </p:sp>
    </p:spTree>
    <p:extLst>
      <p:ext uri="{BB962C8B-B14F-4D97-AF65-F5344CB8AC3E}">
        <p14:creationId xmlns:p14="http://schemas.microsoft.com/office/powerpoint/2010/main" val="5156233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54</a:t>
            </a:fld>
            <a:endParaRPr lang="en-US"/>
          </a:p>
        </p:txBody>
      </p:sp>
    </p:spTree>
    <p:extLst>
      <p:ext uri="{BB962C8B-B14F-4D97-AF65-F5344CB8AC3E}">
        <p14:creationId xmlns:p14="http://schemas.microsoft.com/office/powerpoint/2010/main" val="4792050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55</a:t>
            </a:fld>
            <a:endParaRPr lang="en-US"/>
          </a:p>
        </p:txBody>
      </p:sp>
    </p:spTree>
    <p:extLst>
      <p:ext uri="{BB962C8B-B14F-4D97-AF65-F5344CB8AC3E}">
        <p14:creationId xmlns:p14="http://schemas.microsoft.com/office/powerpoint/2010/main" val="17111275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56</a:t>
            </a:fld>
            <a:endParaRPr lang="en-US"/>
          </a:p>
        </p:txBody>
      </p:sp>
    </p:spTree>
    <p:extLst>
      <p:ext uri="{BB962C8B-B14F-4D97-AF65-F5344CB8AC3E}">
        <p14:creationId xmlns:p14="http://schemas.microsoft.com/office/powerpoint/2010/main" val="17828798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802.11-21/0444r1</a:t>
            </a:r>
            <a:endParaRPr lang="en-US" dirty="0"/>
          </a:p>
        </p:txBody>
      </p:sp>
      <p:sp>
        <p:nvSpPr>
          <p:cNvPr id="5" name="Rectangle 3"/>
          <p:cNvSpPr>
            <a:spLocks noGrp="1" noChangeArrowheads="1"/>
          </p:cNvSpPr>
          <p:nvPr>
            <p:ph type="dt"/>
          </p:nvPr>
        </p:nvSpPr>
        <p:spPr>
          <a:ln/>
        </p:spPr>
        <p:txBody>
          <a:bodyPr/>
          <a:lstStyle/>
          <a:p>
            <a:r>
              <a:rPr lang="en-US" dirty="0"/>
              <a:t>March 2021</a:t>
            </a:r>
          </a:p>
        </p:txBody>
      </p:sp>
      <p:sp>
        <p:nvSpPr>
          <p:cNvPr id="6" name="Rectangle 6"/>
          <p:cNvSpPr>
            <a:spLocks noGrp="1" noChangeArrowheads="1"/>
          </p:cNvSpPr>
          <p:nvPr>
            <p:ph type="ftr"/>
          </p:nvPr>
        </p:nvSpPr>
        <p:spPr>
          <a:ln/>
        </p:spPr>
        <p:txBody>
          <a:bodyPr/>
          <a:lstStyle/>
          <a:p>
            <a:r>
              <a:rPr lang="en-US" dirty="0"/>
              <a:t>Stephen McCann, Huawei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57</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083489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62</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90464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63</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22699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dirty="0">
                <a:latin typeface="Times New Roman" charset="0"/>
              </a:rPr>
              <a:t>doc.: IEEE 802.11-yy/xxxxr0</a:t>
            </a:r>
          </a:p>
        </p:txBody>
      </p:sp>
      <p:sp>
        <p:nvSpPr>
          <p:cNvPr id="9219" name="Rectangle 3"/>
          <p:cNvSpPr>
            <a:spLocks noGrp="1" noChangeArrowheads="1"/>
          </p:cNvSpPr>
          <p:nvPr>
            <p:ph type="dt" sz="quarter" idx="1"/>
          </p:nvPr>
        </p:nvSpPr>
        <p:spPr>
          <a:noFill/>
        </p:spPr>
        <p:txBody>
          <a:bodyPr/>
          <a:lstStyle/>
          <a:p>
            <a:r>
              <a:rPr lang="en-US" dirty="0">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dirty="0">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dirty="0">
                <a:latin typeface="Times New Roman" charset="0"/>
              </a:rPr>
              <a:t>Page </a:t>
            </a:r>
            <a:fld id="{48189E4D-1385-4EFA-9270-3C7FC52F7D9E}" type="slidenum">
              <a:rPr lang="en-US" smtClean="0">
                <a:latin typeface="Times New Roman" charset="0"/>
              </a:rPr>
              <a:pPr/>
              <a:t>68</a:t>
            </a:fld>
            <a:endParaRPr lang="en-US" dirty="0">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dirty="0">
              <a:latin typeface="Times New Roman" charset="0"/>
            </a:endParaRPr>
          </a:p>
        </p:txBody>
      </p:sp>
    </p:spTree>
    <p:extLst>
      <p:ext uri="{BB962C8B-B14F-4D97-AF65-F5344CB8AC3E}">
        <p14:creationId xmlns:p14="http://schemas.microsoft.com/office/powerpoint/2010/main" val="3003800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076969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69</a:t>
            </a:fld>
            <a:endParaRPr lang="en-US" dirty="0">
              <a:latin typeface="Times New Roman" charset="0"/>
            </a:endParaRPr>
          </a:p>
        </p:txBody>
      </p:sp>
    </p:spTree>
    <p:extLst>
      <p:ext uri="{BB962C8B-B14F-4D97-AF65-F5344CB8AC3E}">
        <p14:creationId xmlns:p14="http://schemas.microsoft.com/office/powerpoint/2010/main" val="29733844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70</a:t>
            </a:fld>
            <a:endParaRPr lang="en-US" dirty="0">
              <a:latin typeface="Times New Roman" charset="0"/>
            </a:endParaRPr>
          </a:p>
        </p:txBody>
      </p:sp>
    </p:spTree>
    <p:extLst>
      <p:ext uri="{BB962C8B-B14F-4D97-AF65-F5344CB8AC3E}">
        <p14:creationId xmlns:p14="http://schemas.microsoft.com/office/powerpoint/2010/main" val="2033603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dirty="0">
                <a:latin typeface="Times New Roman" charset="0"/>
              </a:rPr>
              <a:t>doc.: IEEE 802.11-yy/xxxxr0</a:t>
            </a:r>
          </a:p>
        </p:txBody>
      </p:sp>
      <p:sp>
        <p:nvSpPr>
          <p:cNvPr id="9219" name="Rectangle 3"/>
          <p:cNvSpPr>
            <a:spLocks noGrp="1" noChangeArrowheads="1"/>
          </p:cNvSpPr>
          <p:nvPr>
            <p:ph type="dt" sz="quarter" idx="1"/>
          </p:nvPr>
        </p:nvSpPr>
        <p:spPr>
          <a:noFill/>
        </p:spPr>
        <p:txBody>
          <a:bodyPr/>
          <a:lstStyle/>
          <a:p>
            <a:r>
              <a:rPr lang="en-US" dirty="0">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dirty="0">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dirty="0">
                <a:latin typeface="Times New Roman" charset="0"/>
              </a:rPr>
              <a:t>Page </a:t>
            </a:r>
            <a:fld id="{48189E4D-1385-4EFA-9270-3C7FC52F7D9E}" type="slidenum">
              <a:rPr lang="en-US" smtClean="0">
                <a:latin typeface="Times New Roman" charset="0"/>
              </a:rPr>
              <a:pPr/>
              <a:t>74</a:t>
            </a:fld>
            <a:endParaRPr lang="en-US" dirty="0">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dirty="0">
              <a:latin typeface="Times New Roman" charset="0"/>
            </a:endParaRPr>
          </a:p>
        </p:txBody>
      </p:sp>
    </p:spTree>
    <p:extLst>
      <p:ext uri="{BB962C8B-B14F-4D97-AF65-F5344CB8AC3E}">
        <p14:creationId xmlns:p14="http://schemas.microsoft.com/office/powerpoint/2010/main" val="22463843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219E45C9-B34C-42F3-BF3B-7469E8D7F591}"/>
              </a:ext>
            </a:extLst>
          </p:cNvPr>
          <p:cNvSpPr>
            <a:spLocks noGrp="1" noChangeArrowheads="1"/>
          </p:cNvSpPr>
          <p:nvPr>
            <p:ph type="hdr" sz="quarter"/>
          </p:nvPr>
        </p:nvSpPr>
        <p:spPr/>
        <p:txBody>
          <a:bodyPr/>
          <a:lstStyle>
            <a:lvl1pPr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2057400" indent="-228600" defTabSz="933450" eaLnBrk="0" hangingPunct="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defRPr/>
            </a:pPr>
            <a:r>
              <a:rPr lang="en-GB" altLang="en-US" sz="1400" dirty="0"/>
              <a:t>doc.: IEEE 802.11-18/1067r0</a:t>
            </a:r>
          </a:p>
        </p:txBody>
      </p:sp>
      <p:sp>
        <p:nvSpPr>
          <p:cNvPr id="18434" name="Rectangle 3">
            <a:extLst>
              <a:ext uri="{FF2B5EF4-FFF2-40B4-BE49-F238E27FC236}">
                <a16:creationId xmlns:a16="http://schemas.microsoft.com/office/drawing/2014/main" id="{82984988-4919-C6FD-450F-5DF37ED902DA}"/>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CA" altLang="en-US" sz="1400" dirty="0"/>
              <a:t>July 2018</a:t>
            </a:r>
            <a:endParaRPr lang="en-GB" altLang="en-US" sz="1400" dirty="0"/>
          </a:p>
        </p:txBody>
      </p:sp>
      <p:sp>
        <p:nvSpPr>
          <p:cNvPr id="20484" name="Rectangle 6">
            <a:extLst>
              <a:ext uri="{FF2B5EF4-FFF2-40B4-BE49-F238E27FC236}">
                <a16:creationId xmlns:a16="http://schemas.microsoft.com/office/drawing/2014/main" id="{9F7C0EE7-8514-452E-AD86-EA65F4154F7B}"/>
              </a:ext>
            </a:extLst>
          </p:cNvPr>
          <p:cNvSpPr>
            <a:spLocks noGrp="1" noChangeArrowheads="1"/>
          </p:cNvSpPr>
          <p:nvPr>
            <p:ph type="ftr" sz="quarter" idx="4"/>
          </p:nvPr>
        </p:nvSpPr>
        <p:spPr/>
        <p:txBody>
          <a:bodyPr/>
          <a:lstStyle>
            <a:lvl1pPr marL="342900" indent="-342900"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458788" defTabSz="933450" eaLnBrk="0" hangingPunct="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defRPr/>
            </a:pPr>
            <a:r>
              <a:rPr lang="en-GB" altLang="en-US" dirty="0"/>
              <a:t>Michael Montemurro, BlackBerry</a:t>
            </a:r>
          </a:p>
        </p:txBody>
      </p:sp>
      <p:sp>
        <p:nvSpPr>
          <p:cNvPr id="18436" name="Rectangle 7">
            <a:extLst>
              <a:ext uri="{FF2B5EF4-FFF2-40B4-BE49-F238E27FC236}">
                <a16:creationId xmlns:a16="http://schemas.microsoft.com/office/drawing/2014/main" id="{5EA227AB-82DA-D91B-8278-8D4CBB9931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dirty="0"/>
              <a:t>Page </a:t>
            </a:r>
            <a:fld id="{39F08A9F-E56E-49D8-BE1F-3FB39C373478}" type="slidenum">
              <a:rPr lang="en-GB" altLang="en-US"/>
              <a:pPr>
                <a:spcBef>
                  <a:spcPct val="0"/>
                </a:spcBef>
              </a:pPr>
              <a:t>75</a:t>
            </a:fld>
            <a:endParaRPr lang="en-GB" altLang="en-US" dirty="0"/>
          </a:p>
        </p:txBody>
      </p:sp>
      <p:sp>
        <p:nvSpPr>
          <p:cNvPr id="18437" name="Rectangle 2">
            <a:extLst>
              <a:ext uri="{FF2B5EF4-FFF2-40B4-BE49-F238E27FC236}">
                <a16:creationId xmlns:a16="http://schemas.microsoft.com/office/drawing/2014/main" id="{927B1A20-EE13-C2F5-EABB-419D71E4A3FF}"/>
              </a:ext>
            </a:extLst>
          </p:cNvPr>
          <p:cNvSpPr>
            <a:spLocks noGrp="1" noRot="1" noChangeAspect="1" noChangeArrowheads="1" noTextEdit="1"/>
          </p:cNvSpPr>
          <p:nvPr>
            <p:ph type="sldImg"/>
          </p:nvPr>
        </p:nvSpPr>
        <p:spPr>
          <a:xfrm>
            <a:off x="98425" y="750888"/>
            <a:ext cx="6597650" cy="3711575"/>
          </a:xfrm>
          <a:ln cap="flat"/>
        </p:spPr>
      </p:sp>
      <p:sp>
        <p:nvSpPr>
          <p:cNvPr id="18438" name="Rectangle 3">
            <a:extLst>
              <a:ext uri="{FF2B5EF4-FFF2-40B4-BE49-F238E27FC236}">
                <a16:creationId xmlns:a16="http://schemas.microsoft.com/office/drawing/2014/main" id="{C7CE6092-D952-C938-2DCB-A6B7174A7C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35" rIns="95335"/>
          <a:lstStyle/>
          <a:p>
            <a:endParaRPr lang="en-US" altLang="en-US" dirty="0"/>
          </a:p>
        </p:txBody>
      </p:sp>
    </p:spTree>
    <p:extLst>
      <p:ext uri="{BB962C8B-B14F-4D97-AF65-F5344CB8AC3E}">
        <p14:creationId xmlns:p14="http://schemas.microsoft.com/office/powerpoint/2010/main" val="41077920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76</a:t>
            </a:fld>
            <a:endParaRPr lang="en-US" dirty="0">
              <a:latin typeface="Times New Roman" charset="0"/>
            </a:endParaRPr>
          </a:p>
        </p:txBody>
      </p:sp>
    </p:spTree>
    <p:extLst>
      <p:ext uri="{BB962C8B-B14F-4D97-AF65-F5344CB8AC3E}">
        <p14:creationId xmlns:p14="http://schemas.microsoft.com/office/powerpoint/2010/main" val="34801307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77</a:t>
            </a:fld>
            <a:endParaRPr lang="en-US" dirty="0">
              <a:latin typeface="Times New Roman" charset="0"/>
            </a:endParaRPr>
          </a:p>
        </p:txBody>
      </p:sp>
    </p:spTree>
    <p:extLst>
      <p:ext uri="{BB962C8B-B14F-4D97-AF65-F5344CB8AC3E}">
        <p14:creationId xmlns:p14="http://schemas.microsoft.com/office/powerpoint/2010/main" val="15602700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78</a:t>
            </a:fld>
            <a:endParaRPr lang="en-US" dirty="0">
              <a:latin typeface="Times New Roman" charset="0"/>
            </a:endParaRPr>
          </a:p>
        </p:txBody>
      </p:sp>
    </p:spTree>
    <p:extLst>
      <p:ext uri="{BB962C8B-B14F-4D97-AF65-F5344CB8AC3E}">
        <p14:creationId xmlns:p14="http://schemas.microsoft.com/office/powerpoint/2010/main" val="42826097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80</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508262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89</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42797150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dirty="0"/>
              <a:t>doc.: IEEE 802.11-yy/xxxxr0</a:t>
            </a:r>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90</a:t>
            </a:fld>
            <a:endParaRPr lang="en-US" dirty="0"/>
          </a:p>
        </p:txBody>
      </p:sp>
    </p:spTree>
    <p:extLst>
      <p:ext uri="{BB962C8B-B14F-4D97-AF65-F5344CB8AC3E}">
        <p14:creationId xmlns:p14="http://schemas.microsoft.com/office/powerpoint/2010/main" val="1009686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92769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dirty="0"/>
              <a:t>doc.: IEEE 802.11-yy/xxxxr0</a:t>
            </a:r>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91</a:t>
            </a:fld>
            <a:endParaRPr lang="en-US" dirty="0"/>
          </a:p>
        </p:txBody>
      </p:sp>
    </p:spTree>
    <p:extLst>
      <p:ext uri="{BB962C8B-B14F-4D97-AF65-F5344CB8AC3E}">
        <p14:creationId xmlns:p14="http://schemas.microsoft.com/office/powerpoint/2010/main" val="121760792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dirty="0"/>
              <a:t>doc.: IEEE 802.11-yy/xxxxr0</a:t>
            </a:r>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92</a:t>
            </a:fld>
            <a:endParaRPr lang="en-US" dirty="0"/>
          </a:p>
        </p:txBody>
      </p:sp>
    </p:spTree>
    <p:extLst>
      <p:ext uri="{BB962C8B-B14F-4D97-AF65-F5344CB8AC3E}">
        <p14:creationId xmlns:p14="http://schemas.microsoft.com/office/powerpoint/2010/main" val="25429170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pPr marL="0" marR="0" indent="190500">
              <a:spcBef>
                <a:spcPts val="0"/>
              </a:spcBef>
              <a:spcAft>
                <a:spcPts val="0"/>
              </a:spcAft>
            </a:pPr>
            <a:endParaRPr lang="en-US" dirty="0"/>
          </a:p>
        </p:txBody>
      </p:sp>
      <p:sp>
        <p:nvSpPr>
          <p:cNvPr id="4" name="Header Placeholder 3"/>
          <p:cNvSpPr>
            <a:spLocks noGrp="1"/>
          </p:cNvSpPr>
          <p:nvPr>
            <p:ph type="hdr"/>
          </p:nvPr>
        </p:nvSpPr>
        <p:spPr/>
        <p:txBody>
          <a:bodyPr/>
          <a:lstStyle/>
          <a:p>
            <a:r>
              <a:rPr lang="en-US" dirty="0"/>
              <a:t>doc.: IEEE 802.11-yy/xxxxr0</a:t>
            </a:r>
          </a:p>
        </p:txBody>
      </p:sp>
      <p:sp>
        <p:nvSpPr>
          <p:cNvPr id="5" name="Date Placeholder 4"/>
          <p:cNvSpPr>
            <a:spLocks noGrp="1"/>
          </p:cNvSpPr>
          <p:nvPr>
            <p:ph type="dt"/>
          </p:nvPr>
        </p:nvSpPr>
        <p:spPr/>
        <p:txBody>
          <a:bodyPr/>
          <a:lstStyle/>
          <a:p>
            <a:r>
              <a:rPr lang="en-US" dirty="0"/>
              <a:t>Month Year</a:t>
            </a:r>
          </a:p>
        </p:txBody>
      </p:sp>
      <p:sp>
        <p:nvSpPr>
          <p:cNvPr id="6" name="Footer Placeholder 5"/>
          <p:cNvSpPr>
            <a:spLocks noGrp="1"/>
          </p:cNvSpPr>
          <p:nvPr>
            <p:ph type="ftr"/>
          </p:nvPr>
        </p:nvSpPr>
        <p:spPr/>
        <p:txBody>
          <a:bodyPr/>
          <a:lstStyle/>
          <a:p>
            <a:r>
              <a:rPr lang="en-US" dirty="0"/>
              <a:t>John Doe, Some Company</a:t>
            </a:r>
          </a:p>
        </p:txBody>
      </p:sp>
      <p:sp>
        <p:nvSpPr>
          <p:cNvPr id="7" name="Slide Number Placeholder 6"/>
          <p:cNvSpPr>
            <a:spLocks noGrp="1"/>
          </p:cNvSpPr>
          <p:nvPr>
            <p:ph type="sldNum"/>
          </p:nvPr>
        </p:nvSpPr>
        <p:spPr/>
        <p:txBody>
          <a:bodyPr/>
          <a:lstStyle/>
          <a:p>
            <a:r>
              <a:rPr lang="en-US" dirty="0"/>
              <a:t>Page </a:t>
            </a:r>
            <a:fld id="{47A7FEEB-9CD2-43FE-843C-C5350BEACB45}" type="slidenum">
              <a:rPr lang="en-US" smtClean="0"/>
              <a:pPr/>
              <a:t>93</a:t>
            </a:fld>
            <a:endParaRPr lang="en-US" dirty="0"/>
          </a:p>
        </p:txBody>
      </p:sp>
    </p:spTree>
    <p:extLst>
      <p:ext uri="{BB962C8B-B14F-4D97-AF65-F5344CB8AC3E}">
        <p14:creationId xmlns:p14="http://schemas.microsoft.com/office/powerpoint/2010/main" val="41993634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384175" y="701675"/>
            <a:ext cx="6165850" cy="3468688"/>
          </a:xfrm>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p:cNvSpPr>
            <a:spLocks noGrp="1"/>
          </p:cNvSpPr>
          <p:nvPr>
            <p:ph type="hdr" sz="quarter"/>
          </p:nvPr>
        </p:nvSpPr>
        <p:spPr/>
        <p:txBody>
          <a:bodyPr/>
          <a:lstStyle/>
          <a:p>
            <a:pPr>
              <a:defRPr/>
            </a:pPr>
            <a:r>
              <a:rPr lang="en-US"/>
              <a:t>doc.: IEEE 802.11-15/0496r1</a:t>
            </a:r>
          </a:p>
        </p:txBody>
      </p:sp>
      <p:sp>
        <p:nvSpPr>
          <p:cNvPr id="5" name="Date Placeholder 4"/>
          <p:cNvSpPr>
            <a:spLocks noGrp="1"/>
          </p:cNvSpPr>
          <p:nvPr>
            <p:ph type="dt" sz="quarter" idx="1"/>
          </p:nvPr>
        </p:nvSpPr>
        <p:spPr/>
        <p:txBody>
          <a:bodyPr/>
          <a:lstStyle/>
          <a:p>
            <a:pPr>
              <a:defRPr/>
            </a:pPr>
            <a:r>
              <a:rPr lang="en-US"/>
              <a:t>May 2015</a:t>
            </a:r>
          </a:p>
        </p:txBody>
      </p:sp>
      <p:sp>
        <p:nvSpPr>
          <p:cNvPr id="6" name="Footer Placeholder 5"/>
          <p:cNvSpPr>
            <a:spLocks noGrp="1"/>
          </p:cNvSpPr>
          <p:nvPr>
            <p:ph type="ftr" sz="quarter" idx="4"/>
          </p:nvPr>
        </p:nvSpPr>
        <p:spPr/>
        <p:txBody>
          <a:bodyPr/>
          <a:lstStyle/>
          <a:p>
            <a:pPr lvl="4">
              <a:defRPr/>
            </a:pPr>
            <a:r>
              <a:rPr lang="en-US"/>
              <a:t>Edward Au (Marvell Semiconductor)</a:t>
            </a:r>
          </a:p>
        </p:txBody>
      </p:sp>
      <p:sp>
        <p:nvSpPr>
          <p:cNvPr id="30727"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0443A435-A4ED-4F85-A75F-76EA0CCD3928}" type="slidenum">
              <a:rPr lang="en-US" altLang="en-US" smtClean="0"/>
              <a:pPr>
                <a:spcBef>
                  <a:spcPct val="0"/>
                </a:spcBef>
              </a:pPr>
              <a:t>94</a:t>
            </a:fld>
            <a:endParaRPr lang="en-US" altLang="en-US"/>
          </a:p>
        </p:txBody>
      </p:sp>
    </p:spTree>
    <p:extLst>
      <p:ext uri="{BB962C8B-B14F-4D97-AF65-F5344CB8AC3E}">
        <p14:creationId xmlns:p14="http://schemas.microsoft.com/office/powerpoint/2010/main" val="24902569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802.11-23/0103r0</a:t>
            </a:r>
          </a:p>
        </p:txBody>
      </p:sp>
      <p:sp>
        <p:nvSpPr>
          <p:cNvPr id="5" name="Rectangle 3"/>
          <p:cNvSpPr>
            <a:spLocks noGrp="1" noChangeArrowheads="1"/>
          </p:cNvSpPr>
          <p:nvPr>
            <p:ph type="dt"/>
          </p:nvPr>
        </p:nvSpPr>
        <p:spPr>
          <a:ln/>
        </p:spPr>
        <p:txBody>
          <a:bodyPr/>
          <a:lstStyle/>
          <a:p>
            <a:r>
              <a:rPr lang="en-US"/>
              <a:t>January 2023</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95</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64261485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802.11-23/0103r0</a:t>
            </a:r>
          </a:p>
        </p:txBody>
      </p:sp>
      <p:sp>
        <p:nvSpPr>
          <p:cNvPr id="5" name="Rectangle 3"/>
          <p:cNvSpPr>
            <a:spLocks noGrp="1" noChangeArrowheads="1"/>
          </p:cNvSpPr>
          <p:nvPr>
            <p:ph type="dt"/>
          </p:nvPr>
        </p:nvSpPr>
        <p:spPr>
          <a:ln/>
        </p:spPr>
        <p:txBody>
          <a:bodyPr/>
          <a:lstStyle/>
          <a:p>
            <a:r>
              <a:rPr lang="en-US"/>
              <a:t>January 2023</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96</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41212122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a:t>doc.: IEEE 802.11-14/0216r0</a:t>
            </a:r>
          </a:p>
        </p:txBody>
      </p:sp>
      <p:sp>
        <p:nvSpPr>
          <p:cNvPr id="921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endParaRPr lang="en-GB" altLang="en-US" sz="1400"/>
          </a:p>
        </p:txBody>
      </p:sp>
      <p:sp>
        <p:nvSpPr>
          <p:cNvPr id="922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a:t>Stephen McCann, Blackberry</a:t>
            </a:r>
          </a:p>
        </p:txBody>
      </p:sp>
      <p:sp>
        <p:nvSpPr>
          <p:cNvPr id="92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D55620EA-3F44-4E94-8BEB-09EE72043127}" type="slidenum">
              <a:rPr lang="en-GB" altLang="en-US"/>
              <a:pPr>
                <a:spcBef>
                  <a:spcPct val="0"/>
                </a:spcBef>
              </a:pPr>
              <a:t>100</a:t>
            </a:fld>
            <a:endParaRPr lang="en-GB" altLang="en-US"/>
          </a:p>
        </p:txBody>
      </p:sp>
      <p:sp>
        <p:nvSpPr>
          <p:cNvPr id="9222" name="Rectangle 2"/>
          <p:cNvSpPr>
            <a:spLocks noGrp="1" noRot="1" noChangeAspect="1" noChangeArrowheads="1" noTextEdit="1"/>
          </p:cNvSpPr>
          <p:nvPr>
            <p:ph type="sldImg"/>
          </p:nvPr>
        </p:nvSpPr>
        <p:spPr>
          <a:xfrm>
            <a:off x="98425" y="750888"/>
            <a:ext cx="6597650" cy="3711575"/>
          </a:xfrm>
          <a:ln/>
        </p:spPr>
      </p:sp>
      <p:sp>
        <p:nvSpPr>
          <p:cNvPr id="92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15291089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0243"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0244"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0245"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FF711518-8A9C-49D7-8BC3-2A761B35C2E9}" type="slidenum">
              <a:rPr lang="en-US" altLang="en-US"/>
              <a:pPr>
                <a:spcBef>
                  <a:spcPct val="0"/>
                </a:spcBef>
              </a:pPr>
              <a:t>101</a:t>
            </a:fld>
            <a:endParaRPr lang="en-US" altLang="en-US"/>
          </a:p>
        </p:txBody>
      </p:sp>
      <p:sp>
        <p:nvSpPr>
          <p:cNvPr id="10246" name="Rectangle 2"/>
          <p:cNvSpPr>
            <a:spLocks noGrp="1" noRot="1" noChangeAspect="1" noChangeArrowheads="1" noTextEdit="1"/>
          </p:cNvSpPr>
          <p:nvPr>
            <p:ph type="sldImg"/>
          </p:nvPr>
        </p:nvSpPr>
        <p:spPr>
          <a:ln/>
        </p:spPr>
      </p:sp>
      <p:sp>
        <p:nvSpPr>
          <p:cNvPr id="102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30055408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1267"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1268"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1269"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9E01ADE7-4C11-4939-A951-A30C1E62FF68}" type="slidenum">
              <a:rPr lang="en-US" altLang="en-US"/>
              <a:pPr>
                <a:spcBef>
                  <a:spcPct val="0"/>
                </a:spcBef>
              </a:pPr>
              <a:t>102</a:t>
            </a:fld>
            <a:endParaRPr lang="en-US" altLang="en-US"/>
          </a:p>
        </p:txBody>
      </p:sp>
      <p:sp>
        <p:nvSpPr>
          <p:cNvPr id="11270" name="Rectangle 2"/>
          <p:cNvSpPr>
            <a:spLocks noGrp="1" noRot="1" noChangeAspect="1" noChangeArrowheads="1" noTextEdit="1"/>
          </p:cNvSpPr>
          <p:nvPr>
            <p:ph type="sldImg"/>
          </p:nvPr>
        </p:nvSpPr>
        <p:spPr>
          <a:ln/>
        </p:spPr>
      </p:sp>
      <p:sp>
        <p:nvSpPr>
          <p:cNvPr id="112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748014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2291"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2292"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2293"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4567F9E1-F1ED-4416-AB33-F94FB6852DD4}" type="slidenum">
              <a:rPr lang="en-US" altLang="en-US"/>
              <a:pPr>
                <a:spcBef>
                  <a:spcPct val="0"/>
                </a:spcBef>
              </a:pPr>
              <a:t>104</a:t>
            </a:fld>
            <a:endParaRPr lang="en-US" altLang="en-US"/>
          </a:p>
        </p:txBody>
      </p:sp>
      <p:sp>
        <p:nvSpPr>
          <p:cNvPr id="12294" name="Rectangle 2"/>
          <p:cNvSpPr>
            <a:spLocks noGrp="1" noRot="1" noChangeAspect="1" noChangeArrowheads="1" noTextEdit="1"/>
          </p:cNvSpPr>
          <p:nvPr>
            <p:ph type="sldImg"/>
          </p:nvPr>
        </p:nvSpPr>
        <p:spPr>
          <a:ln/>
        </p:spPr>
      </p:sp>
      <p:sp>
        <p:nvSpPr>
          <p:cNvPr id="122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122693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802.11-16/0190r0</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18</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3911430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3555"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2023</a:t>
            </a:r>
          </a:p>
        </p:txBody>
      </p:sp>
      <p:sp>
        <p:nvSpPr>
          <p:cNvPr id="23556"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3557"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59DFE69E-7B67-423D-89E4-C946A1808069}" type="slidenum">
              <a:rPr lang="en-US" smtClean="0"/>
              <a:pPr/>
              <a:t>105</a:t>
            </a:fld>
            <a:endParaRPr lang="en-US"/>
          </a:p>
        </p:txBody>
      </p:sp>
      <p:sp>
        <p:nvSpPr>
          <p:cNvPr id="23558" name="Rectangle 2"/>
          <p:cNvSpPr>
            <a:spLocks noGrp="1" noRot="1" noChangeAspect="1" noChangeArrowheads="1" noTextEdit="1"/>
          </p:cNvSpPr>
          <p:nvPr>
            <p:ph type="sldImg"/>
          </p:nvPr>
        </p:nvSpPr>
        <p:spPr>
          <a:xfrm>
            <a:off x="384175" y="701675"/>
            <a:ext cx="6165850" cy="3468688"/>
          </a:xfrm>
          <a:ln/>
        </p:spPr>
      </p:sp>
      <p:sp>
        <p:nvSpPr>
          <p:cNvPr id="23559"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66728600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4579"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2023</a:t>
            </a:r>
          </a:p>
        </p:txBody>
      </p:sp>
      <p:sp>
        <p:nvSpPr>
          <p:cNvPr id="24580"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4581"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C2B2D208-67FA-4E74-9755-1AF3509BEB51}" type="slidenum">
              <a:rPr lang="en-US" smtClean="0"/>
              <a:pPr/>
              <a:t>106</a:t>
            </a:fld>
            <a:endParaRPr lang="en-US"/>
          </a:p>
        </p:txBody>
      </p:sp>
      <p:sp>
        <p:nvSpPr>
          <p:cNvPr id="24582" name="Rectangle 2"/>
          <p:cNvSpPr>
            <a:spLocks noGrp="1" noRot="1" noChangeAspect="1" noChangeArrowheads="1" noTextEdit="1"/>
          </p:cNvSpPr>
          <p:nvPr>
            <p:ph type="sldImg"/>
          </p:nvPr>
        </p:nvSpPr>
        <p:spPr>
          <a:xfrm>
            <a:off x="384175" y="701675"/>
            <a:ext cx="6165850" cy="3468688"/>
          </a:xfrm>
          <a:noFill/>
          <a:ln cap="flat"/>
        </p:spPr>
      </p:sp>
      <p:sp>
        <p:nvSpPr>
          <p:cNvPr id="245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250" rIns="95250"/>
          <a:lstStyle/>
          <a:p>
            <a:endParaRPr lang="en-US"/>
          </a:p>
        </p:txBody>
      </p:sp>
    </p:spTree>
    <p:extLst>
      <p:ext uri="{BB962C8B-B14F-4D97-AF65-F5344CB8AC3E}">
        <p14:creationId xmlns:p14="http://schemas.microsoft.com/office/powerpoint/2010/main" val="51296463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198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2023</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107</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78485695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108</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09998353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109</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92312875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802.11-17/1557r0</a:t>
            </a:r>
          </a:p>
        </p:txBody>
      </p:sp>
      <p:sp>
        <p:nvSpPr>
          <p:cNvPr id="4198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2023</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110</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49877126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802.11-17/1557r0</a:t>
            </a:r>
          </a:p>
        </p:txBody>
      </p:sp>
      <p:sp>
        <p:nvSpPr>
          <p:cNvPr id="4198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2023</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111</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56255221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112</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104931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113</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50795489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114</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094447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r>
              <a:rPr lang="en-US"/>
              <a:t>doc.: IEEE 802.11-16/0190r0</a:t>
            </a:r>
          </a:p>
        </p:txBody>
      </p:sp>
      <p:sp>
        <p:nvSpPr>
          <p:cNvPr id="20483" name="Rectangle 3"/>
          <p:cNvSpPr>
            <a:spLocks noGrp="1" noChangeArrowheads="1"/>
          </p:cNvSpPr>
          <p:nvPr>
            <p:ph type="dt" sz="quarter" idx="1"/>
          </p:nvPr>
        </p:nvSpPr>
        <p:spPr>
          <a:noFill/>
        </p:spPr>
        <p:txBody>
          <a:bodyPr/>
          <a:lstStyle/>
          <a:p>
            <a:r>
              <a:rPr lang="en-US"/>
              <a:t>January 2016</a:t>
            </a:r>
          </a:p>
        </p:txBody>
      </p:sp>
      <p:sp>
        <p:nvSpPr>
          <p:cNvPr id="20484" name="Rectangle 6"/>
          <p:cNvSpPr>
            <a:spLocks noGrp="1" noChangeArrowheads="1"/>
          </p:cNvSpPr>
          <p:nvPr>
            <p:ph type="ftr" sz="quarter" idx="4"/>
          </p:nvPr>
        </p:nvSpPr>
        <p:spPr>
          <a:noFill/>
        </p:spPr>
        <p:txBody>
          <a:bodyPr/>
          <a:lstStyle/>
          <a:p>
            <a:pPr lvl="4"/>
            <a:r>
              <a:rPr lang="en-US"/>
              <a:t>Joseph Levy (InterDigital)</a:t>
            </a:r>
          </a:p>
        </p:txBody>
      </p:sp>
      <p:sp>
        <p:nvSpPr>
          <p:cNvPr id="20485" name="Rectangle 7"/>
          <p:cNvSpPr>
            <a:spLocks noGrp="1" noChangeArrowheads="1"/>
          </p:cNvSpPr>
          <p:nvPr>
            <p:ph type="sldNum" sz="quarter" idx="5"/>
          </p:nvPr>
        </p:nvSpPr>
        <p:spPr>
          <a:noFill/>
        </p:spPr>
        <p:txBody>
          <a:bodyPr/>
          <a:lstStyle/>
          <a:p>
            <a:r>
              <a:rPr lang="en-US"/>
              <a:t>Page </a:t>
            </a:r>
            <a:fld id="{F12C820A-A132-4231-BE0A-AC79B82FD720}" type="slidenum">
              <a:rPr lang="en-US" smtClean="0"/>
              <a:pPr/>
              <a:t>19</a:t>
            </a:fld>
            <a:endParaRPr lang="en-US"/>
          </a:p>
        </p:txBody>
      </p:sp>
      <p:sp>
        <p:nvSpPr>
          <p:cNvPr id="20486" name="Rectangle 2"/>
          <p:cNvSpPr>
            <a:spLocks noGrp="1" noRot="1" noChangeAspect="1" noChangeArrowheads="1" noTextEdit="1"/>
          </p:cNvSpPr>
          <p:nvPr>
            <p:ph type="sldImg"/>
          </p:nvPr>
        </p:nvSpPr>
        <p:spPr>
          <a:xfrm>
            <a:off x="384175" y="701675"/>
            <a:ext cx="6165850" cy="3468688"/>
          </a:xfrm>
          <a:ln cap="flat"/>
        </p:spPr>
      </p:sp>
      <p:sp>
        <p:nvSpPr>
          <p:cNvPr id="20487" name="Rectangle 3"/>
          <p:cNvSpPr>
            <a:spLocks noGrp="1" noChangeArrowheads="1"/>
          </p:cNvSpPr>
          <p:nvPr>
            <p:ph type="body" idx="1"/>
          </p:nvPr>
        </p:nvSpPr>
        <p:spPr>
          <a:noFill/>
          <a:ln/>
        </p:spPr>
        <p:txBody>
          <a:bodyPr lIns="95250" rIns="95250"/>
          <a:lstStyle/>
          <a:p>
            <a:endParaRPr lang="en-US"/>
          </a:p>
        </p:txBody>
      </p:sp>
    </p:spTree>
    <p:extLst>
      <p:ext uri="{BB962C8B-B14F-4D97-AF65-F5344CB8AC3E}">
        <p14:creationId xmlns:p14="http://schemas.microsoft.com/office/powerpoint/2010/main" val="154068653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0963"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2023</a:t>
            </a:r>
          </a:p>
        </p:txBody>
      </p:sp>
      <p:sp>
        <p:nvSpPr>
          <p:cNvPr id="40964"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115</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62166584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0963"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2023</a:t>
            </a:r>
          </a:p>
        </p:txBody>
      </p:sp>
      <p:sp>
        <p:nvSpPr>
          <p:cNvPr id="40964"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116</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04326048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117</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04311102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118</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54081229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119</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87257111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doc.: IEEE 802.11-21/1548r0</a:t>
            </a:r>
          </a:p>
        </p:txBody>
      </p:sp>
      <p:sp>
        <p:nvSpPr>
          <p:cNvPr id="5" name="Date Placeholder 4"/>
          <p:cNvSpPr>
            <a:spLocks noGrp="1"/>
          </p:cNvSpPr>
          <p:nvPr>
            <p:ph type="dt" idx="11"/>
          </p:nvPr>
        </p:nvSpPr>
        <p:spPr>
          <a:xfrm>
            <a:off x="654050" y="95706"/>
            <a:ext cx="753411" cy="215444"/>
          </a:xfrm>
        </p:spPr>
        <p:txBody>
          <a:bodyPr/>
          <a:lstStyle/>
          <a:p>
            <a:pPr>
              <a:defRPr/>
            </a:pPr>
            <a:r>
              <a:rPr lang="en-US" dirty="0"/>
              <a:t>May 2023</a:t>
            </a:r>
          </a:p>
        </p:txBody>
      </p:sp>
      <p:sp>
        <p:nvSpPr>
          <p:cNvPr id="6" name="Footer Placeholder 5"/>
          <p:cNvSpPr>
            <a:spLocks noGrp="1"/>
          </p:cNvSpPr>
          <p:nvPr>
            <p:ph type="ftr" sz="quarter" idx="12"/>
          </p:nvPr>
        </p:nvSpPr>
        <p:spPr/>
        <p:txBody>
          <a:bodyPr/>
          <a:lstStyle/>
          <a:p>
            <a:pPr lvl="4">
              <a:defRPr/>
            </a:pPr>
            <a:r>
              <a:rPr lang="en-US"/>
              <a:t>Peter Yee, AKAYLA</a:t>
            </a:r>
          </a:p>
        </p:txBody>
      </p:sp>
      <p:sp>
        <p:nvSpPr>
          <p:cNvPr id="7" name="Slide Number Placeholder 6"/>
          <p:cNvSpPr>
            <a:spLocks noGrp="1"/>
          </p:cNvSpPr>
          <p:nvPr>
            <p:ph type="sldNum" sz="quarter" idx="13"/>
          </p:nvPr>
        </p:nvSpPr>
        <p:spPr/>
        <p:txBody>
          <a:bodyPr/>
          <a:lstStyle/>
          <a:p>
            <a:pPr>
              <a:defRPr/>
            </a:pPr>
            <a:r>
              <a:rPr lang="en-US"/>
              <a:t>Page </a:t>
            </a:r>
            <a:fld id="{10D7EFBA-D1C0-45C5-A488-61E1EC8B7946}" type="slidenum">
              <a:rPr lang="en-US" smtClean="0"/>
              <a:pPr>
                <a:defRPr/>
              </a:pPr>
              <a:t>120</a:t>
            </a:fld>
            <a:endParaRPr lang="en-US"/>
          </a:p>
        </p:txBody>
      </p:sp>
    </p:spTree>
    <p:extLst>
      <p:ext uri="{BB962C8B-B14F-4D97-AF65-F5344CB8AC3E}">
        <p14:creationId xmlns:p14="http://schemas.microsoft.com/office/powerpoint/2010/main" val="313019143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121</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60452629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May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122</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806446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20</a:t>
            </a:fld>
            <a:endParaRPr lang="en-US"/>
          </a:p>
        </p:txBody>
      </p:sp>
    </p:spTree>
    <p:extLst>
      <p:ext uri="{BB962C8B-B14F-4D97-AF65-F5344CB8AC3E}">
        <p14:creationId xmlns:p14="http://schemas.microsoft.com/office/powerpoint/2010/main" val="3141337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21</a:t>
            </a:fld>
            <a:endParaRPr lang="en-US"/>
          </a:p>
        </p:txBody>
      </p:sp>
    </p:spTree>
    <p:extLst>
      <p:ext uri="{BB962C8B-B14F-4D97-AF65-F5344CB8AC3E}">
        <p14:creationId xmlns:p14="http://schemas.microsoft.com/office/powerpoint/2010/main" val="2979532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May 2023</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4" name="TextBox 3"/>
          <p:cNvSpPr txBox="1"/>
          <p:nvPr userDrawn="1"/>
        </p:nvSpPr>
        <p:spPr>
          <a:xfrm>
            <a:off x="8026400" y="381001"/>
            <a:ext cx="711200" cy="276225"/>
          </a:xfrm>
          <a:prstGeom prst="rect">
            <a:avLst/>
          </a:prstGeom>
          <a:noFill/>
        </p:spPr>
        <p:txBody>
          <a:bodyPr>
            <a:spAutoFit/>
          </a:bodyPr>
          <a:lstStyle/>
          <a:p>
            <a:pPr eaLnBrk="0" hangingPunct="0">
              <a:defRPr/>
            </a:pPr>
            <a:endParaRPr lang="en-US" sz="1200" dirty="0">
              <a:latin typeface="Times New Roman" pitchFamily="18" charset="0"/>
            </a:endParaRP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2" name="Title 1">
            <a:extLst>
              <a:ext uri="{FF2B5EF4-FFF2-40B4-BE49-F238E27FC236}">
                <a16:creationId xmlns:a16="http://schemas.microsoft.com/office/drawing/2014/main" id="{2CB95CDD-E1F6-2D43-A6DE-DFE5E038FF14}"/>
              </a:ext>
            </a:extLst>
          </p:cNvPr>
          <p:cNvSpPr>
            <a:spLocks noGrp="1"/>
          </p:cNvSpPr>
          <p:nvPr>
            <p:ph type="title"/>
          </p:nvPr>
        </p:nvSpPr>
        <p:spPr/>
        <p:txBody>
          <a:bodyPr/>
          <a:lstStyle/>
          <a:p>
            <a:r>
              <a:rPr lang="en-US"/>
              <a:t>Click to edit Master title style</a:t>
            </a:r>
          </a:p>
        </p:txBody>
      </p:sp>
      <p:sp>
        <p:nvSpPr>
          <p:cNvPr id="11" name="Date Placeholder 10">
            <a:extLst>
              <a:ext uri="{FF2B5EF4-FFF2-40B4-BE49-F238E27FC236}">
                <a16:creationId xmlns:a16="http://schemas.microsoft.com/office/drawing/2014/main" id="{E8C9794E-61A5-714F-A1C3-0B830A40B19C}"/>
              </a:ext>
            </a:extLst>
          </p:cNvPr>
          <p:cNvSpPr>
            <a:spLocks noGrp="1"/>
          </p:cNvSpPr>
          <p:nvPr>
            <p:ph type="dt" sz="half" idx="10"/>
          </p:nvPr>
        </p:nvSpPr>
        <p:spPr>
          <a:xfrm>
            <a:off x="929217" y="332601"/>
            <a:ext cx="1579600" cy="276999"/>
          </a:xfrm>
        </p:spPr>
        <p:txBody>
          <a:bodyPr/>
          <a:lstStyle/>
          <a:p>
            <a:pPr>
              <a:defRPr/>
            </a:pPr>
            <a:r>
              <a:rPr lang="en-US" dirty="0"/>
              <a:t>September 2022</a:t>
            </a:r>
          </a:p>
        </p:txBody>
      </p:sp>
      <p:sp>
        <p:nvSpPr>
          <p:cNvPr id="13" name="Footer Placeholder 12">
            <a:extLst>
              <a:ext uri="{FF2B5EF4-FFF2-40B4-BE49-F238E27FC236}">
                <a16:creationId xmlns:a16="http://schemas.microsoft.com/office/drawing/2014/main" id="{8DF689E7-6B72-2C4B-99D0-CD708FC1A435}"/>
              </a:ext>
            </a:extLst>
          </p:cNvPr>
          <p:cNvSpPr>
            <a:spLocks noGrp="1"/>
          </p:cNvSpPr>
          <p:nvPr>
            <p:ph type="ftr" sz="quarter" idx="11"/>
          </p:nvPr>
        </p:nvSpPr>
        <p:spPr/>
        <p:txBody>
          <a:bodyPr/>
          <a:lstStyle/>
          <a:p>
            <a:pPr>
              <a:defRPr/>
            </a:pPr>
            <a:r>
              <a:rPr lang="en-US" dirty="0"/>
              <a:t>Xiaofei Wang (InterDigital)</a:t>
            </a:r>
          </a:p>
        </p:txBody>
      </p:sp>
      <p:sp>
        <p:nvSpPr>
          <p:cNvPr id="14" name="Slide Number Placeholder 13">
            <a:extLst>
              <a:ext uri="{FF2B5EF4-FFF2-40B4-BE49-F238E27FC236}">
                <a16:creationId xmlns:a16="http://schemas.microsoft.com/office/drawing/2014/main" id="{92BF0E52-58D7-5042-997A-535993AD5256}"/>
              </a:ext>
            </a:extLst>
          </p:cNvPr>
          <p:cNvSpPr>
            <a:spLocks noGrp="1"/>
          </p:cNvSpPr>
          <p:nvPr>
            <p:ph type="sldNum" sz="quarter" idx="12"/>
          </p:nvPr>
        </p:nvSpPr>
        <p:spPr/>
        <p:txBody>
          <a:bodyPr/>
          <a:lstStyle/>
          <a:p>
            <a:pPr>
              <a:defRPr/>
            </a:pPr>
            <a:r>
              <a:rPr lang="en-US" dirty="0"/>
              <a:t>Slide </a:t>
            </a:r>
            <a:fld id="{C0237118-83BD-4B23-982E-CD5E6FF86FA7}" type="slidenum">
              <a:rPr lang="en-US" smtClean="0"/>
              <a:pPr>
                <a:defRPr/>
              </a:pPr>
              <a:t>‹#›</a:t>
            </a:fld>
            <a:endParaRPr lang="en-US" dirty="0"/>
          </a:p>
        </p:txBody>
      </p:sp>
    </p:spTree>
    <p:extLst>
      <p:ext uri="{BB962C8B-B14F-4D97-AF65-F5344CB8AC3E}">
        <p14:creationId xmlns:p14="http://schemas.microsoft.com/office/powerpoint/2010/main" val="1305565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Robert Stacey (Intel)</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May 2023</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May 2023</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May 2023</a:t>
            </a:r>
            <a:endParaRPr lang="en-GB"/>
          </a:p>
        </p:txBody>
      </p:sp>
      <p:sp>
        <p:nvSpPr>
          <p:cNvPr id="6" name="Footer Placeholder 5"/>
          <p:cNvSpPr>
            <a:spLocks noGrp="1"/>
          </p:cNvSpPr>
          <p:nvPr>
            <p:ph type="ftr" idx="11"/>
          </p:nvPr>
        </p:nvSpPr>
        <p:spPr/>
        <p:txBody>
          <a:bodyPr/>
          <a:lstStyle>
            <a:lvl1pPr>
              <a:defRPr/>
            </a:lvl1pPr>
          </a:lstStyle>
          <a:p>
            <a:r>
              <a:rPr lang="en-GB"/>
              <a:t>Robert Stacey (Intel)</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May 2023</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Robert Stacey (Intel)</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May 2023</a:t>
            </a:r>
            <a:endParaRPr lang="en-GB"/>
          </a:p>
        </p:txBody>
      </p:sp>
      <p:sp>
        <p:nvSpPr>
          <p:cNvPr id="4" name="Footer Placeholder 3"/>
          <p:cNvSpPr>
            <a:spLocks noGrp="1"/>
          </p:cNvSpPr>
          <p:nvPr>
            <p:ph type="ftr" idx="11"/>
          </p:nvPr>
        </p:nvSpPr>
        <p:spPr/>
        <p:txBody>
          <a:bodyPr/>
          <a:lstStyle>
            <a:lvl1pPr>
              <a:defRPr/>
            </a:lvl1pPr>
          </a:lstStyle>
          <a:p>
            <a:r>
              <a:rPr lang="en-GB"/>
              <a:t>Robert Stacey (Intel)</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May 2023</a:t>
            </a:r>
            <a:endParaRPr lang="en-GB"/>
          </a:p>
        </p:txBody>
      </p:sp>
      <p:sp>
        <p:nvSpPr>
          <p:cNvPr id="3" name="Footer Placeholder 2"/>
          <p:cNvSpPr>
            <a:spLocks noGrp="1"/>
          </p:cNvSpPr>
          <p:nvPr>
            <p:ph type="ftr" idx="11"/>
          </p:nvPr>
        </p:nvSpPr>
        <p:spPr/>
        <p:txBody>
          <a:bodyPr/>
          <a:lstStyle>
            <a:lvl1pPr>
              <a:defRPr/>
            </a:lvl1pPr>
          </a:lstStyle>
          <a:p>
            <a:r>
              <a:rPr lang="en-GB"/>
              <a:t>Robert Stacey (Intel)</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May 2023</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May 2023</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May 2023</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Robert Stacey, Intel</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a:ln>
                  <a:noFill/>
                </a:ln>
                <a:solidFill>
                  <a:srgbClr val="000000"/>
                </a:solidFill>
                <a:effectLst/>
                <a:uLnTx/>
                <a:uFillTx/>
                <a:latin typeface="Times New Roman" pitchFamily="16" charset="0"/>
                <a:ea typeface="MS Gothic" charset="-128"/>
                <a:cs typeface="Arial Unicode MS" charset="0"/>
              </a:rPr>
              <a:t>doc.: IEEE 802.11-23/0594r0</a:t>
            </a:r>
            <a:endPar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 id="2147483660" r:id="rId10"/>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8" Type="http://schemas.openxmlformats.org/officeDocument/2006/relationships/hyperlink" Target="https://www.wi-fi.org/file/wi-fi-sustainability" TargetMode="External"/><Relationship Id="rId3" Type="http://schemas.openxmlformats.org/officeDocument/2006/relationships/hyperlink" Target="https://www.wi-fi.org/file/optimizing-home-iot-with-wi-fi-certified-2022" TargetMode="External"/><Relationship Id="rId7" Type="http://schemas.openxmlformats.org/officeDocument/2006/relationships/hyperlink" Target="https://www.wi-fi.org/file/wi-fi-affordability" TargetMode="External"/><Relationship Id="rId2" Type="http://schemas.openxmlformats.org/officeDocument/2006/relationships/hyperlink" Target="https://www.wi-fi.org/file/2022-annual-report" TargetMode="External"/><Relationship Id="rId1" Type="http://schemas.openxmlformats.org/officeDocument/2006/relationships/slideLayout" Target="../slideLayouts/slideLayout2.xml"/><Relationship Id="rId6" Type="http://schemas.openxmlformats.org/officeDocument/2006/relationships/hyperlink" Target="https://www.wi-fi.org/file/6-ghz-wi-fi-connecting-to-the-future-2022" TargetMode="External"/><Relationship Id="rId5" Type="http://schemas.openxmlformats.org/officeDocument/2006/relationships/hyperlink" Target="https://www.wi-fi.org/file/wi-fi-certified-and-matter-highlights" TargetMode="External"/><Relationship Id="rId4" Type="http://schemas.openxmlformats.org/officeDocument/2006/relationships/hyperlink" Target="https://www.wi-fi.org/file/leveraging-wi-fi-for-home-iot-use-cases-2022" TargetMode="External"/></Relationships>
</file>

<file path=ppt/slides/_rels/slide104.xml.rels><?xml version="1.0" encoding="UTF-8" standalone="yes"?>
<Relationships xmlns="http://schemas.openxmlformats.org/package/2006/relationships"><Relationship Id="rId3" Type="http://schemas.openxmlformats.org/officeDocument/2006/relationships/hyperlink" Target="http://www.wi-fi.org/who-we-are/current-work-areas"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hyperlink" Target="http://www.wi-fi.org/" TargetMode="External"/></Relationships>
</file>

<file path=ppt/slides/_rels/slide10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hyperlink" Target="http://www.ietf.org/"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hyperlink" Target="https://www.ietf.org/edu/tutorials.html" TargetMode="External"/><Relationship Id="rId4" Type="http://schemas.openxmlformats.org/officeDocument/2006/relationships/hyperlink" Target="https://www.ietf.org/edu/process-oriented-tutorials.html#newcomers" TargetMode="External"/></Relationships>
</file>

<file path=ppt/slides/_rels/slide108.xml.rels><?xml version="1.0" encoding="UTF-8" standalone="yes"?>
<Relationships xmlns="http://schemas.openxmlformats.org/package/2006/relationships"><Relationship Id="rId3" Type="http://schemas.openxmlformats.org/officeDocument/2006/relationships/hyperlink" Target="http://www.iab.org/activities/joint-activities/iab-ieee-coordination/"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hyperlink" Target="https://datatracker.ietf.org/iabasg/ietfieee/meetings/" TargetMode="Externa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110.xml.rels><?xml version="1.0" encoding="UTF-8" standalone="yes"?>
<Relationships xmlns="http://schemas.openxmlformats.org/package/2006/relationships"><Relationship Id="rId3" Type="http://schemas.openxmlformats.org/officeDocument/2006/relationships/hyperlink" Target="https://datatracker.ietf.org/wg/bofs/"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8" Type="http://schemas.openxmlformats.org/officeDocument/2006/relationships/hyperlink" Target="https://datatracker.ietf.org/wg/congress/about/" TargetMode="External"/><Relationship Id="rId13" Type="http://schemas.openxmlformats.org/officeDocument/2006/relationships/hyperlink" Target="https://datatracker.ietf.org/doc/charter-ietf-lake/" TargetMode="External"/><Relationship Id="rId18" Type="http://schemas.openxmlformats.org/officeDocument/2006/relationships/hyperlink" Target="https://datatracker.ietf.org/wg/opsawg/about/" TargetMode="External"/><Relationship Id="rId3" Type="http://schemas.openxmlformats.org/officeDocument/2006/relationships/hyperlink" Target="https://datatracker.ietf.org/group/chartering/" TargetMode="External"/><Relationship Id="rId21" Type="http://schemas.openxmlformats.org/officeDocument/2006/relationships/hyperlink" Target="https://datatracker.ietf.org/doc/charter-ietf-sedate/" TargetMode="External"/><Relationship Id="rId7" Type="http://schemas.openxmlformats.org/officeDocument/2006/relationships/hyperlink" Target="https://datatracker.ietf.org/doc/charter-ietf-ccamp/" TargetMode="External"/><Relationship Id="rId12" Type="http://schemas.openxmlformats.org/officeDocument/2006/relationships/hyperlink" Target="https://datatracker.ietf.org/wg/lake/about/" TargetMode="External"/><Relationship Id="rId17" Type="http://schemas.openxmlformats.org/officeDocument/2006/relationships/hyperlink" Target="https://datatracker.ietf.org/doc/charter-ietf-nimby/" TargetMode="External"/><Relationship Id="rId2" Type="http://schemas.openxmlformats.org/officeDocument/2006/relationships/notesSlide" Target="../notesSlides/notesSlide66.xml"/><Relationship Id="rId16" Type="http://schemas.openxmlformats.org/officeDocument/2006/relationships/hyperlink" Target="https://datatracker.ietf.org/wg/nimby/about/" TargetMode="External"/><Relationship Id="rId20" Type="http://schemas.openxmlformats.org/officeDocument/2006/relationships/hyperlink" Target="https://datatracker.ietf.org/wg/sedate/about/" TargetMode="External"/><Relationship Id="rId1" Type="http://schemas.openxmlformats.org/officeDocument/2006/relationships/slideLayout" Target="../slideLayouts/slideLayout2.xml"/><Relationship Id="rId6" Type="http://schemas.openxmlformats.org/officeDocument/2006/relationships/hyperlink" Target="https://datatracker.ietf.org/wg/ccamp/about/" TargetMode="External"/><Relationship Id="rId11" Type="http://schemas.openxmlformats.org/officeDocument/2006/relationships/hyperlink" Target="https://datatracker.ietf.org/doc/charter-ietf-grow/" TargetMode="External"/><Relationship Id="rId5" Type="http://schemas.openxmlformats.org/officeDocument/2006/relationships/hyperlink" Target="https://datatracker.ietf.org/doc/charter-ietf-bpf/" TargetMode="External"/><Relationship Id="rId15" Type="http://schemas.openxmlformats.org/officeDocument/2006/relationships/hyperlink" Target="https://datatracker.ietf.org/doc/charter-ietf-mlcodec/" TargetMode="External"/><Relationship Id="rId10" Type="http://schemas.openxmlformats.org/officeDocument/2006/relationships/hyperlink" Target="https://datatracker.ietf.org/wg/grow/about/" TargetMode="External"/><Relationship Id="rId19" Type="http://schemas.openxmlformats.org/officeDocument/2006/relationships/hyperlink" Target="https://datatracker.ietf.org/doc/charter-ietf-opsawg/" TargetMode="External"/><Relationship Id="rId4" Type="http://schemas.openxmlformats.org/officeDocument/2006/relationships/hyperlink" Target="https://datatracker.ietf.org/wg/bpf/about/" TargetMode="External"/><Relationship Id="rId9" Type="http://schemas.openxmlformats.org/officeDocument/2006/relationships/hyperlink" Target="https://datatracker.ietf.org/doc/charter-ietf-congress/" TargetMode="External"/><Relationship Id="rId14" Type="http://schemas.openxmlformats.org/officeDocument/2006/relationships/hyperlink" Target="https://datatracker.ietf.org/wg/mlcodec/about/" TargetMode="External"/></Relationships>
</file>

<file path=ppt/slides/_rels/slide112.xml.rels><?xml version="1.0" encoding="UTF-8" standalone="yes"?>
<Relationships xmlns="http://schemas.openxmlformats.org/package/2006/relationships"><Relationship Id="rId3" Type="http://schemas.openxmlformats.org/officeDocument/2006/relationships/hyperlink" Target="https://www.ietf.org/blog/yang-catalog-latest-developments-ietf-100-hackathon/"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hyperlink" Target="https://1.ieee802.org/yangsters/" TargetMode="External"/><Relationship Id="rId4" Type="http://schemas.openxmlformats.org/officeDocument/2006/relationships/hyperlink" Target="https://yangcatalog.org/" TargetMode="External"/></Relationships>
</file>

<file path=ppt/slides/_rels/slide113.xml.rels><?xml version="1.0" encoding="UTF-8" standalone="yes"?>
<Relationships xmlns="http://schemas.openxmlformats.org/package/2006/relationships"><Relationship Id="rId3" Type="http://schemas.openxmlformats.org/officeDocument/2006/relationships/hyperlink" Target="http://datatracker.ietf.org/wg/6lo/"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5" Type="http://schemas.openxmlformats.org/officeDocument/2006/relationships/hyperlink" Target="https://datatracker.ietf.org/doc/draft-ietf-6lo-nfc/" TargetMode="External"/><Relationship Id="rId4" Type="http://schemas.openxmlformats.org/officeDocument/2006/relationships/hyperlink" Target="https://datatracker.ietf.org/doc/draft-ietf-6lo-use-cases/" TargetMode="External"/></Relationships>
</file>

<file path=ppt/slides/_rels/slide114.xml.rels><?xml version="1.0" encoding="UTF-8" standalone="yes"?>
<Relationships xmlns="http://schemas.openxmlformats.org/package/2006/relationships"><Relationship Id="rId3" Type="http://schemas.openxmlformats.org/officeDocument/2006/relationships/hyperlink" Target="http://datatracker.ietf.org/wg/roll/"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 Id="rId5" Type="http://schemas.openxmlformats.org/officeDocument/2006/relationships/hyperlink" Target="https://datatracker.ietf.org/group/iotdir/about/" TargetMode="External"/><Relationship Id="rId4" Type="http://schemas.openxmlformats.org/officeDocument/2006/relationships/hyperlink" Target="http://datatracker.ietf.org/wg/core/" TargetMode="External"/></Relationships>
</file>

<file path=ppt/slides/_rels/slide115.xml.rels><?xml version="1.0" encoding="UTF-8" standalone="yes"?>
<Relationships xmlns="http://schemas.openxmlformats.org/package/2006/relationships"><Relationship Id="rId3" Type="http://schemas.openxmlformats.org/officeDocument/2006/relationships/hyperlink" Target="http://datatracker.ietf.org/wg/madinas/"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 Id="rId5" Type="http://schemas.openxmlformats.org/officeDocument/2006/relationships/hyperlink" Target="https://datatracker.ietf.org/doc/draft-ietf-madinas-mac-address-randomization/" TargetMode="External"/><Relationship Id="rId4" Type="http://schemas.openxmlformats.org/officeDocument/2006/relationships/hyperlink" Target="https://datatracker.ietf.org/doc/draft-ietf-madinas-use-cases/" TargetMode="External"/></Relationships>
</file>

<file path=ppt/slides/_rels/slide116.xml.rels><?xml version="1.0" encoding="UTF-8" standalone="yes"?>
<Relationships xmlns="http://schemas.openxmlformats.org/package/2006/relationships"><Relationship Id="rId3" Type="http://schemas.openxmlformats.org/officeDocument/2006/relationships/hyperlink" Target="http://datatracker.ietf.org/wg/emu/"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hyperlink" Target="https://datatracker.ietf.org/doc/draft-ietf-emu-rfc7170bis/" TargetMode="External"/></Relationships>
</file>

<file path=ppt/slides/_rels/slide117.xml.rels><?xml version="1.0" encoding="UTF-8" standalone="yes"?>
<Relationships xmlns="http://schemas.openxmlformats.org/package/2006/relationships"><Relationship Id="rId3" Type="http://schemas.openxmlformats.org/officeDocument/2006/relationships/hyperlink" Target="http://datatracker.ietf.org/wg/opsawg/" TargetMode="External"/><Relationship Id="rId7" Type="http://schemas.openxmlformats.org/officeDocument/2006/relationships/hyperlink" Target="https://www.ietf.org/topics/netmgmt/"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hyperlink" Target="https://tools.ietf.org/html/rfc6632" TargetMode="External"/><Relationship Id="rId5" Type="http://schemas.openxmlformats.org/officeDocument/2006/relationships/hyperlink" Target="https://datatracker.ietf.org/doc/draft-ietf-opsawg-tlstm-update/" TargetMode="External"/><Relationship Id="rId4" Type="http://schemas.openxmlformats.org/officeDocument/2006/relationships/hyperlink" Target="https://datatracker.ietf.org/doc/draft-ietf-opsawg-sbom-access/" TargetMode="External"/></Relationships>
</file>

<file path=ppt/slides/_rels/slide118.xml.rels><?xml version="1.0" encoding="UTF-8" standalone="yes"?>
<Relationships xmlns="http://schemas.openxmlformats.org/package/2006/relationships"><Relationship Id="rId3" Type="http://schemas.openxmlformats.org/officeDocument/2006/relationships/hyperlink" Target="http://datatracker.ietf.org/wg/tls/"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 Id="rId5" Type="http://schemas.openxmlformats.org/officeDocument/2006/relationships/hyperlink" Target="https://datatracker.ietf.org/doc/draft-ietf-tls-rfc8446bis/" TargetMode="External"/><Relationship Id="rId4" Type="http://schemas.openxmlformats.org/officeDocument/2006/relationships/hyperlink" Target="https://datatracker.ietf.org/doc/draft-ietf-tls-esni/" TargetMode="External"/></Relationships>
</file>

<file path=ppt/slides/_rels/slide119.xml.rels><?xml version="1.0" encoding="UTF-8" standalone="yes"?>
<Relationships xmlns="http://schemas.openxmlformats.org/package/2006/relationships"><Relationship Id="rId3" Type="http://schemas.openxmlformats.org/officeDocument/2006/relationships/hyperlink" Target="https://datatracker.ietf.org/wg/detnet/charter/"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 Id="rId5" Type="http://schemas.openxmlformats.org/officeDocument/2006/relationships/hyperlink" Target="https://datatracker.ietf.org/doc/draft-ietf-detnet-topology-yang/" TargetMode="External"/><Relationship Id="rId4" Type="http://schemas.openxmlformats.org/officeDocument/2006/relationships/hyperlink" Target="https://datatracker.ietf.org/doc/draft-ietf-detnet-pof/"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hyperlink" Target="https://datatracker.ietf.org/wg/raw/charter/"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hyperlink" Target="https://datatracker.ietf.org/doc/draft-ietf-raw-use-cases/" TargetMode="External"/><Relationship Id="rId5" Type="http://schemas.openxmlformats.org/officeDocument/2006/relationships/hyperlink" Target="https://www.ietf.org/mailman/listinfo/raw" TargetMode="External"/><Relationship Id="rId4" Type="http://schemas.openxmlformats.org/officeDocument/2006/relationships/hyperlink" Target="mailto:raw@ietf.org" TargetMode="External"/></Relationships>
</file>

<file path=ppt/slides/_rels/slide121.xml.rels><?xml version="1.0" encoding="UTF-8" standalone="yes"?>
<Relationships xmlns="http://schemas.openxmlformats.org/package/2006/relationships"><Relationship Id="rId3" Type="http://schemas.openxmlformats.org/officeDocument/2006/relationships/hyperlink" Target="https://datatracker.ietf.org/group/anima/about/"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hyperlink" Target="https://datatracker.ietf.org/doc/draft-ietf-anima-constrained-join-proxy/" TargetMode="External"/></Relationships>
</file>

<file path=ppt/slides/_rels/slide122.xml.rels><?xml version="1.0" encoding="UTF-8" standalone="yes"?>
<Relationships xmlns="http://schemas.openxmlformats.org/package/2006/relationships"><Relationship Id="rId3" Type="http://schemas.openxmlformats.org/officeDocument/2006/relationships/hyperlink" Target="https://datatracker.ietf.org/doc/rfc7241/" TargetMode="External"/><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hyperlink" Target="http://ieee-sa.centraldesktop.com/802liaisondb/FrontPage"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mailto:claudiodasilva@meta.com" TargetMode="External"/><Relationship Id="rId3" Type="http://schemas.openxmlformats.org/officeDocument/2006/relationships/hyperlink" Target="mailto:robert.stacey@intel.com" TargetMode="External"/><Relationship Id="rId7" Type="http://schemas.openxmlformats.org/officeDocument/2006/relationships/hyperlink" Target="mailto:edward.ks.au@gmail.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mailto:carol@ansley.com" TargetMode="External"/><Relationship Id="rId11" Type="http://schemas.openxmlformats.org/officeDocument/2006/relationships/hyperlink" Target="mailto:emily.h.qi@intel.com" TargetMode="External"/><Relationship Id="rId5" Type="http://schemas.openxmlformats.org/officeDocument/2006/relationships/hyperlink" Target="mailto:harrybims@me.com" TargetMode="External"/><Relationship Id="rId10" Type="http://schemas.openxmlformats.org/officeDocument/2006/relationships/hyperlink" Target="mailto:RoyWant@google.com" TargetMode="External"/><Relationship Id="rId4" Type="http://schemas.openxmlformats.org/officeDocument/2006/relationships/hyperlink" Target="mailto:volker.jungnickel@hhi.fraunhofer.de" TargetMode="External"/><Relationship Id="rId9" Type="http://schemas.openxmlformats.org/officeDocument/2006/relationships/hyperlink" Target="mailto:po-kai.huang@intel.com"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file:///C:\Users\rjstacey\OneDrive%20-%20Intel%20Corporation\Documents\802.11\ANA\TGme" TargetMode="External"/><Relationship Id="rId7" Type="http://schemas.openxmlformats.org/officeDocument/2006/relationships/hyperlink" Target="file:///C:\Users\rjstacey\OneDrive%20-%20Intel%20Corporation\Documents\802.11\ANA\ExtendedCapabilities" TargetMode="External"/><Relationship Id="rId2" Type="http://schemas.openxmlformats.org/officeDocument/2006/relationships/hyperlink" Target="ExtendedCapabilities" TargetMode="External"/><Relationship Id="rId1" Type="http://schemas.openxmlformats.org/officeDocument/2006/relationships/slideLayout" Target="../slideLayouts/slideLayout6.xml"/><Relationship Id="rId6" Type="http://schemas.openxmlformats.org/officeDocument/2006/relationships/hyperlink" Target="file:///C:\Users\rjstacey\OneDrive%20-%20Intel%20Corporation\Documents\802.11\ANA\CipherSuiteSelectors" TargetMode="External"/><Relationship Id="rId5" Type="http://schemas.openxmlformats.org/officeDocument/2006/relationships/hyperlink" Target="file:///C:\Users\rjstacey\OneDrive%20-%20Intel%20Corporation\Documents\802.11\ANA\TGbe" TargetMode="External"/><Relationship Id="rId4" Type="http://schemas.openxmlformats.org/officeDocument/2006/relationships/hyperlink" Target="file:///C:\Users\rjstacey\OneDrive%20-%20Intel%20Corporation\Documents\802.11\ANA\SubelementIDsNeighborReport"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mentor.ieee.org/802.11/dcn/23/11-23-0576-05-0arc-arc-sc-agenda-may-2023.pptx"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mentor.ieee.org/802.11/dcn/23/11-23-0880-00-0arc-revised-annex-g-containing-example-frame-exchange-sequences.docx"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mentor.ieee.org/802.11/dcn/19/11-19-0106-00-000m-sta-and-ap.doc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mentor.ieee.org/802.18/documents?is_dcn=54&amp;is_year=2023"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mentor.ieee.org/802.11/dcn/23/11-23-0578-00-0wng-agenda-for-wng-sc-2023-may.pptx"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mentor.ieee.org/802.11/dcn/23/11-23-0866-00-0wng-wng-meeting-minutes-2023-may-orlando-meeting.docx" TargetMode="Externa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2.emf"/></Relationships>
</file>

<file path=ppt/slides/_rels/slide36.xml.rels><?xml version="1.0" encoding="UTF-8" standalone="yes"?>
<Relationships xmlns="http://schemas.openxmlformats.org/package/2006/relationships"><Relationship Id="rId3" Type="http://schemas.openxmlformats.org/officeDocument/2006/relationships/hyperlink" Target="https://mentor.ieee.org/802.11/dcn/23/11-23-0622-03-0jtc-agenda-for-may-2023-hybrid.pptx"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mentor.ieee.org/802-ec/dcn/22/ec-22-0047-00-00EC-ieee-sa-response-to-iso-iec-jtc1-on-802-11ax-05nov2021.pdf"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8.bin"/><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mentor.ieee.org/802.11/dcn/23/11-23-0442-12-00be-tgbe-motions-list-part-4.pptx" TargetMode="External"/><Relationship Id="rId4" Type="http://schemas.openxmlformats.org/officeDocument/2006/relationships/hyperlink" Target="https://mentor.ieee.org/802.11/dcn/23/11-23-0191-13-00be-tgbe-march-2023-meeting-agenda.pptx"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hyperlink" Target="https://mentor.ieee.org/802.11/dcn/21/11-21-1141-00-00bh-excerpts-of-wba-document-wi-fi-id-scope.pptx" TargetMode="External"/><Relationship Id="rId3" Type="http://schemas.openxmlformats.org/officeDocument/2006/relationships/hyperlink" Target="https://mentor.ieee.org/802.11/dcn/23/11-23-0575-07-00bh-agenda-tgbh-2023-may-interim.pptx" TargetMode="External"/><Relationship Id="rId7" Type="http://schemas.openxmlformats.org/officeDocument/2006/relationships/hyperlink" Target="https://mentor.ieee.org/802.11/dcn/21/11-21-0703-00-0000-2021-april-liaison-from-wba.docx"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mentor.ieee.org/802.11/dcn/22/11-22-0651-19-00bh-tgbh-motions-list.pptx" TargetMode="External"/><Relationship Id="rId5" Type="http://schemas.openxmlformats.org/officeDocument/2006/relationships/hyperlink" Target="https://mentor.ieee.org/802.11/dcn/22/11-22-0973-27-00bh-cc41-comments-against-d0-2.xlsx" TargetMode="External"/><Relationship Id="rId10" Type="http://schemas.openxmlformats.org/officeDocument/2006/relationships/hyperlink" Target="https://mentor.ieee.org/802.11/dcn/22/11-22-0653-00-0000-2022-march-wba-whitepaper-re-device-identification.pdf" TargetMode="External"/><Relationship Id="rId4" Type="http://schemas.openxmlformats.org/officeDocument/2006/relationships/hyperlink" Target="https://mentor.ieee.org/802.11/dcn/21/11-21-0332-37-00bh-issues-tracking.docx" TargetMode="External"/><Relationship Id="rId9" Type="http://schemas.openxmlformats.org/officeDocument/2006/relationships/hyperlink" Target="https://mentor.ieee.org/802.11/dcn/22/11-22-0668-00-0000-liaison-statement-from-wba-re-wi-fi-devices-identification-group.pdf" TargetMode="Externa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16.emf"/></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69.xml.rels><?xml version="1.0" encoding="UTF-8" standalone="yes"?>
<Relationships xmlns="http://schemas.openxmlformats.org/package/2006/relationships"><Relationship Id="rId3" Type="http://schemas.openxmlformats.org/officeDocument/2006/relationships/hyperlink" Target="https://mentor.ieee.org/802.11/dcn/23/11-23-0409-00-0uhr-uhr-sg-march-2023-meeting-minutes.docx" TargetMode="External"/><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hyperlink" Target="https://mentor.ieee.org/802.11/dcn/23/11-23-0577-03-0amp-amp-sg-meeting-agenda-for-may-interim-2023.pptx"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19.emf"/></Relationships>
</file>

<file path=ppt/slides/_rels/slide8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8" Type="http://schemas.openxmlformats.org/officeDocument/2006/relationships/hyperlink" Target="https://mentor.ieee.org/802.18/dcn/23/18-23-0044-06-0000-proposed-response-to-acma-draft-five-year-spectrum-outlook-2023-28.docx" TargetMode="External"/><Relationship Id="rId3" Type="http://schemas.openxmlformats.org/officeDocument/2006/relationships/hyperlink" Target="https://mentor.ieee.org/802.18/documents?is_dcn=35&amp;is_year=2022" TargetMode="External"/><Relationship Id="rId7" Type="http://schemas.openxmlformats.org/officeDocument/2006/relationships/hyperlink" Target="https://mentor.ieee.org/802.18/dcn/23/18-23-0041-09-0000-draft-response-to-ntia-s-consultation-on-the-development-of-a-national-spectrum-strategy.docx"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hyperlink" Target="https://mentor.ieee.org/802.18/dcn/23/18-23-0037-07-0000-proposed-response-to-eu-rspg-s-questionnaire.pdf" TargetMode="External"/><Relationship Id="rId5" Type="http://schemas.openxmlformats.org/officeDocument/2006/relationships/hyperlink" Target="https://mentor.ieee.org/802.18/dcn/23/18-23-0035-02-0000-proposed-modifications-to-itu-r-m-1450-5-for-may-2023-wp5a-meeting.pdf" TargetMode="External"/><Relationship Id="rId4" Type="http://schemas.openxmlformats.org/officeDocument/2006/relationships/hyperlink" Target="https://mentor.ieee.org/802.18/dcn/23/18-23-0032-01-0000-response-of-ieee-802-to-liaison-statement-from-etsi-isg-thz.pdf" TargetMode="External"/></Relationships>
</file>

<file path=ppt/slides/_rels/slide92.xml.rels><?xml version="1.0" encoding="UTF-8" standalone="yes"?>
<Relationships xmlns="http://schemas.openxmlformats.org/package/2006/relationships"><Relationship Id="rId3" Type="http://schemas.openxmlformats.org/officeDocument/2006/relationships/hyperlink" Target="https://mentor.ieee.org/802.18/dcn/23/18-23-0033-02-0000-rr-tag-march-2023-plenary-minutes.docx"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hyperlink" Target="https://mentor.ieee.org/802.18/dcn/23/18-23-0048-00-0000-weekly-teleconference-minutes-13-april-2023.docx" TargetMode="External"/></Relationships>
</file>

<file path=ppt/slides/_rels/slide93.xml.rels><?xml version="1.0" encoding="UTF-8" standalone="yes"?>
<Relationships xmlns="http://schemas.openxmlformats.org/package/2006/relationships"><Relationship Id="rId3" Type="http://schemas.openxmlformats.org/officeDocument/2006/relationships/hyperlink" Target="https://www.mic.gov.vn/pages/duthaovanban/danhsachduthaovanban.aspx"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hyperlink" Target="https://docs.fcc.gov/public/attachments/DOC-392978A1.pdf" TargetMode="External"/><Relationship Id="rId5" Type="http://schemas.openxmlformats.org/officeDocument/2006/relationships/hyperlink" Target="https://join.gov.tw/policies/detail/90281604-5f51-4591-bbf6-4885842fb2b4" TargetMode="External"/><Relationship Id="rId4" Type="http://schemas.openxmlformats.org/officeDocument/2006/relationships/hyperlink" Target="https://join.gov.tw/policies/detail/bde426d7-55e2-4cd3-8873-4692fe04f607" TargetMode="External"/></Relationships>
</file>

<file path=ppt/slides/_rels/slide94.xml.rels><?xml version="1.0" encoding="UTF-8" standalone="yes"?>
<Relationships xmlns="http://schemas.openxmlformats.org/package/2006/relationships"><Relationship Id="rId3" Type="http://schemas.openxmlformats.org/officeDocument/2006/relationships/hyperlink" Target="https://mentor.ieee.org/802.18/documents?is_dcn=38&amp;is_group=0000&amp;is_year=2016"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hyperlink" Target="https://calendar.google.com/calendar/u/0/embed?src=c2gedttabtbj4bps23j4847004@group.calendar.google.com&amp;ctz=America/New_York" TargetMode="External"/></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22.emf"/></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802.11 WG May 2023 Session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a:t>Date: 2023-05-18</a:t>
            </a:r>
            <a:endParaRPr lang="en-GB" sz="2000" b="0" dirty="0"/>
          </a:p>
        </p:txBody>
      </p:sp>
      <p:sp>
        <p:nvSpPr>
          <p:cNvPr id="6" name="Date Placeholder 3"/>
          <p:cNvSpPr>
            <a:spLocks noGrp="1"/>
          </p:cNvSpPr>
          <p:nvPr>
            <p:ph type="dt" idx="10"/>
          </p:nvPr>
        </p:nvSpPr>
        <p:spPr/>
        <p:txBody>
          <a:bodyPr/>
          <a:lstStyle/>
          <a:p>
            <a:r>
              <a:rPr lang="en-US"/>
              <a:t>May 2023</a:t>
            </a:r>
            <a:endParaRPr lang="en-GB" dirty="0"/>
          </a:p>
        </p:txBody>
      </p:sp>
      <p:sp>
        <p:nvSpPr>
          <p:cNvPr id="7" name="Footer Placeholder 4"/>
          <p:cNvSpPr>
            <a:spLocks noGrp="1"/>
          </p:cNvSpPr>
          <p:nvPr>
            <p:ph type="ftr" idx="11"/>
          </p:nvPr>
        </p:nvSpPr>
        <p:spPr/>
        <p:txBody>
          <a:bodyPr/>
          <a:lstStyle/>
          <a:p>
            <a:r>
              <a:rPr lang="en-GB"/>
              <a:t>Robert Stacey (Intel)</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959450121"/>
              </p:ext>
            </p:extLst>
          </p:nvPr>
        </p:nvGraphicFramePr>
        <p:xfrm>
          <a:off x="989013" y="2411413"/>
          <a:ext cx="10039350" cy="2428875"/>
        </p:xfrm>
        <a:graphic>
          <a:graphicData uri="http://schemas.openxmlformats.org/presentationml/2006/ole">
            <mc:AlternateContent xmlns:mc="http://schemas.openxmlformats.org/markup-compatibility/2006">
              <mc:Choice xmlns:v="urn:schemas-microsoft-com:vml" Requires="v">
                <p:oleObj name="Document" r:id="rId3" imgW="10512000" imgH="2539535" progId="Word.Document.8">
                  <p:embed/>
                </p:oleObj>
              </mc:Choice>
              <mc:Fallback>
                <p:oleObj name="Document" r:id="rId3" imgW="10512000" imgH="2539535" progId="Word.Document.8">
                  <p:embed/>
                  <p:pic>
                    <p:nvPicPr>
                      <p:cNvPr id="0" name="Picture 3"/>
                      <p:cNvPicPr>
                        <a:picLocks noChangeAspect="1" noChangeArrowheads="1"/>
                      </p:cNvPicPr>
                      <p:nvPr/>
                    </p:nvPicPr>
                    <p:blipFill>
                      <a:blip r:embed="rId4"/>
                      <a:srcRect/>
                      <a:stretch>
                        <a:fillRect/>
                      </a:stretch>
                    </p:blipFill>
                    <p:spPr bwMode="auto">
                      <a:xfrm>
                        <a:off x="989013" y="2411413"/>
                        <a:ext cx="10039350" cy="242887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D7C38-C69F-8D26-A749-E1C91837A60F}"/>
              </a:ext>
            </a:extLst>
          </p:cNvPr>
          <p:cNvSpPr>
            <a:spLocks noGrp="1"/>
          </p:cNvSpPr>
          <p:nvPr>
            <p:ph type="title"/>
          </p:nvPr>
        </p:nvSpPr>
        <p:spPr/>
        <p:txBody>
          <a:bodyPr/>
          <a:lstStyle/>
          <a:p>
            <a:r>
              <a:rPr lang="en-US" dirty="0"/>
              <a:t>Subgroup closing Reports</a:t>
            </a:r>
          </a:p>
        </p:txBody>
      </p:sp>
      <p:sp>
        <p:nvSpPr>
          <p:cNvPr id="3" name="Text Placeholder 2">
            <a:extLst>
              <a:ext uri="{FF2B5EF4-FFF2-40B4-BE49-F238E27FC236}">
                <a16:creationId xmlns:a16="http://schemas.microsoft.com/office/drawing/2014/main" id="{44343809-0426-32C5-8783-82F041D00E4C}"/>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10DCA518-B2B5-7EC7-C3E2-6DE05B3C4AAB}"/>
              </a:ext>
            </a:extLst>
          </p:cNvPr>
          <p:cNvSpPr>
            <a:spLocks noGrp="1"/>
          </p:cNvSpPr>
          <p:nvPr>
            <p:ph type="dt" idx="10"/>
          </p:nvPr>
        </p:nvSpPr>
        <p:spPr/>
        <p:txBody>
          <a:bodyPr/>
          <a:lstStyle/>
          <a:p>
            <a:r>
              <a:rPr lang="en-US"/>
              <a:t>May 2023</a:t>
            </a:r>
            <a:endParaRPr lang="en-GB"/>
          </a:p>
        </p:txBody>
      </p:sp>
      <p:sp>
        <p:nvSpPr>
          <p:cNvPr id="5" name="Footer Placeholder 4">
            <a:extLst>
              <a:ext uri="{FF2B5EF4-FFF2-40B4-BE49-F238E27FC236}">
                <a16:creationId xmlns:a16="http://schemas.microsoft.com/office/drawing/2014/main" id="{50CAC7B1-9401-E5A0-3F2D-5EDA865884D2}"/>
              </a:ext>
            </a:extLst>
          </p:cNvPr>
          <p:cNvSpPr>
            <a:spLocks noGrp="1"/>
          </p:cNvSpPr>
          <p:nvPr>
            <p:ph type="ftr" idx="11"/>
          </p:nvPr>
        </p:nvSpPr>
        <p:spPr/>
        <p:txBody>
          <a:bodyPr/>
          <a:lstStyle/>
          <a:p>
            <a:r>
              <a:rPr lang="en-GB"/>
              <a:t>Robert Stacey (Intel)</a:t>
            </a:r>
          </a:p>
        </p:txBody>
      </p:sp>
      <p:sp>
        <p:nvSpPr>
          <p:cNvPr id="6" name="Slide Number Placeholder 5">
            <a:extLst>
              <a:ext uri="{FF2B5EF4-FFF2-40B4-BE49-F238E27FC236}">
                <a16:creationId xmlns:a16="http://schemas.microsoft.com/office/drawing/2014/main" id="{DFC2168E-2838-A7A6-D377-273AD4CE1A69}"/>
              </a:ext>
            </a:extLst>
          </p:cNvPr>
          <p:cNvSpPr>
            <a:spLocks noGrp="1"/>
          </p:cNvSpPr>
          <p:nvPr>
            <p:ph type="sldNum" idx="12"/>
          </p:nvPr>
        </p:nvSpPr>
        <p:spPr/>
        <p:txBody>
          <a:bodyPr/>
          <a:lstStyle/>
          <a:p>
            <a:r>
              <a:rPr lang="en-GB"/>
              <a:t>Slide </a:t>
            </a:r>
            <a:fld id="{3ABCC52B-A3F7-440B-BBF2-55191E6E7773}" type="slidenum">
              <a:rPr lang="en-GB" smtClean="0"/>
              <a:pPr/>
              <a:t>10</a:t>
            </a:fld>
            <a:endParaRPr lang="en-GB"/>
          </a:p>
        </p:txBody>
      </p:sp>
    </p:spTree>
    <p:extLst>
      <p:ext uri="{BB962C8B-B14F-4D97-AF65-F5344CB8AC3E}">
        <p14:creationId xmlns:p14="http://schemas.microsoft.com/office/powerpoint/2010/main" val="208775810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a:noFill/>
        </p:spPr>
        <p:txBody>
          <a:bodyPr/>
          <a:lstStyle/>
          <a:p>
            <a:r>
              <a:rPr lang="en-GB" altLang="en-US"/>
              <a:t>Wi-Fi Alliance </a:t>
            </a:r>
            <a:r>
              <a:rPr lang="en-GB" altLang="en-US" dirty="0"/>
              <a:t>(WFA) Liaison Update</a:t>
            </a:r>
          </a:p>
        </p:txBody>
      </p:sp>
      <p:sp>
        <p:nvSpPr>
          <p:cNvPr id="4102"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2023-05-05</a:t>
            </a:r>
          </a:p>
        </p:txBody>
      </p:sp>
      <p:sp>
        <p:nvSpPr>
          <p:cNvPr id="4104" name="Rectangle 6"/>
          <p:cNvSpPr>
            <a:spLocks noChangeArrowheads="1"/>
          </p:cNvSpPr>
          <p:nvPr/>
        </p:nvSpPr>
        <p:spPr bwMode="auto">
          <a:xfrm>
            <a:off x="2057400" y="1935163"/>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GB" altLang="en-US" sz="2000"/>
              <a:t>Authors:</a:t>
            </a:r>
            <a:endParaRPr lang="en-GB" altLang="en-US" sz="2000" b="0"/>
          </a:p>
        </p:txBody>
      </p:sp>
      <p:graphicFrame>
        <p:nvGraphicFramePr>
          <p:cNvPr id="2" name="Table 2">
            <a:extLst>
              <a:ext uri="{FF2B5EF4-FFF2-40B4-BE49-F238E27FC236}">
                <a16:creationId xmlns:a16="http://schemas.microsoft.com/office/drawing/2014/main" id="{DFE3B203-39B5-4261-AEA3-1A957979E2FF}"/>
              </a:ext>
            </a:extLst>
          </p:cNvPr>
          <p:cNvGraphicFramePr>
            <a:graphicFrameLocks noGrp="1"/>
          </p:cNvGraphicFramePr>
          <p:nvPr>
            <p:extLst>
              <p:ext uri="{D42A27DB-BD31-4B8C-83A1-F6EECF244321}">
                <p14:modId xmlns:p14="http://schemas.microsoft.com/office/powerpoint/2010/main" val="2916109021"/>
              </p:ext>
            </p:extLst>
          </p:nvPr>
        </p:nvGraphicFramePr>
        <p:xfrm>
          <a:off x="2088679" y="2442776"/>
          <a:ext cx="7748590" cy="741680"/>
        </p:xfrm>
        <a:graphic>
          <a:graphicData uri="http://schemas.openxmlformats.org/drawingml/2006/table">
            <a:tbl>
              <a:tblPr firstRow="1" bandRow="1">
                <a:tableStyleId>{5940675A-B579-460E-94D1-54222C63F5DA}</a:tableStyleId>
              </a:tblPr>
              <a:tblGrid>
                <a:gridCol w="1991097">
                  <a:extLst>
                    <a:ext uri="{9D8B030D-6E8A-4147-A177-3AD203B41FA5}">
                      <a16:colId xmlns:a16="http://schemas.microsoft.com/office/drawing/2014/main" val="886369074"/>
                    </a:ext>
                  </a:extLst>
                </a:gridCol>
                <a:gridCol w="1152128">
                  <a:extLst>
                    <a:ext uri="{9D8B030D-6E8A-4147-A177-3AD203B41FA5}">
                      <a16:colId xmlns:a16="http://schemas.microsoft.com/office/drawing/2014/main" val="3001105605"/>
                    </a:ext>
                  </a:extLst>
                </a:gridCol>
                <a:gridCol w="1008112">
                  <a:extLst>
                    <a:ext uri="{9D8B030D-6E8A-4147-A177-3AD203B41FA5}">
                      <a16:colId xmlns:a16="http://schemas.microsoft.com/office/drawing/2014/main" val="986167142"/>
                    </a:ext>
                  </a:extLst>
                </a:gridCol>
                <a:gridCol w="864096">
                  <a:extLst>
                    <a:ext uri="{9D8B030D-6E8A-4147-A177-3AD203B41FA5}">
                      <a16:colId xmlns:a16="http://schemas.microsoft.com/office/drawing/2014/main" val="984206515"/>
                    </a:ext>
                  </a:extLst>
                </a:gridCol>
                <a:gridCol w="2733157">
                  <a:extLst>
                    <a:ext uri="{9D8B030D-6E8A-4147-A177-3AD203B41FA5}">
                      <a16:colId xmlns:a16="http://schemas.microsoft.com/office/drawing/2014/main" val="785055820"/>
                    </a:ext>
                  </a:extLst>
                </a:gridCol>
              </a:tblGrid>
              <a:tr h="370840">
                <a:tc>
                  <a:txBody>
                    <a:bodyPr/>
                    <a:lstStyle/>
                    <a:p>
                      <a:r>
                        <a:rPr lang="en-US" b="1" dirty="0"/>
                        <a:t>Name</a:t>
                      </a:r>
                    </a:p>
                  </a:txBody>
                  <a:tcPr/>
                </a:tc>
                <a:tc>
                  <a:txBody>
                    <a:bodyPr/>
                    <a:lstStyle/>
                    <a:p>
                      <a:r>
                        <a:rPr lang="en-US" b="1" dirty="0"/>
                        <a:t>Company</a:t>
                      </a:r>
                    </a:p>
                  </a:txBody>
                  <a:tcPr/>
                </a:tc>
                <a:tc>
                  <a:txBody>
                    <a:bodyPr/>
                    <a:lstStyle/>
                    <a:p>
                      <a:r>
                        <a:rPr lang="en-US" b="1" dirty="0"/>
                        <a:t>Address</a:t>
                      </a:r>
                    </a:p>
                  </a:txBody>
                  <a:tcPr/>
                </a:tc>
                <a:tc>
                  <a:txBody>
                    <a:bodyPr/>
                    <a:lstStyle/>
                    <a:p>
                      <a:r>
                        <a:rPr lang="en-US" b="1" dirty="0"/>
                        <a:t>Phone</a:t>
                      </a:r>
                    </a:p>
                  </a:txBody>
                  <a:tcPr/>
                </a:tc>
                <a:tc>
                  <a:txBody>
                    <a:bodyPr/>
                    <a:lstStyle/>
                    <a:p>
                      <a:r>
                        <a:rPr lang="en-US" b="1" dirty="0"/>
                        <a:t>Email</a:t>
                      </a:r>
                    </a:p>
                  </a:txBody>
                  <a:tcPr/>
                </a:tc>
                <a:extLst>
                  <a:ext uri="{0D108BD9-81ED-4DB2-BD59-A6C34878D82A}">
                    <a16:rowId xmlns:a16="http://schemas.microsoft.com/office/drawing/2014/main" val="2890813704"/>
                  </a:ext>
                </a:extLst>
              </a:tr>
              <a:tr h="370840">
                <a:tc>
                  <a:txBody>
                    <a:bodyPr/>
                    <a:lstStyle/>
                    <a:p>
                      <a:r>
                        <a:rPr lang="en-US" dirty="0"/>
                        <a:t>Carlos Cordeiro</a:t>
                      </a:r>
                    </a:p>
                  </a:txBody>
                  <a:tcPr/>
                </a:tc>
                <a:tc>
                  <a:txBody>
                    <a:bodyPr/>
                    <a:lstStyle/>
                    <a:p>
                      <a:r>
                        <a:rPr lang="en-US" dirty="0"/>
                        <a:t>Intel</a:t>
                      </a:r>
                    </a:p>
                  </a:txBody>
                  <a:tcPr/>
                </a:tc>
                <a:tc>
                  <a:txBody>
                    <a:bodyPr/>
                    <a:lstStyle/>
                    <a:p>
                      <a:endParaRPr lang="en-US" dirty="0"/>
                    </a:p>
                  </a:txBody>
                  <a:tcPr/>
                </a:tc>
                <a:tc>
                  <a:txBody>
                    <a:bodyPr/>
                    <a:lstStyle/>
                    <a:p>
                      <a:endParaRPr lang="en-US" dirty="0"/>
                    </a:p>
                  </a:txBody>
                  <a:tcPr/>
                </a:tc>
                <a:tc>
                  <a:txBody>
                    <a:bodyPr/>
                    <a:lstStyle/>
                    <a:p>
                      <a:r>
                        <a:rPr lang="en-US" dirty="0"/>
                        <a:t>Carlos.Cordeiro@intel.com</a:t>
                      </a:r>
                    </a:p>
                  </a:txBody>
                  <a:tcPr/>
                </a:tc>
                <a:extLst>
                  <a:ext uri="{0D108BD9-81ED-4DB2-BD59-A6C34878D82A}">
                    <a16:rowId xmlns:a16="http://schemas.microsoft.com/office/drawing/2014/main" val="963518359"/>
                  </a:ext>
                </a:extLst>
              </a:tr>
            </a:tbl>
          </a:graphicData>
        </a:graphic>
      </p:graphicFrame>
      <p:sp>
        <p:nvSpPr>
          <p:cNvPr id="3" name="Footer Placeholder 2">
            <a:extLst>
              <a:ext uri="{FF2B5EF4-FFF2-40B4-BE49-F238E27FC236}">
                <a16:creationId xmlns:a16="http://schemas.microsoft.com/office/drawing/2014/main" id="{71AABF62-51DA-23FA-7D4D-85349CBF6AB6}"/>
              </a:ext>
            </a:extLst>
          </p:cNvPr>
          <p:cNvSpPr>
            <a:spLocks noGrp="1"/>
          </p:cNvSpPr>
          <p:nvPr>
            <p:ph type="ftr" idx="14"/>
          </p:nvPr>
        </p:nvSpPr>
        <p:spPr/>
        <p:txBody>
          <a:bodyPr/>
          <a:lstStyle/>
          <a:p>
            <a:r>
              <a:rPr lang="en-GB"/>
              <a:t>Carlos Cordeiro, Intel</a:t>
            </a:r>
            <a:endParaRPr lang="en-GB" dirty="0"/>
          </a:p>
        </p:txBody>
      </p:sp>
      <p:sp>
        <p:nvSpPr>
          <p:cNvPr id="4" name="Slide Number Placeholder 3">
            <a:extLst>
              <a:ext uri="{FF2B5EF4-FFF2-40B4-BE49-F238E27FC236}">
                <a16:creationId xmlns:a16="http://schemas.microsoft.com/office/drawing/2014/main" id="{09C6F9E4-0639-E690-AEF7-9667A03080E2}"/>
              </a:ext>
            </a:extLst>
          </p:cNvPr>
          <p:cNvSpPr>
            <a:spLocks noGrp="1"/>
          </p:cNvSpPr>
          <p:nvPr>
            <p:ph type="sldNum" idx="12"/>
          </p:nvPr>
        </p:nvSpPr>
        <p:spPr/>
        <p:txBody>
          <a:bodyPr/>
          <a:lstStyle/>
          <a:p>
            <a:r>
              <a:rPr lang="en-GB"/>
              <a:t>Slide </a:t>
            </a:r>
            <a:fld id="{440F5867-744E-4AA6-B0ED-4C44D2DFBB7B}" type="slidenum">
              <a:rPr lang="en-GB" smtClean="0"/>
              <a:pPr/>
              <a:t>100</a:t>
            </a:fld>
            <a:endParaRPr lang="en-GB" dirty="0"/>
          </a:p>
        </p:txBody>
      </p:sp>
      <p:sp>
        <p:nvSpPr>
          <p:cNvPr id="5" name="Date Placeholder 4">
            <a:extLst>
              <a:ext uri="{FF2B5EF4-FFF2-40B4-BE49-F238E27FC236}">
                <a16:creationId xmlns:a16="http://schemas.microsoft.com/office/drawing/2014/main" id="{766FD063-D566-63C3-622C-A2059650BC6E}"/>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197321190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CCF86-BBBB-4DC8-80E4-8BD169856618}"/>
              </a:ext>
            </a:extLst>
          </p:cNvPr>
          <p:cNvSpPr>
            <a:spLocks noGrp="1"/>
          </p:cNvSpPr>
          <p:nvPr>
            <p:ph type="title"/>
          </p:nvPr>
        </p:nvSpPr>
        <p:spPr>
          <a:xfrm>
            <a:off x="2209800" y="685800"/>
            <a:ext cx="7772400" cy="1066800"/>
          </a:xfrm>
        </p:spPr>
        <p:txBody>
          <a:bodyPr/>
          <a:lstStyle/>
          <a:p>
            <a:r>
              <a:rPr lang="en-US" dirty="0"/>
              <a:t>Major updates</a:t>
            </a:r>
          </a:p>
        </p:txBody>
      </p:sp>
      <p:sp>
        <p:nvSpPr>
          <p:cNvPr id="6147" name="Rectangle 3"/>
          <p:cNvSpPr>
            <a:spLocks noGrp="1" noChangeArrowheads="1"/>
          </p:cNvSpPr>
          <p:nvPr>
            <p:ph idx="1"/>
          </p:nvPr>
        </p:nvSpPr>
        <p:spPr>
          <a:xfrm>
            <a:off x="2209800" y="1981200"/>
            <a:ext cx="7772400" cy="4114800"/>
          </a:xfrm>
        </p:spPr>
        <p:txBody>
          <a:bodyPr>
            <a:noAutofit/>
          </a:bodyPr>
          <a:lstStyle/>
          <a:p>
            <a:r>
              <a:rPr lang="en-US" altLang="en-US" sz="1800" dirty="0"/>
              <a:t>The next WFA F2F member will take place June 6th-8th, 2023, in Mexico City, Mexico</a:t>
            </a:r>
          </a:p>
          <a:p>
            <a:r>
              <a:rPr lang="en-US" altLang="en-US" sz="1800" dirty="0"/>
              <a:t>Technical activity at WFA that has recently (since Q4/22) led to certification</a:t>
            </a:r>
          </a:p>
          <a:p>
            <a:pPr lvl="1"/>
            <a:r>
              <a:rPr lang="en-US" altLang="en-US" sz="1600" dirty="0"/>
              <a:t>Wi-Fi Aware</a:t>
            </a:r>
          </a:p>
          <a:p>
            <a:pPr lvl="1"/>
            <a:r>
              <a:rPr lang="en-US" altLang="en-US" sz="1600" dirty="0" err="1"/>
              <a:t>EasyMesh</a:t>
            </a:r>
            <a:endParaRPr lang="en-US" altLang="en-US" sz="1600" dirty="0"/>
          </a:p>
          <a:p>
            <a:pPr lvl="1"/>
            <a:r>
              <a:rPr lang="en-US" altLang="en-US" sz="1600" dirty="0"/>
              <a:t>Easy Connect</a:t>
            </a:r>
          </a:p>
          <a:p>
            <a:pPr lvl="1"/>
            <a:r>
              <a:rPr lang="en-US" altLang="en-US" sz="1600" dirty="0" err="1"/>
              <a:t>Passpoint</a:t>
            </a:r>
            <a:endParaRPr lang="en-US" altLang="en-US" sz="1600" dirty="0"/>
          </a:p>
          <a:p>
            <a:r>
              <a:rPr lang="en-US" altLang="en-US" sz="1800" dirty="0"/>
              <a:t>Technical activity at WFA that is expected to lead to certification</a:t>
            </a:r>
          </a:p>
          <a:p>
            <a:pPr lvl="1"/>
            <a:r>
              <a:rPr lang="en-US" altLang="en-US" sz="1600" dirty="0"/>
              <a:t>Wi-Fi 7</a:t>
            </a:r>
          </a:p>
          <a:p>
            <a:pPr lvl="1"/>
            <a:r>
              <a:rPr lang="en-US" altLang="en-US" sz="1600" dirty="0"/>
              <a:t>QoS Management</a:t>
            </a:r>
          </a:p>
          <a:p>
            <a:pPr lvl="1"/>
            <a:r>
              <a:rPr lang="en-US" altLang="en-US" sz="1600" dirty="0" err="1"/>
              <a:t>EasyMesh</a:t>
            </a:r>
            <a:endParaRPr lang="en-US" altLang="en-US" sz="1600" dirty="0"/>
          </a:p>
          <a:p>
            <a:pPr lvl="1"/>
            <a:r>
              <a:rPr lang="en-US" altLang="en-US" sz="1600" dirty="0"/>
              <a:t>6 GHz standard power</a:t>
            </a:r>
          </a:p>
        </p:txBody>
      </p:sp>
      <p:sp>
        <p:nvSpPr>
          <p:cNvPr id="3" name="Footer Placeholder 2">
            <a:extLst>
              <a:ext uri="{FF2B5EF4-FFF2-40B4-BE49-F238E27FC236}">
                <a16:creationId xmlns:a16="http://schemas.microsoft.com/office/drawing/2014/main" id="{A4EDDCD5-9DA8-E1B0-2945-0A33669E62C0}"/>
              </a:ext>
            </a:extLst>
          </p:cNvPr>
          <p:cNvSpPr>
            <a:spLocks noGrp="1"/>
          </p:cNvSpPr>
          <p:nvPr>
            <p:ph type="ftr" idx="14"/>
          </p:nvPr>
        </p:nvSpPr>
        <p:spPr/>
        <p:txBody>
          <a:bodyPr/>
          <a:lstStyle/>
          <a:p>
            <a:r>
              <a:rPr lang="en-GB"/>
              <a:t>Carlos Cordeiro, Intel</a:t>
            </a:r>
            <a:endParaRPr lang="en-GB" dirty="0"/>
          </a:p>
        </p:txBody>
      </p:sp>
      <p:sp>
        <p:nvSpPr>
          <p:cNvPr id="4" name="Slide Number Placeholder 3">
            <a:extLst>
              <a:ext uri="{FF2B5EF4-FFF2-40B4-BE49-F238E27FC236}">
                <a16:creationId xmlns:a16="http://schemas.microsoft.com/office/drawing/2014/main" id="{1FCDF573-DCD8-A967-704F-B089698FE9C3}"/>
              </a:ext>
            </a:extLst>
          </p:cNvPr>
          <p:cNvSpPr>
            <a:spLocks noGrp="1"/>
          </p:cNvSpPr>
          <p:nvPr>
            <p:ph type="sldNum" idx="12"/>
          </p:nvPr>
        </p:nvSpPr>
        <p:spPr/>
        <p:txBody>
          <a:bodyPr/>
          <a:lstStyle/>
          <a:p>
            <a:r>
              <a:rPr lang="en-GB"/>
              <a:t>Slide </a:t>
            </a:r>
            <a:fld id="{440F5867-744E-4AA6-B0ED-4C44D2DFBB7B}" type="slidenum">
              <a:rPr lang="en-GB" smtClean="0"/>
              <a:pPr/>
              <a:t>101</a:t>
            </a:fld>
            <a:endParaRPr lang="en-GB" dirty="0"/>
          </a:p>
        </p:txBody>
      </p:sp>
      <p:sp>
        <p:nvSpPr>
          <p:cNvPr id="5" name="Date Placeholder 4">
            <a:extLst>
              <a:ext uri="{FF2B5EF4-FFF2-40B4-BE49-F238E27FC236}">
                <a16:creationId xmlns:a16="http://schemas.microsoft.com/office/drawing/2014/main" id="{E4D6D0BE-7F2E-42B2-2580-FDA10BB42744}"/>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228821359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1CBB0E-4C91-4C69-BA83-40626B37671C}"/>
              </a:ext>
            </a:extLst>
          </p:cNvPr>
          <p:cNvSpPr>
            <a:spLocks noGrp="1"/>
          </p:cNvSpPr>
          <p:nvPr>
            <p:ph type="title"/>
          </p:nvPr>
        </p:nvSpPr>
        <p:spPr>
          <a:xfrm>
            <a:off x="2209800" y="685800"/>
            <a:ext cx="7772400" cy="1066800"/>
          </a:xfrm>
        </p:spPr>
        <p:txBody>
          <a:bodyPr/>
          <a:lstStyle/>
          <a:p>
            <a:r>
              <a:rPr lang="en-US" dirty="0"/>
              <a:t>Additional work areas</a:t>
            </a:r>
          </a:p>
        </p:txBody>
      </p:sp>
      <p:sp>
        <p:nvSpPr>
          <p:cNvPr id="6147" name="Rectangle 3"/>
          <p:cNvSpPr>
            <a:spLocks noGrp="1" noChangeArrowheads="1"/>
          </p:cNvSpPr>
          <p:nvPr>
            <p:ph idx="1"/>
          </p:nvPr>
        </p:nvSpPr>
        <p:spPr>
          <a:xfrm>
            <a:off x="2209800" y="1690464"/>
            <a:ext cx="8134672" cy="4114800"/>
          </a:xfrm>
        </p:spPr>
        <p:txBody>
          <a:bodyPr/>
          <a:lstStyle/>
          <a:p>
            <a:r>
              <a:rPr lang="en-US" altLang="en-US" sz="1800" dirty="0"/>
              <a:t>Examples of additional WFA technical work</a:t>
            </a:r>
          </a:p>
          <a:p>
            <a:pPr lvl="1"/>
            <a:r>
              <a:rPr lang="en-US" altLang="en-US" sz="1600" dirty="0"/>
              <a:t>Security</a:t>
            </a:r>
          </a:p>
          <a:p>
            <a:pPr lvl="1"/>
            <a:r>
              <a:rPr lang="en-US" altLang="en-US" sz="1600" dirty="0"/>
              <a:t>Location</a:t>
            </a:r>
          </a:p>
          <a:p>
            <a:pPr lvl="1"/>
            <a:r>
              <a:rPr lang="en-US" altLang="en-US" sz="1600" dirty="0"/>
              <a:t>Wi-Fi Direct</a:t>
            </a:r>
          </a:p>
          <a:p>
            <a:pPr lvl="1"/>
            <a:r>
              <a:rPr lang="en-US" altLang="en-US" sz="1600" dirty="0"/>
              <a:t>Automated Frequency Coordination</a:t>
            </a:r>
          </a:p>
          <a:p>
            <a:pPr lvl="1"/>
            <a:r>
              <a:rPr lang="en-US" altLang="en-US" sz="1600" dirty="0"/>
              <a:t>Customer Experience</a:t>
            </a:r>
          </a:p>
          <a:p>
            <a:pPr lvl="1"/>
            <a:r>
              <a:rPr lang="en-US" altLang="en-US" sz="1600" dirty="0"/>
              <a:t>Wi-Fi </a:t>
            </a:r>
            <a:r>
              <a:rPr lang="en-US" altLang="en-US" sz="1600" dirty="0" err="1"/>
              <a:t>HaLow</a:t>
            </a:r>
            <a:endParaRPr lang="en-US" altLang="en-US" sz="1600" dirty="0"/>
          </a:p>
          <a:p>
            <a:pPr lvl="1"/>
            <a:r>
              <a:rPr lang="en-US" altLang="en-US" sz="1600" dirty="0"/>
              <a:t>Wi-Fi Data Elements</a:t>
            </a:r>
          </a:p>
          <a:p>
            <a:r>
              <a:rPr lang="en-US" altLang="en-US" sz="1800" dirty="0"/>
              <a:t>Examples of additional WFA activity that may lead to technical work </a:t>
            </a:r>
          </a:p>
          <a:p>
            <a:pPr lvl="1"/>
            <a:r>
              <a:rPr lang="en-US" altLang="en-US" sz="1600" dirty="0"/>
              <a:t>XR (Augmented / Virtual / Mixed Reality)</a:t>
            </a:r>
          </a:p>
          <a:p>
            <a:pPr lvl="1"/>
            <a:r>
              <a:rPr lang="en-US" altLang="en-US" sz="1600" dirty="0"/>
              <a:t>Automotive</a:t>
            </a:r>
          </a:p>
          <a:p>
            <a:pPr lvl="1"/>
            <a:r>
              <a:rPr lang="en-US" altLang="en-US" sz="1600" dirty="0"/>
              <a:t>Healthcare</a:t>
            </a:r>
          </a:p>
          <a:p>
            <a:pPr lvl="1"/>
            <a:r>
              <a:rPr lang="en-US" altLang="en-US" sz="1600" dirty="0"/>
              <a:t>Operators</a:t>
            </a:r>
          </a:p>
          <a:p>
            <a:pPr lvl="1"/>
            <a:r>
              <a:rPr lang="en-US" altLang="en-US" sz="1600" dirty="0"/>
              <a:t>Internet of things</a:t>
            </a:r>
          </a:p>
          <a:p>
            <a:r>
              <a:rPr lang="en-GB" altLang="en-US" sz="1800" dirty="0"/>
              <a:t>Regulatory</a:t>
            </a:r>
          </a:p>
        </p:txBody>
      </p:sp>
      <p:sp>
        <p:nvSpPr>
          <p:cNvPr id="4" name="Footer Placeholder 3">
            <a:extLst>
              <a:ext uri="{FF2B5EF4-FFF2-40B4-BE49-F238E27FC236}">
                <a16:creationId xmlns:a16="http://schemas.microsoft.com/office/drawing/2014/main" id="{AD07B36A-FBD6-7842-D384-6D038169CB2E}"/>
              </a:ext>
            </a:extLst>
          </p:cNvPr>
          <p:cNvSpPr>
            <a:spLocks noGrp="1"/>
          </p:cNvSpPr>
          <p:nvPr>
            <p:ph type="ftr" idx="14"/>
          </p:nvPr>
        </p:nvSpPr>
        <p:spPr/>
        <p:txBody>
          <a:bodyPr/>
          <a:lstStyle/>
          <a:p>
            <a:r>
              <a:rPr lang="en-GB"/>
              <a:t>Carlos Cordeiro, Intel</a:t>
            </a:r>
            <a:endParaRPr lang="en-GB" dirty="0"/>
          </a:p>
        </p:txBody>
      </p:sp>
      <p:sp>
        <p:nvSpPr>
          <p:cNvPr id="5" name="Slide Number Placeholder 4">
            <a:extLst>
              <a:ext uri="{FF2B5EF4-FFF2-40B4-BE49-F238E27FC236}">
                <a16:creationId xmlns:a16="http://schemas.microsoft.com/office/drawing/2014/main" id="{B4B39ED4-DDCE-8514-64A9-9F694B8DF7FF}"/>
              </a:ext>
            </a:extLst>
          </p:cNvPr>
          <p:cNvSpPr>
            <a:spLocks noGrp="1"/>
          </p:cNvSpPr>
          <p:nvPr>
            <p:ph type="sldNum" idx="12"/>
          </p:nvPr>
        </p:nvSpPr>
        <p:spPr/>
        <p:txBody>
          <a:bodyPr/>
          <a:lstStyle/>
          <a:p>
            <a:r>
              <a:rPr lang="en-GB"/>
              <a:t>Slide </a:t>
            </a:r>
            <a:fld id="{440F5867-744E-4AA6-B0ED-4C44D2DFBB7B}" type="slidenum">
              <a:rPr lang="en-GB" smtClean="0"/>
              <a:pPr/>
              <a:t>102</a:t>
            </a:fld>
            <a:endParaRPr lang="en-GB" dirty="0"/>
          </a:p>
        </p:txBody>
      </p:sp>
      <p:sp>
        <p:nvSpPr>
          <p:cNvPr id="6" name="Date Placeholder 5">
            <a:extLst>
              <a:ext uri="{FF2B5EF4-FFF2-40B4-BE49-F238E27FC236}">
                <a16:creationId xmlns:a16="http://schemas.microsoft.com/office/drawing/2014/main" id="{3A3E03C4-2792-FABA-3448-E92D0A726CA7}"/>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389447893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713B8-0149-B3ED-C70D-A277C6A5E4F9}"/>
              </a:ext>
            </a:extLst>
          </p:cNvPr>
          <p:cNvSpPr>
            <a:spLocks noGrp="1"/>
          </p:cNvSpPr>
          <p:nvPr>
            <p:ph type="title"/>
          </p:nvPr>
        </p:nvSpPr>
        <p:spPr/>
        <p:txBody>
          <a:bodyPr/>
          <a:lstStyle/>
          <a:p>
            <a:r>
              <a:rPr lang="en-US" dirty="0"/>
              <a:t>Recent publications</a:t>
            </a:r>
          </a:p>
        </p:txBody>
      </p:sp>
      <p:sp>
        <p:nvSpPr>
          <p:cNvPr id="3" name="Content Placeholder 2">
            <a:extLst>
              <a:ext uri="{FF2B5EF4-FFF2-40B4-BE49-F238E27FC236}">
                <a16:creationId xmlns:a16="http://schemas.microsoft.com/office/drawing/2014/main" id="{BEE61EF7-B509-99B0-46A4-F87B140FFD6D}"/>
              </a:ext>
            </a:extLst>
          </p:cNvPr>
          <p:cNvSpPr>
            <a:spLocks noGrp="1"/>
          </p:cNvSpPr>
          <p:nvPr>
            <p:ph idx="1"/>
          </p:nvPr>
        </p:nvSpPr>
        <p:spPr/>
        <p:txBody>
          <a:bodyPr/>
          <a:lstStyle/>
          <a:p>
            <a:pPr>
              <a:spcBef>
                <a:spcPts val="0"/>
              </a:spcBef>
              <a:spcAft>
                <a:spcPts val="0"/>
              </a:spcAft>
              <a:buFont typeface="Symbol" panose="05050102010706020507" pitchFamily="18" charset="2"/>
              <a:buChar char=""/>
            </a:pPr>
            <a:r>
              <a:rPr lang="en-US" sz="1800" dirty="0">
                <a:ea typeface="Times New Roman" panose="02020603050405020304" pitchFamily="18" charset="0"/>
              </a:rPr>
              <a:t>WFA’s 2022 Annual Report: </a:t>
            </a:r>
            <a:r>
              <a:rPr lang="en-US" sz="1800" u="sng" dirty="0">
                <a:solidFill>
                  <a:srgbClr val="0563C1"/>
                </a:solidFill>
                <a:ea typeface="Times New Roman" panose="02020603050405020304" pitchFamily="18" charset="0"/>
                <a:hlinkClick r:id="rId2"/>
              </a:rPr>
              <a:t>https://www.wi-fi.org/file/2022-annual-report</a:t>
            </a:r>
            <a:endParaRPr lang="en-US" sz="1800" dirty="0">
              <a:ea typeface="Calibri" panose="020F0502020204030204" pitchFamily="34" charset="0"/>
            </a:endParaRPr>
          </a:p>
          <a:p>
            <a:pPr>
              <a:spcBef>
                <a:spcPts val="0"/>
              </a:spcBef>
              <a:spcAft>
                <a:spcPts val="0"/>
              </a:spcAft>
              <a:buFont typeface="Symbol" panose="05050102010706020507" pitchFamily="18" charset="2"/>
              <a:buChar char=""/>
            </a:pPr>
            <a:r>
              <a:rPr lang="en-US" sz="1800" dirty="0">
                <a:ea typeface="Times New Roman" panose="02020603050405020304" pitchFamily="18" charset="0"/>
              </a:rPr>
              <a:t>Optimizing Home IoT with Wi-Fi CERTIFIED: </a:t>
            </a:r>
            <a:r>
              <a:rPr lang="en-US" sz="1800" u="sng" dirty="0">
                <a:solidFill>
                  <a:srgbClr val="0563C1"/>
                </a:solidFill>
                <a:ea typeface="Times New Roman" panose="02020603050405020304" pitchFamily="18" charset="0"/>
                <a:hlinkClick r:id="rId3"/>
              </a:rPr>
              <a:t>https://www.wi-fi.org/file/optimizing-home-iot-with-wi-fi-certified-2022</a:t>
            </a:r>
            <a:endParaRPr lang="en-US" sz="1800" dirty="0">
              <a:ea typeface="Calibri" panose="020F0502020204030204" pitchFamily="34" charset="0"/>
            </a:endParaRPr>
          </a:p>
          <a:p>
            <a:pPr>
              <a:spcBef>
                <a:spcPts val="0"/>
              </a:spcBef>
              <a:spcAft>
                <a:spcPts val="0"/>
              </a:spcAft>
              <a:buFont typeface="Symbol" panose="05050102010706020507" pitchFamily="18" charset="2"/>
              <a:buChar char=""/>
            </a:pPr>
            <a:r>
              <a:rPr lang="en-US" sz="1800" dirty="0">
                <a:ea typeface="Times New Roman" panose="02020603050405020304" pitchFamily="18" charset="0"/>
              </a:rPr>
              <a:t>Leveraging Wi-Fi for Home IoT use cases: </a:t>
            </a:r>
            <a:r>
              <a:rPr lang="en-US" sz="1800" u="sng" dirty="0">
                <a:solidFill>
                  <a:srgbClr val="0563C1"/>
                </a:solidFill>
                <a:ea typeface="Times New Roman" panose="02020603050405020304" pitchFamily="18" charset="0"/>
                <a:hlinkClick r:id="rId4"/>
              </a:rPr>
              <a:t>https://www.wi-fi.org/file/leveraging-wi-fi-for-home-iot-use-cases-2022</a:t>
            </a:r>
            <a:endParaRPr lang="en-US" sz="1800" dirty="0">
              <a:ea typeface="Calibri" panose="020F0502020204030204" pitchFamily="34" charset="0"/>
            </a:endParaRPr>
          </a:p>
          <a:p>
            <a:pPr>
              <a:spcBef>
                <a:spcPts val="0"/>
              </a:spcBef>
              <a:spcAft>
                <a:spcPts val="0"/>
              </a:spcAft>
              <a:buFont typeface="Symbol" panose="05050102010706020507" pitchFamily="18" charset="2"/>
              <a:buChar char=""/>
            </a:pPr>
            <a:r>
              <a:rPr lang="en-US" sz="1800" dirty="0">
                <a:ea typeface="Times New Roman" panose="02020603050405020304" pitchFamily="18" charset="0"/>
              </a:rPr>
              <a:t>Wi-Fi CERTIFIED and Matter highlights: </a:t>
            </a:r>
            <a:r>
              <a:rPr lang="en-US" sz="1800" u="sng" dirty="0">
                <a:solidFill>
                  <a:srgbClr val="0563C1"/>
                </a:solidFill>
                <a:ea typeface="Times New Roman" panose="02020603050405020304" pitchFamily="18" charset="0"/>
                <a:hlinkClick r:id="rId5"/>
              </a:rPr>
              <a:t>https://www.wi-fi.org/file/wi-fi-certified-and-matter-highlights</a:t>
            </a:r>
            <a:endParaRPr lang="en-US" sz="1800" dirty="0">
              <a:ea typeface="Calibri" panose="020F0502020204030204" pitchFamily="34" charset="0"/>
            </a:endParaRPr>
          </a:p>
          <a:p>
            <a:pPr>
              <a:spcBef>
                <a:spcPts val="0"/>
              </a:spcBef>
              <a:spcAft>
                <a:spcPts val="0"/>
              </a:spcAft>
              <a:buFont typeface="Symbol" panose="05050102010706020507" pitchFamily="18" charset="2"/>
              <a:buChar char=""/>
            </a:pPr>
            <a:r>
              <a:rPr lang="en-US" sz="1800" dirty="0">
                <a:ea typeface="Times New Roman" panose="02020603050405020304" pitchFamily="18" charset="0"/>
              </a:rPr>
              <a:t>6 GHz Wi-Fi: Connecting to the Future: </a:t>
            </a:r>
            <a:r>
              <a:rPr lang="en-US" sz="1800" u="sng" dirty="0">
                <a:solidFill>
                  <a:srgbClr val="0563C1"/>
                </a:solidFill>
                <a:ea typeface="Times New Roman" panose="02020603050405020304" pitchFamily="18" charset="0"/>
                <a:hlinkClick r:id="rId6"/>
              </a:rPr>
              <a:t>https://www.wi-fi.org/file/6-ghz-wi-fi-connecting-to-the-future-2022</a:t>
            </a:r>
            <a:endParaRPr lang="en-US" sz="1800" dirty="0">
              <a:ea typeface="Calibri" panose="020F0502020204030204" pitchFamily="34" charset="0"/>
            </a:endParaRPr>
          </a:p>
          <a:p>
            <a:pPr>
              <a:spcBef>
                <a:spcPts val="0"/>
              </a:spcBef>
              <a:spcAft>
                <a:spcPts val="0"/>
              </a:spcAft>
              <a:buFont typeface="Symbol" panose="05050102010706020507" pitchFamily="18" charset="2"/>
              <a:buChar char=""/>
            </a:pPr>
            <a:r>
              <a:rPr lang="en-US" sz="1800" dirty="0">
                <a:ea typeface="Times New Roman" panose="02020603050405020304" pitchFamily="18" charset="0"/>
              </a:rPr>
              <a:t>Wi-Fi Affordability: </a:t>
            </a:r>
            <a:r>
              <a:rPr lang="en-US" sz="1800" u="sng" dirty="0">
                <a:solidFill>
                  <a:srgbClr val="0563C1"/>
                </a:solidFill>
                <a:ea typeface="Times New Roman" panose="02020603050405020304" pitchFamily="18" charset="0"/>
                <a:hlinkClick r:id="rId7"/>
              </a:rPr>
              <a:t>https://www.wi-fi.org/file/wi-fi-affordability</a:t>
            </a:r>
            <a:r>
              <a:rPr lang="en-US" sz="1800" dirty="0">
                <a:ea typeface="Times New Roman" panose="02020603050405020304" pitchFamily="18" charset="0"/>
              </a:rPr>
              <a:t> </a:t>
            </a:r>
          </a:p>
          <a:p>
            <a:pPr>
              <a:spcBef>
                <a:spcPts val="0"/>
              </a:spcBef>
              <a:spcAft>
                <a:spcPts val="0"/>
              </a:spcAft>
              <a:buFont typeface="Symbol" panose="05050102010706020507" pitchFamily="18" charset="2"/>
              <a:buChar char=""/>
            </a:pPr>
            <a:r>
              <a:rPr lang="en-US" sz="1800" dirty="0">
                <a:ea typeface="Times New Roman" panose="02020603050405020304" pitchFamily="18" charset="0"/>
              </a:rPr>
              <a:t>Wi-Fi Sustainability: </a:t>
            </a:r>
            <a:r>
              <a:rPr lang="en-US" sz="1800" u="sng" dirty="0">
                <a:solidFill>
                  <a:srgbClr val="0563C1"/>
                </a:solidFill>
                <a:ea typeface="Times New Roman" panose="02020603050405020304" pitchFamily="18" charset="0"/>
                <a:hlinkClick r:id="rId8"/>
              </a:rPr>
              <a:t>https://www.wi-fi.org/file/wi-fi-sustainability</a:t>
            </a:r>
            <a:endParaRPr lang="en-US" sz="1800" dirty="0">
              <a:ea typeface="Calibri" panose="020F0502020204030204" pitchFamily="34" charset="0"/>
            </a:endParaRPr>
          </a:p>
        </p:txBody>
      </p:sp>
      <p:sp>
        <p:nvSpPr>
          <p:cNvPr id="7" name="Footer Placeholder 6">
            <a:extLst>
              <a:ext uri="{FF2B5EF4-FFF2-40B4-BE49-F238E27FC236}">
                <a16:creationId xmlns:a16="http://schemas.microsoft.com/office/drawing/2014/main" id="{6AF93831-BDB4-6199-0EDE-4A1C1B6F0E10}"/>
              </a:ext>
            </a:extLst>
          </p:cNvPr>
          <p:cNvSpPr>
            <a:spLocks noGrp="1"/>
          </p:cNvSpPr>
          <p:nvPr>
            <p:ph type="ftr" idx="14"/>
          </p:nvPr>
        </p:nvSpPr>
        <p:spPr/>
        <p:txBody>
          <a:bodyPr/>
          <a:lstStyle/>
          <a:p>
            <a:r>
              <a:rPr lang="en-GB"/>
              <a:t>Carlos Cordeiro, Intel</a:t>
            </a:r>
            <a:endParaRPr lang="en-GB" dirty="0"/>
          </a:p>
        </p:txBody>
      </p:sp>
      <p:sp>
        <p:nvSpPr>
          <p:cNvPr id="8" name="Slide Number Placeholder 7">
            <a:extLst>
              <a:ext uri="{FF2B5EF4-FFF2-40B4-BE49-F238E27FC236}">
                <a16:creationId xmlns:a16="http://schemas.microsoft.com/office/drawing/2014/main" id="{CBA4BFEB-8AD7-20E2-F01B-99FCA9438AF2}"/>
              </a:ext>
            </a:extLst>
          </p:cNvPr>
          <p:cNvSpPr>
            <a:spLocks noGrp="1"/>
          </p:cNvSpPr>
          <p:nvPr>
            <p:ph type="sldNum" idx="12"/>
          </p:nvPr>
        </p:nvSpPr>
        <p:spPr/>
        <p:txBody>
          <a:bodyPr/>
          <a:lstStyle/>
          <a:p>
            <a:r>
              <a:rPr lang="en-GB"/>
              <a:t>Slide </a:t>
            </a:r>
            <a:fld id="{440F5867-744E-4AA6-B0ED-4C44D2DFBB7B}" type="slidenum">
              <a:rPr lang="en-GB" smtClean="0"/>
              <a:pPr/>
              <a:t>103</a:t>
            </a:fld>
            <a:endParaRPr lang="en-GB" dirty="0"/>
          </a:p>
        </p:txBody>
      </p:sp>
      <p:sp>
        <p:nvSpPr>
          <p:cNvPr id="9" name="Date Placeholder 8">
            <a:extLst>
              <a:ext uri="{FF2B5EF4-FFF2-40B4-BE49-F238E27FC236}">
                <a16:creationId xmlns:a16="http://schemas.microsoft.com/office/drawing/2014/main" id="{5E629FB8-7B2E-4FFD-E2B6-9E75430C0AD4}"/>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42971407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5278733-69AD-490C-B9F0-8948BCCC5DF8}"/>
              </a:ext>
            </a:extLst>
          </p:cNvPr>
          <p:cNvSpPr>
            <a:spLocks noGrp="1"/>
          </p:cNvSpPr>
          <p:nvPr>
            <p:ph type="title"/>
          </p:nvPr>
        </p:nvSpPr>
        <p:spPr/>
        <p:txBody>
          <a:bodyPr/>
          <a:lstStyle/>
          <a:p>
            <a:r>
              <a:rPr lang="en-US" dirty="0"/>
              <a:t>Further information</a:t>
            </a:r>
          </a:p>
        </p:txBody>
      </p:sp>
      <p:sp>
        <p:nvSpPr>
          <p:cNvPr id="6147" name="Rectangle 3"/>
          <p:cNvSpPr>
            <a:spLocks noGrp="1" noChangeArrowheads="1"/>
          </p:cNvSpPr>
          <p:nvPr>
            <p:ph idx="1"/>
          </p:nvPr>
        </p:nvSpPr>
        <p:spPr>
          <a:xfrm>
            <a:off x="2209800" y="1981200"/>
            <a:ext cx="7772400" cy="4114800"/>
          </a:xfrm>
        </p:spPr>
        <p:txBody>
          <a:bodyPr/>
          <a:lstStyle/>
          <a:p>
            <a:r>
              <a:rPr lang="en-US" altLang="en-US" dirty="0"/>
              <a:t>For more information on current areas of work, see </a:t>
            </a:r>
            <a:r>
              <a:rPr lang="en-US" altLang="en-US" dirty="0">
                <a:hlinkClick r:id="rId3"/>
              </a:rPr>
              <a:t>http://www.wi-fi.org/who-we-are/current-work-areas</a:t>
            </a:r>
            <a:endParaRPr lang="en-US" altLang="en-US" dirty="0"/>
          </a:p>
          <a:p>
            <a:endParaRPr lang="en-US" altLang="en-US" dirty="0"/>
          </a:p>
          <a:p>
            <a:r>
              <a:rPr lang="en-US" altLang="en-US" dirty="0"/>
              <a:t>If these sound like interesting topics, please plan to sign up and participate</a:t>
            </a:r>
          </a:p>
          <a:p>
            <a:endParaRPr lang="en-GB" altLang="en-US" dirty="0"/>
          </a:p>
          <a:p>
            <a:r>
              <a:rPr lang="en-GB" altLang="en-US" dirty="0"/>
              <a:t>Further general information at </a:t>
            </a:r>
            <a:r>
              <a:rPr lang="en-GB" altLang="en-US" dirty="0">
                <a:hlinkClick r:id="rId4"/>
              </a:rPr>
              <a:t>http://www.wi-fi.org/</a:t>
            </a:r>
            <a:r>
              <a:rPr lang="en-GB" altLang="en-US" dirty="0"/>
              <a:t> </a:t>
            </a:r>
          </a:p>
        </p:txBody>
      </p:sp>
      <p:sp>
        <p:nvSpPr>
          <p:cNvPr id="2" name="Footer Placeholder 1">
            <a:extLst>
              <a:ext uri="{FF2B5EF4-FFF2-40B4-BE49-F238E27FC236}">
                <a16:creationId xmlns:a16="http://schemas.microsoft.com/office/drawing/2014/main" id="{05EC16D8-8A7C-7BF1-18A1-4AEFCF01D028}"/>
              </a:ext>
            </a:extLst>
          </p:cNvPr>
          <p:cNvSpPr>
            <a:spLocks noGrp="1"/>
          </p:cNvSpPr>
          <p:nvPr>
            <p:ph type="ftr" idx="14"/>
          </p:nvPr>
        </p:nvSpPr>
        <p:spPr/>
        <p:txBody>
          <a:bodyPr/>
          <a:lstStyle/>
          <a:p>
            <a:r>
              <a:rPr lang="en-GB"/>
              <a:t>Carlos Cordeiro, Intel</a:t>
            </a:r>
            <a:endParaRPr lang="en-GB" dirty="0"/>
          </a:p>
        </p:txBody>
      </p:sp>
      <p:sp>
        <p:nvSpPr>
          <p:cNvPr id="3" name="Slide Number Placeholder 2">
            <a:extLst>
              <a:ext uri="{FF2B5EF4-FFF2-40B4-BE49-F238E27FC236}">
                <a16:creationId xmlns:a16="http://schemas.microsoft.com/office/drawing/2014/main" id="{8DF3621C-B867-1A2A-103E-1967FD346A5C}"/>
              </a:ext>
            </a:extLst>
          </p:cNvPr>
          <p:cNvSpPr>
            <a:spLocks noGrp="1"/>
          </p:cNvSpPr>
          <p:nvPr>
            <p:ph type="sldNum" idx="12"/>
          </p:nvPr>
        </p:nvSpPr>
        <p:spPr/>
        <p:txBody>
          <a:bodyPr/>
          <a:lstStyle/>
          <a:p>
            <a:r>
              <a:rPr lang="en-GB"/>
              <a:t>Slide </a:t>
            </a:r>
            <a:fld id="{440F5867-744E-4AA6-B0ED-4C44D2DFBB7B}" type="slidenum">
              <a:rPr lang="en-GB" smtClean="0"/>
              <a:pPr/>
              <a:t>104</a:t>
            </a:fld>
            <a:endParaRPr lang="en-GB" dirty="0"/>
          </a:p>
        </p:txBody>
      </p:sp>
      <p:sp>
        <p:nvSpPr>
          <p:cNvPr id="4" name="Date Placeholder 3">
            <a:extLst>
              <a:ext uri="{FF2B5EF4-FFF2-40B4-BE49-F238E27FC236}">
                <a16:creationId xmlns:a16="http://schemas.microsoft.com/office/drawing/2014/main" id="{BE7212C6-26FB-6A52-4992-7D5B42A306FF}"/>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225069639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a:noFill/>
        </p:spPr>
        <p:txBody>
          <a:bodyPr/>
          <a:lstStyle/>
          <a:p>
            <a:r>
              <a:rPr lang="en-US" dirty="0"/>
              <a:t>IEEE 802.11-IETF Liaison Report</a:t>
            </a:r>
          </a:p>
        </p:txBody>
      </p:sp>
      <p:sp>
        <p:nvSpPr>
          <p:cNvPr id="2054" name="Rectangle 6"/>
          <p:cNvSpPr>
            <a:spLocks noGrp="1" noChangeArrowheads="1"/>
          </p:cNvSpPr>
          <p:nvPr>
            <p:ph type="body" idx="1"/>
          </p:nvPr>
        </p:nvSpPr>
        <p:spPr>
          <a:xfrm>
            <a:off x="2209800" y="1524000"/>
            <a:ext cx="7772400" cy="381000"/>
          </a:xfrm>
          <a:noFill/>
        </p:spPr>
        <p:txBody>
          <a:bodyPr/>
          <a:lstStyle/>
          <a:p>
            <a:pPr algn="ctr">
              <a:lnSpc>
                <a:spcPct val="90000"/>
              </a:lnSpc>
              <a:buFontTx/>
              <a:buNone/>
            </a:pPr>
            <a:r>
              <a:rPr lang="en-US" sz="2000" dirty="0"/>
              <a:t>Date:</a:t>
            </a:r>
            <a:r>
              <a:rPr lang="en-US" sz="2000" b="0" dirty="0"/>
              <a:t> 2023-05-17</a:t>
            </a:r>
          </a:p>
        </p:txBody>
      </p:sp>
      <p:sp>
        <p:nvSpPr>
          <p:cNvPr id="2056" name="Rectangle 12"/>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20000"/>
              </a:spcBef>
            </a:pPr>
            <a:r>
              <a:rPr lang="en-US" sz="2000" b="1"/>
              <a:t>Authors:</a:t>
            </a:r>
            <a:endParaRPr lang="en-US" sz="2000"/>
          </a:p>
        </p:txBody>
      </p:sp>
      <p:graphicFrame>
        <p:nvGraphicFramePr>
          <p:cNvPr id="2055" name="Object 11"/>
          <p:cNvGraphicFramePr>
            <a:graphicFrameLocks noChangeAspect="1"/>
          </p:cNvGraphicFramePr>
          <p:nvPr>
            <p:extLst>
              <p:ext uri="{D42A27DB-BD31-4B8C-83A1-F6EECF244321}">
                <p14:modId xmlns:p14="http://schemas.microsoft.com/office/powerpoint/2010/main" val="4134844781"/>
              </p:ext>
            </p:extLst>
          </p:nvPr>
        </p:nvGraphicFramePr>
        <p:xfrm>
          <a:off x="2371726" y="2520951"/>
          <a:ext cx="7191375" cy="925513"/>
        </p:xfrm>
        <a:graphic>
          <a:graphicData uri="http://schemas.openxmlformats.org/presentationml/2006/ole">
            <mc:AlternateContent xmlns:mc="http://schemas.openxmlformats.org/markup-compatibility/2006">
              <mc:Choice xmlns:v="urn:schemas-microsoft-com:vml" Requires="v">
                <p:oleObj name="Document" r:id="rId3" imgW="8255000" imgH="1066800" progId="Word.Document.8">
                  <p:embed/>
                </p:oleObj>
              </mc:Choice>
              <mc:Fallback>
                <p:oleObj name="Document" r:id="rId3" imgW="8255000" imgH="1066800" progId="Word.Document.8">
                  <p:embed/>
                  <p:pic>
                    <p:nvPicPr>
                      <p:cNvPr id="2055" name="Object 11"/>
                      <p:cNvPicPr>
                        <a:picLocks noChangeAspect="1" noChangeArrowheads="1"/>
                      </p:cNvPicPr>
                      <p:nvPr/>
                    </p:nvPicPr>
                    <p:blipFill>
                      <a:blip r:embed="rId4"/>
                      <a:srcRect/>
                      <a:stretch>
                        <a:fillRect/>
                      </a:stretch>
                    </p:blipFill>
                    <p:spPr bwMode="auto">
                      <a:xfrm>
                        <a:off x="2371726" y="2520951"/>
                        <a:ext cx="7191375" cy="925513"/>
                      </a:xfrm>
                      <a:prstGeom prst="rect">
                        <a:avLst/>
                      </a:prstGeom>
                      <a:noFill/>
                      <a:ln>
                        <a:noFill/>
                      </a:ln>
                      <a:effectLst/>
                    </p:spPr>
                  </p:pic>
                </p:oleObj>
              </mc:Fallback>
            </mc:AlternateContent>
          </a:graphicData>
        </a:graphic>
      </p:graphicFrame>
      <p:sp>
        <p:nvSpPr>
          <p:cNvPr id="2" name="Footer Placeholder 1">
            <a:extLst>
              <a:ext uri="{FF2B5EF4-FFF2-40B4-BE49-F238E27FC236}">
                <a16:creationId xmlns:a16="http://schemas.microsoft.com/office/drawing/2014/main" id="{D466689A-10F2-080E-425F-7230A7FEBC00}"/>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5236DB81-1829-729A-66F8-27C24D7ED939}"/>
              </a:ext>
            </a:extLst>
          </p:cNvPr>
          <p:cNvSpPr>
            <a:spLocks noGrp="1"/>
          </p:cNvSpPr>
          <p:nvPr>
            <p:ph type="sldNum" idx="12"/>
          </p:nvPr>
        </p:nvSpPr>
        <p:spPr/>
        <p:txBody>
          <a:bodyPr/>
          <a:lstStyle/>
          <a:p>
            <a:r>
              <a:rPr lang="en-GB"/>
              <a:t>Slide </a:t>
            </a:r>
            <a:fld id="{440F5867-744E-4AA6-B0ED-4C44D2DFBB7B}" type="slidenum">
              <a:rPr lang="en-GB" smtClean="0"/>
              <a:pPr/>
              <a:t>105</a:t>
            </a:fld>
            <a:endParaRPr lang="en-GB" dirty="0"/>
          </a:p>
        </p:txBody>
      </p:sp>
      <p:sp>
        <p:nvSpPr>
          <p:cNvPr id="4" name="Date Placeholder 3">
            <a:extLst>
              <a:ext uri="{FF2B5EF4-FFF2-40B4-BE49-F238E27FC236}">
                <a16:creationId xmlns:a16="http://schemas.microsoft.com/office/drawing/2014/main" id="{90F06577-B61E-3384-48B0-DCD5180668C4}"/>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397297154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a:noFill/>
        </p:spPr>
        <p:txBody>
          <a:bodyPr/>
          <a:lstStyle/>
          <a:p>
            <a:r>
              <a:rPr lang="en-US"/>
              <a:t>Abstract</a:t>
            </a:r>
          </a:p>
        </p:txBody>
      </p:sp>
      <p:sp>
        <p:nvSpPr>
          <p:cNvPr id="3078" name="Rectangle 3"/>
          <p:cNvSpPr>
            <a:spLocks noGrp="1" noChangeArrowheads="1"/>
          </p:cNvSpPr>
          <p:nvPr>
            <p:ph idx="1"/>
          </p:nvPr>
        </p:nvSpPr>
        <p:spPr>
          <a:noFill/>
        </p:spPr>
        <p:txBody>
          <a:bodyPr/>
          <a:lstStyle/>
          <a:p>
            <a:pPr>
              <a:buFontTx/>
              <a:buNone/>
            </a:pPr>
            <a:r>
              <a:rPr lang="en-US" dirty="0"/>
              <a:t>	This presentation contains the IEEE 802.11 – IETF liaison report for May 2023.</a:t>
            </a:r>
          </a:p>
        </p:txBody>
      </p:sp>
      <p:sp>
        <p:nvSpPr>
          <p:cNvPr id="2" name="Footer Placeholder 1">
            <a:extLst>
              <a:ext uri="{FF2B5EF4-FFF2-40B4-BE49-F238E27FC236}">
                <a16:creationId xmlns:a16="http://schemas.microsoft.com/office/drawing/2014/main" id="{1CF829E5-CE78-CD99-C508-87CFBE3E2460}"/>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6DB9F2C7-CE92-4F6E-5C63-324BBB29B07E}"/>
              </a:ext>
            </a:extLst>
          </p:cNvPr>
          <p:cNvSpPr>
            <a:spLocks noGrp="1"/>
          </p:cNvSpPr>
          <p:nvPr>
            <p:ph type="sldNum" idx="12"/>
          </p:nvPr>
        </p:nvSpPr>
        <p:spPr/>
        <p:txBody>
          <a:bodyPr/>
          <a:lstStyle/>
          <a:p>
            <a:r>
              <a:rPr lang="en-GB"/>
              <a:t>Slide </a:t>
            </a:r>
            <a:fld id="{440F5867-744E-4AA6-B0ED-4C44D2DFBB7B}" type="slidenum">
              <a:rPr lang="en-GB" smtClean="0"/>
              <a:pPr/>
              <a:t>106</a:t>
            </a:fld>
            <a:endParaRPr lang="en-GB" dirty="0"/>
          </a:p>
        </p:txBody>
      </p:sp>
      <p:sp>
        <p:nvSpPr>
          <p:cNvPr id="4" name="Date Placeholder 3">
            <a:extLst>
              <a:ext uri="{FF2B5EF4-FFF2-40B4-BE49-F238E27FC236}">
                <a16:creationId xmlns:a16="http://schemas.microsoft.com/office/drawing/2014/main" id="{EBC40E9F-EB06-E886-45F8-3BBA8A6E8B7C}"/>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144815514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 Meetings</a:t>
            </a:r>
          </a:p>
        </p:txBody>
      </p:sp>
      <p:sp>
        <p:nvSpPr>
          <p:cNvPr id="20486" name="Rectangle 3"/>
          <p:cNvSpPr>
            <a:spLocks noGrp="1" noChangeArrowheads="1"/>
          </p:cNvSpPr>
          <p:nvPr>
            <p:ph idx="1"/>
          </p:nvPr>
        </p:nvSpPr>
        <p:spPr>
          <a:noFill/>
        </p:spPr>
        <p:txBody>
          <a:bodyPr/>
          <a:lstStyle/>
          <a:p>
            <a:r>
              <a:rPr lang="en-US" dirty="0"/>
              <a:t>Upcoming Meetings:</a:t>
            </a:r>
          </a:p>
          <a:p>
            <a:pPr lvl="1"/>
            <a:r>
              <a:rPr lang="en-US" dirty="0"/>
              <a:t>July 22-28, 2023 – San Francisco, CA, US</a:t>
            </a:r>
          </a:p>
          <a:p>
            <a:pPr lvl="1"/>
            <a:r>
              <a:rPr lang="en-US" dirty="0"/>
              <a:t>November 4-10, 2023 – Prague, CZ</a:t>
            </a:r>
          </a:p>
          <a:p>
            <a:r>
              <a:rPr lang="en-US" dirty="0">
                <a:hlinkClick r:id="rId3"/>
              </a:rPr>
              <a:t>http://www.ietf.org</a:t>
            </a:r>
            <a:endParaRPr lang="en-US" dirty="0"/>
          </a:p>
          <a:p>
            <a:pPr lvl="1"/>
            <a:r>
              <a:rPr lang="en-US" dirty="0"/>
              <a:t>Newcomer training: </a:t>
            </a:r>
            <a:r>
              <a:rPr lang="en-US" u="sng" dirty="0">
                <a:hlinkClick r:id="rId4"/>
              </a:rPr>
              <a:t>https://www.ietf.org/edu/process-oriented-tutorials.html#newcomers</a:t>
            </a:r>
            <a:r>
              <a:rPr lang="en-US" dirty="0"/>
              <a:t> </a:t>
            </a:r>
          </a:p>
          <a:p>
            <a:pPr lvl="1"/>
            <a:r>
              <a:rPr lang="en-US" sz="1800" dirty="0"/>
              <a:t>April 2016: Wireless Tutorial (Donald Eastlake), 802.11 &amp; 802.15 tutorials (Dorothy Stanley, Charlie Perkins), see 11-16/500, September 2016: Pat Thaler &amp; Juan Carlos – 802.1E (Privacy Considerations) and 802.c (Local MAC address usage) </a:t>
            </a:r>
            <a:r>
              <a:rPr lang="en-US" dirty="0">
                <a:hlinkClick r:id="rId5"/>
              </a:rPr>
              <a:t>https://www.ietf.org/edu/tutorials.html</a:t>
            </a:r>
            <a:r>
              <a:rPr lang="en-US" dirty="0"/>
              <a:t> </a:t>
            </a:r>
          </a:p>
        </p:txBody>
      </p:sp>
      <p:sp>
        <p:nvSpPr>
          <p:cNvPr id="2" name="Footer Placeholder 1">
            <a:extLst>
              <a:ext uri="{FF2B5EF4-FFF2-40B4-BE49-F238E27FC236}">
                <a16:creationId xmlns:a16="http://schemas.microsoft.com/office/drawing/2014/main" id="{9217ACAE-A666-D082-2A2C-BCF51F700509}"/>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BEE163D3-1ABB-BA1B-5076-734EB44C824C}"/>
              </a:ext>
            </a:extLst>
          </p:cNvPr>
          <p:cNvSpPr>
            <a:spLocks noGrp="1"/>
          </p:cNvSpPr>
          <p:nvPr>
            <p:ph type="sldNum" idx="12"/>
          </p:nvPr>
        </p:nvSpPr>
        <p:spPr/>
        <p:txBody>
          <a:bodyPr/>
          <a:lstStyle/>
          <a:p>
            <a:r>
              <a:rPr lang="en-GB"/>
              <a:t>Slide </a:t>
            </a:r>
            <a:fld id="{440F5867-744E-4AA6-B0ED-4C44D2DFBB7B}" type="slidenum">
              <a:rPr lang="en-GB" smtClean="0"/>
              <a:pPr/>
              <a:t>107</a:t>
            </a:fld>
            <a:endParaRPr lang="en-GB" dirty="0"/>
          </a:p>
        </p:txBody>
      </p:sp>
      <p:sp>
        <p:nvSpPr>
          <p:cNvPr id="4" name="Date Placeholder 3">
            <a:extLst>
              <a:ext uri="{FF2B5EF4-FFF2-40B4-BE49-F238E27FC236}">
                <a16:creationId xmlns:a16="http://schemas.microsoft.com/office/drawing/2014/main" id="{E2FBF89B-761B-21C3-54BB-A9877A87929C}"/>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320698123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IEEE 802 Liaison Activity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r>
              <a:rPr lang="en-US" sz="2000" dirty="0"/>
              <a:t>Joint meetings, agenda and presentations</a:t>
            </a:r>
          </a:p>
          <a:p>
            <a:pPr lvl="1">
              <a:lnSpc>
                <a:spcPct val="80000"/>
              </a:lnSpc>
              <a:defRPr/>
            </a:pPr>
            <a:r>
              <a:rPr lang="en-US" sz="1600" dirty="0">
                <a:hlinkClick r:id="rId3"/>
              </a:rPr>
              <a:t>http://www.iab.org/activities/joint-activities/iab-ieee-coordination/</a:t>
            </a:r>
            <a:endParaRPr lang="en-US" sz="1600" dirty="0"/>
          </a:p>
          <a:p>
            <a:pPr lvl="1">
              <a:lnSpc>
                <a:spcPct val="80000"/>
              </a:lnSpc>
              <a:defRPr/>
            </a:pPr>
            <a:r>
              <a:rPr lang="en-US" sz="1600" dirty="0"/>
              <a:t>Proceedings: </a:t>
            </a:r>
            <a:r>
              <a:rPr lang="en-US" sz="1600" dirty="0">
                <a:hlinkClick r:id="rId4"/>
              </a:rPr>
              <a:t>https://datatracker.ietf.org/iabasg/ietfieee/meetings/</a:t>
            </a:r>
            <a:endParaRPr lang="en-US" sz="1600" dirty="0"/>
          </a:p>
          <a:p>
            <a:pPr lvl="1">
              <a:lnSpc>
                <a:spcPct val="80000"/>
              </a:lnSpc>
              <a:defRPr/>
            </a:pPr>
            <a:r>
              <a:rPr lang="en-US" sz="1600" dirty="0"/>
              <a:t>Coordination topics include: Capability Discovery, Data Center Bridging, use of Local Address in virtualization and IoT, MAC address randomization, DETNET/TSN/RAW, YANG models, pervasive monitoring</a:t>
            </a:r>
          </a:p>
          <a:p>
            <a:pPr lvl="1">
              <a:lnSpc>
                <a:spcPct val="80000"/>
              </a:lnSpc>
              <a:defRPr/>
            </a:pPr>
            <a:r>
              <a:rPr lang="en-US" sz="1600" dirty="0"/>
              <a:t>IETF-IEEE 802 coordination teleconferences: February 24, 2023</a:t>
            </a:r>
          </a:p>
        </p:txBody>
      </p:sp>
      <p:sp>
        <p:nvSpPr>
          <p:cNvPr id="2" name="Footer Placeholder 1">
            <a:extLst>
              <a:ext uri="{FF2B5EF4-FFF2-40B4-BE49-F238E27FC236}">
                <a16:creationId xmlns:a16="http://schemas.microsoft.com/office/drawing/2014/main" id="{03A79656-E1CC-7A67-800C-1CC52A4FB5EF}"/>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60F335D4-805B-6F9F-D178-7CC53DECB262}"/>
              </a:ext>
            </a:extLst>
          </p:cNvPr>
          <p:cNvSpPr>
            <a:spLocks noGrp="1"/>
          </p:cNvSpPr>
          <p:nvPr>
            <p:ph type="sldNum" idx="12"/>
          </p:nvPr>
        </p:nvSpPr>
        <p:spPr/>
        <p:txBody>
          <a:bodyPr/>
          <a:lstStyle/>
          <a:p>
            <a:r>
              <a:rPr lang="en-GB"/>
              <a:t>Slide </a:t>
            </a:r>
            <a:fld id="{440F5867-744E-4AA6-B0ED-4C44D2DFBB7B}" type="slidenum">
              <a:rPr lang="en-GB" smtClean="0"/>
              <a:pPr/>
              <a:t>108</a:t>
            </a:fld>
            <a:endParaRPr lang="en-GB" dirty="0"/>
          </a:p>
        </p:txBody>
      </p:sp>
      <p:sp>
        <p:nvSpPr>
          <p:cNvPr id="4" name="Date Placeholder 3">
            <a:extLst>
              <a:ext uri="{FF2B5EF4-FFF2-40B4-BE49-F238E27FC236}">
                <a16:creationId xmlns:a16="http://schemas.microsoft.com/office/drawing/2014/main" id="{D89D3E3F-C951-6E2A-8447-B6ED8FB16E0C}"/>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373666774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protocol use with 802.11 technology</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endParaRPr lang="en-US" b="0" dirty="0">
              <a:solidFill>
                <a:srgbClr val="000000"/>
              </a:solidFill>
              <a:ea typeface="Arial Unicode MS" pitchFamily="34" charset="-128"/>
              <a:cs typeface="Arial Unicode MS" pitchFamily="34" charset="-128"/>
            </a:endParaRPr>
          </a:p>
          <a:p>
            <a:pPr>
              <a:lnSpc>
                <a:spcPct val="80000"/>
              </a:lnSpc>
              <a:defRPr/>
            </a:pPr>
            <a:r>
              <a:rPr lang="en-US" b="0" dirty="0">
                <a:solidFill>
                  <a:srgbClr val="000000"/>
                </a:solidFill>
                <a:ea typeface="Arial Unicode MS" pitchFamily="34" charset="-128"/>
                <a:cs typeface="Arial Unicode MS" pitchFamily="34" charset="-128"/>
              </a:rPr>
              <a:t>No relevant RFCs published in the last two months</a:t>
            </a:r>
          </a:p>
        </p:txBody>
      </p:sp>
      <p:sp>
        <p:nvSpPr>
          <p:cNvPr id="2" name="Footer Placeholder 1">
            <a:extLst>
              <a:ext uri="{FF2B5EF4-FFF2-40B4-BE49-F238E27FC236}">
                <a16:creationId xmlns:a16="http://schemas.microsoft.com/office/drawing/2014/main" id="{64B17C19-4546-B535-F1D5-696271FFC50A}"/>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67C95264-EED1-880B-6085-3F5E88A80DA3}"/>
              </a:ext>
            </a:extLst>
          </p:cNvPr>
          <p:cNvSpPr>
            <a:spLocks noGrp="1"/>
          </p:cNvSpPr>
          <p:nvPr>
            <p:ph type="sldNum" idx="12"/>
          </p:nvPr>
        </p:nvSpPr>
        <p:spPr/>
        <p:txBody>
          <a:bodyPr/>
          <a:lstStyle/>
          <a:p>
            <a:r>
              <a:rPr lang="en-GB"/>
              <a:t>Slide </a:t>
            </a:r>
            <a:fld id="{440F5867-744E-4AA6-B0ED-4C44D2DFBB7B}" type="slidenum">
              <a:rPr lang="en-GB" smtClean="0"/>
              <a:pPr/>
              <a:t>109</a:t>
            </a:fld>
            <a:endParaRPr lang="en-GB" dirty="0"/>
          </a:p>
        </p:txBody>
      </p:sp>
      <p:sp>
        <p:nvSpPr>
          <p:cNvPr id="4" name="Date Placeholder 3">
            <a:extLst>
              <a:ext uri="{FF2B5EF4-FFF2-40B4-BE49-F238E27FC236}">
                <a16:creationId xmlns:a16="http://schemas.microsoft.com/office/drawing/2014/main" id="{D69CC0BE-2895-5522-C648-D3FE4EF2E4D1}"/>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3235078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802.11 WG Editor’s Closing Report (May 2023)</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2023-05-18</a:t>
            </a:r>
          </a:p>
        </p:txBody>
      </p:sp>
      <p:graphicFrame>
        <p:nvGraphicFramePr>
          <p:cNvPr id="3075" name="Object 3"/>
          <p:cNvGraphicFramePr>
            <a:graphicFrameLocks noChangeAspect="1"/>
          </p:cNvGraphicFramePr>
          <p:nvPr>
            <p:extLst>
              <p:ext uri="{D42A27DB-BD31-4B8C-83A1-F6EECF244321}">
                <p14:modId xmlns:p14="http://schemas.microsoft.com/office/powerpoint/2010/main" val="2291901537"/>
              </p:ext>
            </p:extLst>
          </p:nvPr>
        </p:nvGraphicFramePr>
        <p:xfrm>
          <a:off x="996950" y="2435225"/>
          <a:ext cx="10025063" cy="2444750"/>
        </p:xfrm>
        <a:graphic>
          <a:graphicData uri="http://schemas.openxmlformats.org/presentationml/2006/ole">
            <mc:AlternateContent xmlns:mc="http://schemas.openxmlformats.org/markup-compatibility/2006">
              <mc:Choice xmlns:v="urn:schemas-microsoft-com:vml" Requires="v">
                <p:oleObj name="Document" r:id="rId3" imgW="10457640" imgH="2544063" progId="Word.Document.8">
                  <p:embed/>
                </p:oleObj>
              </mc:Choice>
              <mc:Fallback>
                <p:oleObj name="Document" r:id="rId3" imgW="10457640" imgH="2544063" progId="Word.Document.8">
                  <p:embed/>
                  <p:pic>
                    <p:nvPicPr>
                      <p:cNvPr id="3075" name="Object 3"/>
                      <p:cNvPicPr>
                        <a:picLocks noChangeAspect="1" noChangeArrowheads="1"/>
                      </p:cNvPicPr>
                      <p:nvPr/>
                    </p:nvPicPr>
                    <p:blipFill>
                      <a:blip r:embed="rId4"/>
                      <a:srcRect/>
                      <a:stretch>
                        <a:fillRect/>
                      </a:stretch>
                    </p:blipFill>
                    <p:spPr bwMode="auto">
                      <a:xfrm>
                        <a:off x="996950" y="2435225"/>
                        <a:ext cx="10025063" cy="2444750"/>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C28A10BF-10DD-4C94-6C72-BB602944A68A}"/>
              </a:ext>
            </a:extLst>
          </p:cNvPr>
          <p:cNvSpPr>
            <a:spLocks noGrp="1"/>
          </p:cNvSpPr>
          <p:nvPr>
            <p:ph type="ftr" idx="11"/>
          </p:nvPr>
        </p:nvSpPr>
        <p:spPr/>
        <p:txBody>
          <a:bodyPr/>
          <a:lstStyle/>
          <a:p>
            <a:r>
              <a:rPr lang="en-GB"/>
              <a:t>Robert Stacey, Intel</a:t>
            </a:r>
          </a:p>
        </p:txBody>
      </p:sp>
      <p:sp>
        <p:nvSpPr>
          <p:cNvPr id="3" name="Slide Number Placeholder 2">
            <a:extLst>
              <a:ext uri="{FF2B5EF4-FFF2-40B4-BE49-F238E27FC236}">
                <a16:creationId xmlns:a16="http://schemas.microsoft.com/office/drawing/2014/main" id="{CDF691A0-B34E-495F-7473-FA8E392F89CE}"/>
              </a:ext>
            </a:extLst>
          </p:cNvPr>
          <p:cNvSpPr>
            <a:spLocks noGrp="1"/>
          </p:cNvSpPr>
          <p:nvPr>
            <p:ph type="sldNum" idx="12"/>
          </p:nvPr>
        </p:nvSpPr>
        <p:spPr/>
        <p:txBody>
          <a:bodyPr/>
          <a:lstStyle/>
          <a:p>
            <a:r>
              <a:rPr lang="en-GB"/>
              <a:t>Slide </a:t>
            </a:r>
            <a:fld id="{DE40C9FC-4879-4F20-9ECA-A574A90476B7}" type="slidenum">
              <a:rPr lang="en-GB" smtClean="0"/>
              <a:pPr/>
              <a:t>11</a:t>
            </a:fld>
            <a:endParaRPr lang="en-GB"/>
          </a:p>
        </p:txBody>
      </p:sp>
      <p:sp>
        <p:nvSpPr>
          <p:cNvPr id="4" name="Date Placeholder 3">
            <a:extLst>
              <a:ext uri="{FF2B5EF4-FFF2-40B4-BE49-F238E27FC236}">
                <a16:creationId xmlns:a16="http://schemas.microsoft.com/office/drawing/2014/main" id="{0FDFC52D-4D0D-C2EF-BF1D-20175715EC6F}"/>
              </a:ext>
            </a:extLst>
          </p:cNvPr>
          <p:cNvSpPr>
            <a:spLocks noGrp="1"/>
          </p:cNvSpPr>
          <p:nvPr>
            <p:ph type="dt" idx="10"/>
          </p:nvPr>
        </p:nvSpPr>
        <p:spPr/>
        <p:txBody>
          <a:bodyPr/>
          <a:lstStyle/>
          <a:p>
            <a:r>
              <a:rPr lang="en-US"/>
              <a:t>May 2023</a:t>
            </a:r>
            <a:endParaRPr lang="en-GB"/>
          </a:p>
        </p:txBody>
      </p:sp>
    </p:spTree>
    <p:extLst>
      <p:ext uri="{BB962C8B-B14F-4D97-AF65-F5344CB8AC3E}">
        <p14:creationId xmlns:p14="http://schemas.microsoft.com/office/powerpoint/2010/main" val="424458137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BOFs at IETF 117 July 22-28, 2023</a:t>
            </a:r>
          </a:p>
        </p:txBody>
      </p:sp>
      <p:sp>
        <p:nvSpPr>
          <p:cNvPr id="20486" name="Rectangle 3"/>
          <p:cNvSpPr>
            <a:spLocks noGrp="1" noChangeArrowheads="1"/>
          </p:cNvSpPr>
          <p:nvPr>
            <p:ph idx="1"/>
          </p:nvPr>
        </p:nvSpPr>
        <p:spPr>
          <a:xfrm>
            <a:off x="2209799" y="1600200"/>
            <a:ext cx="7772400" cy="4114800"/>
          </a:xfrm>
          <a:noFill/>
        </p:spPr>
        <p:txBody>
          <a:bodyPr/>
          <a:lstStyle/>
          <a:p>
            <a:endParaRPr lang="en-US" sz="2000" dirty="0"/>
          </a:p>
          <a:p>
            <a:r>
              <a:rPr lang="en-US" sz="2000" dirty="0"/>
              <a:t>See </a:t>
            </a:r>
            <a:r>
              <a:rPr lang="en-US" sz="2000" dirty="0">
                <a:hlinkClick r:id="rId3"/>
              </a:rPr>
              <a:t>https://datatracker.ietf.org/wg/bofs/</a:t>
            </a:r>
            <a:endParaRPr lang="en-US" sz="2000" dirty="0"/>
          </a:p>
        </p:txBody>
      </p:sp>
      <p:graphicFrame>
        <p:nvGraphicFramePr>
          <p:cNvPr id="2" name="Table 1"/>
          <p:cNvGraphicFramePr>
            <a:graphicFrameLocks noGrp="1"/>
          </p:cNvGraphicFramePr>
          <p:nvPr>
            <p:extLst>
              <p:ext uri="{D42A27DB-BD31-4B8C-83A1-F6EECF244321}">
                <p14:modId xmlns:p14="http://schemas.microsoft.com/office/powerpoint/2010/main" val="3386332245"/>
              </p:ext>
            </p:extLst>
          </p:nvPr>
        </p:nvGraphicFramePr>
        <p:xfrm>
          <a:off x="2607221" y="2574504"/>
          <a:ext cx="6977557" cy="523416"/>
        </p:xfrm>
        <a:graphic>
          <a:graphicData uri="http://schemas.openxmlformats.org/drawingml/2006/table">
            <a:tbl>
              <a:tblPr>
                <a:tableStyleId>{3C2FFA5D-87B4-456A-9821-1D502468CF0F}</a:tableStyleId>
              </a:tblPr>
              <a:tblGrid>
                <a:gridCol w="1524000">
                  <a:extLst>
                    <a:ext uri="{9D8B030D-6E8A-4147-A177-3AD203B41FA5}">
                      <a16:colId xmlns:a16="http://schemas.microsoft.com/office/drawing/2014/main" val="20000"/>
                    </a:ext>
                  </a:extLst>
                </a:gridCol>
                <a:gridCol w="5453557">
                  <a:extLst>
                    <a:ext uri="{9D8B030D-6E8A-4147-A177-3AD203B41FA5}">
                      <a16:colId xmlns:a16="http://schemas.microsoft.com/office/drawing/2014/main" val="20001"/>
                    </a:ext>
                  </a:extLst>
                </a:gridCol>
              </a:tblGrid>
              <a:tr h="523416">
                <a:tc>
                  <a:txBody>
                    <a:bodyPr/>
                    <a:lstStyle/>
                    <a:p>
                      <a:pPr>
                        <a:lnSpc>
                          <a:spcPct val="100000"/>
                        </a:lnSpc>
                      </a:pP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a:txBody>
                  <a:tcPr marL="70945" marR="70945" marT="35472" marB="35472" anchor="ctr"/>
                </a:tc>
                <a:extLst>
                  <a:ext uri="{0D108BD9-81ED-4DB2-BD59-A6C34878D82A}">
                    <a16:rowId xmlns:a16="http://schemas.microsoft.com/office/drawing/2014/main" val="1030121715"/>
                  </a:ext>
                </a:extLst>
              </a:tr>
            </a:tbl>
          </a:graphicData>
        </a:graphic>
      </p:graphicFrame>
      <p:sp>
        <p:nvSpPr>
          <p:cNvPr id="3" name="Footer Placeholder 2">
            <a:extLst>
              <a:ext uri="{FF2B5EF4-FFF2-40B4-BE49-F238E27FC236}">
                <a16:creationId xmlns:a16="http://schemas.microsoft.com/office/drawing/2014/main" id="{30C84B1A-C687-F6D0-68B6-CB8F26CA6CE7}"/>
              </a:ext>
            </a:extLst>
          </p:cNvPr>
          <p:cNvSpPr>
            <a:spLocks noGrp="1"/>
          </p:cNvSpPr>
          <p:nvPr>
            <p:ph type="ftr" idx="14"/>
          </p:nvPr>
        </p:nvSpPr>
        <p:spPr/>
        <p:txBody>
          <a:bodyPr/>
          <a:lstStyle/>
          <a:p>
            <a:r>
              <a:rPr lang="en-GB"/>
              <a:t>Peter Yee, AKAYLA</a:t>
            </a:r>
            <a:endParaRPr lang="en-GB" dirty="0"/>
          </a:p>
        </p:txBody>
      </p:sp>
      <p:sp>
        <p:nvSpPr>
          <p:cNvPr id="4" name="Slide Number Placeholder 3">
            <a:extLst>
              <a:ext uri="{FF2B5EF4-FFF2-40B4-BE49-F238E27FC236}">
                <a16:creationId xmlns:a16="http://schemas.microsoft.com/office/drawing/2014/main" id="{D8B9AE37-4B9E-5F3E-D035-DCA2AFF78898}"/>
              </a:ext>
            </a:extLst>
          </p:cNvPr>
          <p:cNvSpPr>
            <a:spLocks noGrp="1"/>
          </p:cNvSpPr>
          <p:nvPr>
            <p:ph type="sldNum" idx="12"/>
          </p:nvPr>
        </p:nvSpPr>
        <p:spPr/>
        <p:txBody>
          <a:bodyPr/>
          <a:lstStyle/>
          <a:p>
            <a:r>
              <a:rPr lang="en-GB"/>
              <a:t>Slide </a:t>
            </a:r>
            <a:fld id="{440F5867-744E-4AA6-B0ED-4C44D2DFBB7B}" type="slidenum">
              <a:rPr lang="en-GB" smtClean="0"/>
              <a:pPr/>
              <a:t>110</a:t>
            </a:fld>
            <a:endParaRPr lang="en-GB" dirty="0"/>
          </a:p>
        </p:txBody>
      </p:sp>
      <p:sp>
        <p:nvSpPr>
          <p:cNvPr id="5" name="Date Placeholder 4">
            <a:extLst>
              <a:ext uri="{FF2B5EF4-FFF2-40B4-BE49-F238E27FC236}">
                <a16:creationId xmlns:a16="http://schemas.microsoft.com/office/drawing/2014/main" id="{E3887FB4-13D3-CF9A-74A6-3C7B373D6EA1}"/>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164041882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IETF/IRTF groups being (re-)chartered</a:t>
            </a:r>
          </a:p>
        </p:txBody>
      </p:sp>
      <p:sp>
        <p:nvSpPr>
          <p:cNvPr id="20486" name="Rectangle 3"/>
          <p:cNvSpPr>
            <a:spLocks noGrp="1" noChangeArrowheads="1"/>
          </p:cNvSpPr>
          <p:nvPr>
            <p:ph idx="1"/>
          </p:nvPr>
        </p:nvSpPr>
        <p:spPr>
          <a:xfrm>
            <a:off x="2209800" y="1524000"/>
            <a:ext cx="7772400" cy="4572000"/>
          </a:xfrm>
          <a:noFill/>
        </p:spPr>
        <p:txBody>
          <a:bodyPr/>
          <a:lstStyle/>
          <a:p>
            <a:r>
              <a:rPr lang="en-US" sz="2000" dirty="0"/>
              <a:t>See </a:t>
            </a:r>
            <a:r>
              <a:rPr lang="en-US" sz="2000" dirty="0">
                <a:hlinkClick r:id="rId3"/>
              </a:rPr>
              <a:t>https://datatracker.ietf.org/group/chartering/</a:t>
            </a:r>
            <a:r>
              <a:rPr lang="en-US" sz="2000" dirty="0"/>
              <a:t> </a:t>
            </a:r>
          </a:p>
        </p:txBody>
      </p:sp>
      <p:graphicFrame>
        <p:nvGraphicFramePr>
          <p:cNvPr id="2" name="Table 1"/>
          <p:cNvGraphicFramePr>
            <a:graphicFrameLocks noGrp="1"/>
          </p:cNvGraphicFramePr>
          <p:nvPr>
            <p:extLst>
              <p:ext uri="{D42A27DB-BD31-4B8C-83A1-F6EECF244321}">
                <p14:modId xmlns:p14="http://schemas.microsoft.com/office/powerpoint/2010/main" val="3151264863"/>
              </p:ext>
            </p:extLst>
          </p:nvPr>
        </p:nvGraphicFramePr>
        <p:xfrm>
          <a:off x="2517625" y="1997116"/>
          <a:ext cx="6977558" cy="4469526"/>
        </p:xfrm>
        <a:graphic>
          <a:graphicData uri="http://schemas.openxmlformats.org/drawingml/2006/table">
            <a:tbl>
              <a:tblPr>
                <a:tableStyleId>{3C2FFA5D-87B4-456A-9821-1D502468CF0F}</a:tableStyleId>
              </a:tblPr>
              <a:tblGrid>
                <a:gridCol w="987575">
                  <a:extLst>
                    <a:ext uri="{9D8B030D-6E8A-4147-A177-3AD203B41FA5}">
                      <a16:colId xmlns:a16="http://schemas.microsoft.com/office/drawing/2014/main" val="20000"/>
                    </a:ext>
                  </a:extLst>
                </a:gridCol>
                <a:gridCol w="5989983">
                  <a:extLst>
                    <a:ext uri="{9D8B030D-6E8A-4147-A177-3AD203B41FA5}">
                      <a16:colId xmlns:a16="http://schemas.microsoft.com/office/drawing/2014/main" val="20001"/>
                    </a:ext>
                  </a:extLst>
                </a:gridCol>
              </a:tblGrid>
              <a:tr h="496614">
                <a:tc>
                  <a:txBody>
                    <a:bodyPr/>
                    <a:lstStyle/>
                    <a:p>
                      <a:r>
                        <a:rPr lang="en-US" dirty="0">
                          <a:hlinkClick r:id="rId4"/>
                        </a:rPr>
                        <a:t>bpf</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5"/>
                        </a:rPr>
                        <a:t>BPF/eBPF</a:t>
                      </a:r>
                      <a:endParaRPr lang="en-US" sz="1800" b="0" dirty="0"/>
                    </a:p>
                  </a:txBody>
                  <a:tcPr marL="70945" marR="70945" marT="35472" marB="35472" anchor="ctr"/>
                </a:tc>
                <a:extLst>
                  <a:ext uri="{0D108BD9-81ED-4DB2-BD59-A6C34878D82A}">
                    <a16:rowId xmlns:a16="http://schemas.microsoft.com/office/drawing/2014/main" val="2420130092"/>
                  </a:ext>
                </a:extLst>
              </a:tr>
              <a:tr h="496614">
                <a:tc>
                  <a:txBody>
                    <a:bodyPr/>
                    <a:lstStyle/>
                    <a:p>
                      <a:r>
                        <a:rPr lang="en-US" dirty="0">
                          <a:hlinkClick r:id="rId6"/>
                        </a:rPr>
                        <a:t>ccamp</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7"/>
                        </a:rPr>
                        <a:t>Common Control and Measurement Plane</a:t>
                      </a:r>
                      <a:endParaRPr lang="en-US" sz="1800" b="0" dirty="0"/>
                    </a:p>
                  </a:txBody>
                  <a:tcPr marL="70945" marR="70945" marT="35472" marB="35472" anchor="ctr"/>
                </a:tc>
                <a:extLst>
                  <a:ext uri="{0D108BD9-81ED-4DB2-BD59-A6C34878D82A}">
                    <a16:rowId xmlns:a16="http://schemas.microsoft.com/office/drawing/2014/main" val="2340127076"/>
                  </a:ext>
                </a:extLst>
              </a:tr>
              <a:tr h="496614">
                <a:tc>
                  <a:txBody>
                    <a:bodyPr/>
                    <a:lstStyle/>
                    <a:p>
                      <a:r>
                        <a:rPr lang="en-US" dirty="0">
                          <a:hlinkClick r:id="rId8"/>
                        </a:rPr>
                        <a:t>congress</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9"/>
                        </a:rPr>
                        <a:t>CONGestion RESponse and Signaling</a:t>
                      </a:r>
                      <a:endParaRPr lang="en-US" sz="1800" b="0" dirty="0"/>
                    </a:p>
                  </a:txBody>
                  <a:tcPr marL="70945" marR="70945" marT="35472" marB="35472" anchor="ctr"/>
                </a:tc>
                <a:extLst>
                  <a:ext uri="{0D108BD9-81ED-4DB2-BD59-A6C34878D82A}">
                    <a16:rowId xmlns:a16="http://schemas.microsoft.com/office/drawing/2014/main" val="4017697022"/>
                  </a:ext>
                </a:extLst>
              </a:tr>
              <a:tr h="496614">
                <a:tc>
                  <a:txBody>
                    <a:bodyPr/>
                    <a:lstStyle/>
                    <a:p>
                      <a:r>
                        <a:rPr lang="en-US" sz="1800" b="0" dirty="0">
                          <a:hlinkClick r:id="rId10"/>
                        </a:rPr>
                        <a:t>grow</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hlinkClick r:id="rId11"/>
                        </a:rPr>
                        <a:t>Global Routing Operations</a:t>
                      </a:r>
                      <a:endParaRPr lang="en-US" sz="1800" b="0" dirty="0"/>
                    </a:p>
                  </a:txBody>
                  <a:tcPr marL="70945" marR="70945" marT="35472" marB="35472" anchor="ctr"/>
                </a:tc>
                <a:extLst>
                  <a:ext uri="{0D108BD9-81ED-4DB2-BD59-A6C34878D82A}">
                    <a16:rowId xmlns:a16="http://schemas.microsoft.com/office/drawing/2014/main" val="2714674166"/>
                  </a:ext>
                </a:extLst>
              </a:tr>
              <a:tr h="496614">
                <a:tc>
                  <a:txBody>
                    <a:bodyPr/>
                    <a:lstStyle/>
                    <a:p>
                      <a:pPr>
                        <a:lnSpc>
                          <a:spcPct val="100000"/>
                        </a:lnSpc>
                      </a:pPr>
                      <a:r>
                        <a:rPr lang="en-US" dirty="0">
                          <a:hlinkClick r:id="rId12"/>
                        </a:rPr>
                        <a:t>lake</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3"/>
                        </a:rPr>
                        <a:t>Lightweight Authenticated Key Exchange</a:t>
                      </a:r>
                      <a:endParaRPr lang="en-US" b="0" dirty="0"/>
                    </a:p>
                  </a:txBody>
                  <a:tcPr marL="70945" marR="70945" marT="35472" marB="35472" anchor="ctr"/>
                </a:tc>
                <a:extLst>
                  <a:ext uri="{0D108BD9-81ED-4DB2-BD59-A6C34878D82A}">
                    <a16:rowId xmlns:a16="http://schemas.microsoft.com/office/drawing/2014/main" val="2899915362"/>
                  </a:ext>
                </a:extLst>
              </a:tr>
              <a:tr h="496614">
                <a:tc>
                  <a:txBody>
                    <a:bodyPr/>
                    <a:lstStyle/>
                    <a:p>
                      <a:pPr>
                        <a:lnSpc>
                          <a:spcPct val="100000"/>
                        </a:lnSpc>
                      </a:pPr>
                      <a:r>
                        <a:rPr lang="en-US" dirty="0">
                          <a:hlinkClick r:id="rId14"/>
                        </a:rPr>
                        <a:t>mlcodec</a:t>
                      </a:r>
                      <a:endParaRPr lang="en-US" sz="1800" b="0" dirty="0"/>
                    </a:p>
                  </a:txBody>
                  <a:tcPr marL="70945" marR="70945" marT="35472" marB="35472" anchor="ctr"/>
                </a:tc>
                <a:tc>
                  <a:txBody>
                    <a:bodyPr/>
                    <a:lstStyle/>
                    <a:p>
                      <a:r>
                        <a:rPr lang="en-US" dirty="0">
                          <a:hlinkClick r:id="rId15"/>
                        </a:rPr>
                        <a:t>Machine Learning for Audio Coding</a:t>
                      </a:r>
                      <a:endParaRPr lang="en-US" dirty="0"/>
                    </a:p>
                  </a:txBody>
                  <a:tcPr anchor="ctr"/>
                </a:tc>
                <a:extLst>
                  <a:ext uri="{0D108BD9-81ED-4DB2-BD59-A6C34878D82A}">
                    <a16:rowId xmlns:a16="http://schemas.microsoft.com/office/drawing/2014/main" val="3091368057"/>
                  </a:ext>
                </a:extLst>
              </a:tr>
              <a:tr h="496614">
                <a:tc>
                  <a:txBody>
                    <a:bodyPr/>
                    <a:lstStyle/>
                    <a:p>
                      <a:pPr>
                        <a:lnSpc>
                          <a:spcPct val="100000"/>
                        </a:lnSpc>
                      </a:pPr>
                      <a:r>
                        <a:rPr lang="en-US" dirty="0">
                          <a:hlinkClick r:id="rId16"/>
                        </a:rPr>
                        <a:t>nimby</a:t>
                      </a:r>
                      <a:endParaRPr lang="en-US" sz="1800" b="0" dirty="0"/>
                    </a:p>
                  </a:txBody>
                  <a:tcPr marL="70945" marR="70945" marT="35472" marB="35472" anchor="ctr"/>
                </a:tc>
                <a:tc>
                  <a:txBody>
                    <a:bodyPr/>
                    <a:lstStyle/>
                    <a:p>
                      <a:r>
                        <a:rPr lang="en-US" dirty="0">
                          <a:hlinkClick r:id="rId17"/>
                        </a:rPr>
                        <a:t>Network Inventory Modeling Base YANG</a:t>
                      </a:r>
                      <a:endParaRPr lang="en-US" dirty="0"/>
                    </a:p>
                  </a:txBody>
                  <a:tcPr anchor="ctr"/>
                </a:tc>
                <a:extLst>
                  <a:ext uri="{0D108BD9-81ED-4DB2-BD59-A6C34878D82A}">
                    <a16:rowId xmlns:a16="http://schemas.microsoft.com/office/drawing/2014/main" val="495457174"/>
                  </a:ext>
                </a:extLst>
              </a:tr>
              <a:tr h="496614">
                <a:tc>
                  <a:txBody>
                    <a:bodyPr/>
                    <a:lstStyle/>
                    <a:p>
                      <a:pPr>
                        <a:lnSpc>
                          <a:spcPct val="100000"/>
                        </a:lnSpc>
                      </a:pPr>
                      <a:r>
                        <a:rPr lang="en-US" dirty="0">
                          <a:hlinkClick r:id="rId18"/>
                        </a:rPr>
                        <a:t>opsawg</a:t>
                      </a:r>
                      <a:endParaRPr lang="en-US" sz="1800" b="0" dirty="0"/>
                    </a:p>
                  </a:txBody>
                  <a:tcPr marL="70945" marR="70945" marT="35472" marB="35472" anchor="ctr"/>
                </a:tc>
                <a:tc>
                  <a:txBody>
                    <a:bodyPr/>
                    <a:lstStyle/>
                    <a:p>
                      <a:r>
                        <a:rPr lang="en-US" dirty="0">
                          <a:hlinkClick r:id="rId19"/>
                        </a:rPr>
                        <a:t>Operations and Management Area Working Group</a:t>
                      </a:r>
                      <a:endParaRPr lang="en-US" dirty="0"/>
                    </a:p>
                  </a:txBody>
                  <a:tcPr anchor="ctr"/>
                </a:tc>
                <a:extLst>
                  <a:ext uri="{0D108BD9-81ED-4DB2-BD59-A6C34878D82A}">
                    <a16:rowId xmlns:a16="http://schemas.microsoft.com/office/drawing/2014/main" val="3705994239"/>
                  </a:ext>
                </a:extLst>
              </a:tr>
              <a:tr h="496614">
                <a:tc>
                  <a:txBody>
                    <a:bodyPr/>
                    <a:lstStyle/>
                    <a:p>
                      <a:pPr>
                        <a:lnSpc>
                          <a:spcPct val="100000"/>
                        </a:lnSpc>
                      </a:pPr>
                      <a:r>
                        <a:rPr lang="en-US" dirty="0">
                          <a:hlinkClick r:id="rId20"/>
                        </a:rPr>
                        <a:t>sedate</a:t>
                      </a:r>
                      <a:endParaRPr lang="en-US" sz="1800" b="0" dirty="0"/>
                    </a:p>
                  </a:txBody>
                  <a:tcPr marL="70945" marR="70945" marT="35472" marB="35472" anchor="ctr"/>
                </a:tc>
                <a:tc>
                  <a:txBody>
                    <a:bodyPr/>
                    <a:lstStyle/>
                    <a:p>
                      <a:r>
                        <a:rPr lang="en-US" dirty="0">
                          <a:hlinkClick r:id="rId21"/>
                        </a:rPr>
                        <a:t>Serialising Extended Data About Times and Events</a:t>
                      </a:r>
                      <a:endParaRPr lang="en-US" dirty="0"/>
                    </a:p>
                  </a:txBody>
                  <a:tcPr anchor="ctr"/>
                </a:tc>
                <a:extLst>
                  <a:ext uri="{0D108BD9-81ED-4DB2-BD59-A6C34878D82A}">
                    <a16:rowId xmlns:a16="http://schemas.microsoft.com/office/drawing/2014/main" val="700245338"/>
                  </a:ext>
                </a:extLst>
              </a:tr>
            </a:tbl>
          </a:graphicData>
        </a:graphic>
      </p:graphicFrame>
      <p:sp>
        <p:nvSpPr>
          <p:cNvPr id="3" name="Footer Placeholder 2">
            <a:extLst>
              <a:ext uri="{FF2B5EF4-FFF2-40B4-BE49-F238E27FC236}">
                <a16:creationId xmlns:a16="http://schemas.microsoft.com/office/drawing/2014/main" id="{C223D66F-E0AD-5689-85BA-2E6A2AA07067}"/>
              </a:ext>
            </a:extLst>
          </p:cNvPr>
          <p:cNvSpPr>
            <a:spLocks noGrp="1"/>
          </p:cNvSpPr>
          <p:nvPr>
            <p:ph type="ftr" idx="14"/>
          </p:nvPr>
        </p:nvSpPr>
        <p:spPr/>
        <p:txBody>
          <a:bodyPr/>
          <a:lstStyle/>
          <a:p>
            <a:r>
              <a:rPr lang="en-GB"/>
              <a:t>Peter Yee, AKAYLA</a:t>
            </a:r>
            <a:endParaRPr lang="en-GB" dirty="0"/>
          </a:p>
        </p:txBody>
      </p:sp>
      <p:sp>
        <p:nvSpPr>
          <p:cNvPr id="4" name="Slide Number Placeholder 3">
            <a:extLst>
              <a:ext uri="{FF2B5EF4-FFF2-40B4-BE49-F238E27FC236}">
                <a16:creationId xmlns:a16="http://schemas.microsoft.com/office/drawing/2014/main" id="{6C872036-DD7C-8CF6-2F00-0E659208FAA2}"/>
              </a:ext>
            </a:extLst>
          </p:cNvPr>
          <p:cNvSpPr>
            <a:spLocks noGrp="1"/>
          </p:cNvSpPr>
          <p:nvPr>
            <p:ph type="sldNum" idx="12"/>
          </p:nvPr>
        </p:nvSpPr>
        <p:spPr/>
        <p:txBody>
          <a:bodyPr/>
          <a:lstStyle/>
          <a:p>
            <a:r>
              <a:rPr lang="en-GB"/>
              <a:t>Slide </a:t>
            </a:r>
            <a:fld id="{440F5867-744E-4AA6-B0ED-4C44D2DFBB7B}" type="slidenum">
              <a:rPr lang="en-GB" smtClean="0"/>
              <a:pPr/>
              <a:t>111</a:t>
            </a:fld>
            <a:endParaRPr lang="en-GB" dirty="0"/>
          </a:p>
        </p:txBody>
      </p:sp>
      <p:sp>
        <p:nvSpPr>
          <p:cNvPr id="5" name="Date Placeholder 4">
            <a:extLst>
              <a:ext uri="{FF2B5EF4-FFF2-40B4-BE49-F238E27FC236}">
                <a16:creationId xmlns:a16="http://schemas.microsoft.com/office/drawing/2014/main" id="{E1F1FA43-A9C0-11C8-15DD-1CA75E7CEE26}"/>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45301002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YANG Model Catalog</a:t>
            </a:r>
          </a:p>
        </p:txBody>
      </p:sp>
      <p:sp>
        <p:nvSpPr>
          <p:cNvPr id="113667" name="Rectangle 3"/>
          <p:cNvSpPr>
            <a:spLocks noGrp="1" noChangeArrowheads="1"/>
          </p:cNvSpPr>
          <p:nvPr>
            <p:ph idx="1"/>
          </p:nvPr>
        </p:nvSpPr>
        <p:spPr>
          <a:xfrm>
            <a:off x="2209800" y="1752600"/>
            <a:ext cx="8077200" cy="4648200"/>
          </a:xfrm>
        </p:spPr>
        <p:txBody>
          <a:bodyPr/>
          <a:lstStyle/>
          <a:p>
            <a:pPr marL="0" indent="0">
              <a:lnSpc>
                <a:spcPct val="80000"/>
              </a:lnSpc>
              <a:defRPr/>
            </a:pPr>
            <a:endParaRPr lang="en-US" sz="900" dirty="0"/>
          </a:p>
          <a:p>
            <a:pPr>
              <a:lnSpc>
                <a:spcPct val="80000"/>
              </a:lnSpc>
            </a:pPr>
            <a:r>
              <a:rPr lang="en-US" dirty="0"/>
              <a:t>YANG catalog development</a:t>
            </a:r>
          </a:p>
          <a:p>
            <a:pPr lvl="1">
              <a:lnSpc>
                <a:spcPct val="80000"/>
              </a:lnSpc>
            </a:pPr>
            <a:r>
              <a:rPr lang="en-US" dirty="0"/>
              <a:t>A YANG model catalog and registry that allows users to find models relevant to their use cases from the large and growing number of YANG modules being published.</a:t>
            </a:r>
          </a:p>
          <a:p>
            <a:pPr lvl="1">
              <a:lnSpc>
                <a:spcPct val="80000"/>
              </a:lnSpc>
            </a:pPr>
            <a:r>
              <a:rPr lang="en-US" dirty="0"/>
              <a:t>YANG Catalog was developed through a collaboration between the IETF and the Broadband Forum, and contains many data models, including from other Standards Development Organizations (SDOs) such as the IEEE, as well as some vendor-specific data models. Interest and participation from other SDOs, equipment vendors, open source projects and network operators is encouraged.</a:t>
            </a:r>
          </a:p>
          <a:p>
            <a:pPr>
              <a:lnSpc>
                <a:spcPct val="80000"/>
              </a:lnSpc>
            </a:pPr>
            <a:r>
              <a:rPr lang="en-US" dirty="0"/>
              <a:t>See </a:t>
            </a:r>
            <a:r>
              <a:rPr lang="en-US" dirty="0">
                <a:hlinkClick r:id="rId3"/>
              </a:rPr>
              <a:t>https://www.ietf.org/blog/yang-catalog-latest-developments-ietf-100-hackathon/</a:t>
            </a:r>
            <a:endParaRPr lang="en-US" dirty="0"/>
          </a:p>
          <a:p>
            <a:pPr>
              <a:lnSpc>
                <a:spcPct val="80000"/>
              </a:lnSpc>
            </a:pPr>
            <a:endParaRPr lang="en-US" dirty="0"/>
          </a:p>
          <a:p>
            <a:pPr>
              <a:lnSpc>
                <a:spcPct val="80000"/>
              </a:lnSpc>
            </a:pPr>
            <a:r>
              <a:rPr lang="en-US" dirty="0"/>
              <a:t>See </a:t>
            </a:r>
            <a:r>
              <a:rPr lang="en-US" dirty="0">
                <a:hlinkClick r:id="rId4"/>
              </a:rPr>
              <a:t>https://yangcatalog.org/</a:t>
            </a:r>
            <a:r>
              <a:rPr lang="en-US" dirty="0"/>
              <a:t> and </a:t>
            </a:r>
            <a:r>
              <a:rPr lang="en-US" dirty="0">
                <a:hlinkClick r:id="rId5"/>
              </a:rPr>
              <a:t>https://1.ieee802.org/yangsters/</a:t>
            </a:r>
            <a:r>
              <a:rPr lang="en-US" dirty="0"/>
              <a:t> </a:t>
            </a:r>
          </a:p>
          <a:p>
            <a:pPr>
              <a:lnSpc>
                <a:spcPct val="80000"/>
              </a:lnSpc>
            </a:pPr>
            <a:endParaRPr lang="en-US" dirty="0"/>
          </a:p>
          <a:p>
            <a:pPr marL="0" indent="0"/>
            <a:endParaRPr lang="en-US" sz="1800" dirty="0"/>
          </a:p>
          <a:p>
            <a:pPr marL="0" indent="0">
              <a:lnSpc>
                <a:spcPct val="80000"/>
              </a:lnSpc>
              <a:defRPr/>
            </a:pPr>
            <a:endParaRPr lang="en-US" sz="1800" dirty="0"/>
          </a:p>
          <a:p>
            <a:pPr>
              <a:lnSpc>
                <a:spcPct val="80000"/>
              </a:lnSpc>
              <a:defRPr/>
            </a:pPr>
            <a:endParaRPr lang="en-US" sz="1800" dirty="0"/>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7D8103D0-3518-9EFC-F04E-6CA6027573C5}"/>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D9881AAE-73EE-3CC9-8A6D-8A3B6837078B}"/>
              </a:ext>
            </a:extLst>
          </p:cNvPr>
          <p:cNvSpPr>
            <a:spLocks noGrp="1"/>
          </p:cNvSpPr>
          <p:nvPr>
            <p:ph type="sldNum" idx="12"/>
          </p:nvPr>
        </p:nvSpPr>
        <p:spPr/>
        <p:txBody>
          <a:bodyPr/>
          <a:lstStyle/>
          <a:p>
            <a:r>
              <a:rPr lang="en-GB"/>
              <a:t>Slide </a:t>
            </a:r>
            <a:fld id="{440F5867-744E-4AA6-B0ED-4C44D2DFBB7B}" type="slidenum">
              <a:rPr lang="en-GB" smtClean="0"/>
              <a:pPr/>
              <a:t>112</a:t>
            </a:fld>
            <a:endParaRPr lang="en-GB" dirty="0"/>
          </a:p>
        </p:txBody>
      </p:sp>
      <p:sp>
        <p:nvSpPr>
          <p:cNvPr id="4" name="Date Placeholder 3">
            <a:extLst>
              <a:ext uri="{FF2B5EF4-FFF2-40B4-BE49-F238E27FC236}">
                <a16:creationId xmlns:a16="http://schemas.microsoft.com/office/drawing/2014/main" id="{CFABDF17-CA2B-1745-F9EB-2BD3A26870B0}"/>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183732835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a:t>
            </a:r>
          </a:p>
        </p:txBody>
      </p:sp>
      <p:sp>
        <p:nvSpPr>
          <p:cNvPr id="113667" name="Rectangle 3"/>
          <p:cNvSpPr>
            <a:spLocks noGrp="1" noChangeArrowheads="1"/>
          </p:cNvSpPr>
          <p:nvPr>
            <p:ph idx="1"/>
          </p:nvPr>
        </p:nvSpPr>
        <p:spPr/>
        <p:txBody>
          <a:bodyPr/>
          <a:lstStyle/>
          <a:p>
            <a:pPr>
              <a:lnSpc>
                <a:spcPct val="80000"/>
              </a:lnSpc>
            </a:pPr>
            <a:r>
              <a:rPr lang="en-GB" sz="1800" dirty="0">
                <a:ea typeface="Arial Unicode MS" pitchFamily="34" charset="-128"/>
                <a:cs typeface="Arial Unicode MS" pitchFamily="34" charset="-128"/>
              </a:rPr>
              <a:t>6LO</a:t>
            </a:r>
          </a:p>
          <a:p>
            <a:pPr lvl="1">
              <a:lnSpc>
                <a:spcPct val="80000"/>
              </a:lnSpc>
            </a:pPr>
            <a:r>
              <a:rPr lang="en-GB" sz="1400" dirty="0">
                <a:ea typeface="Arial Unicode MS" pitchFamily="34" charset="-128"/>
                <a:cs typeface="Arial Unicode MS" pitchFamily="34" charset="-128"/>
              </a:rPr>
              <a:t>Working Group website: </a:t>
            </a:r>
            <a:r>
              <a:rPr lang="en-GB" sz="1400" dirty="0">
                <a:hlinkClick r:id="rId3"/>
              </a:rPr>
              <a:t>http://datatracker.ietf.org/wg/6lo/</a:t>
            </a:r>
            <a:r>
              <a:rPr lang="en-GB" sz="1400" dirty="0"/>
              <a:t> </a:t>
            </a:r>
          </a:p>
          <a:p>
            <a:pPr lvl="1">
              <a:lnSpc>
                <a:spcPct val="80000"/>
              </a:lnSpc>
            </a:pPr>
            <a:r>
              <a:rPr lang="en-US" sz="1400" dirty="0"/>
              <a:t>Focus: IPv6 over Networks of Resource-constrained Nodes</a:t>
            </a:r>
          </a:p>
          <a:p>
            <a:pPr marL="457200" lvl="1" indent="0">
              <a:lnSpc>
                <a:spcPct val="80000"/>
              </a:lnSpc>
            </a:pPr>
            <a:endParaRPr lang="en-US" sz="1400" dirty="0"/>
          </a:p>
          <a:p>
            <a:pPr>
              <a:lnSpc>
                <a:spcPct val="80000"/>
              </a:lnSpc>
            </a:pPr>
            <a:r>
              <a:rPr lang="en-US" sz="1800" dirty="0"/>
              <a:t>Updates</a:t>
            </a:r>
          </a:p>
          <a:p>
            <a:pPr lvl="1">
              <a:lnSpc>
                <a:spcPct val="80000"/>
              </a:lnSpc>
              <a:spcAft>
                <a:spcPts val="600"/>
              </a:spcAft>
            </a:pPr>
            <a:r>
              <a:rPr lang="en-US" sz="1400" dirty="0"/>
              <a:t>In the RFC Editor’s queue: IPv6 over Constrained Node Networks (6lo) Applicability &amp; Use cases: </a:t>
            </a:r>
            <a:r>
              <a:rPr lang="en-US" sz="1400" dirty="0">
                <a:hlinkClick r:id="rId4"/>
              </a:rPr>
              <a:t>https://datatracker.ietf.org/doc/draft-ietf-6lo-use-cases/</a:t>
            </a:r>
            <a:r>
              <a:rPr lang="en-US" sz="1400" dirty="0"/>
              <a:t> (April 2023)</a:t>
            </a:r>
          </a:p>
          <a:p>
            <a:pPr lvl="1">
              <a:lnSpc>
                <a:spcPct val="80000"/>
              </a:lnSpc>
              <a:spcAft>
                <a:spcPts val="600"/>
              </a:spcAft>
            </a:pPr>
            <a:r>
              <a:rPr lang="en-US" sz="1400" dirty="0"/>
              <a:t>Still in the RFC Editor’s queue: Transmission of IPv6 Packets over Near Field Communication: </a:t>
            </a:r>
            <a:r>
              <a:rPr lang="en-US" sz="1400" dirty="0">
                <a:hlinkClick r:id="rId5"/>
              </a:rPr>
              <a:t>https://datatracker.ietf.org/doc/draft-ietf-6lo-nfc/</a:t>
            </a:r>
            <a:r>
              <a:rPr lang="en-US" sz="1400" dirty="0"/>
              <a:t> (March 2023)</a:t>
            </a:r>
          </a:p>
        </p:txBody>
      </p:sp>
      <p:sp>
        <p:nvSpPr>
          <p:cNvPr id="2" name="Footer Placeholder 1">
            <a:extLst>
              <a:ext uri="{FF2B5EF4-FFF2-40B4-BE49-F238E27FC236}">
                <a16:creationId xmlns:a16="http://schemas.microsoft.com/office/drawing/2014/main" id="{787EFD40-1589-ECBA-DCDC-E92DBC365BCF}"/>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B22209A9-0FDD-7F38-7EE8-D9FA538B1420}"/>
              </a:ext>
            </a:extLst>
          </p:cNvPr>
          <p:cNvSpPr>
            <a:spLocks noGrp="1"/>
          </p:cNvSpPr>
          <p:nvPr>
            <p:ph type="sldNum" idx="12"/>
          </p:nvPr>
        </p:nvSpPr>
        <p:spPr/>
        <p:txBody>
          <a:bodyPr/>
          <a:lstStyle/>
          <a:p>
            <a:r>
              <a:rPr lang="en-GB"/>
              <a:t>Slide </a:t>
            </a:r>
            <a:fld id="{440F5867-744E-4AA6-B0ED-4C44D2DFBB7B}" type="slidenum">
              <a:rPr lang="en-GB" smtClean="0"/>
              <a:pPr/>
              <a:t>113</a:t>
            </a:fld>
            <a:endParaRPr lang="en-GB" dirty="0"/>
          </a:p>
        </p:txBody>
      </p:sp>
      <p:sp>
        <p:nvSpPr>
          <p:cNvPr id="4" name="Date Placeholder 3">
            <a:extLst>
              <a:ext uri="{FF2B5EF4-FFF2-40B4-BE49-F238E27FC236}">
                <a16:creationId xmlns:a16="http://schemas.microsoft.com/office/drawing/2014/main" id="{E4A80BC1-79BB-D296-30DC-2BB111D4AB27}"/>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353843406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 (cont.)</a:t>
            </a:r>
          </a:p>
        </p:txBody>
      </p:sp>
      <p:sp>
        <p:nvSpPr>
          <p:cNvPr id="113667" name="Rectangle 3"/>
          <p:cNvSpPr>
            <a:spLocks noGrp="1" noChangeArrowheads="1"/>
          </p:cNvSpPr>
          <p:nvPr>
            <p:ph idx="1"/>
          </p:nvPr>
        </p:nvSpPr>
        <p:spPr/>
        <p:txBody>
          <a:bodyPr/>
          <a:lstStyle/>
          <a:p>
            <a:pPr>
              <a:lnSpc>
                <a:spcPct val="80000"/>
              </a:lnSpc>
            </a:pPr>
            <a:r>
              <a:rPr lang="en-US" sz="1800" dirty="0"/>
              <a:t>ROLL: </a:t>
            </a:r>
            <a:r>
              <a:rPr lang="en-GB" sz="1800" dirty="0">
                <a:ea typeface="Arial Unicode MS" pitchFamily="34" charset="-128"/>
                <a:cs typeface="Arial Unicode MS" pitchFamily="34" charset="-128"/>
              </a:rPr>
              <a:t>Working Group website: </a:t>
            </a:r>
            <a:r>
              <a:rPr lang="en-GB" sz="1800" b="0" dirty="0">
                <a:hlinkClick r:id="rId3"/>
              </a:rPr>
              <a:t>http://datatracker.ietf.org/wg/roll/</a:t>
            </a:r>
            <a:r>
              <a:rPr lang="en-GB" sz="1800" dirty="0"/>
              <a:t> </a:t>
            </a:r>
          </a:p>
          <a:p>
            <a:pPr lvl="1"/>
            <a:r>
              <a:rPr lang="en-US" sz="1400" dirty="0"/>
              <a:t>Focus: Routing over Low Power and Lossy Networks</a:t>
            </a:r>
          </a:p>
          <a:p>
            <a:endParaRPr lang="en-GB" sz="1800" dirty="0">
              <a:ea typeface="Arial Unicode MS" pitchFamily="34" charset="-128"/>
              <a:cs typeface="Arial Unicode MS" pitchFamily="34" charset="-128"/>
            </a:endParaRPr>
          </a:p>
          <a:p>
            <a:r>
              <a:rPr lang="en-GB" sz="1800" dirty="0">
                <a:ea typeface="Arial Unicode MS" pitchFamily="34" charset="-128"/>
                <a:cs typeface="Arial Unicode MS" pitchFamily="34" charset="-128"/>
              </a:rPr>
              <a:t>CORE: (</a:t>
            </a:r>
            <a:r>
              <a:rPr lang="en-US" sz="1800" dirty="0"/>
              <a:t>Constrained </a:t>
            </a:r>
            <a:r>
              <a:rPr lang="en-US" sz="1800" dirty="0" err="1"/>
              <a:t>RESTful</a:t>
            </a:r>
            <a:r>
              <a:rPr lang="en-US" sz="1800" dirty="0"/>
              <a:t> Environments) </a:t>
            </a:r>
            <a:r>
              <a:rPr lang="en-GB" sz="1800" dirty="0">
                <a:ea typeface="Arial Unicode MS" pitchFamily="34" charset="-128"/>
                <a:cs typeface="Arial Unicode MS" pitchFamily="34" charset="-128"/>
              </a:rPr>
              <a:t>Working Group website: </a:t>
            </a:r>
            <a:r>
              <a:rPr lang="en-GB" sz="1800" b="0" dirty="0">
                <a:hlinkClick r:id="rId4"/>
              </a:rPr>
              <a:t>http://datatracker.ietf.org/wg/core/</a:t>
            </a:r>
            <a:r>
              <a:rPr lang="en-GB" sz="1800" b="0" dirty="0"/>
              <a:t> </a:t>
            </a:r>
            <a:endParaRPr lang="en-GB" sz="1800" dirty="0"/>
          </a:p>
          <a:p>
            <a:pPr lvl="1"/>
            <a:r>
              <a:rPr lang="en-US" sz="1400" dirty="0"/>
              <a:t>Focus: framework for resource-oriented applications intended to run on constrained IP networks. </a:t>
            </a:r>
          </a:p>
          <a:p>
            <a:pPr lvl="1"/>
            <a:endParaRPr lang="en-US" sz="1400" dirty="0"/>
          </a:p>
          <a:p>
            <a:r>
              <a:rPr lang="en-US" sz="1800" dirty="0"/>
              <a:t>IoT Directorate:</a:t>
            </a:r>
          </a:p>
          <a:p>
            <a:pPr lvl="1"/>
            <a:r>
              <a:rPr lang="en-US" sz="1400" dirty="0"/>
              <a:t>Reviews IETF drafts that are IoT related</a:t>
            </a:r>
          </a:p>
          <a:p>
            <a:pPr lvl="1"/>
            <a:r>
              <a:rPr lang="en-US" sz="1400" dirty="0"/>
              <a:t>See: </a:t>
            </a:r>
            <a:r>
              <a:rPr lang="en-US" sz="1400" dirty="0">
                <a:hlinkClick r:id="rId5"/>
              </a:rPr>
              <a:t>https://datatracker.ietf.org/group/iotdir/about/</a:t>
            </a:r>
            <a:endParaRPr lang="en-US" sz="1400" dirty="0"/>
          </a:p>
          <a:p>
            <a:pPr marL="0" indent="0"/>
            <a:endParaRPr lang="en-US" sz="1400" dirty="0"/>
          </a:p>
          <a:p>
            <a:endParaRPr lang="en-US" sz="1400" dirty="0"/>
          </a:p>
          <a:p>
            <a:pPr marL="0" indent="0">
              <a:lnSpc>
                <a:spcPct val="80000"/>
              </a:lnSpc>
              <a:defRPr/>
            </a:pPr>
            <a:endParaRPr lang="en-US" sz="1400" dirty="0"/>
          </a:p>
          <a:p>
            <a:pPr marL="457200" lvl="1" indent="0">
              <a:lnSpc>
                <a:spcPct val="80000"/>
              </a:lnSpc>
              <a:defRPr/>
            </a:pPr>
            <a:endParaRPr lang="en-US" sz="1400" dirty="0"/>
          </a:p>
          <a:p>
            <a:pPr>
              <a:lnSpc>
                <a:spcPct val="80000"/>
              </a:lnSpc>
              <a:defRPr/>
            </a:pPr>
            <a:endParaRPr lang="en-US" sz="1400" dirty="0"/>
          </a:p>
          <a:p>
            <a:pPr lvl="1">
              <a:lnSpc>
                <a:spcPct val="80000"/>
              </a:lnSpc>
              <a:defRPr/>
            </a:pPr>
            <a:endParaRPr lang="en-US" sz="1400" u="sng"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FB041CA1-AAE3-D888-736B-F856525F9EE3}"/>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509442AF-0BD5-0C21-12B2-80ACA94DDAD4}"/>
              </a:ext>
            </a:extLst>
          </p:cNvPr>
          <p:cNvSpPr>
            <a:spLocks noGrp="1"/>
          </p:cNvSpPr>
          <p:nvPr>
            <p:ph type="sldNum" idx="12"/>
          </p:nvPr>
        </p:nvSpPr>
        <p:spPr/>
        <p:txBody>
          <a:bodyPr/>
          <a:lstStyle/>
          <a:p>
            <a:r>
              <a:rPr lang="en-GB"/>
              <a:t>Slide </a:t>
            </a:r>
            <a:fld id="{440F5867-744E-4AA6-B0ED-4C44D2DFBB7B}" type="slidenum">
              <a:rPr lang="en-GB" smtClean="0"/>
              <a:pPr/>
              <a:t>114</a:t>
            </a:fld>
            <a:endParaRPr lang="en-GB" dirty="0"/>
          </a:p>
        </p:txBody>
      </p:sp>
      <p:sp>
        <p:nvSpPr>
          <p:cNvPr id="4" name="Date Placeholder 3">
            <a:extLst>
              <a:ext uri="{FF2B5EF4-FFF2-40B4-BE49-F238E27FC236}">
                <a16:creationId xmlns:a16="http://schemas.microsoft.com/office/drawing/2014/main" id="{974253ED-F7E1-4B13-5F29-6A36C949A72A}"/>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128692095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MADINAS WG</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http://datatracker.ietf.org/wg/madinas/</a:t>
            </a:r>
            <a:r>
              <a:rPr lang="en-US" sz="1800" dirty="0"/>
              <a:t> </a:t>
            </a:r>
          </a:p>
          <a:p>
            <a:pPr>
              <a:lnSpc>
                <a:spcPct val="80000"/>
              </a:lnSpc>
            </a:pPr>
            <a:endParaRPr lang="en-US" sz="1800" dirty="0"/>
          </a:p>
          <a:p>
            <a:r>
              <a:rPr lang="en-US" sz="1800" dirty="0"/>
              <a:t>MAC Address Device Identification for Network and Application Services</a:t>
            </a:r>
          </a:p>
          <a:p>
            <a:pPr lvl="1">
              <a:lnSpc>
                <a:spcPct val="80000"/>
              </a:lnSpc>
            </a:pPr>
            <a:r>
              <a:rPr lang="en-US" sz="1400" dirty="0"/>
              <a:t>This is the IETF’s equivalent of IEEE 802.11bh – how to deal with the implications of the deployment of random and changing MAC addresses. </a:t>
            </a:r>
            <a:endParaRPr lang="en-US" sz="1800" dirty="0"/>
          </a:p>
          <a:p>
            <a:pPr>
              <a:lnSpc>
                <a:spcPct val="80000"/>
              </a:lnSpc>
              <a:spcAft>
                <a:spcPts val="600"/>
              </a:spcAft>
            </a:pPr>
            <a:r>
              <a:rPr lang="en-US" sz="1800" dirty="0"/>
              <a:t>Updates [no changes for May 2023]</a:t>
            </a:r>
          </a:p>
          <a:p>
            <a:pPr lvl="1">
              <a:lnSpc>
                <a:spcPct val="80000"/>
              </a:lnSpc>
              <a:spcAft>
                <a:spcPts val="600"/>
              </a:spcAft>
            </a:pPr>
            <a:r>
              <a:rPr lang="en-US" sz="1400" dirty="0"/>
              <a:t>Updated: Randomized and Changing MAC Address Use Cases, see </a:t>
            </a:r>
            <a:r>
              <a:rPr lang="en-US" sz="1400" dirty="0">
                <a:hlinkClick r:id="rId4"/>
              </a:rPr>
              <a:t>https://datatracker.ietf.org/doc/draft-ietf-madinas-use-cases</a:t>
            </a:r>
            <a:r>
              <a:rPr lang="en-US" sz="1400" dirty="0"/>
              <a:t> (March 2023)</a:t>
            </a:r>
          </a:p>
          <a:p>
            <a:pPr lvl="1">
              <a:lnSpc>
                <a:spcPct val="80000"/>
              </a:lnSpc>
              <a:spcAft>
                <a:spcPts val="600"/>
              </a:spcAft>
            </a:pPr>
            <a:r>
              <a:rPr lang="en-US" sz="1400" dirty="0"/>
              <a:t>Updated: MAC address randomization, see </a:t>
            </a:r>
            <a:r>
              <a:rPr lang="en-US" sz="1400" dirty="0">
                <a:hlinkClick r:id="rId5"/>
              </a:rPr>
              <a:t>https://datatracker.ietf.org/doc/draft-ietf-madinas-mac-address-randomization/</a:t>
            </a:r>
            <a:r>
              <a:rPr lang="en-US" sz="1400" dirty="0"/>
              <a:t> (March 2023)</a:t>
            </a:r>
          </a:p>
        </p:txBody>
      </p:sp>
      <p:sp>
        <p:nvSpPr>
          <p:cNvPr id="2" name="Footer Placeholder 1">
            <a:extLst>
              <a:ext uri="{FF2B5EF4-FFF2-40B4-BE49-F238E27FC236}">
                <a16:creationId xmlns:a16="http://schemas.microsoft.com/office/drawing/2014/main" id="{7007BD97-E7C0-5D33-4F5D-849D00648E1F}"/>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7172470F-0A36-C9CF-B3DF-AB7DE632F24E}"/>
              </a:ext>
            </a:extLst>
          </p:cNvPr>
          <p:cNvSpPr>
            <a:spLocks noGrp="1"/>
          </p:cNvSpPr>
          <p:nvPr>
            <p:ph type="sldNum" idx="12"/>
          </p:nvPr>
        </p:nvSpPr>
        <p:spPr/>
        <p:txBody>
          <a:bodyPr/>
          <a:lstStyle/>
          <a:p>
            <a:r>
              <a:rPr lang="en-GB"/>
              <a:t>Slide </a:t>
            </a:r>
            <a:fld id="{440F5867-744E-4AA6-B0ED-4C44D2DFBB7B}" type="slidenum">
              <a:rPr lang="en-GB" smtClean="0"/>
              <a:pPr/>
              <a:t>115</a:t>
            </a:fld>
            <a:endParaRPr lang="en-GB" dirty="0"/>
          </a:p>
        </p:txBody>
      </p:sp>
      <p:sp>
        <p:nvSpPr>
          <p:cNvPr id="4" name="Date Placeholder 3">
            <a:extLst>
              <a:ext uri="{FF2B5EF4-FFF2-40B4-BE49-F238E27FC236}">
                <a16:creationId xmlns:a16="http://schemas.microsoft.com/office/drawing/2014/main" id="{E1AC843E-2DAE-2E30-87F4-1D98F0E56368}"/>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388253346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EMU WG</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http://datatracker.ietf.org/wg/emu/</a:t>
            </a:r>
            <a:r>
              <a:rPr lang="en-US" sz="1800" dirty="0"/>
              <a:t> </a:t>
            </a:r>
          </a:p>
          <a:p>
            <a:pPr>
              <a:lnSpc>
                <a:spcPct val="80000"/>
              </a:lnSpc>
            </a:pPr>
            <a:endParaRPr lang="en-US" sz="1800" dirty="0"/>
          </a:p>
          <a:p>
            <a:pPr>
              <a:lnSpc>
                <a:spcPct val="80000"/>
              </a:lnSpc>
            </a:pPr>
            <a:r>
              <a:rPr lang="en-US" sz="1800" dirty="0"/>
              <a:t>EAP Method Updates</a:t>
            </a:r>
          </a:p>
          <a:p>
            <a:pPr lvl="1">
              <a:lnSpc>
                <a:spcPct val="80000"/>
              </a:lnSpc>
            </a:pPr>
            <a:r>
              <a:rPr lang="en-US" sz="1400" dirty="0"/>
              <a:t>This working group has been chartered to provide updates to some commonly used Extensible Authentication Protocol methods including of EAP-TLS, EAP-AKA, EAP-AKA’ (for 5G), EAP-SIM, etc.</a:t>
            </a:r>
          </a:p>
          <a:p>
            <a:pPr lvl="1">
              <a:lnSpc>
                <a:spcPct val="80000"/>
              </a:lnSpc>
            </a:pPr>
            <a:r>
              <a:rPr lang="en-US" sz="1400" dirty="0"/>
              <a:t>The group should document any recently gained new knowledge on vulnerabilities or the possible implications of pervasive surveillance or other new concerns. </a:t>
            </a:r>
          </a:p>
          <a:p>
            <a:pPr lvl="1">
              <a:lnSpc>
                <a:spcPct val="80000"/>
              </a:lnSpc>
            </a:pPr>
            <a:endParaRPr lang="en-US" sz="1800" dirty="0"/>
          </a:p>
          <a:p>
            <a:pPr>
              <a:lnSpc>
                <a:spcPct val="80000"/>
              </a:lnSpc>
              <a:spcAft>
                <a:spcPts val="600"/>
              </a:spcAft>
            </a:pPr>
            <a:r>
              <a:rPr lang="en-US" sz="1800" dirty="0"/>
              <a:t>Updates</a:t>
            </a:r>
            <a:endParaRPr lang="en-US" sz="1600" dirty="0"/>
          </a:p>
          <a:p>
            <a:pPr lvl="1">
              <a:lnSpc>
                <a:spcPct val="80000"/>
              </a:lnSpc>
              <a:spcAft>
                <a:spcPts val="600"/>
              </a:spcAft>
            </a:pPr>
            <a:r>
              <a:rPr lang="en-US" sz="1400" dirty="0"/>
              <a:t>Updated: Tunnel Extensible Authentication Protocol (TEAP) Version 1, see </a:t>
            </a:r>
            <a:r>
              <a:rPr lang="en-US" sz="1400" dirty="0">
                <a:hlinkClick r:id="rId4"/>
              </a:rPr>
              <a:t>https://datatracker.ietf.org/doc/draft-ietf-emu-rfc7170bis/</a:t>
            </a:r>
            <a:r>
              <a:rPr lang="en-US" sz="1400" dirty="0"/>
              <a:t> (April 2023)</a:t>
            </a:r>
          </a:p>
        </p:txBody>
      </p:sp>
      <p:sp>
        <p:nvSpPr>
          <p:cNvPr id="2" name="Footer Placeholder 1">
            <a:extLst>
              <a:ext uri="{FF2B5EF4-FFF2-40B4-BE49-F238E27FC236}">
                <a16:creationId xmlns:a16="http://schemas.microsoft.com/office/drawing/2014/main" id="{A1B7339E-4DE8-161E-5BDD-21432CDD6535}"/>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6BB922E5-62D8-F992-4121-BA00B509B945}"/>
              </a:ext>
            </a:extLst>
          </p:cNvPr>
          <p:cNvSpPr>
            <a:spLocks noGrp="1"/>
          </p:cNvSpPr>
          <p:nvPr>
            <p:ph type="sldNum" idx="12"/>
          </p:nvPr>
        </p:nvSpPr>
        <p:spPr/>
        <p:txBody>
          <a:bodyPr/>
          <a:lstStyle/>
          <a:p>
            <a:r>
              <a:rPr lang="en-GB"/>
              <a:t>Slide </a:t>
            </a:r>
            <a:fld id="{440F5867-744E-4AA6-B0ED-4C44D2DFBB7B}" type="slidenum">
              <a:rPr lang="en-GB" smtClean="0"/>
              <a:pPr/>
              <a:t>116</a:t>
            </a:fld>
            <a:endParaRPr lang="en-GB" dirty="0"/>
          </a:p>
        </p:txBody>
      </p:sp>
      <p:sp>
        <p:nvSpPr>
          <p:cNvPr id="4" name="Date Placeholder 3">
            <a:extLst>
              <a:ext uri="{FF2B5EF4-FFF2-40B4-BE49-F238E27FC236}">
                <a16:creationId xmlns:a16="http://schemas.microsoft.com/office/drawing/2014/main" id="{BDD00ADD-6ABA-068D-C13D-1A5F6B588E1F}"/>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53382474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Operations Area Working Group</a:t>
            </a:r>
          </a:p>
        </p:txBody>
      </p:sp>
      <p:sp>
        <p:nvSpPr>
          <p:cNvPr id="113667" name="Rectangle 3"/>
          <p:cNvSpPr>
            <a:spLocks noGrp="1" noChangeArrowheads="1"/>
          </p:cNvSpPr>
          <p:nvPr>
            <p:ph idx="1"/>
          </p:nvPr>
        </p:nvSpPr>
        <p:spPr/>
        <p:txBody>
          <a:bodyPr/>
          <a:lstStyle/>
          <a:p>
            <a:pPr>
              <a:lnSpc>
                <a:spcPct val="80000"/>
              </a:lnSpc>
              <a:defRPr/>
            </a:pPr>
            <a:r>
              <a:rPr lang="en-US" sz="2000" dirty="0">
                <a:hlinkClick r:id="rId3"/>
              </a:rPr>
              <a:t>http://datatracker.ietf.org/wg/opsawg/</a:t>
            </a:r>
            <a:endParaRPr lang="en-US" sz="2000" dirty="0"/>
          </a:p>
          <a:p>
            <a:pPr marL="457200" lvl="1" indent="0">
              <a:lnSpc>
                <a:spcPct val="80000"/>
              </a:lnSpc>
              <a:defRPr/>
            </a:pPr>
            <a:endParaRPr lang="en-US" sz="1400" dirty="0"/>
          </a:p>
          <a:p>
            <a:pPr>
              <a:lnSpc>
                <a:spcPct val="80000"/>
              </a:lnSpc>
              <a:defRPr/>
            </a:pPr>
            <a:r>
              <a:rPr lang="en-US" sz="1800" dirty="0"/>
              <a:t>Updates</a:t>
            </a:r>
          </a:p>
          <a:p>
            <a:pPr lvl="1">
              <a:lnSpc>
                <a:spcPct val="80000"/>
              </a:lnSpc>
              <a:defRPr/>
            </a:pPr>
            <a:r>
              <a:rPr lang="en-US" sz="1400" dirty="0"/>
              <a:t>In RFC Editor’s queue: Discovering and Retrieving Software Transparency and Vulnerability Information, see </a:t>
            </a:r>
            <a:r>
              <a:rPr lang="en-US" sz="1400" dirty="0">
                <a:hlinkClick r:id="rId4"/>
              </a:rPr>
              <a:t>https://datatracker.ietf.org/doc/draft-ietf-opsawg-sbom-access/</a:t>
            </a:r>
            <a:r>
              <a:rPr lang="en-US" sz="1400" dirty="0"/>
              <a:t> (April 2023)</a:t>
            </a:r>
          </a:p>
          <a:p>
            <a:pPr lvl="1">
              <a:lnSpc>
                <a:spcPct val="80000"/>
              </a:lnSpc>
              <a:defRPr/>
            </a:pPr>
            <a:r>
              <a:rPr lang="en-US" sz="1400" dirty="0"/>
              <a:t>Updated: Updates to the TLS Transport Model for SNMP, see </a:t>
            </a:r>
            <a:r>
              <a:rPr lang="en-US" sz="1400" dirty="0">
                <a:hlinkClick r:id="rId5"/>
              </a:rPr>
              <a:t>https://datatracker.ietf.org/doc/draft-ietf-opsawg-tlstm-update/</a:t>
            </a:r>
            <a:r>
              <a:rPr lang="en-US" sz="1400" dirty="0"/>
              <a:t> (May 2023)</a:t>
            </a:r>
          </a:p>
          <a:p>
            <a:pPr marL="0" indent="0">
              <a:lnSpc>
                <a:spcPct val="80000"/>
              </a:lnSpc>
              <a:defRPr/>
            </a:pPr>
            <a:endParaRPr lang="en-US" sz="1800" dirty="0"/>
          </a:p>
          <a:p>
            <a:pPr>
              <a:lnSpc>
                <a:spcPct val="80000"/>
              </a:lnSpc>
              <a:defRPr/>
            </a:pPr>
            <a:r>
              <a:rPr lang="en-US" sz="1800" dirty="0"/>
              <a:t>Background</a:t>
            </a:r>
            <a:endParaRPr lang="en-US" sz="1600" dirty="0"/>
          </a:p>
          <a:p>
            <a:pPr lvl="1">
              <a:lnSpc>
                <a:spcPct val="80000"/>
              </a:lnSpc>
              <a:spcAft>
                <a:spcPts val="600"/>
              </a:spcAft>
              <a:defRPr/>
            </a:pPr>
            <a:r>
              <a:rPr lang="en-US" sz="1400" dirty="0"/>
              <a:t>Of interest: RFC 6632, An Overview of the IETF Network Management Protocols, see </a:t>
            </a:r>
            <a:r>
              <a:rPr lang="en-US" sz="1400" dirty="0">
                <a:hlinkClick r:id="rId6"/>
              </a:rPr>
              <a:t>https://tools.ietf.org/html/rfc6632</a:t>
            </a:r>
            <a:r>
              <a:rPr lang="en-US" sz="1400" dirty="0"/>
              <a:t> </a:t>
            </a:r>
          </a:p>
          <a:p>
            <a:pPr lvl="1">
              <a:lnSpc>
                <a:spcPct val="80000"/>
              </a:lnSpc>
              <a:spcAft>
                <a:spcPts val="600"/>
              </a:spcAft>
              <a:defRPr/>
            </a:pPr>
            <a:r>
              <a:rPr lang="en-US" sz="1400" dirty="0"/>
              <a:t>Automated network management, including YANG data models, see </a:t>
            </a:r>
            <a:r>
              <a:rPr lang="en-US" sz="1400" dirty="0">
                <a:hlinkClick r:id="rId7"/>
              </a:rPr>
              <a:t>https://www.ietf.org/topics/netmgmt/</a:t>
            </a:r>
            <a:r>
              <a:rPr lang="en-US" sz="1400" dirty="0"/>
              <a:t> </a:t>
            </a:r>
          </a:p>
          <a:p>
            <a:pPr lvl="1">
              <a:lnSpc>
                <a:spcPct val="80000"/>
              </a:lnSpc>
              <a:defRPr/>
            </a:pPr>
            <a:endParaRPr lang="en-US" sz="1600" dirty="0"/>
          </a:p>
          <a:p>
            <a:pPr marL="457200" lvl="1" indent="0">
              <a:lnSpc>
                <a:spcPct val="80000"/>
              </a:lnSpc>
              <a:defRPr/>
            </a:pPr>
            <a:endParaRPr lang="en-US" sz="18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3E524DD5-BE02-5747-B802-C6FE59A00E46}"/>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152B9F14-4A23-2623-584A-397F3F0FC521}"/>
              </a:ext>
            </a:extLst>
          </p:cNvPr>
          <p:cNvSpPr>
            <a:spLocks noGrp="1"/>
          </p:cNvSpPr>
          <p:nvPr>
            <p:ph type="sldNum" idx="12"/>
          </p:nvPr>
        </p:nvSpPr>
        <p:spPr/>
        <p:txBody>
          <a:bodyPr/>
          <a:lstStyle/>
          <a:p>
            <a:r>
              <a:rPr lang="en-GB"/>
              <a:t>Slide </a:t>
            </a:r>
            <a:fld id="{440F5867-744E-4AA6-B0ED-4C44D2DFBB7B}" type="slidenum">
              <a:rPr lang="en-GB" smtClean="0"/>
              <a:pPr/>
              <a:t>117</a:t>
            </a:fld>
            <a:endParaRPr lang="en-GB" dirty="0"/>
          </a:p>
        </p:txBody>
      </p:sp>
      <p:sp>
        <p:nvSpPr>
          <p:cNvPr id="4" name="Date Placeholder 3">
            <a:extLst>
              <a:ext uri="{FF2B5EF4-FFF2-40B4-BE49-F238E27FC236}">
                <a16:creationId xmlns:a16="http://schemas.microsoft.com/office/drawing/2014/main" id="{BEA10CAE-EC3E-10B3-AE0D-948CB01783C7}"/>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412397805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Transport Layer Security (TLS)</a:t>
            </a:r>
          </a:p>
        </p:txBody>
      </p:sp>
      <p:sp>
        <p:nvSpPr>
          <p:cNvPr id="113667" name="Rectangle 3"/>
          <p:cNvSpPr>
            <a:spLocks noGrp="1" noChangeArrowheads="1"/>
          </p:cNvSpPr>
          <p:nvPr>
            <p:ph idx="1"/>
          </p:nvPr>
        </p:nvSpPr>
        <p:spPr/>
        <p:txBody>
          <a:bodyPr/>
          <a:lstStyle/>
          <a:p>
            <a:pPr>
              <a:lnSpc>
                <a:spcPct val="80000"/>
              </a:lnSpc>
              <a:defRPr/>
            </a:pPr>
            <a:r>
              <a:rPr lang="en-US" sz="2000" dirty="0"/>
              <a:t>Transport Layer Security Working Group website: </a:t>
            </a:r>
            <a:r>
              <a:rPr lang="en-US" sz="2000" dirty="0">
                <a:hlinkClick r:id="rId3"/>
              </a:rPr>
              <a:t>http://datatracker.ietf.org/wg/tls/</a:t>
            </a:r>
            <a:r>
              <a:rPr lang="en-US" sz="2000" dirty="0"/>
              <a:t> </a:t>
            </a:r>
          </a:p>
          <a:p>
            <a:pPr>
              <a:lnSpc>
                <a:spcPct val="80000"/>
              </a:lnSpc>
              <a:defRPr/>
            </a:pPr>
            <a:endParaRPr lang="en-US" sz="1400" dirty="0"/>
          </a:p>
          <a:p>
            <a:pPr>
              <a:lnSpc>
                <a:spcPct val="80000"/>
              </a:lnSpc>
              <a:defRPr/>
            </a:pPr>
            <a:r>
              <a:rPr lang="en-US" sz="1800" dirty="0"/>
              <a:t>Updates</a:t>
            </a:r>
          </a:p>
          <a:p>
            <a:pPr lvl="1">
              <a:lnSpc>
                <a:spcPct val="80000"/>
              </a:lnSpc>
              <a:spcAft>
                <a:spcPts val="600"/>
              </a:spcAft>
              <a:defRPr/>
            </a:pPr>
            <a:r>
              <a:rPr lang="en-US" sz="1400" dirty="0"/>
              <a:t>Updated: TLS Encrypted Client Hello, see </a:t>
            </a:r>
            <a:r>
              <a:rPr lang="en-US" sz="1400" dirty="0">
                <a:hlinkClick r:id="rId4"/>
              </a:rPr>
              <a:t>https://datatracker.ietf.org/doc/draft-ietf-tls-esni/</a:t>
            </a:r>
            <a:r>
              <a:rPr lang="en-US" sz="1400" dirty="0"/>
              <a:t> (April 2023)</a:t>
            </a:r>
          </a:p>
          <a:p>
            <a:pPr lvl="1">
              <a:lnSpc>
                <a:spcPct val="80000"/>
              </a:lnSpc>
              <a:spcAft>
                <a:spcPts val="600"/>
              </a:spcAft>
              <a:defRPr/>
            </a:pPr>
            <a:r>
              <a:rPr lang="en-US" sz="1400" dirty="0"/>
              <a:t>Updated: The Transport Layer Security (TLS) Protocol Version 1.3, see </a:t>
            </a:r>
            <a:r>
              <a:rPr lang="en-US" sz="1400" dirty="0">
                <a:hlinkClick r:id="rId5"/>
              </a:rPr>
              <a:t>https://datatracker.ietf.org/doc/draft-ietf-tls-rfc8446bis/</a:t>
            </a:r>
            <a:r>
              <a:rPr lang="en-US" sz="1400" dirty="0"/>
              <a:t> (March 26, 2023)</a:t>
            </a:r>
          </a:p>
        </p:txBody>
      </p:sp>
      <p:sp>
        <p:nvSpPr>
          <p:cNvPr id="2" name="Footer Placeholder 1">
            <a:extLst>
              <a:ext uri="{FF2B5EF4-FFF2-40B4-BE49-F238E27FC236}">
                <a16:creationId xmlns:a16="http://schemas.microsoft.com/office/drawing/2014/main" id="{609B7902-4ADD-2BF8-0C37-679BFADB22E0}"/>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3FE05374-56F8-F96C-F980-225CA41BA6B4}"/>
              </a:ext>
            </a:extLst>
          </p:cNvPr>
          <p:cNvSpPr>
            <a:spLocks noGrp="1"/>
          </p:cNvSpPr>
          <p:nvPr>
            <p:ph type="sldNum" idx="12"/>
          </p:nvPr>
        </p:nvSpPr>
        <p:spPr/>
        <p:txBody>
          <a:bodyPr/>
          <a:lstStyle/>
          <a:p>
            <a:r>
              <a:rPr lang="en-GB"/>
              <a:t>Slide </a:t>
            </a:r>
            <a:fld id="{440F5867-744E-4AA6-B0ED-4C44D2DFBB7B}" type="slidenum">
              <a:rPr lang="en-GB" smtClean="0"/>
              <a:pPr/>
              <a:t>118</a:t>
            </a:fld>
            <a:endParaRPr lang="en-GB" dirty="0"/>
          </a:p>
        </p:txBody>
      </p:sp>
      <p:sp>
        <p:nvSpPr>
          <p:cNvPr id="4" name="Date Placeholder 3">
            <a:extLst>
              <a:ext uri="{FF2B5EF4-FFF2-40B4-BE49-F238E27FC236}">
                <a16:creationId xmlns:a16="http://schemas.microsoft.com/office/drawing/2014/main" id="{B91B5B67-C37B-25AD-943D-B679CA112E16}"/>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154664088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Deterministic Networking (DETNET)</a:t>
            </a:r>
          </a:p>
        </p:txBody>
      </p:sp>
      <p:sp>
        <p:nvSpPr>
          <p:cNvPr id="113667" name="Rectangle 3"/>
          <p:cNvSpPr>
            <a:spLocks noGrp="1" noChangeArrowheads="1"/>
          </p:cNvSpPr>
          <p:nvPr>
            <p:ph idx="1"/>
          </p:nvPr>
        </p:nvSpPr>
        <p:spPr>
          <a:xfrm>
            <a:off x="1905000" y="1371600"/>
            <a:ext cx="8610600" cy="5029200"/>
          </a:xfrm>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DETNET: </a:t>
            </a:r>
            <a:r>
              <a:rPr lang="en-US" sz="2000" dirty="0">
                <a:ea typeface="Arial Unicode MS" pitchFamily="34" charset="-128"/>
                <a:cs typeface="Arial Unicode MS" pitchFamily="34" charset="-128"/>
                <a:hlinkClick r:id="rId3"/>
              </a:rPr>
              <a:t>https://datatracker.ietf.org/wg/detnet/charter/</a:t>
            </a:r>
            <a:r>
              <a:rPr lang="en-US" sz="2000" dirty="0">
                <a:ea typeface="Arial Unicode MS" pitchFamily="34" charset="-128"/>
                <a:cs typeface="Arial Unicode MS" pitchFamily="34" charset="-128"/>
              </a:rPr>
              <a:t> </a:t>
            </a:r>
          </a:p>
          <a:p>
            <a:pPr lvl="1"/>
            <a:r>
              <a:rPr lang="en-US" sz="1400" dirty="0"/>
              <a:t>The Deterministic Networking (</a:t>
            </a:r>
            <a:r>
              <a:rPr lang="en-US" sz="1400" dirty="0" err="1"/>
              <a:t>DetNet</a:t>
            </a:r>
            <a:r>
              <a:rPr lang="en-US" sz="1400" dirty="0"/>
              <a:t>) Working Group focuses on deterministic data paths that operate over Layer 2 bridged and Layer 3 routed segments, where such paths can provide bounds on latency, loss, and packet delay variation (jitter), and high reliability. </a:t>
            </a:r>
          </a:p>
          <a:p>
            <a:pPr lvl="1"/>
            <a:r>
              <a:rPr lang="en-US" sz="1400" dirty="0"/>
              <a:t>The IEEE 802.11be activities seem like they may fit in with </a:t>
            </a:r>
            <a:r>
              <a:rPr lang="en-US" sz="1400" dirty="0" err="1"/>
              <a:t>DetNet</a:t>
            </a:r>
            <a:r>
              <a:rPr lang="en-US" sz="1400" dirty="0"/>
              <a:t> and there was a joint IEEE-IETF </a:t>
            </a:r>
            <a:r>
              <a:rPr lang="en-US" sz="1400" dirty="0" err="1"/>
              <a:t>DetNet</a:t>
            </a:r>
            <a:r>
              <a:rPr lang="en-US" sz="1400" dirty="0"/>
              <a:t> discussion in Bangkok (November 2018).</a:t>
            </a:r>
          </a:p>
          <a:p>
            <a:pPr lvl="1"/>
            <a:r>
              <a:rPr lang="en-US" sz="1400" dirty="0"/>
              <a:t>Addresses Layer 3 aspects in support of applications requiring deterministic networking. </a:t>
            </a:r>
          </a:p>
          <a:p>
            <a:pPr lvl="1"/>
            <a:r>
              <a:rPr lang="en-US" sz="1400" dirty="0"/>
              <a:t>The Working Group collaborates with IEEE 802.1 Time Sensitive Networking (TSN), which is responsible for Layer 2 operations, to define a common architecture for both Layer 2 and Layer 3. </a:t>
            </a:r>
          </a:p>
          <a:p>
            <a:pPr lvl="1"/>
            <a:r>
              <a:rPr lang="en-US" sz="1400" dirty="0"/>
              <a:t>Example applications for deterministic networks include professional and home audio/video, multimedia in transportation, engine control systems, and other general industrial and vehicular applications being considered by the IEEE 802.1 TSN Task Group.</a:t>
            </a:r>
          </a:p>
          <a:p>
            <a:r>
              <a:rPr lang="en-US" sz="1800" dirty="0"/>
              <a:t>Updates:</a:t>
            </a:r>
          </a:p>
          <a:p>
            <a:pPr lvl="1"/>
            <a:r>
              <a:rPr lang="en-US" sz="1400" dirty="0"/>
              <a:t>Updated: Deterministic Networking (</a:t>
            </a:r>
            <a:r>
              <a:rPr lang="en-US" sz="1400" dirty="0" err="1"/>
              <a:t>DetNet</a:t>
            </a:r>
            <a:r>
              <a:rPr lang="en-US" sz="1400" dirty="0"/>
              <a:t>): Packet Ordering Function, see </a:t>
            </a:r>
            <a:r>
              <a:rPr lang="en-US" sz="1400" dirty="0">
                <a:hlinkClick r:id="rId4"/>
              </a:rPr>
              <a:t>https://datatracker.ietf.org/doc/draft-ietf-detnet-pof/</a:t>
            </a:r>
            <a:r>
              <a:rPr lang="en-US" sz="1400" dirty="0"/>
              <a:t> (May 2023)</a:t>
            </a:r>
          </a:p>
          <a:p>
            <a:pPr lvl="1"/>
            <a:r>
              <a:rPr lang="en-US" sz="1400" dirty="0"/>
              <a:t>Updated: Deterministic Networking (</a:t>
            </a:r>
            <a:r>
              <a:rPr lang="en-US" sz="1400" dirty="0" err="1"/>
              <a:t>DetNet</a:t>
            </a:r>
            <a:r>
              <a:rPr lang="en-US" sz="1400" dirty="0"/>
              <a:t>) Topology YANG Model, see </a:t>
            </a:r>
            <a:r>
              <a:rPr lang="en-US" sz="1400" dirty="0">
                <a:hlinkClick r:id="rId5"/>
              </a:rPr>
              <a:t>https://datatracker.ietf.org/doc/draft-ietf-detnet-topology-yang/</a:t>
            </a:r>
            <a:r>
              <a:rPr lang="en-US" sz="1400" dirty="0"/>
              <a:t> (April 2023)</a:t>
            </a:r>
          </a:p>
        </p:txBody>
      </p:sp>
      <p:sp>
        <p:nvSpPr>
          <p:cNvPr id="2" name="Footer Placeholder 1">
            <a:extLst>
              <a:ext uri="{FF2B5EF4-FFF2-40B4-BE49-F238E27FC236}">
                <a16:creationId xmlns:a16="http://schemas.microsoft.com/office/drawing/2014/main" id="{0BC2E695-A647-6743-37BF-C4C338364E2F}"/>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F04C4ECF-7851-423F-B37A-931D132CD5E7}"/>
              </a:ext>
            </a:extLst>
          </p:cNvPr>
          <p:cNvSpPr>
            <a:spLocks noGrp="1"/>
          </p:cNvSpPr>
          <p:nvPr>
            <p:ph type="sldNum" idx="12"/>
          </p:nvPr>
        </p:nvSpPr>
        <p:spPr/>
        <p:txBody>
          <a:bodyPr/>
          <a:lstStyle/>
          <a:p>
            <a:r>
              <a:rPr lang="en-GB"/>
              <a:t>Slide </a:t>
            </a:r>
            <a:fld id="{440F5867-744E-4AA6-B0ED-4C44D2DFBB7B}" type="slidenum">
              <a:rPr lang="en-GB" smtClean="0"/>
              <a:pPr/>
              <a:t>119</a:t>
            </a:fld>
            <a:endParaRPr lang="en-GB" dirty="0"/>
          </a:p>
        </p:txBody>
      </p:sp>
      <p:sp>
        <p:nvSpPr>
          <p:cNvPr id="4" name="Date Placeholder 3">
            <a:extLst>
              <a:ext uri="{FF2B5EF4-FFF2-40B4-BE49-F238E27FC236}">
                <a16:creationId xmlns:a16="http://schemas.microsoft.com/office/drawing/2014/main" id="{2C7C3D04-91B9-0EAB-F41F-EC8BE040092E}"/>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1870680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for 2023-05-16 meeting</a:t>
            </a:r>
          </a:p>
        </p:txBody>
      </p:sp>
      <p:sp>
        <p:nvSpPr>
          <p:cNvPr id="3" name="Content Placeholder 2"/>
          <p:cNvSpPr>
            <a:spLocks noGrp="1"/>
          </p:cNvSpPr>
          <p:nvPr>
            <p:ph idx="1"/>
          </p:nvPr>
        </p:nvSpPr>
        <p:spPr>
          <a:xfrm>
            <a:off x="914401" y="1751014"/>
            <a:ext cx="10361084" cy="4343401"/>
          </a:xfrm>
        </p:spPr>
        <p:txBody>
          <a:bodyPr/>
          <a:lstStyle/>
          <a:p>
            <a:r>
              <a:rPr lang="en-US" dirty="0"/>
              <a:t>Roll Call / Contacts / Reflector</a:t>
            </a:r>
          </a:p>
          <a:p>
            <a:r>
              <a:rPr lang="en-US" dirty="0"/>
              <a:t>Brief status report</a:t>
            </a:r>
          </a:p>
          <a:p>
            <a:r>
              <a:rPr lang="en-US" dirty="0" err="1"/>
              <a:t>REVme</a:t>
            </a:r>
            <a:r>
              <a:rPr lang="en-US" dirty="0"/>
              <a:t> MDR topic allocation</a:t>
            </a:r>
          </a:p>
          <a:p>
            <a:r>
              <a:rPr lang="en-US" dirty="0"/>
              <a:t>Update on various topics:</a:t>
            </a:r>
          </a:p>
          <a:p>
            <a:r>
              <a:rPr lang="en-US" dirty="0"/>
              <a:t>	Clause 6 rewrite, searchable definitions, that/which in style guide, field vs subfield</a:t>
            </a:r>
          </a:p>
          <a:p>
            <a:r>
              <a:rPr lang="en-US" dirty="0"/>
              <a:t>WG Style Guide for 802.11 draft </a:t>
            </a:r>
            <a:r>
              <a:rPr lang="en-US" dirty="0">
                <a:solidFill>
                  <a:schemeClr val="tx1"/>
                </a:solidFill>
              </a:rPr>
              <a:t>09/1034r20</a:t>
            </a:r>
          </a:p>
          <a:p>
            <a:r>
              <a:rPr lang="en-US" dirty="0"/>
              <a:t>Draft and Amendment alignments</a:t>
            </a:r>
          </a:p>
          <a:p>
            <a:endParaRPr lang="en-US" dirty="0"/>
          </a:p>
        </p:txBody>
      </p:sp>
      <p:sp>
        <p:nvSpPr>
          <p:cNvPr id="7" name="Footer Placeholder 6">
            <a:extLst>
              <a:ext uri="{FF2B5EF4-FFF2-40B4-BE49-F238E27FC236}">
                <a16:creationId xmlns:a16="http://schemas.microsoft.com/office/drawing/2014/main" id="{194B9E5A-663C-DC16-3121-153E9BD09825}"/>
              </a:ext>
            </a:extLst>
          </p:cNvPr>
          <p:cNvSpPr>
            <a:spLocks noGrp="1"/>
          </p:cNvSpPr>
          <p:nvPr>
            <p:ph type="ftr" idx="14"/>
          </p:nvPr>
        </p:nvSpPr>
        <p:spPr/>
        <p:txBody>
          <a:bodyPr/>
          <a:lstStyle/>
          <a:p>
            <a:r>
              <a:rPr lang="en-GB"/>
              <a:t>Robert Stacey, Intel</a:t>
            </a:r>
            <a:endParaRPr lang="en-GB" dirty="0"/>
          </a:p>
        </p:txBody>
      </p:sp>
      <p:sp>
        <p:nvSpPr>
          <p:cNvPr id="8" name="Slide Number Placeholder 7">
            <a:extLst>
              <a:ext uri="{FF2B5EF4-FFF2-40B4-BE49-F238E27FC236}">
                <a16:creationId xmlns:a16="http://schemas.microsoft.com/office/drawing/2014/main" id="{9C6D98C4-0C6B-4D7C-0908-5D682C63D9DE}"/>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9" name="Date Placeholder 8">
            <a:extLst>
              <a:ext uri="{FF2B5EF4-FFF2-40B4-BE49-F238E27FC236}">
                <a16:creationId xmlns:a16="http://schemas.microsoft.com/office/drawing/2014/main" id="{C919165A-987F-030B-37DD-40E8B63A5E52}"/>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25660850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Reliable and Available Wireless (RAW)</a:t>
            </a:r>
            <a:br>
              <a:rPr lang="en-US" dirty="0"/>
            </a:br>
            <a:endParaRPr lang="en-US" dirty="0"/>
          </a:p>
        </p:txBody>
      </p:sp>
      <p:sp>
        <p:nvSpPr>
          <p:cNvPr id="3" name="Content Placeholder 2"/>
          <p:cNvSpPr>
            <a:spLocks noGrp="1"/>
          </p:cNvSpPr>
          <p:nvPr>
            <p:ph idx="1"/>
          </p:nvPr>
        </p:nvSpPr>
        <p:spPr>
          <a:ln>
            <a:noFill/>
          </a:ln>
        </p:spPr>
        <p:txBody>
          <a:bodyPr/>
          <a:lstStyle/>
          <a:p>
            <a:pPr>
              <a:lnSpc>
                <a:spcPct val="80000"/>
              </a:lnSpc>
            </a:pPr>
            <a:r>
              <a:rPr lang="en-US" sz="2000" dirty="0">
                <a:ea typeface="Arial Unicode MS" pitchFamily="34" charset="-128"/>
                <a:cs typeface="Arial Unicode MS" pitchFamily="34" charset="-128"/>
              </a:rPr>
              <a:t>RAW: </a:t>
            </a:r>
            <a:r>
              <a:rPr lang="en-US" sz="2000" dirty="0">
                <a:ea typeface="Arial Unicode MS" pitchFamily="34" charset="-128"/>
                <a:cs typeface="Arial Unicode MS" pitchFamily="34" charset="-128"/>
                <a:hlinkClick r:id="rId3"/>
              </a:rPr>
              <a:t>https://datatracker.ietf.org/wg/raw/charter/</a:t>
            </a:r>
            <a:r>
              <a:rPr lang="en-US" sz="2000" dirty="0">
                <a:ea typeface="Arial Unicode MS" pitchFamily="34" charset="-128"/>
                <a:cs typeface="Arial Unicode MS" pitchFamily="34" charset="-128"/>
              </a:rPr>
              <a:t> </a:t>
            </a:r>
          </a:p>
          <a:p>
            <a:pPr lvl="1"/>
            <a:r>
              <a:rPr lang="en-US" sz="1400" dirty="0"/>
              <a:t>Reliable and Available Wireless (RAW) provides for high reliability and availability for IP connectivity over a wireless medium. RAW extends the </a:t>
            </a:r>
            <a:r>
              <a:rPr lang="en-US" sz="1400" dirty="0" err="1"/>
              <a:t>DetNet</a:t>
            </a:r>
            <a:r>
              <a:rPr lang="en-US" sz="1400" dirty="0"/>
              <a:t> Working Group concepts to provide for high reliability and availability for an IP network utilizing scheduled wireless segments and other media, e.g., frequency/time-sharing physical media resources with stochastic traffic: …, IEEE 802.11ax/be…</a:t>
            </a:r>
          </a:p>
          <a:p>
            <a:r>
              <a:rPr lang="en-US" sz="2200" dirty="0"/>
              <a:t>Request:</a:t>
            </a:r>
          </a:p>
          <a:p>
            <a:pPr lvl="1"/>
            <a:r>
              <a:rPr lang="en-US" sz="1400" dirty="0"/>
              <a:t>Interested IEEE 802.11 members are invited to review RAW documents (</a:t>
            </a:r>
            <a:r>
              <a:rPr lang="en-US" sz="1400" i="1" dirty="0"/>
              <a:t>e.g.</a:t>
            </a:r>
            <a:r>
              <a:rPr lang="en-US" sz="1400" dirty="0"/>
              <a:t>, architecture, technologies) and send input to the RAW mailing list: </a:t>
            </a:r>
            <a:r>
              <a:rPr lang="en-US" sz="1400" dirty="0">
                <a:hlinkClick r:id="rId4"/>
              </a:rPr>
              <a:t>raw@ietf.org</a:t>
            </a:r>
            <a:r>
              <a:rPr lang="en-US" sz="1400" dirty="0"/>
              <a:t>; join here: </a:t>
            </a:r>
            <a:r>
              <a:rPr lang="en-US" sz="1400" dirty="0">
                <a:hlinkClick r:id="rId5"/>
              </a:rPr>
              <a:t>https://www.ietf.org/mailman/listinfo/raw</a:t>
            </a:r>
            <a:r>
              <a:rPr lang="en-US" sz="1400" dirty="0"/>
              <a:t> </a:t>
            </a:r>
          </a:p>
          <a:p>
            <a:r>
              <a:rPr lang="en-US" sz="2200" dirty="0"/>
              <a:t>Updates:</a:t>
            </a:r>
          </a:p>
          <a:p>
            <a:pPr lvl="1">
              <a:lnSpc>
                <a:spcPct val="80000"/>
              </a:lnSpc>
              <a:spcAft>
                <a:spcPts val="600"/>
              </a:spcAft>
            </a:pPr>
            <a:r>
              <a:rPr lang="en-US" sz="1400" dirty="0">
                <a:sym typeface="Wingdings" pitchFamily="2" charset="2"/>
              </a:rPr>
              <a:t>Revised after IESG feedback: RAW Use-Cases, see </a:t>
            </a:r>
            <a:r>
              <a:rPr lang="en-US" sz="1400" dirty="0">
                <a:sym typeface="Wingdings" pitchFamily="2" charset="2"/>
                <a:hlinkClick r:id="rId6"/>
              </a:rPr>
              <a:t>https://datatracker.ietf.org/doc/draft-ietf-raw-use-cases/</a:t>
            </a:r>
            <a:r>
              <a:rPr lang="en-US" sz="1400" dirty="0">
                <a:sym typeface="Wingdings" pitchFamily="2" charset="2"/>
              </a:rPr>
              <a:t> (April  2023)</a:t>
            </a:r>
          </a:p>
          <a:p>
            <a:pPr lvl="1">
              <a:lnSpc>
                <a:spcPct val="80000"/>
              </a:lnSpc>
              <a:spcAft>
                <a:spcPts val="600"/>
              </a:spcAft>
            </a:pPr>
            <a:r>
              <a:rPr lang="en-US" sz="1400" dirty="0">
                <a:sym typeface="Wingdings" pitchFamily="2" charset="2"/>
              </a:rPr>
              <a:t>Both chairs of the RAW WG are stepping down. RAW will likely be folded into the related DETNET WG.</a:t>
            </a:r>
          </a:p>
        </p:txBody>
      </p:sp>
      <p:sp>
        <p:nvSpPr>
          <p:cNvPr id="7" name="Footer Placeholder 6">
            <a:extLst>
              <a:ext uri="{FF2B5EF4-FFF2-40B4-BE49-F238E27FC236}">
                <a16:creationId xmlns:a16="http://schemas.microsoft.com/office/drawing/2014/main" id="{281DB302-5DF1-72C9-2A40-DBB979107264}"/>
              </a:ext>
            </a:extLst>
          </p:cNvPr>
          <p:cNvSpPr>
            <a:spLocks noGrp="1"/>
          </p:cNvSpPr>
          <p:nvPr>
            <p:ph type="ftr" idx="14"/>
          </p:nvPr>
        </p:nvSpPr>
        <p:spPr/>
        <p:txBody>
          <a:bodyPr/>
          <a:lstStyle/>
          <a:p>
            <a:r>
              <a:rPr lang="en-GB"/>
              <a:t>Peter Yee, AKAYLA</a:t>
            </a:r>
            <a:endParaRPr lang="en-GB" dirty="0"/>
          </a:p>
        </p:txBody>
      </p:sp>
      <p:sp>
        <p:nvSpPr>
          <p:cNvPr id="8" name="Slide Number Placeholder 7">
            <a:extLst>
              <a:ext uri="{FF2B5EF4-FFF2-40B4-BE49-F238E27FC236}">
                <a16:creationId xmlns:a16="http://schemas.microsoft.com/office/drawing/2014/main" id="{80C86806-4BC7-7E4C-2896-9C2C53D2FA1B}"/>
              </a:ext>
            </a:extLst>
          </p:cNvPr>
          <p:cNvSpPr>
            <a:spLocks noGrp="1"/>
          </p:cNvSpPr>
          <p:nvPr>
            <p:ph type="sldNum" idx="12"/>
          </p:nvPr>
        </p:nvSpPr>
        <p:spPr/>
        <p:txBody>
          <a:bodyPr/>
          <a:lstStyle/>
          <a:p>
            <a:r>
              <a:rPr lang="en-GB"/>
              <a:t>Slide </a:t>
            </a:r>
            <a:fld id="{440F5867-744E-4AA6-B0ED-4C44D2DFBB7B}" type="slidenum">
              <a:rPr lang="en-GB" smtClean="0"/>
              <a:pPr/>
              <a:t>120</a:t>
            </a:fld>
            <a:endParaRPr lang="en-GB" dirty="0"/>
          </a:p>
        </p:txBody>
      </p:sp>
      <p:sp>
        <p:nvSpPr>
          <p:cNvPr id="9" name="Date Placeholder 8">
            <a:extLst>
              <a:ext uri="{FF2B5EF4-FFF2-40B4-BE49-F238E27FC236}">
                <a16:creationId xmlns:a16="http://schemas.microsoft.com/office/drawing/2014/main" id="{F211049A-2166-08EC-06D0-3BDCD92F81BD}"/>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322261980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Autonomic Networking Integrated Model and Approach (ANIMA)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ANIMA: </a:t>
            </a:r>
            <a:r>
              <a:rPr lang="en-US" sz="2000" dirty="0">
                <a:ea typeface="Arial Unicode MS" pitchFamily="34" charset="-128"/>
                <a:cs typeface="Arial Unicode MS" pitchFamily="34" charset="-128"/>
                <a:hlinkClick r:id="rId3"/>
              </a:rPr>
              <a:t>https://datatracker.ietf.org/group/anima/about/</a:t>
            </a:r>
            <a:endParaRPr lang="en-US" sz="2000" dirty="0">
              <a:ea typeface="Arial Unicode MS" pitchFamily="34" charset="-128"/>
              <a:cs typeface="Arial Unicode MS" pitchFamily="34" charset="-128"/>
            </a:endParaRPr>
          </a:p>
          <a:p>
            <a:pPr>
              <a:lnSpc>
                <a:spcPct val="80000"/>
              </a:lnSpc>
            </a:pPr>
            <a:endParaRPr lang="en-US" sz="2000" dirty="0">
              <a:ea typeface="Arial Unicode MS" pitchFamily="34" charset="-128"/>
              <a:cs typeface="Arial Unicode MS" pitchFamily="34" charset="-128"/>
            </a:endParaRPr>
          </a:p>
          <a:p>
            <a:pPr lvl="1">
              <a:lnSpc>
                <a:spcPct val="80000"/>
              </a:lnSpc>
            </a:pPr>
            <a:r>
              <a:rPr lang="en-US" sz="1400" dirty="0">
                <a:ea typeface="Arial Unicode MS" pitchFamily="34" charset="-128"/>
                <a:cs typeface="Arial Unicode MS" pitchFamily="34" charset="-128"/>
              </a:rPr>
              <a:t>ANIMA designs protocols to allow network operations to be carried out without requiring low-level management of individual devices</a:t>
            </a:r>
            <a:endParaRPr lang="en-US" sz="1400" dirty="0"/>
          </a:p>
          <a:p>
            <a:r>
              <a:rPr lang="en-US" sz="1800" dirty="0"/>
              <a:t>Updates:</a:t>
            </a:r>
          </a:p>
          <a:p>
            <a:pPr lvl="1">
              <a:lnSpc>
                <a:spcPct val="80000"/>
              </a:lnSpc>
              <a:spcAft>
                <a:spcPts val="600"/>
              </a:spcAft>
              <a:defRPr/>
            </a:pPr>
            <a:r>
              <a:rPr lang="en-US" sz="1400" dirty="0"/>
              <a:t>Constrained Join Proxy for Bootstrapping Protocols, see </a:t>
            </a:r>
            <a:r>
              <a:rPr lang="en-US" sz="1400" dirty="0">
                <a:hlinkClick r:id="rId4"/>
              </a:rPr>
              <a:t>https://datatracker.ietf.org/doc/draft-ietf-anima-constrained-join-proxy/</a:t>
            </a:r>
            <a:r>
              <a:rPr lang="en-US" sz="1400" dirty="0"/>
              <a:t> (April 2023)</a:t>
            </a:r>
          </a:p>
          <a:p>
            <a:pPr lvl="1">
              <a:lnSpc>
                <a:spcPct val="80000"/>
              </a:lnSpc>
              <a:spcAft>
                <a:spcPts val="600"/>
              </a:spcAft>
              <a:defRPr/>
            </a:pPr>
            <a:endParaRPr lang="en-US" sz="1400"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90ED54D7-EC0F-6F25-A9C0-EBE4B5612E06}"/>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B6326F6A-99B7-E12E-2B4D-14FDCD786AB2}"/>
              </a:ext>
            </a:extLst>
          </p:cNvPr>
          <p:cNvSpPr>
            <a:spLocks noGrp="1"/>
          </p:cNvSpPr>
          <p:nvPr>
            <p:ph type="sldNum" idx="12"/>
          </p:nvPr>
        </p:nvSpPr>
        <p:spPr/>
        <p:txBody>
          <a:bodyPr/>
          <a:lstStyle/>
          <a:p>
            <a:r>
              <a:rPr lang="en-GB"/>
              <a:t>Slide </a:t>
            </a:r>
            <a:fld id="{440F5867-744E-4AA6-B0ED-4C44D2DFBB7B}" type="slidenum">
              <a:rPr lang="en-GB" smtClean="0"/>
              <a:pPr/>
              <a:t>121</a:t>
            </a:fld>
            <a:endParaRPr lang="en-GB" dirty="0"/>
          </a:p>
        </p:txBody>
      </p:sp>
      <p:sp>
        <p:nvSpPr>
          <p:cNvPr id="4" name="Date Placeholder 3">
            <a:extLst>
              <a:ext uri="{FF2B5EF4-FFF2-40B4-BE49-F238E27FC236}">
                <a16:creationId xmlns:a16="http://schemas.microsoft.com/office/drawing/2014/main" id="{F3A6DCD6-155C-6702-E834-7408CA4D5EEA}"/>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114272342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References</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marL="457200" lvl="1" indent="0">
              <a:lnSpc>
                <a:spcPct val="80000"/>
              </a:lnSpc>
              <a:defRPr/>
            </a:pPr>
            <a:endParaRPr lang="en-US" sz="1200" dirty="0"/>
          </a:p>
          <a:p>
            <a:pPr>
              <a:lnSpc>
                <a:spcPct val="80000"/>
              </a:lnSpc>
              <a:defRPr/>
            </a:pPr>
            <a:r>
              <a:rPr lang="en-US" sz="2000" dirty="0"/>
              <a:t>RFC 7241, “The IEEE 802/IETF Relationship” (RFC 4441 update)</a:t>
            </a:r>
          </a:p>
          <a:p>
            <a:pPr lvl="1">
              <a:lnSpc>
                <a:spcPct val="80000"/>
              </a:lnSpc>
              <a:defRPr/>
            </a:pPr>
            <a:r>
              <a:rPr lang="en-US" sz="1600" dirty="0">
                <a:hlinkClick r:id="rId3"/>
              </a:rPr>
              <a:t>https://datatracker.ietf.org/doc/rfc7241/</a:t>
            </a:r>
            <a:r>
              <a:rPr lang="en-US" sz="1600" dirty="0"/>
              <a:t> </a:t>
            </a:r>
          </a:p>
          <a:p>
            <a:pPr>
              <a:lnSpc>
                <a:spcPct val="80000"/>
              </a:lnSpc>
              <a:spcBef>
                <a:spcPts val="1200"/>
              </a:spcBef>
              <a:defRPr/>
            </a:pPr>
            <a:r>
              <a:rPr lang="en-US" sz="2000" dirty="0"/>
              <a:t>IEEE 802 Liaisons list is available </a:t>
            </a:r>
          </a:p>
          <a:p>
            <a:pPr lvl="1">
              <a:lnSpc>
                <a:spcPct val="80000"/>
              </a:lnSpc>
              <a:defRPr/>
            </a:pPr>
            <a:r>
              <a:rPr lang="en-US" sz="1600" u="sng" dirty="0">
                <a:hlinkClick r:id="rId4"/>
              </a:rPr>
              <a:t>http://ieee-sa.centraldesktop.com/802liaisondb/FrontPage</a:t>
            </a:r>
            <a:endParaRPr lang="en-US" sz="1600" u="sng" dirty="0"/>
          </a:p>
          <a:p>
            <a:pPr lvl="1">
              <a:lnSpc>
                <a:spcPct val="80000"/>
              </a:lnSpc>
              <a:defRPr/>
            </a:pPr>
            <a:endParaRPr lang="en-US" sz="1600" u="sng" dirty="0"/>
          </a:p>
          <a:p>
            <a:pPr marL="0" indent="0">
              <a:lnSpc>
                <a:spcPct val="80000"/>
              </a:lnSpc>
              <a:defRPr/>
            </a:pPr>
            <a:endParaRPr lang="en-US" sz="2200" dirty="0"/>
          </a:p>
        </p:txBody>
      </p:sp>
      <p:sp>
        <p:nvSpPr>
          <p:cNvPr id="2" name="Footer Placeholder 1">
            <a:extLst>
              <a:ext uri="{FF2B5EF4-FFF2-40B4-BE49-F238E27FC236}">
                <a16:creationId xmlns:a16="http://schemas.microsoft.com/office/drawing/2014/main" id="{6FAF9DC9-0440-EABF-47C1-B7CEB2DD8C81}"/>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2166022C-0E64-1172-CD17-1CCDF6AD08FD}"/>
              </a:ext>
            </a:extLst>
          </p:cNvPr>
          <p:cNvSpPr>
            <a:spLocks noGrp="1"/>
          </p:cNvSpPr>
          <p:nvPr>
            <p:ph type="sldNum" idx="12"/>
          </p:nvPr>
        </p:nvSpPr>
        <p:spPr/>
        <p:txBody>
          <a:bodyPr/>
          <a:lstStyle/>
          <a:p>
            <a:r>
              <a:rPr lang="en-GB"/>
              <a:t>Slide </a:t>
            </a:r>
            <a:fld id="{440F5867-744E-4AA6-B0ED-4C44D2DFBB7B}" type="slidenum">
              <a:rPr lang="en-GB" smtClean="0"/>
              <a:pPr/>
              <a:t>122</a:t>
            </a:fld>
            <a:endParaRPr lang="en-GB" dirty="0"/>
          </a:p>
        </p:txBody>
      </p:sp>
      <p:sp>
        <p:nvSpPr>
          <p:cNvPr id="4" name="Date Placeholder 3">
            <a:extLst>
              <a:ext uri="{FF2B5EF4-FFF2-40B4-BE49-F238E27FC236}">
                <a16:creationId xmlns:a16="http://schemas.microsoft.com/office/drawing/2014/main" id="{8823A85B-C52A-4C3C-6DE8-593CAA046089}"/>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306407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Volunteer Editor Contacts</a:t>
            </a:r>
            <a:endParaRPr lang="en-GB" dirty="0"/>
          </a:p>
        </p:txBody>
      </p:sp>
      <p:sp>
        <p:nvSpPr>
          <p:cNvPr id="8" name="Rectangle 3"/>
          <p:cNvSpPr>
            <a:spLocks noGrp="1" noChangeArrowheads="1"/>
          </p:cNvSpPr>
          <p:nvPr>
            <p:ph idx="1"/>
          </p:nvPr>
        </p:nvSpPr>
        <p:spPr>
          <a:xfrm>
            <a:off x="907283" y="1524000"/>
            <a:ext cx="10361084" cy="4876800"/>
          </a:xfrm>
          <a:noFill/>
        </p:spPr>
        <p:txBody>
          <a:bodyPr/>
          <a:lstStyle/>
          <a:p>
            <a:pPr marL="342900" lvl="1" indent="-342900">
              <a:buFontTx/>
              <a:buChar char="•"/>
            </a:pPr>
            <a:r>
              <a:rPr lang="en-US" sz="1600" b="1" dirty="0"/>
              <a:t>WG – Robert Stacey </a:t>
            </a:r>
            <a:r>
              <a:rPr lang="en-US" sz="1600" dirty="0"/>
              <a:t>– </a:t>
            </a:r>
            <a:r>
              <a:rPr lang="en-US" sz="1600" dirty="0">
                <a:hlinkClick r:id="rId3"/>
              </a:rPr>
              <a:t>robert.stacey@intel.com</a:t>
            </a:r>
            <a:endParaRPr lang="en-US" sz="1600" b="1" dirty="0"/>
          </a:p>
          <a:p>
            <a:pPr marL="342900" lvl="1" indent="-342900">
              <a:buFontTx/>
              <a:buChar char="•"/>
            </a:pPr>
            <a:r>
              <a:rPr lang="en-US" sz="1600" b="1" dirty="0" err="1"/>
              <a:t>TGbb</a:t>
            </a:r>
            <a:r>
              <a:rPr lang="en-US" sz="1600" b="1" dirty="0"/>
              <a:t> – Volker Jungnickel </a:t>
            </a:r>
            <a:r>
              <a:rPr lang="en-US" sz="1600" dirty="0"/>
              <a:t>– </a:t>
            </a:r>
            <a:r>
              <a:rPr lang="en-US" sz="1600" dirty="0">
                <a:hlinkClick r:id="rId4"/>
              </a:rPr>
              <a:t>volker.jungnickel@hhi.fraunhofer.de</a:t>
            </a:r>
            <a:r>
              <a:rPr lang="en-US" sz="1600" dirty="0"/>
              <a:t> , </a:t>
            </a:r>
            <a:r>
              <a:rPr lang="en-US" sz="1600" b="1" dirty="0"/>
              <a:t>Harry Bims </a:t>
            </a:r>
            <a:r>
              <a:rPr lang="en-US" sz="1600" dirty="0">
                <a:hlinkClick r:id="rId5"/>
              </a:rPr>
              <a:t>harrybims@me.com</a:t>
            </a:r>
            <a:r>
              <a:rPr lang="en-US" sz="1600" dirty="0"/>
              <a:t> </a:t>
            </a:r>
          </a:p>
          <a:p>
            <a:pPr marL="342900" lvl="1" indent="-342900">
              <a:buFontTx/>
              <a:buChar char="•"/>
            </a:pPr>
            <a:r>
              <a:rPr lang="en-US" sz="1600" b="1" dirty="0" err="1"/>
              <a:t>TGbc</a:t>
            </a:r>
            <a:r>
              <a:rPr lang="en-US" sz="1600" b="1" dirty="0"/>
              <a:t> – Carol Ansley </a:t>
            </a:r>
            <a:r>
              <a:rPr lang="en-US" sz="1600" dirty="0"/>
              <a:t>– </a:t>
            </a:r>
            <a:r>
              <a:rPr lang="en-US" sz="1600" dirty="0">
                <a:hlinkClick r:id="rId6"/>
              </a:rPr>
              <a:t>carol@ansley.com</a:t>
            </a:r>
            <a:r>
              <a:rPr lang="en-US" sz="1600" dirty="0"/>
              <a:t> </a:t>
            </a:r>
          </a:p>
          <a:p>
            <a:pPr marL="342900" lvl="1" indent="-342900">
              <a:buFontTx/>
              <a:buChar char="•"/>
            </a:pPr>
            <a:r>
              <a:rPr lang="en-US" sz="1600" b="1" dirty="0" err="1"/>
              <a:t>TGbe</a:t>
            </a:r>
            <a:r>
              <a:rPr lang="en-US" sz="1600" b="1" dirty="0"/>
              <a:t> – Edward Au </a:t>
            </a:r>
            <a:r>
              <a:rPr lang="en-US" sz="1600" dirty="0"/>
              <a:t>– </a:t>
            </a:r>
            <a:r>
              <a:rPr lang="en-US" sz="1600" u="sng" dirty="0">
                <a:hlinkClick r:id="rId7"/>
              </a:rPr>
              <a:t>edward.ks.au@gmail.com</a:t>
            </a:r>
            <a:r>
              <a:rPr lang="en-US" sz="1600" u="sng" dirty="0"/>
              <a:t> </a:t>
            </a:r>
            <a:r>
              <a:rPr lang="en-US" sz="1600" dirty="0"/>
              <a:t> </a:t>
            </a:r>
          </a:p>
          <a:p>
            <a:pPr marL="342900" lvl="1" indent="-342900">
              <a:buFontTx/>
              <a:buChar char="•"/>
            </a:pPr>
            <a:r>
              <a:rPr lang="en-US" sz="1600" b="1" dirty="0" err="1"/>
              <a:t>TGbf</a:t>
            </a:r>
            <a:r>
              <a:rPr lang="en-US" sz="1600" b="1" dirty="0"/>
              <a:t> – Claudio da Silva </a:t>
            </a:r>
            <a:r>
              <a:rPr lang="en-US" sz="1600" dirty="0"/>
              <a:t>– </a:t>
            </a:r>
            <a:r>
              <a:rPr lang="en-US" sz="1600" dirty="0">
                <a:hlinkClick r:id="rId8"/>
              </a:rPr>
              <a:t>claudiodasilva@meta.com</a:t>
            </a:r>
            <a:r>
              <a:rPr lang="en-US" sz="1600" dirty="0"/>
              <a:t> </a:t>
            </a:r>
          </a:p>
          <a:p>
            <a:pPr marL="342900" lvl="1" indent="-342900">
              <a:buFontTx/>
              <a:buChar char="•"/>
            </a:pPr>
            <a:r>
              <a:rPr lang="en-US" sz="1600" b="1" dirty="0" err="1"/>
              <a:t>TGbh</a:t>
            </a:r>
            <a:r>
              <a:rPr lang="en-US" sz="1600" b="1" dirty="0"/>
              <a:t> – Carol Ansley </a:t>
            </a:r>
            <a:r>
              <a:rPr lang="en-US" sz="1600" dirty="0"/>
              <a:t>– </a:t>
            </a:r>
            <a:r>
              <a:rPr lang="en-US" sz="1600" dirty="0">
                <a:hlinkClick r:id="rId6"/>
              </a:rPr>
              <a:t>carol@ansley.com</a:t>
            </a:r>
            <a:r>
              <a:rPr lang="en-US" sz="1600" dirty="0"/>
              <a:t> </a:t>
            </a:r>
          </a:p>
          <a:p>
            <a:pPr marL="342900" lvl="1" indent="-342900">
              <a:buFontTx/>
              <a:buChar char="•"/>
            </a:pPr>
            <a:r>
              <a:rPr lang="en-US" sz="1600" b="1" dirty="0" err="1"/>
              <a:t>TGbi</a:t>
            </a:r>
            <a:r>
              <a:rPr lang="en-US" sz="1600" b="1" dirty="0"/>
              <a:t> – Po-kai Huang </a:t>
            </a:r>
            <a:r>
              <a:rPr lang="en-US" sz="1600" dirty="0"/>
              <a:t>– </a:t>
            </a:r>
            <a:r>
              <a:rPr lang="en-US" sz="1600" dirty="0">
                <a:hlinkClick r:id="rId9"/>
              </a:rPr>
              <a:t>po-kai.huang@intel.com</a:t>
            </a:r>
            <a:r>
              <a:rPr lang="en-US" sz="1600" dirty="0"/>
              <a:t> </a:t>
            </a:r>
          </a:p>
          <a:p>
            <a:pPr marL="342900" lvl="1" indent="-342900">
              <a:buFontTx/>
              <a:buChar char="•"/>
            </a:pPr>
            <a:r>
              <a:rPr lang="en-US" sz="1600" b="1" dirty="0" err="1"/>
              <a:t>TGbk</a:t>
            </a:r>
            <a:r>
              <a:rPr lang="en-US" sz="1600" b="1" dirty="0"/>
              <a:t> – Roy Want </a:t>
            </a:r>
            <a:r>
              <a:rPr lang="en-US" sz="1600" dirty="0">
                <a:hlinkClick r:id="rId10"/>
              </a:rPr>
              <a:t>RoyWant@google.com</a:t>
            </a:r>
            <a:endParaRPr lang="en-US" sz="1600" dirty="0"/>
          </a:p>
          <a:p>
            <a:pPr marL="342900" lvl="1" indent="-342900">
              <a:buFontTx/>
              <a:buChar char="•"/>
            </a:pPr>
            <a:r>
              <a:rPr lang="en-US" sz="1600" b="1" dirty="0" err="1"/>
              <a:t>REVme</a:t>
            </a:r>
            <a:r>
              <a:rPr lang="en-US" sz="1600" b="1" dirty="0"/>
              <a:t> – Emily Qi </a:t>
            </a:r>
            <a:r>
              <a:rPr lang="en-US" sz="1600" dirty="0"/>
              <a:t>– </a:t>
            </a:r>
            <a:r>
              <a:rPr lang="en-US" sz="1600" b="0" dirty="0">
                <a:hlinkClick r:id="rId11"/>
              </a:rPr>
              <a:t>emily.h.qi@intel.com</a:t>
            </a:r>
            <a:r>
              <a:rPr lang="en-US" sz="1600" dirty="0"/>
              <a:t>, </a:t>
            </a:r>
            <a:r>
              <a:rPr lang="en-US" sz="1600" b="1" dirty="0"/>
              <a:t>Edward Au </a:t>
            </a:r>
            <a:r>
              <a:rPr lang="en-US" sz="1600" dirty="0"/>
              <a:t>– </a:t>
            </a:r>
            <a:r>
              <a:rPr lang="en-US" sz="1600" b="0" u="sng" dirty="0">
                <a:hlinkClick r:id="rId7"/>
              </a:rPr>
              <a:t>edward.ks.au@</a:t>
            </a:r>
            <a:r>
              <a:rPr lang="en-US" sz="1600" u="sng" dirty="0">
                <a:hlinkClick r:id="rId7"/>
              </a:rPr>
              <a:t>gmail.com</a:t>
            </a:r>
            <a:r>
              <a:rPr lang="en-US" sz="1600" u="sng" dirty="0"/>
              <a:t> </a:t>
            </a:r>
            <a:r>
              <a:rPr lang="en-US" sz="1600" dirty="0"/>
              <a:t> </a:t>
            </a:r>
          </a:p>
          <a:p>
            <a:pPr lvl="1"/>
            <a:endParaRPr lang="en-US" sz="1600" dirty="0"/>
          </a:p>
        </p:txBody>
      </p:sp>
      <p:sp>
        <p:nvSpPr>
          <p:cNvPr id="3" name="Footer Placeholder 2">
            <a:extLst>
              <a:ext uri="{FF2B5EF4-FFF2-40B4-BE49-F238E27FC236}">
                <a16:creationId xmlns:a16="http://schemas.microsoft.com/office/drawing/2014/main" id="{4855EA02-3921-1060-5B62-50A255C5F949}"/>
              </a:ext>
            </a:extLst>
          </p:cNvPr>
          <p:cNvSpPr>
            <a:spLocks noGrp="1"/>
          </p:cNvSpPr>
          <p:nvPr>
            <p:ph type="ftr" idx="14"/>
          </p:nvPr>
        </p:nvSpPr>
        <p:spPr/>
        <p:txBody>
          <a:bodyPr/>
          <a:lstStyle/>
          <a:p>
            <a:r>
              <a:rPr lang="en-GB"/>
              <a:t>Robert Stacey, Intel</a:t>
            </a:r>
            <a:endParaRPr lang="en-GB" dirty="0"/>
          </a:p>
        </p:txBody>
      </p:sp>
      <p:sp>
        <p:nvSpPr>
          <p:cNvPr id="7" name="Slide Number Placeholder 6">
            <a:extLst>
              <a:ext uri="{FF2B5EF4-FFF2-40B4-BE49-F238E27FC236}">
                <a16:creationId xmlns:a16="http://schemas.microsoft.com/office/drawing/2014/main" id="{48DA6E57-C6B6-7087-5052-AF2ADA1A89F8}"/>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9" name="Date Placeholder 8">
            <a:extLst>
              <a:ext uri="{FF2B5EF4-FFF2-40B4-BE49-F238E27FC236}">
                <a16:creationId xmlns:a16="http://schemas.microsoft.com/office/drawing/2014/main" id="{8B22AB3E-0CCF-1B95-E8E1-015E58D1C3A2}"/>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280669931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458" y="685800"/>
            <a:ext cx="10361084" cy="1065213"/>
          </a:xfrm>
        </p:spPr>
        <p:txBody>
          <a:bodyPr/>
          <a:lstStyle/>
          <a:p>
            <a:r>
              <a:rPr lang="en-GB" dirty="0"/>
              <a:t>May 16 roundtable status report</a:t>
            </a:r>
          </a:p>
        </p:txBody>
      </p:sp>
      <p:sp>
        <p:nvSpPr>
          <p:cNvPr id="9218" name="Rectangle 2"/>
          <p:cNvSpPr>
            <a:spLocks noGrp="1" noChangeArrowheads="1"/>
          </p:cNvSpPr>
          <p:nvPr>
            <p:ph idx="1"/>
          </p:nvPr>
        </p:nvSpPr>
        <p:spPr>
          <a:xfrm>
            <a:off x="965200" y="1600200"/>
            <a:ext cx="10361084" cy="4800600"/>
          </a:xfrm>
          <a:ln/>
        </p:spPr>
        <p:txBody>
          <a:bodyPr/>
          <a:lstStyle/>
          <a:p>
            <a:r>
              <a:rPr lang="en-GB" sz="1600" dirty="0"/>
              <a:t>11bc – </a:t>
            </a:r>
            <a:r>
              <a:rPr lang="en-GB" sz="1600" b="0" dirty="0"/>
              <a:t>Almost in publication editing</a:t>
            </a:r>
          </a:p>
          <a:p>
            <a:r>
              <a:rPr lang="en-GB" sz="1600" dirty="0"/>
              <a:t>11bb –</a:t>
            </a:r>
            <a:r>
              <a:rPr lang="en-GB" sz="1600" b="0" dirty="0"/>
              <a:t> Almost in publication editing</a:t>
            </a:r>
          </a:p>
          <a:p>
            <a:r>
              <a:rPr lang="en-GB" sz="1600" dirty="0"/>
              <a:t>11be –</a:t>
            </a:r>
            <a:r>
              <a:rPr lang="en-GB" sz="1600" b="0" dirty="0"/>
              <a:t> Still having fun. 1005 pages for D3.1. Aligning with baseline (</a:t>
            </a:r>
            <a:r>
              <a:rPr lang="en-GB" sz="1600" b="0" dirty="0" err="1"/>
              <a:t>REVme</a:t>
            </a:r>
            <a:r>
              <a:rPr lang="en-GB" sz="1600" b="0" dirty="0"/>
              <a:t> D3.0). Need a draft of clause 6. Target for D4.0 is still July. Still have 1700 comments to resolve.</a:t>
            </a:r>
            <a:endParaRPr lang="en-US" sz="1600" b="0" dirty="0"/>
          </a:p>
          <a:p>
            <a:r>
              <a:rPr lang="en-US" sz="1600" dirty="0"/>
              <a:t>11bf </a:t>
            </a:r>
            <a:r>
              <a:rPr lang="en-GB" sz="1600" dirty="0"/>
              <a:t>– </a:t>
            </a:r>
            <a:r>
              <a:rPr lang="en-GB" sz="1600" b="0" dirty="0"/>
              <a:t>50% of comments resolved. Hope to have D2.0 out of July. Working on clause 6.</a:t>
            </a:r>
            <a:endParaRPr lang="en-US" sz="1600" b="0" dirty="0"/>
          </a:p>
          <a:p>
            <a:r>
              <a:rPr lang="en-GB" sz="1600" dirty="0"/>
              <a:t>11bh – </a:t>
            </a:r>
            <a:r>
              <a:rPr lang="en-GB" sz="1600" b="0" dirty="0"/>
              <a:t>Approved release of D1.0; going to initial ballot out of this meeting.</a:t>
            </a:r>
          </a:p>
          <a:p>
            <a:r>
              <a:rPr lang="en-GB" sz="1600" dirty="0"/>
              <a:t>11bi – </a:t>
            </a:r>
            <a:r>
              <a:rPr lang="en-GB" sz="1600" b="0" dirty="0"/>
              <a:t>Still working on proposed draft text. Based on adjusted timeline expect D0.1 out of September session.</a:t>
            </a:r>
          </a:p>
          <a:p>
            <a:r>
              <a:rPr lang="en-GB" sz="1600" dirty="0"/>
              <a:t>11bk</a:t>
            </a:r>
            <a:r>
              <a:rPr lang="en-GB" sz="1600" b="0" dirty="0"/>
              <a:t> – Still working on SFD, on rev 2. Might have already converged, so will freeze that and move forward with amendment text. D0.1 out of this session.</a:t>
            </a:r>
          </a:p>
          <a:p>
            <a:r>
              <a:rPr lang="en-GB" sz="1600" dirty="0" err="1"/>
              <a:t>REVme</a:t>
            </a:r>
            <a:r>
              <a:rPr lang="en-GB" sz="1600" dirty="0"/>
              <a:t> – </a:t>
            </a:r>
            <a:r>
              <a:rPr lang="en-GB" sz="1600" b="0" dirty="0"/>
              <a:t>Have 417 comments on D3.0. Target D4.0 out of July with initial SA ballot in September. Role in 11az/bd/</a:t>
            </a:r>
            <a:r>
              <a:rPr lang="en-GB" sz="1600" b="0" dirty="0" err="1"/>
              <a:t>bc</a:t>
            </a:r>
            <a:r>
              <a:rPr lang="en-GB" sz="1600" b="0" dirty="0"/>
              <a:t>/bb target around Feb 2024.</a:t>
            </a:r>
          </a:p>
          <a:p>
            <a:endParaRPr lang="en-GB" sz="1400" dirty="0"/>
          </a:p>
          <a:p>
            <a:endParaRPr lang="en-US" sz="1400" dirty="0"/>
          </a:p>
          <a:p>
            <a:r>
              <a:rPr lang="en-GB" sz="2000" dirty="0"/>
              <a:t>  </a:t>
            </a:r>
          </a:p>
          <a:p>
            <a:endParaRPr lang="en-GB" sz="2000" dirty="0"/>
          </a:p>
        </p:txBody>
      </p:sp>
      <p:sp>
        <p:nvSpPr>
          <p:cNvPr id="3" name="Footer Placeholder 2">
            <a:extLst>
              <a:ext uri="{FF2B5EF4-FFF2-40B4-BE49-F238E27FC236}">
                <a16:creationId xmlns:a16="http://schemas.microsoft.com/office/drawing/2014/main" id="{42026A4A-D3A6-E278-9E23-89E7009A2C38}"/>
              </a:ext>
            </a:extLst>
          </p:cNvPr>
          <p:cNvSpPr>
            <a:spLocks noGrp="1"/>
          </p:cNvSpPr>
          <p:nvPr>
            <p:ph type="ftr" idx="14"/>
          </p:nvPr>
        </p:nvSpPr>
        <p:spPr/>
        <p:txBody>
          <a:bodyPr/>
          <a:lstStyle/>
          <a:p>
            <a:r>
              <a:rPr lang="en-GB"/>
              <a:t>Robert Stacey, Intel</a:t>
            </a:r>
            <a:endParaRPr lang="en-GB" dirty="0"/>
          </a:p>
        </p:txBody>
      </p:sp>
      <p:sp>
        <p:nvSpPr>
          <p:cNvPr id="7" name="Slide Number Placeholder 6">
            <a:extLst>
              <a:ext uri="{FF2B5EF4-FFF2-40B4-BE49-F238E27FC236}">
                <a16:creationId xmlns:a16="http://schemas.microsoft.com/office/drawing/2014/main" id="{2C710B39-90FA-B918-12C6-345774FA6C48}"/>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8" name="Date Placeholder 7">
            <a:extLst>
              <a:ext uri="{FF2B5EF4-FFF2-40B4-BE49-F238E27FC236}">
                <a16:creationId xmlns:a16="http://schemas.microsoft.com/office/drawing/2014/main" id="{5A89B996-91CE-ED16-3AF2-025A519C9C56}"/>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28703614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5FAE9-1E36-467B-9DC7-4B8F70B1E1A4}"/>
              </a:ext>
            </a:extLst>
          </p:cNvPr>
          <p:cNvSpPr>
            <a:spLocks noGrp="1"/>
          </p:cNvSpPr>
          <p:nvPr>
            <p:ph type="title"/>
          </p:nvPr>
        </p:nvSpPr>
        <p:spPr/>
        <p:txBody>
          <a:bodyPr/>
          <a:lstStyle/>
          <a:p>
            <a:r>
              <a:rPr lang="en-US" dirty="0"/>
              <a:t>ANA changes March to May</a:t>
            </a:r>
          </a:p>
        </p:txBody>
      </p:sp>
      <p:sp>
        <p:nvSpPr>
          <p:cNvPr id="7" name="Rectangle 1">
            <a:extLst>
              <a:ext uri="{FF2B5EF4-FFF2-40B4-BE49-F238E27FC236}">
                <a16:creationId xmlns:a16="http://schemas.microsoft.com/office/drawing/2014/main" id="{4171984E-1895-4221-904F-B876997E2F98}"/>
              </a:ext>
            </a:extLst>
          </p:cNvPr>
          <p:cNvSpPr>
            <a:spLocks noChangeArrowheads="1"/>
          </p:cNvSpPr>
          <p:nvPr/>
        </p:nvSpPr>
        <p:spPr bwMode="auto">
          <a:xfrm>
            <a:off x="843176" y="1565887"/>
            <a:ext cx="4982454"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Here are the ANA assignments, releases, etc. since the March 2023 session:</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1">
            <a:hlinkClick r:id="rId2"/>
            <a:extLst>
              <a:ext uri="{FF2B5EF4-FFF2-40B4-BE49-F238E27FC236}">
                <a16:creationId xmlns:a16="http://schemas.microsoft.com/office/drawing/2014/main" id="{A874877D-75BE-CDCC-F3F3-2D8B7475DA70}"/>
              </a:ext>
            </a:extLst>
          </p:cNvPr>
          <p:cNvSpPr>
            <a:spLocks noChangeArrowheads="1"/>
          </p:cNvSpPr>
          <p:nvPr/>
        </p:nvSpPr>
        <p:spPr bwMode="auto">
          <a:xfrm>
            <a:off x="914400" y="33067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Table 8">
            <a:extLst>
              <a:ext uri="{FF2B5EF4-FFF2-40B4-BE49-F238E27FC236}">
                <a16:creationId xmlns:a16="http://schemas.microsoft.com/office/drawing/2014/main" id="{3EDD3957-35C0-7DB1-3E5B-F6982D345B22}"/>
              </a:ext>
            </a:extLst>
          </p:cNvPr>
          <p:cNvGraphicFramePr>
            <a:graphicFrameLocks noGrp="1"/>
          </p:cNvGraphicFramePr>
          <p:nvPr>
            <p:extLst>
              <p:ext uri="{D42A27DB-BD31-4B8C-83A1-F6EECF244321}">
                <p14:modId xmlns:p14="http://schemas.microsoft.com/office/powerpoint/2010/main" val="3211144731"/>
              </p:ext>
            </p:extLst>
          </p:nvPr>
        </p:nvGraphicFramePr>
        <p:xfrm>
          <a:off x="839787" y="2306863"/>
          <a:ext cx="10361613" cy="1228500"/>
        </p:xfrm>
        <a:graphic>
          <a:graphicData uri="http://schemas.openxmlformats.org/drawingml/2006/table">
            <a:tbl>
              <a:tblPr>
                <a:tableStyleId>{5C22544A-7EE6-4342-B048-85BDC9FD1C3A}</a:tableStyleId>
              </a:tblPr>
              <a:tblGrid>
                <a:gridCol w="659234">
                  <a:extLst>
                    <a:ext uri="{9D8B030D-6E8A-4147-A177-3AD203B41FA5}">
                      <a16:colId xmlns:a16="http://schemas.microsoft.com/office/drawing/2014/main" val="3349185402"/>
                    </a:ext>
                  </a:extLst>
                </a:gridCol>
                <a:gridCol w="449831">
                  <a:extLst>
                    <a:ext uri="{9D8B030D-6E8A-4147-A177-3AD203B41FA5}">
                      <a16:colId xmlns:a16="http://schemas.microsoft.com/office/drawing/2014/main" val="685778492"/>
                    </a:ext>
                  </a:extLst>
                </a:gridCol>
                <a:gridCol w="449831">
                  <a:extLst>
                    <a:ext uri="{9D8B030D-6E8A-4147-A177-3AD203B41FA5}">
                      <a16:colId xmlns:a16="http://schemas.microsoft.com/office/drawing/2014/main" val="2416159281"/>
                    </a:ext>
                  </a:extLst>
                </a:gridCol>
                <a:gridCol w="659234">
                  <a:extLst>
                    <a:ext uri="{9D8B030D-6E8A-4147-A177-3AD203B41FA5}">
                      <a16:colId xmlns:a16="http://schemas.microsoft.com/office/drawing/2014/main" val="3317012021"/>
                    </a:ext>
                  </a:extLst>
                </a:gridCol>
                <a:gridCol w="535143">
                  <a:extLst>
                    <a:ext uri="{9D8B030D-6E8A-4147-A177-3AD203B41FA5}">
                      <a16:colId xmlns:a16="http://schemas.microsoft.com/office/drawing/2014/main" val="3019094258"/>
                    </a:ext>
                  </a:extLst>
                </a:gridCol>
                <a:gridCol w="1287446">
                  <a:extLst>
                    <a:ext uri="{9D8B030D-6E8A-4147-A177-3AD203B41FA5}">
                      <a16:colId xmlns:a16="http://schemas.microsoft.com/office/drawing/2014/main" val="1571515562"/>
                    </a:ext>
                  </a:extLst>
                </a:gridCol>
                <a:gridCol w="868638">
                  <a:extLst>
                    <a:ext uri="{9D8B030D-6E8A-4147-A177-3AD203B41FA5}">
                      <a16:colId xmlns:a16="http://schemas.microsoft.com/office/drawing/2014/main" val="155029762"/>
                    </a:ext>
                  </a:extLst>
                </a:gridCol>
                <a:gridCol w="659234">
                  <a:extLst>
                    <a:ext uri="{9D8B030D-6E8A-4147-A177-3AD203B41FA5}">
                      <a16:colId xmlns:a16="http://schemas.microsoft.com/office/drawing/2014/main" val="1295851368"/>
                    </a:ext>
                  </a:extLst>
                </a:gridCol>
                <a:gridCol w="659234">
                  <a:extLst>
                    <a:ext uri="{9D8B030D-6E8A-4147-A177-3AD203B41FA5}">
                      <a16:colId xmlns:a16="http://schemas.microsoft.com/office/drawing/2014/main" val="2383620771"/>
                    </a:ext>
                  </a:extLst>
                </a:gridCol>
                <a:gridCol w="1287446">
                  <a:extLst>
                    <a:ext uri="{9D8B030D-6E8A-4147-A177-3AD203B41FA5}">
                      <a16:colId xmlns:a16="http://schemas.microsoft.com/office/drawing/2014/main" val="3382517693"/>
                    </a:ext>
                  </a:extLst>
                </a:gridCol>
                <a:gridCol w="449831">
                  <a:extLst>
                    <a:ext uri="{9D8B030D-6E8A-4147-A177-3AD203B41FA5}">
                      <a16:colId xmlns:a16="http://schemas.microsoft.com/office/drawing/2014/main" val="1297758717"/>
                    </a:ext>
                  </a:extLst>
                </a:gridCol>
                <a:gridCol w="1287446">
                  <a:extLst>
                    <a:ext uri="{9D8B030D-6E8A-4147-A177-3AD203B41FA5}">
                      <a16:colId xmlns:a16="http://schemas.microsoft.com/office/drawing/2014/main" val="4000003312"/>
                    </a:ext>
                  </a:extLst>
                </a:gridCol>
                <a:gridCol w="449831">
                  <a:extLst>
                    <a:ext uri="{9D8B030D-6E8A-4147-A177-3AD203B41FA5}">
                      <a16:colId xmlns:a16="http://schemas.microsoft.com/office/drawing/2014/main" val="671178302"/>
                    </a:ext>
                  </a:extLst>
                </a:gridCol>
                <a:gridCol w="659234">
                  <a:extLst>
                    <a:ext uri="{9D8B030D-6E8A-4147-A177-3AD203B41FA5}">
                      <a16:colId xmlns:a16="http://schemas.microsoft.com/office/drawing/2014/main" val="3268326651"/>
                    </a:ext>
                  </a:extLst>
                </a:gridCol>
              </a:tblGrid>
              <a:tr h="204750">
                <a:tc>
                  <a:txBody>
                    <a:bodyPr/>
                    <a:lstStyle/>
                    <a:p>
                      <a:pPr algn="l" fontAlgn="t"/>
                      <a:r>
                        <a:rPr lang="en-US" sz="600" u="none" strike="noStrike">
                          <a:effectLst/>
                        </a:rPr>
                        <a:t>TransactionID</a:t>
                      </a:r>
                      <a:endParaRPr lang="en-US" sz="600" b="1"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Type</a:t>
                      </a:r>
                      <a:endParaRPr lang="en-US" sz="600" b="1"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Status</a:t>
                      </a:r>
                      <a:endParaRPr lang="en-US" sz="600" b="1"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User</a:t>
                      </a:r>
                      <a:endParaRPr lang="en-US" sz="600" b="1"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Group</a:t>
                      </a:r>
                      <a:endParaRPr lang="en-US" sz="600" b="1"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Resource</a:t>
                      </a:r>
                      <a:endParaRPr lang="en-US" sz="600" b="1"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Ref Doc</a:t>
                      </a:r>
                      <a:endParaRPr lang="en-US" sz="600" b="1"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Ref Subclause</a:t>
                      </a:r>
                      <a:endParaRPr lang="en-US" sz="600" b="1"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Ref Location</a:t>
                      </a:r>
                      <a:endParaRPr lang="en-US" sz="600" b="1"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Name</a:t>
                      </a:r>
                      <a:endParaRPr lang="en-US" sz="600" b="1"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Req Value</a:t>
                      </a:r>
                      <a:endParaRPr lang="en-US" sz="600" b="1"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Description</a:t>
                      </a:r>
                      <a:endParaRPr lang="en-US" sz="600" b="1"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Allocated Value</a:t>
                      </a:r>
                      <a:endParaRPr lang="en-US" sz="600" b="1"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Requested</a:t>
                      </a:r>
                      <a:endParaRPr lang="en-US" sz="600" b="1" i="0" u="none" strike="noStrike">
                        <a:effectLst/>
                        <a:latin typeface="Arial" panose="020B0604020202020204" pitchFamily="34" charset="0"/>
                      </a:endParaRPr>
                    </a:p>
                  </a:txBody>
                  <a:tcPr marL="4653" marR="4653" marT="4653" marB="0"/>
                </a:tc>
                <a:extLst>
                  <a:ext uri="{0D108BD9-81ED-4DB2-BD59-A6C34878D82A}">
                    <a16:rowId xmlns:a16="http://schemas.microsoft.com/office/drawing/2014/main" val="3468723742"/>
                  </a:ext>
                </a:extLst>
              </a:tr>
              <a:tr h="204750">
                <a:tc>
                  <a:txBody>
                    <a:bodyPr/>
                    <a:lstStyle/>
                    <a:p>
                      <a:pPr algn="r" fontAlgn="t"/>
                      <a:r>
                        <a:rPr lang="en-US" sz="600" u="none" strike="noStrike">
                          <a:effectLst/>
                        </a:rPr>
                        <a:t>1408</a:t>
                      </a:r>
                      <a:endParaRPr lang="en-US" sz="600" b="0"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Allocate</a:t>
                      </a:r>
                      <a:endParaRPr lang="en-US" sz="600" b="0"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Successful</a:t>
                      </a:r>
                      <a:endParaRPr lang="en-US" sz="600" b="0"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Emily Qi</a:t>
                      </a:r>
                      <a:endParaRPr lang="en-US" sz="600" b="0" i="0" u="none" strike="noStrike">
                        <a:effectLst/>
                        <a:latin typeface="Arial" panose="020B0604020202020204" pitchFamily="34" charset="0"/>
                      </a:endParaRPr>
                    </a:p>
                  </a:txBody>
                  <a:tcPr marL="4653" marR="4653" marT="4653" marB="0"/>
                </a:tc>
                <a:tc>
                  <a:txBody>
                    <a:bodyPr/>
                    <a:lstStyle/>
                    <a:p>
                      <a:pPr algn="l" fontAlgn="t"/>
                      <a:r>
                        <a:rPr lang="en-US" sz="600" u="sng" strike="noStrike">
                          <a:effectLst/>
                          <a:hlinkClick r:id="rId3" action="ppaction://hlinkfile"/>
                        </a:rPr>
                        <a:t>TGme</a:t>
                      </a:r>
                      <a:endParaRPr lang="en-US" sz="600" b="0" i="0" u="sng" strike="noStrike">
                        <a:solidFill>
                          <a:srgbClr val="0000FF"/>
                        </a:solidFill>
                        <a:effectLst/>
                        <a:latin typeface="Arial" panose="020B0604020202020204" pitchFamily="34" charset="0"/>
                      </a:endParaRPr>
                    </a:p>
                  </a:txBody>
                  <a:tcPr marL="4653" marR="4653" marT="4653" marB="0"/>
                </a:tc>
                <a:tc>
                  <a:txBody>
                    <a:bodyPr/>
                    <a:lstStyle/>
                    <a:p>
                      <a:pPr algn="l" fontAlgn="t"/>
                      <a:r>
                        <a:rPr lang="en-US" sz="600" u="sng" strike="noStrike">
                          <a:effectLst/>
                          <a:hlinkClick r:id="rId4" action="ppaction://hlinkfile"/>
                        </a:rPr>
                        <a:t>SubelementIDsNeighborReport</a:t>
                      </a:r>
                      <a:endParaRPr lang="en-US" sz="600" b="0" i="0" u="sng" strike="noStrike">
                        <a:solidFill>
                          <a:srgbClr val="0000FF"/>
                        </a:solidFill>
                        <a:effectLst/>
                        <a:latin typeface="Arial" panose="020B0604020202020204" pitchFamily="34" charset="0"/>
                      </a:endParaRPr>
                    </a:p>
                  </a:txBody>
                  <a:tcPr marL="4653" marR="4653" marT="4653" marB="0"/>
                </a:tc>
                <a:tc>
                  <a:txBody>
                    <a:bodyPr/>
                    <a:lstStyle/>
                    <a:p>
                      <a:pPr algn="l" fontAlgn="t"/>
                      <a:r>
                        <a:rPr lang="en-US" sz="600" u="none" strike="noStrike">
                          <a:effectLst/>
                        </a:rPr>
                        <a:t>IEEE P802.11REVme_D2.1</a:t>
                      </a:r>
                      <a:endParaRPr lang="en-US" sz="600" b="0"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9.4.2.36</a:t>
                      </a:r>
                      <a:endParaRPr lang="en-US" sz="600" b="0"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Table 9-210</a:t>
                      </a:r>
                      <a:endParaRPr lang="en-US" sz="600" b="0"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HE 6 GHz Band Capabilities</a:t>
                      </a:r>
                      <a:endParaRPr lang="en-US" sz="600" b="0" i="0" u="none" strike="noStrike">
                        <a:effectLst/>
                        <a:latin typeface="Arial" panose="020B0604020202020204" pitchFamily="34" charset="0"/>
                      </a:endParaRPr>
                    </a:p>
                  </a:txBody>
                  <a:tcPr marL="4653" marR="4653" marT="4653" marB="0"/>
                </a:tc>
                <a:tc>
                  <a:txBody>
                    <a:bodyPr/>
                    <a:lstStyle/>
                    <a:p>
                      <a:pPr algn="l" fontAlgn="t"/>
                      <a:endParaRPr lang="en-US" sz="600" b="0" i="0" u="none" strike="noStrike">
                        <a:effectLst/>
                        <a:latin typeface="Arial" panose="020B0604020202020204" pitchFamily="34" charset="0"/>
                      </a:endParaRPr>
                    </a:p>
                  </a:txBody>
                  <a:tcPr marL="4653" marR="4653" marT="4653" marB="0"/>
                </a:tc>
                <a:tc>
                  <a:txBody>
                    <a:bodyPr/>
                    <a:lstStyle/>
                    <a:p>
                      <a:pPr algn="l" fontAlgn="t"/>
                      <a:endParaRPr lang="en-US" sz="600" b="0" i="0" u="none" strike="noStrike">
                        <a:effectLst/>
                        <a:latin typeface="Arial" panose="020B0604020202020204" pitchFamily="34" charset="0"/>
                      </a:endParaRPr>
                    </a:p>
                  </a:txBody>
                  <a:tcPr marL="4653" marR="4653" marT="4653" marB="0"/>
                </a:tc>
                <a:tc>
                  <a:txBody>
                    <a:bodyPr/>
                    <a:lstStyle/>
                    <a:p>
                      <a:pPr algn="r" fontAlgn="t"/>
                      <a:r>
                        <a:rPr lang="en-US" sz="600" u="sng" strike="noStrike">
                          <a:effectLst/>
                          <a:hlinkClick r:id="rId4" action="ppaction://hlinkfile"/>
                        </a:rPr>
                        <a:t>198</a:t>
                      </a:r>
                      <a:endParaRPr lang="en-US" sz="600" b="0" i="0" u="sng" strike="noStrike">
                        <a:solidFill>
                          <a:srgbClr val="0000FF"/>
                        </a:solidFill>
                        <a:effectLst/>
                        <a:latin typeface="Arial" panose="020B0604020202020204" pitchFamily="34" charset="0"/>
                      </a:endParaRPr>
                    </a:p>
                  </a:txBody>
                  <a:tcPr marL="4653" marR="4653" marT="4653" marB="0"/>
                </a:tc>
                <a:tc>
                  <a:txBody>
                    <a:bodyPr/>
                    <a:lstStyle/>
                    <a:p>
                      <a:pPr algn="r" fontAlgn="t"/>
                      <a:r>
                        <a:rPr lang="en-US" sz="600" u="none" strike="noStrike">
                          <a:effectLst/>
                        </a:rPr>
                        <a:t>2023-03-23</a:t>
                      </a:r>
                      <a:endParaRPr lang="en-US" sz="600" b="0" i="0" u="none" strike="noStrike">
                        <a:effectLst/>
                        <a:latin typeface="Arial" panose="020B0604020202020204" pitchFamily="34" charset="0"/>
                      </a:endParaRPr>
                    </a:p>
                  </a:txBody>
                  <a:tcPr marL="4653" marR="4653" marT="4653" marB="0"/>
                </a:tc>
                <a:extLst>
                  <a:ext uri="{0D108BD9-81ED-4DB2-BD59-A6C34878D82A}">
                    <a16:rowId xmlns:a16="http://schemas.microsoft.com/office/drawing/2014/main" val="4000611793"/>
                  </a:ext>
                </a:extLst>
              </a:tr>
              <a:tr h="204750">
                <a:tc>
                  <a:txBody>
                    <a:bodyPr/>
                    <a:lstStyle/>
                    <a:p>
                      <a:pPr algn="r" fontAlgn="t"/>
                      <a:r>
                        <a:rPr lang="en-US" sz="600" u="none" strike="noStrike">
                          <a:effectLst/>
                        </a:rPr>
                        <a:t>1409</a:t>
                      </a:r>
                      <a:endParaRPr lang="en-US" sz="600" b="0"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Allocate</a:t>
                      </a:r>
                      <a:endParaRPr lang="en-US" sz="600" b="0"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Successful</a:t>
                      </a:r>
                      <a:endParaRPr lang="en-US" sz="600" b="0"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Edward Au</a:t>
                      </a:r>
                      <a:endParaRPr lang="en-US" sz="600" b="0" i="0" u="none" strike="noStrike">
                        <a:effectLst/>
                        <a:latin typeface="Arial" panose="020B0604020202020204" pitchFamily="34" charset="0"/>
                      </a:endParaRPr>
                    </a:p>
                  </a:txBody>
                  <a:tcPr marL="4653" marR="4653" marT="4653" marB="0"/>
                </a:tc>
                <a:tc>
                  <a:txBody>
                    <a:bodyPr/>
                    <a:lstStyle/>
                    <a:p>
                      <a:pPr algn="l" fontAlgn="t"/>
                      <a:r>
                        <a:rPr lang="en-US" sz="600" u="sng" strike="noStrike">
                          <a:effectLst/>
                          <a:hlinkClick r:id="rId5" action="ppaction://hlinkfile"/>
                        </a:rPr>
                        <a:t>TGbe</a:t>
                      </a:r>
                      <a:endParaRPr lang="en-US" sz="600" b="0" i="0" u="sng" strike="noStrike">
                        <a:solidFill>
                          <a:srgbClr val="0000FF"/>
                        </a:solidFill>
                        <a:effectLst/>
                        <a:latin typeface="Arial" panose="020B0604020202020204" pitchFamily="34" charset="0"/>
                      </a:endParaRPr>
                    </a:p>
                  </a:txBody>
                  <a:tcPr marL="4653" marR="4653" marT="4653" marB="0"/>
                </a:tc>
                <a:tc>
                  <a:txBody>
                    <a:bodyPr/>
                    <a:lstStyle/>
                    <a:p>
                      <a:pPr algn="l" fontAlgn="t"/>
                      <a:r>
                        <a:rPr lang="en-US" sz="600" u="sng" strike="noStrike">
                          <a:effectLst/>
                          <a:hlinkClick r:id="rId4" action="ppaction://hlinkfile"/>
                        </a:rPr>
                        <a:t>SubelementIDsNeighborReport</a:t>
                      </a:r>
                      <a:endParaRPr lang="en-US" sz="600" b="0" i="0" u="sng" strike="noStrike">
                        <a:solidFill>
                          <a:srgbClr val="0000FF"/>
                        </a:solidFill>
                        <a:effectLst/>
                        <a:latin typeface="Arial" panose="020B0604020202020204" pitchFamily="34" charset="0"/>
                      </a:endParaRPr>
                    </a:p>
                  </a:txBody>
                  <a:tcPr marL="4653" marR="4653" marT="4653" marB="0"/>
                </a:tc>
                <a:tc>
                  <a:txBody>
                    <a:bodyPr/>
                    <a:lstStyle/>
                    <a:p>
                      <a:pPr algn="l" fontAlgn="t"/>
                      <a:r>
                        <a:rPr lang="en-US" sz="600" u="none" strike="noStrike">
                          <a:effectLst/>
                        </a:rPr>
                        <a:t>IEEE P802.11REVme_D2.1</a:t>
                      </a:r>
                      <a:endParaRPr lang="en-US" sz="600" b="0"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9.4.2.36</a:t>
                      </a:r>
                      <a:endParaRPr lang="en-US" sz="600" b="0"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Table 9-210</a:t>
                      </a:r>
                      <a:endParaRPr lang="en-US" sz="600" b="0"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EHT Capabilities</a:t>
                      </a:r>
                      <a:endParaRPr lang="en-US" sz="600" b="0" i="0" u="none" strike="noStrike">
                        <a:effectLst/>
                        <a:latin typeface="Arial" panose="020B0604020202020204" pitchFamily="34" charset="0"/>
                      </a:endParaRPr>
                    </a:p>
                  </a:txBody>
                  <a:tcPr marL="4653" marR="4653" marT="4653" marB="0"/>
                </a:tc>
                <a:tc>
                  <a:txBody>
                    <a:bodyPr/>
                    <a:lstStyle/>
                    <a:p>
                      <a:pPr algn="l" fontAlgn="t"/>
                      <a:endParaRPr lang="en-US" sz="600" b="0" i="0" u="none" strike="noStrike">
                        <a:effectLst/>
                        <a:latin typeface="Arial" panose="020B0604020202020204" pitchFamily="34" charset="0"/>
                      </a:endParaRPr>
                    </a:p>
                  </a:txBody>
                  <a:tcPr marL="4653" marR="4653" marT="4653" marB="0"/>
                </a:tc>
                <a:tc>
                  <a:txBody>
                    <a:bodyPr/>
                    <a:lstStyle/>
                    <a:p>
                      <a:pPr algn="l" fontAlgn="t"/>
                      <a:endParaRPr lang="en-US" sz="600" b="0" i="0" u="none" strike="noStrike">
                        <a:effectLst/>
                        <a:latin typeface="Arial" panose="020B0604020202020204" pitchFamily="34" charset="0"/>
                      </a:endParaRPr>
                    </a:p>
                  </a:txBody>
                  <a:tcPr marL="4653" marR="4653" marT="4653" marB="0"/>
                </a:tc>
                <a:tc>
                  <a:txBody>
                    <a:bodyPr/>
                    <a:lstStyle/>
                    <a:p>
                      <a:pPr algn="r" fontAlgn="t"/>
                      <a:r>
                        <a:rPr lang="en-US" sz="600" u="sng" strike="noStrike">
                          <a:effectLst/>
                          <a:hlinkClick r:id="rId4" action="ppaction://hlinkfile"/>
                        </a:rPr>
                        <a:t>199</a:t>
                      </a:r>
                      <a:endParaRPr lang="en-US" sz="600" b="0" i="0" u="sng" strike="noStrike">
                        <a:solidFill>
                          <a:srgbClr val="0000FF"/>
                        </a:solidFill>
                        <a:effectLst/>
                        <a:latin typeface="Arial" panose="020B0604020202020204" pitchFamily="34" charset="0"/>
                      </a:endParaRPr>
                    </a:p>
                  </a:txBody>
                  <a:tcPr marL="4653" marR="4653" marT="4653" marB="0"/>
                </a:tc>
                <a:tc>
                  <a:txBody>
                    <a:bodyPr/>
                    <a:lstStyle/>
                    <a:p>
                      <a:pPr algn="r" fontAlgn="t"/>
                      <a:r>
                        <a:rPr lang="en-US" sz="600" u="none" strike="noStrike">
                          <a:effectLst/>
                        </a:rPr>
                        <a:t>2023-03-23</a:t>
                      </a:r>
                      <a:endParaRPr lang="en-US" sz="600" b="0" i="0" u="none" strike="noStrike">
                        <a:effectLst/>
                        <a:latin typeface="Arial" panose="020B0604020202020204" pitchFamily="34" charset="0"/>
                      </a:endParaRPr>
                    </a:p>
                  </a:txBody>
                  <a:tcPr marL="4653" marR="4653" marT="4653" marB="0"/>
                </a:tc>
                <a:extLst>
                  <a:ext uri="{0D108BD9-81ED-4DB2-BD59-A6C34878D82A}">
                    <a16:rowId xmlns:a16="http://schemas.microsoft.com/office/drawing/2014/main" val="1866127408"/>
                  </a:ext>
                </a:extLst>
              </a:tr>
              <a:tr h="204750">
                <a:tc>
                  <a:txBody>
                    <a:bodyPr/>
                    <a:lstStyle/>
                    <a:p>
                      <a:pPr algn="r" fontAlgn="t"/>
                      <a:r>
                        <a:rPr lang="en-US" sz="600" u="none" strike="noStrike">
                          <a:effectLst/>
                        </a:rPr>
                        <a:t>1410</a:t>
                      </a:r>
                      <a:endParaRPr lang="en-US" sz="600" b="0"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Allocate</a:t>
                      </a:r>
                      <a:endParaRPr lang="en-US" sz="600" b="0"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Successful</a:t>
                      </a:r>
                      <a:endParaRPr lang="en-US" sz="600" b="0"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Edward Au</a:t>
                      </a:r>
                      <a:endParaRPr lang="en-US" sz="600" b="0" i="0" u="none" strike="noStrike">
                        <a:effectLst/>
                        <a:latin typeface="Arial" panose="020B0604020202020204" pitchFamily="34" charset="0"/>
                      </a:endParaRPr>
                    </a:p>
                  </a:txBody>
                  <a:tcPr marL="4653" marR="4653" marT="4653" marB="0"/>
                </a:tc>
                <a:tc>
                  <a:txBody>
                    <a:bodyPr/>
                    <a:lstStyle/>
                    <a:p>
                      <a:pPr algn="l" fontAlgn="t"/>
                      <a:r>
                        <a:rPr lang="en-US" sz="600" u="sng" strike="noStrike">
                          <a:effectLst/>
                          <a:hlinkClick r:id="rId5" action="ppaction://hlinkfile"/>
                        </a:rPr>
                        <a:t>TGbe</a:t>
                      </a:r>
                      <a:endParaRPr lang="en-US" sz="600" b="0" i="0" u="sng" strike="noStrike">
                        <a:solidFill>
                          <a:srgbClr val="0000FF"/>
                        </a:solidFill>
                        <a:effectLst/>
                        <a:latin typeface="Arial" panose="020B0604020202020204" pitchFamily="34" charset="0"/>
                      </a:endParaRPr>
                    </a:p>
                  </a:txBody>
                  <a:tcPr marL="4653" marR="4653" marT="4653" marB="0"/>
                </a:tc>
                <a:tc>
                  <a:txBody>
                    <a:bodyPr/>
                    <a:lstStyle/>
                    <a:p>
                      <a:pPr algn="l" fontAlgn="t"/>
                      <a:r>
                        <a:rPr lang="en-US" sz="600" u="sng" strike="noStrike">
                          <a:effectLst/>
                          <a:hlinkClick r:id="rId4" action="ppaction://hlinkfile"/>
                        </a:rPr>
                        <a:t>SubelementIDsNeighborReport</a:t>
                      </a:r>
                      <a:endParaRPr lang="en-US" sz="600" b="0" i="0" u="sng" strike="noStrike">
                        <a:solidFill>
                          <a:srgbClr val="0000FF"/>
                        </a:solidFill>
                        <a:effectLst/>
                        <a:latin typeface="Arial" panose="020B0604020202020204" pitchFamily="34" charset="0"/>
                      </a:endParaRPr>
                    </a:p>
                  </a:txBody>
                  <a:tcPr marL="4653" marR="4653" marT="4653" marB="0"/>
                </a:tc>
                <a:tc>
                  <a:txBody>
                    <a:bodyPr/>
                    <a:lstStyle/>
                    <a:p>
                      <a:pPr algn="l" fontAlgn="t"/>
                      <a:r>
                        <a:rPr lang="en-US" sz="600" u="none" strike="noStrike">
                          <a:effectLst/>
                        </a:rPr>
                        <a:t>IEEE P802.11REVme_D2.1</a:t>
                      </a:r>
                      <a:endParaRPr lang="en-US" sz="600" b="0"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9.4.2.36</a:t>
                      </a:r>
                      <a:endParaRPr lang="en-US" sz="600" b="0"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Table 9-210</a:t>
                      </a:r>
                      <a:endParaRPr lang="en-US" sz="600" b="0"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EHT Operation</a:t>
                      </a:r>
                      <a:endParaRPr lang="en-US" sz="600" b="0" i="0" u="none" strike="noStrike">
                        <a:effectLst/>
                        <a:latin typeface="Arial" panose="020B0604020202020204" pitchFamily="34" charset="0"/>
                      </a:endParaRPr>
                    </a:p>
                  </a:txBody>
                  <a:tcPr marL="4653" marR="4653" marT="4653" marB="0"/>
                </a:tc>
                <a:tc>
                  <a:txBody>
                    <a:bodyPr/>
                    <a:lstStyle/>
                    <a:p>
                      <a:pPr algn="l" fontAlgn="t"/>
                      <a:endParaRPr lang="en-US" sz="600" b="0" i="0" u="none" strike="noStrike">
                        <a:effectLst/>
                        <a:latin typeface="Arial" panose="020B0604020202020204" pitchFamily="34" charset="0"/>
                      </a:endParaRPr>
                    </a:p>
                  </a:txBody>
                  <a:tcPr marL="4653" marR="4653" marT="4653" marB="0"/>
                </a:tc>
                <a:tc>
                  <a:txBody>
                    <a:bodyPr/>
                    <a:lstStyle/>
                    <a:p>
                      <a:pPr algn="l" fontAlgn="t"/>
                      <a:endParaRPr lang="en-US" sz="600" b="0" i="0" u="none" strike="noStrike">
                        <a:effectLst/>
                        <a:latin typeface="Arial" panose="020B0604020202020204" pitchFamily="34" charset="0"/>
                      </a:endParaRPr>
                    </a:p>
                  </a:txBody>
                  <a:tcPr marL="4653" marR="4653" marT="4653" marB="0"/>
                </a:tc>
                <a:tc>
                  <a:txBody>
                    <a:bodyPr/>
                    <a:lstStyle/>
                    <a:p>
                      <a:pPr algn="r" fontAlgn="t"/>
                      <a:r>
                        <a:rPr lang="en-US" sz="600" u="sng" strike="noStrike">
                          <a:effectLst/>
                          <a:hlinkClick r:id="rId4" action="ppaction://hlinkfile"/>
                        </a:rPr>
                        <a:t>200</a:t>
                      </a:r>
                      <a:endParaRPr lang="en-US" sz="600" b="0" i="0" u="sng" strike="noStrike">
                        <a:solidFill>
                          <a:srgbClr val="0000FF"/>
                        </a:solidFill>
                        <a:effectLst/>
                        <a:latin typeface="Arial" panose="020B0604020202020204" pitchFamily="34" charset="0"/>
                      </a:endParaRPr>
                    </a:p>
                  </a:txBody>
                  <a:tcPr marL="4653" marR="4653" marT="4653" marB="0"/>
                </a:tc>
                <a:tc>
                  <a:txBody>
                    <a:bodyPr/>
                    <a:lstStyle/>
                    <a:p>
                      <a:pPr algn="r" fontAlgn="t"/>
                      <a:r>
                        <a:rPr lang="en-US" sz="600" u="none" strike="noStrike">
                          <a:effectLst/>
                        </a:rPr>
                        <a:t>2023-03-23</a:t>
                      </a:r>
                      <a:endParaRPr lang="en-US" sz="600" b="0" i="0" u="none" strike="noStrike">
                        <a:effectLst/>
                        <a:latin typeface="Arial" panose="020B0604020202020204" pitchFamily="34" charset="0"/>
                      </a:endParaRPr>
                    </a:p>
                  </a:txBody>
                  <a:tcPr marL="4653" marR="4653" marT="4653" marB="0"/>
                </a:tc>
                <a:extLst>
                  <a:ext uri="{0D108BD9-81ED-4DB2-BD59-A6C34878D82A}">
                    <a16:rowId xmlns:a16="http://schemas.microsoft.com/office/drawing/2014/main" val="2909192598"/>
                  </a:ext>
                </a:extLst>
              </a:tr>
              <a:tr h="204750">
                <a:tc>
                  <a:txBody>
                    <a:bodyPr/>
                    <a:lstStyle/>
                    <a:p>
                      <a:pPr algn="r" fontAlgn="t"/>
                      <a:r>
                        <a:rPr lang="en-US" sz="600" u="none" strike="noStrike">
                          <a:effectLst/>
                        </a:rPr>
                        <a:t>1411</a:t>
                      </a:r>
                      <a:endParaRPr lang="en-US" sz="600" b="0"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Allocate</a:t>
                      </a:r>
                      <a:endParaRPr lang="en-US" sz="600" b="0"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Successful</a:t>
                      </a:r>
                      <a:endParaRPr lang="en-US" sz="600" b="0"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Edward Au</a:t>
                      </a:r>
                      <a:endParaRPr lang="en-US" sz="600" b="0" i="0" u="none" strike="noStrike">
                        <a:effectLst/>
                        <a:latin typeface="Arial" panose="020B0604020202020204" pitchFamily="34" charset="0"/>
                      </a:endParaRPr>
                    </a:p>
                  </a:txBody>
                  <a:tcPr marL="4653" marR="4653" marT="4653" marB="0"/>
                </a:tc>
                <a:tc>
                  <a:txBody>
                    <a:bodyPr/>
                    <a:lstStyle/>
                    <a:p>
                      <a:pPr algn="l" fontAlgn="t"/>
                      <a:r>
                        <a:rPr lang="en-US" sz="600" u="sng" strike="noStrike">
                          <a:effectLst/>
                          <a:hlinkClick r:id="rId5" action="ppaction://hlinkfile"/>
                        </a:rPr>
                        <a:t>TGbe</a:t>
                      </a:r>
                      <a:endParaRPr lang="en-US" sz="600" b="0" i="0" u="sng" strike="noStrike">
                        <a:solidFill>
                          <a:srgbClr val="0000FF"/>
                        </a:solidFill>
                        <a:effectLst/>
                        <a:latin typeface="Arial" panose="020B0604020202020204" pitchFamily="34" charset="0"/>
                      </a:endParaRPr>
                    </a:p>
                  </a:txBody>
                  <a:tcPr marL="4653" marR="4653" marT="4653" marB="0"/>
                </a:tc>
                <a:tc>
                  <a:txBody>
                    <a:bodyPr/>
                    <a:lstStyle/>
                    <a:p>
                      <a:pPr algn="l" fontAlgn="t"/>
                      <a:r>
                        <a:rPr lang="en-US" sz="600" u="sng" strike="noStrike">
                          <a:effectLst/>
                          <a:hlinkClick r:id="rId4" action="ppaction://hlinkfile"/>
                        </a:rPr>
                        <a:t>SubelementIDsNeighborReport</a:t>
                      </a:r>
                      <a:endParaRPr lang="en-US" sz="600" b="0" i="0" u="sng" strike="noStrike">
                        <a:solidFill>
                          <a:srgbClr val="0000FF"/>
                        </a:solidFill>
                        <a:effectLst/>
                        <a:latin typeface="Arial" panose="020B0604020202020204" pitchFamily="34" charset="0"/>
                      </a:endParaRPr>
                    </a:p>
                  </a:txBody>
                  <a:tcPr marL="4653" marR="4653" marT="4653" marB="0"/>
                </a:tc>
                <a:tc>
                  <a:txBody>
                    <a:bodyPr/>
                    <a:lstStyle/>
                    <a:p>
                      <a:pPr algn="l" fontAlgn="t"/>
                      <a:r>
                        <a:rPr lang="en-US" sz="600" u="none" strike="noStrike">
                          <a:effectLst/>
                        </a:rPr>
                        <a:t>IEEE P802.11REVme_D2.1</a:t>
                      </a:r>
                      <a:endParaRPr lang="en-US" sz="600" b="0"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9.4.2.36</a:t>
                      </a:r>
                      <a:endParaRPr lang="en-US" sz="600" b="0"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Table 9-210</a:t>
                      </a:r>
                      <a:endParaRPr lang="en-US" sz="600" b="0"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Basic Multi-Link</a:t>
                      </a:r>
                      <a:endParaRPr lang="en-US" sz="600" b="0" i="0" u="none" strike="noStrike">
                        <a:effectLst/>
                        <a:latin typeface="Arial" panose="020B0604020202020204" pitchFamily="34" charset="0"/>
                      </a:endParaRPr>
                    </a:p>
                  </a:txBody>
                  <a:tcPr marL="4653" marR="4653" marT="4653" marB="0"/>
                </a:tc>
                <a:tc>
                  <a:txBody>
                    <a:bodyPr/>
                    <a:lstStyle/>
                    <a:p>
                      <a:pPr algn="l" fontAlgn="t"/>
                      <a:endParaRPr lang="en-US" sz="600" b="0" i="0" u="none" strike="noStrike">
                        <a:effectLst/>
                        <a:latin typeface="Arial" panose="020B0604020202020204" pitchFamily="34" charset="0"/>
                      </a:endParaRPr>
                    </a:p>
                  </a:txBody>
                  <a:tcPr marL="4653" marR="4653" marT="4653" marB="0"/>
                </a:tc>
                <a:tc>
                  <a:txBody>
                    <a:bodyPr/>
                    <a:lstStyle/>
                    <a:p>
                      <a:pPr algn="l" fontAlgn="t"/>
                      <a:endParaRPr lang="en-US" sz="600" b="0" i="0" u="none" strike="noStrike">
                        <a:effectLst/>
                        <a:latin typeface="Arial" panose="020B0604020202020204" pitchFamily="34" charset="0"/>
                      </a:endParaRPr>
                    </a:p>
                  </a:txBody>
                  <a:tcPr marL="4653" marR="4653" marT="4653" marB="0"/>
                </a:tc>
                <a:tc>
                  <a:txBody>
                    <a:bodyPr/>
                    <a:lstStyle/>
                    <a:p>
                      <a:pPr algn="r" fontAlgn="t"/>
                      <a:r>
                        <a:rPr lang="en-US" sz="600" u="sng" strike="noStrike">
                          <a:effectLst/>
                          <a:hlinkClick r:id="rId4" action="ppaction://hlinkfile"/>
                        </a:rPr>
                        <a:t>201</a:t>
                      </a:r>
                      <a:endParaRPr lang="en-US" sz="600" b="0" i="0" u="sng" strike="noStrike">
                        <a:solidFill>
                          <a:srgbClr val="0000FF"/>
                        </a:solidFill>
                        <a:effectLst/>
                        <a:latin typeface="Arial" panose="020B0604020202020204" pitchFamily="34" charset="0"/>
                      </a:endParaRPr>
                    </a:p>
                  </a:txBody>
                  <a:tcPr marL="4653" marR="4653" marT="4653" marB="0"/>
                </a:tc>
                <a:tc>
                  <a:txBody>
                    <a:bodyPr/>
                    <a:lstStyle/>
                    <a:p>
                      <a:pPr algn="r" fontAlgn="t"/>
                      <a:r>
                        <a:rPr lang="en-US" sz="600" u="none" strike="noStrike">
                          <a:effectLst/>
                        </a:rPr>
                        <a:t>2023-03-23</a:t>
                      </a:r>
                      <a:endParaRPr lang="en-US" sz="600" b="0" i="0" u="none" strike="noStrike">
                        <a:effectLst/>
                        <a:latin typeface="Arial" panose="020B0604020202020204" pitchFamily="34" charset="0"/>
                      </a:endParaRPr>
                    </a:p>
                  </a:txBody>
                  <a:tcPr marL="4653" marR="4653" marT="4653" marB="0"/>
                </a:tc>
                <a:extLst>
                  <a:ext uri="{0D108BD9-81ED-4DB2-BD59-A6C34878D82A}">
                    <a16:rowId xmlns:a16="http://schemas.microsoft.com/office/drawing/2014/main" val="644456988"/>
                  </a:ext>
                </a:extLst>
              </a:tr>
              <a:tr h="102375">
                <a:tc>
                  <a:txBody>
                    <a:bodyPr/>
                    <a:lstStyle/>
                    <a:p>
                      <a:pPr algn="r" fontAlgn="t"/>
                      <a:r>
                        <a:rPr lang="en-US" sz="600" u="none" strike="noStrike">
                          <a:effectLst/>
                        </a:rPr>
                        <a:t>1412</a:t>
                      </a:r>
                      <a:endParaRPr lang="en-US" sz="600" b="0"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Allocate</a:t>
                      </a:r>
                      <a:endParaRPr lang="en-US" sz="600" b="0"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Successful</a:t>
                      </a:r>
                      <a:endParaRPr lang="en-US" sz="600" b="0"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Edward Au</a:t>
                      </a:r>
                      <a:endParaRPr lang="en-US" sz="600" b="0" i="0" u="none" strike="noStrike">
                        <a:effectLst/>
                        <a:latin typeface="Arial" panose="020B0604020202020204" pitchFamily="34" charset="0"/>
                      </a:endParaRPr>
                    </a:p>
                  </a:txBody>
                  <a:tcPr marL="4653" marR="4653" marT="4653" marB="0"/>
                </a:tc>
                <a:tc>
                  <a:txBody>
                    <a:bodyPr/>
                    <a:lstStyle/>
                    <a:p>
                      <a:pPr algn="l" fontAlgn="t"/>
                      <a:r>
                        <a:rPr lang="en-US" sz="600" u="sng" strike="noStrike">
                          <a:effectLst/>
                          <a:hlinkClick r:id="rId5" action="ppaction://hlinkfile"/>
                        </a:rPr>
                        <a:t>TGbe</a:t>
                      </a:r>
                      <a:endParaRPr lang="en-US" sz="600" b="0" i="0" u="sng" strike="noStrike">
                        <a:solidFill>
                          <a:srgbClr val="0000FF"/>
                        </a:solidFill>
                        <a:effectLst/>
                        <a:latin typeface="Arial" panose="020B0604020202020204" pitchFamily="34" charset="0"/>
                      </a:endParaRPr>
                    </a:p>
                  </a:txBody>
                  <a:tcPr marL="4653" marR="4653" marT="4653" marB="0"/>
                </a:tc>
                <a:tc>
                  <a:txBody>
                    <a:bodyPr/>
                    <a:lstStyle/>
                    <a:p>
                      <a:pPr algn="l" fontAlgn="t"/>
                      <a:r>
                        <a:rPr lang="en-US" sz="600" u="sng" strike="noStrike">
                          <a:effectLst/>
                          <a:hlinkClick r:id="rId6" action="ppaction://hlinkfile"/>
                        </a:rPr>
                        <a:t>CipherSuiteSelectors</a:t>
                      </a:r>
                      <a:endParaRPr lang="en-US" sz="600" b="0" i="0" u="sng" strike="noStrike">
                        <a:solidFill>
                          <a:srgbClr val="0000FF"/>
                        </a:solidFill>
                        <a:effectLst/>
                        <a:latin typeface="Arial" panose="020B0604020202020204" pitchFamily="34" charset="0"/>
                      </a:endParaRPr>
                    </a:p>
                  </a:txBody>
                  <a:tcPr marL="4653" marR="4653" marT="4653" marB="0"/>
                </a:tc>
                <a:tc>
                  <a:txBody>
                    <a:bodyPr/>
                    <a:lstStyle/>
                    <a:p>
                      <a:pPr algn="l" fontAlgn="t"/>
                      <a:r>
                        <a:rPr lang="en-US" sz="600" u="none" strike="noStrike">
                          <a:effectLst/>
                        </a:rPr>
                        <a:t>IEEE Std 802.11-2020</a:t>
                      </a:r>
                      <a:endParaRPr lang="en-US" sz="600" b="0"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9.4.2.24.2</a:t>
                      </a:r>
                      <a:endParaRPr lang="en-US" sz="600" b="0"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Table 9-149</a:t>
                      </a:r>
                      <a:endParaRPr lang="en-US" sz="600" b="0" i="0" u="none" strike="noStrike">
                        <a:effectLst/>
                        <a:latin typeface="Arial" panose="020B0604020202020204" pitchFamily="34" charset="0"/>
                      </a:endParaRPr>
                    </a:p>
                  </a:txBody>
                  <a:tcPr marL="4653" marR="4653" marT="4653" marB="0"/>
                </a:tc>
                <a:tc>
                  <a:txBody>
                    <a:bodyPr/>
                    <a:lstStyle/>
                    <a:p>
                      <a:pPr algn="l" fontAlgn="t"/>
                      <a:endParaRPr lang="en-US" sz="600" b="0" i="0" u="none" strike="noStrike">
                        <a:effectLst/>
                        <a:latin typeface="Arial" panose="020B0604020202020204" pitchFamily="34" charset="0"/>
                      </a:endParaRPr>
                    </a:p>
                  </a:txBody>
                  <a:tcPr marL="4653" marR="4653" marT="4653" marB="0"/>
                </a:tc>
                <a:tc>
                  <a:txBody>
                    <a:bodyPr/>
                    <a:lstStyle/>
                    <a:p>
                      <a:pPr algn="l" fontAlgn="t"/>
                      <a:endParaRPr lang="en-US" sz="600" b="0" i="0" u="none" strike="noStrike">
                        <a:effectLst/>
                        <a:latin typeface="Arial" panose="020B0604020202020204" pitchFamily="34" charset="0"/>
                      </a:endParaRPr>
                    </a:p>
                  </a:txBody>
                  <a:tcPr marL="4653" marR="4653" marT="4653" marB="0"/>
                </a:tc>
                <a:tc>
                  <a:txBody>
                    <a:bodyPr/>
                    <a:lstStyle/>
                    <a:p>
                      <a:pPr algn="l" fontAlgn="t"/>
                      <a:endParaRPr lang="en-US" sz="600" b="0" i="0" u="none" strike="noStrike">
                        <a:effectLst/>
                        <a:latin typeface="Arial" panose="020B0604020202020204" pitchFamily="34" charset="0"/>
                      </a:endParaRPr>
                    </a:p>
                  </a:txBody>
                  <a:tcPr marL="4653" marR="4653" marT="4653" marB="0"/>
                </a:tc>
                <a:tc>
                  <a:txBody>
                    <a:bodyPr/>
                    <a:lstStyle/>
                    <a:p>
                      <a:pPr algn="l" fontAlgn="t"/>
                      <a:endParaRPr lang="en-US" sz="600" b="0" i="0" u="none" strike="noStrike">
                        <a:effectLst/>
                        <a:latin typeface="Arial" panose="020B0604020202020204" pitchFamily="34" charset="0"/>
                      </a:endParaRPr>
                    </a:p>
                  </a:txBody>
                  <a:tcPr marL="4653" marR="4653" marT="4653" marB="0"/>
                </a:tc>
                <a:tc>
                  <a:txBody>
                    <a:bodyPr/>
                    <a:lstStyle/>
                    <a:p>
                      <a:pPr algn="r" fontAlgn="t"/>
                      <a:r>
                        <a:rPr lang="en-US" sz="600" u="none" strike="noStrike">
                          <a:effectLst/>
                        </a:rPr>
                        <a:t>2023-03-23</a:t>
                      </a:r>
                      <a:endParaRPr lang="en-US" sz="600" b="0" i="0" u="none" strike="noStrike">
                        <a:effectLst/>
                        <a:latin typeface="Arial" panose="020B0604020202020204" pitchFamily="34" charset="0"/>
                      </a:endParaRPr>
                    </a:p>
                  </a:txBody>
                  <a:tcPr marL="4653" marR="4653" marT="4653" marB="0"/>
                </a:tc>
                <a:extLst>
                  <a:ext uri="{0D108BD9-81ED-4DB2-BD59-A6C34878D82A}">
                    <a16:rowId xmlns:a16="http://schemas.microsoft.com/office/drawing/2014/main" val="3908600270"/>
                  </a:ext>
                </a:extLst>
              </a:tr>
              <a:tr h="102375">
                <a:tc>
                  <a:txBody>
                    <a:bodyPr/>
                    <a:lstStyle/>
                    <a:p>
                      <a:pPr algn="r" fontAlgn="t"/>
                      <a:r>
                        <a:rPr lang="en-US" sz="600" u="none" strike="noStrike">
                          <a:effectLst/>
                        </a:rPr>
                        <a:t>1413</a:t>
                      </a:r>
                      <a:endParaRPr lang="en-US" sz="600" b="0"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Allocate</a:t>
                      </a:r>
                      <a:endParaRPr lang="en-US" sz="600" b="0"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Successful</a:t>
                      </a:r>
                      <a:endParaRPr lang="en-US" sz="600" b="0"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Emily Qi</a:t>
                      </a:r>
                      <a:endParaRPr lang="en-US" sz="600" b="0" i="0" u="none" strike="noStrike">
                        <a:effectLst/>
                        <a:latin typeface="Arial" panose="020B0604020202020204" pitchFamily="34" charset="0"/>
                      </a:endParaRPr>
                    </a:p>
                  </a:txBody>
                  <a:tcPr marL="4653" marR="4653" marT="4653" marB="0"/>
                </a:tc>
                <a:tc>
                  <a:txBody>
                    <a:bodyPr/>
                    <a:lstStyle/>
                    <a:p>
                      <a:pPr algn="l" fontAlgn="t"/>
                      <a:r>
                        <a:rPr lang="en-US" sz="600" u="sng" strike="noStrike">
                          <a:effectLst/>
                          <a:hlinkClick r:id="rId3" action="ppaction://hlinkfile"/>
                        </a:rPr>
                        <a:t>TGme</a:t>
                      </a:r>
                      <a:endParaRPr lang="en-US" sz="600" b="0" i="0" u="sng" strike="noStrike">
                        <a:solidFill>
                          <a:srgbClr val="0000FF"/>
                        </a:solidFill>
                        <a:effectLst/>
                        <a:latin typeface="Arial" panose="020B0604020202020204" pitchFamily="34" charset="0"/>
                      </a:endParaRPr>
                    </a:p>
                  </a:txBody>
                  <a:tcPr marL="4653" marR="4653" marT="4653" marB="0"/>
                </a:tc>
                <a:tc>
                  <a:txBody>
                    <a:bodyPr/>
                    <a:lstStyle/>
                    <a:p>
                      <a:pPr algn="l" fontAlgn="t"/>
                      <a:r>
                        <a:rPr lang="en-US" sz="600" u="sng" strike="noStrike">
                          <a:effectLst/>
                          <a:hlinkClick r:id="rId7" action="ppaction://hlinkfile"/>
                        </a:rPr>
                        <a:t>ExtendedCapabilities</a:t>
                      </a:r>
                      <a:endParaRPr lang="en-US" sz="600" b="0" i="0" u="sng" strike="noStrike">
                        <a:solidFill>
                          <a:srgbClr val="0000FF"/>
                        </a:solidFill>
                        <a:effectLst/>
                        <a:latin typeface="Arial" panose="020B0604020202020204" pitchFamily="34" charset="0"/>
                      </a:endParaRPr>
                    </a:p>
                  </a:txBody>
                  <a:tcPr marL="4653" marR="4653" marT="4653" marB="0"/>
                </a:tc>
                <a:tc>
                  <a:txBody>
                    <a:bodyPr/>
                    <a:lstStyle/>
                    <a:p>
                      <a:pPr algn="l" fontAlgn="t"/>
                      <a:r>
                        <a:rPr lang="en-US" sz="600" u="none" strike="noStrike">
                          <a:effectLst/>
                        </a:rPr>
                        <a:t>IEEE Std 802.11-2020</a:t>
                      </a:r>
                      <a:endParaRPr lang="en-US" sz="600" b="0"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9.4.2.26</a:t>
                      </a:r>
                      <a:endParaRPr lang="en-US" sz="600" b="0"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Table 9-153</a:t>
                      </a:r>
                      <a:endParaRPr lang="en-US" sz="600" b="0" i="0" u="none" strike="noStrike">
                        <a:effectLst/>
                        <a:latin typeface="Arial" panose="020B0604020202020204" pitchFamily="34" charset="0"/>
                      </a:endParaRPr>
                    </a:p>
                  </a:txBody>
                  <a:tcPr marL="4653" marR="4653" marT="4653" marB="0"/>
                </a:tc>
                <a:tc>
                  <a:txBody>
                    <a:bodyPr/>
                    <a:lstStyle/>
                    <a:p>
                      <a:pPr algn="l" fontAlgn="t"/>
                      <a:r>
                        <a:rPr lang="en-US" sz="600" u="none" strike="noStrike">
                          <a:effectLst/>
                        </a:rPr>
                        <a:t>Multiple BSSID Role Switch Support</a:t>
                      </a:r>
                      <a:endParaRPr lang="en-US" sz="600" b="0" i="0" u="none" strike="noStrike">
                        <a:effectLst/>
                        <a:latin typeface="Arial" panose="020B0604020202020204" pitchFamily="34" charset="0"/>
                      </a:endParaRPr>
                    </a:p>
                  </a:txBody>
                  <a:tcPr marL="4653" marR="4653" marT="4653" marB="0"/>
                </a:tc>
                <a:tc>
                  <a:txBody>
                    <a:bodyPr/>
                    <a:lstStyle/>
                    <a:p>
                      <a:pPr algn="l" fontAlgn="t"/>
                      <a:endParaRPr lang="en-US" sz="600" b="0" i="0" u="none" strike="noStrike">
                        <a:effectLst/>
                        <a:latin typeface="Arial" panose="020B0604020202020204" pitchFamily="34" charset="0"/>
                      </a:endParaRPr>
                    </a:p>
                  </a:txBody>
                  <a:tcPr marL="4653" marR="4653" marT="4653" marB="0"/>
                </a:tc>
                <a:tc>
                  <a:txBody>
                    <a:bodyPr/>
                    <a:lstStyle/>
                    <a:p>
                      <a:pPr algn="l" fontAlgn="t"/>
                      <a:endParaRPr lang="en-US" sz="600" b="0" i="0" u="none" strike="noStrike">
                        <a:effectLst/>
                        <a:latin typeface="Arial" panose="020B0604020202020204" pitchFamily="34" charset="0"/>
                      </a:endParaRPr>
                    </a:p>
                  </a:txBody>
                  <a:tcPr marL="4653" marR="4653" marT="4653" marB="0"/>
                </a:tc>
                <a:tc>
                  <a:txBody>
                    <a:bodyPr/>
                    <a:lstStyle/>
                    <a:p>
                      <a:pPr algn="r" fontAlgn="t"/>
                      <a:r>
                        <a:rPr lang="en-US" sz="600" u="sng" strike="noStrike">
                          <a:effectLst/>
                          <a:hlinkClick r:id="rId7" action="ppaction://hlinkfile"/>
                        </a:rPr>
                        <a:t>101</a:t>
                      </a:r>
                      <a:endParaRPr lang="en-US" sz="600" b="0" i="0" u="sng" strike="noStrike">
                        <a:solidFill>
                          <a:srgbClr val="0000FF"/>
                        </a:solidFill>
                        <a:effectLst/>
                        <a:latin typeface="Arial" panose="020B0604020202020204" pitchFamily="34" charset="0"/>
                      </a:endParaRPr>
                    </a:p>
                  </a:txBody>
                  <a:tcPr marL="4653" marR="4653" marT="4653" marB="0"/>
                </a:tc>
                <a:tc>
                  <a:txBody>
                    <a:bodyPr/>
                    <a:lstStyle/>
                    <a:p>
                      <a:pPr algn="r" fontAlgn="t"/>
                      <a:r>
                        <a:rPr lang="en-US" sz="600" u="none" strike="noStrike" dirty="0">
                          <a:effectLst/>
                        </a:rPr>
                        <a:t>2023-04-06</a:t>
                      </a:r>
                      <a:endParaRPr lang="en-US" sz="600" b="0" i="0" u="none" strike="noStrike" dirty="0">
                        <a:effectLst/>
                        <a:latin typeface="Arial" panose="020B0604020202020204" pitchFamily="34" charset="0"/>
                      </a:endParaRPr>
                    </a:p>
                  </a:txBody>
                  <a:tcPr marL="4653" marR="4653" marT="4653" marB="0"/>
                </a:tc>
                <a:extLst>
                  <a:ext uri="{0D108BD9-81ED-4DB2-BD59-A6C34878D82A}">
                    <a16:rowId xmlns:a16="http://schemas.microsoft.com/office/drawing/2014/main" val="1327111609"/>
                  </a:ext>
                </a:extLst>
              </a:tr>
            </a:tbl>
          </a:graphicData>
        </a:graphic>
      </p:graphicFrame>
      <p:sp>
        <p:nvSpPr>
          <p:cNvPr id="6" name="Footer Placeholder 5">
            <a:extLst>
              <a:ext uri="{FF2B5EF4-FFF2-40B4-BE49-F238E27FC236}">
                <a16:creationId xmlns:a16="http://schemas.microsoft.com/office/drawing/2014/main" id="{B2DA7CA0-784C-ACDD-D449-C540D16FCF22}"/>
              </a:ext>
            </a:extLst>
          </p:cNvPr>
          <p:cNvSpPr>
            <a:spLocks noGrp="1"/>
          </p:cNvSpPr>
          <p:nvPr>
            <p:ph type="ftr" idx="11"/>
          </p:nvPr>
        </p:nvSpPr>
        <p:spPr/>
        <p:txBody>
          <a:bodyPr/>
          <a:lstStyle/>
          <a:p>
            <a:r>
              <a:rPr lang="en-GB"/>
              <a:t>Robert Stacey, Intel</a:t>
            </a:r>
          </a:p>
        </p:txBody>
      </p:sp>
      <p:sp>
        <p:nvSpPr>
          <p:cNvPr id="10" name="Slide Number Placeholder 9">
            <a:extLst>
              <a:ext uri="{FF2B5EF4-FFF2-40B4-BE49-F238E27FC236}">
                <a16:creationId xmlns:a16="http://schemas.microsoft.com/office/drawing/2014/main" id="{16DBD47D-4D07-52B4-7460-0449C83FA107}"/>
              </a:ext>
            </a:extLst>
          </p:cNvPr>
          <p:cNvSpPr>
            <a:spLocks noGrp="1"/>
          </p:cNvSpPr>
          <p:nvPr>
            <p:ph type="sldNum" idx="12"/>
          </p:nvPr>
        </p:nvSpPr>
        <p:spPr/>
        <p:txBody>
          <a:bodyPr/>
          <a:lstStyle/>
          <a:p>
            <a:r>
              <a:rPr lang="en-GB"/>
              <a:t>Slide </a:t>
            </a:r>
            <a:fld id="{06B781AF-4CCF-49B0-A572-DE54FBE5D942}" type="slidenum">
              <a:rPr lang="en-GB" smtClean="0"/>
              <a:pPr/>
              <a:t>15</a:t>
            </a:fld>
            <a:endParaRPr lang="en-GB"/>
          </a:p>
        </p:txBody>
      </p:sp>
      <p:sp>
        <p:nvSpPr>
          <p:cNvPr id="11" name="Date Placeholder 10">
            <a:extLst>
              <a:ext uri="{FF2B5EF4-FFF2-40B4-BE49-F238E27FC236}">
                <a16:creationId xmlns:a16="http://schemas.microsoft.com/office/drawing/2014/main" id="{8AA658E0-9FC2-F5CA-D019-82DC7E8274C8}"/>
              </a:ext>
            </a:extLst>
          </p:cNvPr>
          <p:cNvSpPr>
            <a:spLocks noGrp="1"/>
          </p:cNvSpPr>
          <p:nvPr>
            <p:ph type="dt" idx="10"/>
          </p:nvPr>
        </p:nvSpPr>
        <p:spPr/>
        <p:txBody>
          <a:bodyPr/>
          <a:lstStyle/>
          <a:p>
            <a:r>
              <a:rPr lang="en-US"/>
              <a:t>May 2023</a:t>
            </a:r>
            <a:endParaRPr lang="en-GB"/>
          </a:p>
        </p:txBody>
      </p:sp>
    </p:spTree>
    <p:extLst>
      <p:ext uri="{BB962C8B-B14F-4D97-AF65-F5344CB8AC3E}">
        <p14:creationId xmlns:p14="http://schemas.microsoft.com/office/powerpoint/2010/main" val="2157108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164CB-B347-F8AC-CF95-30ED605CA682}"/>
              </a:ext>
            </a:extLst>
          </p:cNvPr>
          <p:cNvSpPr>
            <a:spLocks noGrp="1"/>
          </p:cNvSpPr>
          <p:nvPr>
            <p:ph type="title"/>
          </p:nvPr>
        </p:nvSpPr>
        <p:spPr/>
        <p:txBody>
          <a:bodyPr/>
          <a:lstStyle/>
          <a:p>
            <a:r>
              <a:rPr lang="en-US" dirty="0" err="1"/>
              <a:t>REVme</a:t>
            </a:r>
            <a:r>
              <a:rPr lang="en-US" dirty="0"/>
              <a:t> MDR</a:t>
            </a:r>
          </a:p>
        </p:txBody>
      </p:sp>
      <p:sp>
        <p:nvSpPr>
          <p:cNvPr id="6" name="Content Placeholder 5">
            <a:extLst>
              <a:ext uri="{FF2B5EF4-FFF2-40B4-BE49-F238E27FC236}">
                <a16:creationId xmlns:a16="http://schemas.microsoft.com/office/drawing/2014/main" id="{993E8DA9-4764-4A31-05FF-2B8CB6E0FAE3}"/>
              </a:ext>
            </a:extLst>
          </p:cNvPr>
          <p:cNvSpPr>
            <a:spLocks noGrp="1"/>
          </p:cNvSpPr>
          <p:nvPr>
            <p:ph idx="1"/>
          </p:nvPr>
        </p:nvSpPr>
        <p:spPr/>
        <p:txBody>
          <a:bodyPr/>
          <a:lstStyle/>
          <a:p>
            <a:r>
              <a:rPr lang="en-US" dirty="0"/>
              <a:t>Assignments documented in https://mentor.ieee.org/802.11/dcn/23/11-23-0717-01-0000-revme-mdr-report.docx</a:t>
            </a:r>
          </a:p>
        </p:txBody>
      </p:sp>
      <p:sp>
        <p:nvSpPr>
          <p:cNvPr id="7" name="Footer Placeholder 6">
            <a:extLst>
              <a:ext uri="{FF2B5EF4-FFF2-40B4-BE49-F238E27FC236}">
                <a16:creationId xmlns:a16="http://schemas.microsoft.com/office/drawing/2014/main" id="{FE56583C-7133-8B93-2146-8796FE5EC6B6}"/>
              </a:ext>
            </a:extLst>
          </p:cNvPr>
          <p:cNvSpPr>
            <a:spLocks noGrp="1"/>
          </p:cNvSpPr>
          <p:nvPr>
            <p:ph type="ftr" idx="14"/>
          </p:nvPr>
        </p:nvSpPr>
        <p:spPr/>
        <p:txBody>
          <a:bodyPr/>
          <a:lstStyle/>
          <a:p>
            <a:r>
              <a:rPr lang="en-GB"/>
              <a:t>Robert Stacey, Intel</a:t>
            </a:r>
            <a:endParaRPr lang="en-GB" dirty="0"/>
          </a:p>
        </p:txBody>
      </p:sp>
      <p:sp>
        <p:nvSpPr>
          <p:cNvPr id="8" name="Slide Number Placeholder 7">
            <a:extLst>
              <a:ext uri="{FF2B5EF4-FFF2-40B4-BE49-F238E27FC236}">
                <a16:creationId xmlns:a16="http://schemas.microsoft.com/office/drawing/2014/main" id="{0BE553FF-D972-8A06-9D98-DB103F5C0007}"/>
              </a:ext>
            </a:extLst>
          </p:cNvPr>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
        <p:nvSpPr>
          <p:cNvPr id="9" name="Date Placeholder 8">
            <a:extLst>
              <a:ext uri="{FF2B5EF4-FFF2-40B4-BE49-F238E27FC236}">
                <a16:creationId xmlns:a16="http://schemas.microsoft.com/office/drawing/2014/main" id="{0102823B-B37D-1388-EEDD-5B479A4E33EA}"/>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1101357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753" y="580101"/>
            <a:ext cx="10361084" cy="1065213"/>
          </a:xfrm>
        </p:spPr>
        <p:txBody>
          <a:bodyPr/>
          <a:lstStyle/>
          <a:p>
            <a:r>
              <a:rPr lang="en-US" dirty="0"/>
              <a:t>Draft Development Snapshot</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818609241"/>
              </p:ext>
            </p:extLst>
          </p:nvPr>
        </p:nvGraphicFramePr>
        <p:xfrm>
          <a:off x="737392" y="1521960"/>
          <a:ext cx="10464003" cy="4193040"/>
        </p:xfrm>
        <a:graphic>
          <a:graphicData uri="http://schemas.openxmlformats.org/drawingml/2006/table">
            <a:tbl>
              <a:tblPr firstRow="1">
                <a:tableStyleId>{073A0DAA-6AF3-43AB-8588-CEC1D06C72B9}</a:tableStyleId>
              </a:tblPr>
              <a:tblGrid>
                <a:gridCol w="654040">
                  <a:extLst>
                    <a:ext uri="{9D8B030D-6E8A-4147-A177-3AD203B41FA5}">
                      <a16:colId xmlns:a16="http://schemas.microsoft.com/office/drawing/2014/main" val="4261970102"/>
                    </a:ext>
                  </a:extLst>
                </a:gridCol>
                <a:gridCol w="742168">
                  <a:extLst>
                    <a:ext uri="{9D8B030D-6E8A-4147-A177-3AD203B41FA5}">
                      <a16:colId xmlns:a16="http://schemas.microsoft.com/office/drawing/2014/main" val="78877518"/>
                    </a:ext>
                  </a:extLst>
                </a:gridCol>
                <a:gridCol w="455263">
                  <a:extLst>
                    <a:ext uri="{9D8B030D-6E8A-4147-A177-3AD203B41FA5}">
                      <a16:colId xmlns:a16="http://schemas.microsoft.com/office/drawing/2014/main" val="3029749347"/>
                    </a:ext>
                  </a:extLst>
                </a:gridCol>
                <a:gridCol w="455263">
                  <a:extLst>
                    <a:ext uri="{9D8B030D-6E8A-4147-A177-3AD203B41FA5}">
                      <a16:colId xmlns:a16="http://schemas.microsoft.com/office/drawing/2014/main" val="119763689"/>
                    </a:ext>
                  </a:extLst>
                </a:gridCol>
                <a:gridCol w="455263">
                  <a:extLst>
                    <a:ext uri="{9D8B030D-6E8A-4147-A177-3AD203B41FA5}">
                      <a16:colId xmlns:a16="http://schemas.microsoft.com/office/drawing/2014/main" val="948022760"/>
                    </a:ext>
                  </a:extLst>
                </a:gridCol>
                <a:gridCol w="455263">
                  <a:extLst>
                    <a:ext uri="{9D8B030D-6E8A-4147-A177-3AD203B41FA5}">
                      <a16:colId xmlns:a16="http://schemas.microsoft.com/office/drawing/2014/main" val="3821760127"/>
                    </a:ext>
                  </a:extLst>
                </a:gridCol>
                <a:gridCol w="455263">
                  <a:extLst>
                    <a:ext uri="{9D8B030D-6E8A-4147-A177-3AD203B41FA5}">
                      <a16:colId xmlns:a16="http://schemas.microsoft.com/office/drawing/2014/main" val="1625024730"/>
                    </a:ext>
                  </a:extLst>
                </a:gridCol>
                <a:gridCol w="455263">
                  <a:extLst>
                    <a:ext uri="{9D8B030D-6E8A-4147-A177-3AD203B41FA5}">
                      <a16:colId xmlns:a16="http://schemas.microsoft.com/office/drawing/2014/main" val="2849464904"/>
                    </a:ext>
                  </a:extLst>
                </a:gridCol>
                <a:gridCol w="455263">
                  <a:extLst>
                    <a:ext uri="{9D8B030D-6E8A-4147-A177-3AD203B41FA5}">
                      <a16:colId xmlns:a16="http://schemas.microsoft.com/office/drawing/2014/main" val="3784159027"/>
                    </a:ext>
                  </a:extLst>
                </a:gridCol>
                <a:gridCol w="455263">
                  <a:extLst>
                    <a:ext uri="{9D8B030D-6E8A-4147-A177-3AD203B41FA5}">
                      <a16:colId xmlns:a16="http://schemas.microsoft.com/office/drawing/2014/main" val="3327754882"/>
                    </a:ext>
                  </a:extLst>
                </a:gridCol>
                <a:gridCol w="455263">
                  <a:extLst>
                    <a:ext uri="{9D8B030D-6E8A-4147-A177-3AD203B41FA5}">
                      <a16:colId xmlns:a16="http://schemas.microsoft.com/office/drawing/2014/main" val="1499934070"/>
                    </a:ext>
                  </a:extLst>
                </a:gridCol>
                <a:gridCol w="1353418">
                  <a:extLst>
                    <a:ext uri="{9D8B030D-6E8A-4147-A177-3AD203B41FA5}">
                      <a16:colId xmlns:a16="http://schemas.microsoft.com/office/drawing/2014/main" val="309422106"/>
                    </a:ext>
                  </a:extLst>
                </a:gridCol>
                <a:gridCol w="596630">
                  <a:extLst>
                    <a:ext uri="{9D8B030D-6E8A-4147-A177-3AD203B41FA5}">
                      <a16:colId xmlns:a16="http://schemas.microsoft.com/office/drawing/2014/main" val="2746800865"/>
                    </a:ext>
                  </a:extLst>
                </a:gridCol>
                <a:gridCol w="1822975">
                  <a:extLst>
                    <a:ext uri="{9D8B030D-6E8A-4147-A177-3AD203B41FA5}">
                      <a16:colId xmlns:a16="http://schemas.microsoft.com/office/drawing/2014/main" val="664609411"/>
                    </a:ext>
                  </a:extLst>
                </a:gridCol>
                <a:gridCol w="1197405">
                  <a:extLst>
                    <a:ext uri="{9D8B030D-6E8A-4147-A177-3AD203B41FA5}">
                      <a16:colId xmlns:a16="http://schemas.microsoft.com/office/drawing/2014/main" val="1668201667"/>
                    </a:ext>
                  </a:extLst>
                </a:gridCol>
              </a:tblGrid>
              <a:tr h="354270">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TG</a:t>
                      </a:r>
                      <a:endParaRPr kumimoji="0" lang="en-US" sz="11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10">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a:ln>
                            <a:noFill/>
                          </a:ln>
                          <a:effectLst/>
                        </a:rPr>
                        <a:t>Published or Draft Baseline Document</a:t>
                      </a: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Times New Roman" pitchFamily="18" charset="0"/>
                      </a:endParaRPr>
                    </a:p>
                  </a:txBody>
                  <a:tcPr marR="0" marB="0" horzOverflow="overflow"/>
                </a:tc>
                <a:tc hMerge="1">
                  <a:txBody>
                    <a:bodyPr/>
                    <a:lstStyle/>
                    <a:p>
                      <a:endParaRPr 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a:ln>
                            <a:noFill/>
                          </a:ln>
                          <a:solidFill>
                            <a:schemeClr val="bg1"/>
                          </a:solidFill>
                          <a:effectLst/>
                        </a:rPr>
                        <a:t>Source</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Times New Roman" pitchFamily="18" charset="0"/>
                        </a:rPr>
                        <a:t>MDR</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u="none" strike="noStrike" cap="none" normalizeH="0" baseline="0" dirty="0">
                          <a:ln>
                            <a:noFill/>
                          </a:ln>
                          <a:solidFill>
                            <a:schemeClr val="bg1"/>
                          </a:solidFill>
                          <a:effectLst/>
                        </a:rPr>
                        <a:t>Editor</a:t>
                      </a:r>
                      <a:endParaRPr kumimoji="0" lang="en-US" sz="1200" b="1" i="0" u="none" strike="noStrike" cap="none" normalizeH="0" baseline="0" dirty="0">
                        <a:ln>
                          <a:noFill/>
                        </a:ln>
                        <a:solidFill>
                          <a:schemeClr val="bg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u="none" strike="noStrike" cap="none" normalizeH="0" baseline="0" dirty="0">
                          <a:ln>
                            <a:noFill/>
                          </a:ln>
                          <a:solidFill>
                            <a:schemeClr val="bg1"/>
                          </a:solidFill>
                          <a:effectLst/>
                        </a:rPr>
                        <a:t>Snapshot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u="none" strike="noStrike" cap="none" normalizeH="0" baseline="0" dirty="0">
                          <a:ln>
                            <a:noFill/>
                          </a:ln>
                          <a:solidFill>
                            <a:schemeClr val="bg1"/>
                          </a:solidFill>
                          <a:effectLst/>
                        </a:rPr>
                        <a:t>Date</a:t>
                      </a:r>
                      <a:endParaRPr kumimoji="0" lang="en-US" sz="1200" b="1" i="0" u="none" strike="noStrike" cap="none" normalizeH="0" baseline="0" dirty="0">
                        <a:ln>
                          <a:noFill/>
                        </a:ln>
                        <a:solidFill>
                          <a:schemeClr val="bg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557412"/>
                  </a:ext>
                </a:extLst>
              </a:tr>
              <a:tr h="455490">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solidFill>
                            <a:srgbClr val="002060"/>
                          </a:solidFill>
                          <a:effectLst/>
                        </a:rPr>
                        <a:t>Published</a:t>
                      </a:r>
                      <a:endParaRPr kumimoji="0" lang="en-US" sz="1100" b="1" i="0" u="none" strike="noStrike" cap="none" normalizeH="0" baseline="0" dirty="0">
                        <a:ln>
                          <a:noFill/>
                        </a:ln>
                        <a:solidFill>
                          <a:srgbClr val="002060"/>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err="1">
                          <a:ln>
                            <a:noFill/>
                          </a:ln>
                          <a:solidFill>
                            <a:srgbClr val="002060"/>
                          </a:solidFill>
                          <a:effectLst/>
                          <a:latin typeface="+mn-lt"/>
                          <a:cs typeface="Arial" panose="020B0604020202020204" pitchFamily="34" charset="0"/>
                        </a:rPr>
                        <a:t>az</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002060"/>
                          </a:solidFill>
                          <a:effectLst/>
                          <a:latin typeface="+mn-lt"/>
                          <a:cs typeface="Arial" panose="020B0604020202020204" pitchFamily="34" charset="0"/>
                        </a:rPr>
                        <a:t>bd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err="1">
                          <a:ln>
                            <a:noFill/>
                          </a:ln>
                          <a:solidFill>
                            <a:srgbClr val="002060"/>
                          </a:solidFill>
                          <a:effectLst/>
                          <a:latin typeface="+mn-lt"/>
                          <a:cs typeface="Arial" panose="020B0604020202020204" pitchFamily="34" charset="0"/>
                        </a:rPr>
                        <a:t>bc</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latin typeface="+mn-lt"/>
                          <a:cs typeface="Arial" panose="020B0604020202020204" pitchFamily="34" charset="0"/>
                        </a:rPr>
                        <a:t>bb</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latin typeface="+mn-lt"/>
                          <a:cs typeface="Arial" panose="020B0604020202020204" pitchFamily="34" charset="0"/>
                        </a:rPr>
                        <a:t>me</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latin typeface="+mn-lt"/>
                          <a:cs typeface="Arial" panose="020B0604020202020204" pitchFamily="34" charset="0"/>
                        </a:rPr>
                        <a:t>be</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latin typeface="+mn-lt"/>
                          <a:cs typeface="Arial" panose="020B0604020202020204" pitchFamily="34" charset="0"/>
                        </a:rPr>
                        <a:t>bf </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err="1">
                          <a:ln>
                            <a:noFill/>
                          </a:ln>
                          <a:solidFill>
                            <a:schemeClr val="tx1"/>
                          </a:solidFill>
                          <a:effectLst/>
                          <a:latin typeface="+mn-lt"/>
                          <a:cs typeface="Arial" panose="020B0604020202020204" pitchFamily="34" charset="0"/>
                        </a:rPr>
                        <a:t>bh</a:t>
                      </a:r>
                      <a:endParaRPr kumimoji="0" lang="en-US" sz="1400" b="1" i="0" u="none" strike="noStrike" cap="none" normalizeH="0" baseline="0" dirty="0">
                        <a:ln>
                          <a:noFill/>
                        </a:ln>
                        <a:solidFill>
                          <a:schemeClr val="tx1"/>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mn-lt"/>
                          <a:cs typeface="Arial" panose="020B0604020202020204" pitchFamily="34" charset="0"/>
                        </a:rPr>
                        <a:t>bk</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val="1841105578"/>
                  </a:ext>
                </a:extLst>
              </a:tr>
              <a:tr h="3048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a:ln>
                            <a:noFill/>
                          </a:ln>
                          <a:solidFill>
                            <a:schemeClr val="tx1"/>
                          </a:solidFill>
                          <a:effectLst/>
                          <a:latin typeface="+mn-lt"/>
                          <a:cs typeface="Arial" panose="020B0604020202020204" pitchFamily="34" charset="0"/>
                        </a:rPr>
                        <a:t>bc</a:t>
                      </a:r>
                      <a:endParaRPr kumimoji="0" lang="en-US" sz="1400" b="0" i="0" u="none" strike="noStrike" cap="none" normalizeH="0" baseline="0" dirty="0">
                        <a:ln>
                          <a:noFill/>
                        </a:ln>
                        <a:solidFill>
                          <a:schemeClr val="tx1"/>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kern="1200" dirty="0">
                          <a:solidFill>
                            <a:schemeClr val="tx1"/>
                          </a:solidFill>
                          <a:effectLst/>
                          <a:latin typeface="+mn-lt"/>
                          <a:ea typeface="+mn-ea"/>
                          <a:cs typeface="+mn-cs"/>
                        </a:rPr>
                        <a:t>FrameMaker 2020 release</a:t>
                      </a:r>
                      <a:endParaRPr lang="en-US" sz="1200" dirty="0">
                        <a:solidFill>
                          <a:schemeClr val="tx1"/>
                        </a:solidFill>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Carol Ansley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14-Mar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2362811"/>
                  </a:ext>
                </a:extLst>
              </a:tr>
              <a:tr h="4572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bb</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kern="1200" dirty="0">
                          <a:solidFill>
                            <a:schemeClr val="tx1"/>
                          </a:solidFill>
                          <a:effectLst/>
                          <a:latin typeface="+mn-lt"/>
                          <a:ea typeface="+mn-ea"/>
                          <a:cs typeface="+mn-cs"/>
                        </a:rPr>
                        <a:t>Word</a:t>
                      </a:r>
                      <a:endParaRPr lang="en-US" sz="1200" dirty="0">
                        <a:solidFill>
                          <a:schemeClr val="tx1"/>
                        </a:solidFill>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Volker Jungnickel, Harry </a:t>
                      </a:r>
                      <a:r>
                        <a:rPr lang="en-US" sz="1200" dirty="0" err="1">
                          <a:solidFill>
                            <a:schemeClr val="tx1"/>
                          </a:solidFill>
                        </a:rPr>
                        <a:t>Bims</a:t>
                      </a:r>
                      <a:endParaRPr lang="en-US" sz="1200" dirty="0">
                        <a:solidFill>
                          <a:schemeClr val="tx1"/>
                        </a:solidFill>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14-Mar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0612243"/>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002060"/>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mn-lt"/>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 2020 release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imes New Roman" pitchFamily="18" charset="0"/>
                        </a:rPr>
                        <a:t>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Emily Qi, Edward Au</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16-May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499157"/>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002060"/>
                          </a:solidFill>
                          <a:effectLst/>
                          <a:latin typeface="Times New Roman" pitchFamily="18" charset="0"/>
                        </a:rPr>
                        <a:t>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chemeClr val="tx1"/>
                          </a:solidFill>
                          <a:effectLst/>
                          <a:latin typeface="+mn-lt"/>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3.1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a:t>
                      </a:r>
                    </a:p>
                    <a:p>
                      <a:pPr algn="ctr"/>
                      <a:r>
                        <a:rPr lang="en-US" sz="1200" dirty="0">
                          <a:solidFill>
                            <a:schemeClr val="tx1"/>
                          </a:solidFill>
                        </a:rPr>
                        <a:t>(old)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imes New Roman" pitchFamily="18" charset="0"/>
                        </a:rPr>
                        <a:t>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Edward Au</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16-May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8542191"/>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002060"/>
                          </a:solidFill>
                          <a:effectLst/>
                          <a:latin typeface="Times New Roman" pitchFamily="18" charset="0"/>
                        </a:rPr>
                        <a:t>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rgbClr val="002060"/>
                        </a:solidFill>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rgbClr val="002060"/>
                        </a:solidFill>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rgbClr val="002060"/>
                        </a:solidFill>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cap="none" normalizeH="0" baseline="0" dirty="0">
                          <a:ln>
                            <a:noFill/>
                          </a:ln>
                          <a:solidFill>
                            <a:schemeClr val="tx1"/>
                          </a:solidFill>
                          <a:effectLst/>
                          <a:latin typeface="+mn-lt"/>
                        </a:rPr>
                        <a:t>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mn-lt"/>
                        </a:rPr>
                        <a:t>2.2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 2020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Claudio da Silva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a:ln>
                            <a:noFill/>
                          </a:ln>
                          <a:solidFill>
                            <a:srgbClr val="FF0000"/>
                          </a:solidFill>
                          <a:effectLst/>
                          <a:latin typeface="Times New Roman" pitchFamily="18" charset="0"/>
                        </a:rPr>
                        <a:t>16-May</a:t>
                      </a:r>
                      <a:endParaRPr kumimoji="0" lang="en-US" sz="1200" b="0" i="0" u="none" strike="noStrike" cap="none" normalizeH="0" baseline="0" dirty="0">
                        <a:ln>
                          <a:noFill/>
                        </a:ln>
                        <a:solidFill>
                          <a:srgbClr val="FF0000"/>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cap="none" normalizeH="0" baseline="0" dirty="0">
                        <a:ln>
                          <a:noFill/>
                        </a:ln>
                        <a:solidFill>
                          <a:srgbClr val="FF0000"/>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1138465"/>
                  </a:ext>
                </a:extLst>
              </a:tr>
              <a:tr h="410503">
                <a:tc>
                  <a:txBody>
                    <a:bodyPr/>
                    <a:lstStyle/>
                    <a:p>
                      <a:pPr algn="ctr"/>
                      <a:r>
                        <a:rPr lang="en-US" sz="1400" b="0" u="none" dirty="0" err="1">
                          <a:solidFill>
                            <a:schemeClr val="tx1"/>
                          </a:solidFill>
                          <a:latin typeface="+mn-lt"/>
                          <a:cs typeface="Arial" panose="020B0604020202020204" pitchFamily="34" charset="0"/>
                        </a:rPr>
                        <a:t>bh</a:t>
                      </a:r>
                      <a:endParaRPr lang="en-US" sz="1400" b="0" u="none" dirty="0">
                        <a:solidFill>
                          <a:schemeClr val="tx1"/>
                        </a:solidFill>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a:solidFill>
                            <a:schemeClr val="tx1"/>
                          </a:solidFill>
                          <a:latin typeface="+mn-lt"/>
                        </a:rPr>
                        <a:t>4.0</a:t>
                      </a: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Carol Ansley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16-May</a:t>
                      </a:r>
                    </a:p>
                    <a:p>
                      <a:pPr algn="ct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5866631"/>
                  </a:ext>
                </a:extLst>
              </a:tr>
              <a:tr h="205252">
                <a:tc>
                  <a:txBody>
                    <a:bodyPr/>
                    <a:lstStyle/>
                    <a:p>
                      <a:pPr algn="ctr"/>
                      <a:r>
                        <a:rPr lang="en-US" sz="1400" b="0" dirty="0">
                          <a:solidFill>
                            <a:srgbClr val="FF0000"/>
                          </a:solidFill>
                          <a:latin typeface="+mn-lt"/>
                          <a:cs typeface="Arial" panose="020B0604020202020204" pitchFamily="34" charset="0"/>
                        </a:rPr>
                        <a:t>bk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rgbClr val="FF0000"/>
                          </a:solidFill>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lumMod val="95000"/>
                              <a:lumOff val="5000"/>
                            </a:schemeClr>
                          </a:solidFill>
                        </a:rPr>
                        <a:t>Word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rgbClr val="002060"/>
                          </a:solidFill>
                        </a:rPr>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rgbClr val="002060"/>
                          </a:solidFill>
                        </a:rPr>
                        <a:t>Roy Want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rgbClr val="FF0000"/>
                          </a:solidFill>
                        </a:rPr>
                        <a:t>16-May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48918916"/>
                  </a:ext>
                </a:extLst>
              </a:tr>
              <a:tr h="205252">
                <a:tc>
                  <a:txBody>
                    <a:bodyPr/>
                    <a:lstStyle/>
                    <a:p>
                      <a:pPr algn="ctr"/>
                      <a:endParaRPr lang="en-US" sz="1400" b="0" dirty="0">
                        <a:solidFill>
                          <a:schemeClr val="tx1"/>
                        </a:solidFill>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b="0" dirty="0">
                        <a:solidFill>
                          <a:srgbClr val="00B05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rgbClr val="00206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rgbClr val="00206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rgbClr val="00206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1030737"/>
                  </a:ext>
                </a:extLst>
              </a:tr>
            </a:tbl>
          </a:graphicData>
        </a:graphic>
      </p:graphicFrame>
      <p:sp>
        <p:nvSpPr>
          <p:cNvPr id="8" name="Text Box 231"/>
          <p:cNvSpPr txBox="1">
            <a:spLocks noChangeArrowheads="1"/>
          </p:cNvSpPr>
          <p:nvPr/>
        </p:nvSpPr>
        <p:spPr bwMode="auto">
          <a:xfrm>
            <a:off x="737392" y="943429"/>
            <a:ext cx="1219200" cy="338554"/>
          </a:xfrm>
          <a:prstGeom prst="rect">
            <a:avLst/>
          </a:prstGeom>
          <a:noFill/>
          <a:ln w="9525">
            <a:noFill/>
            <a:miter lim="800000"/>
            <a:headEnd/>
            <a:tailEnd/>
          </a:ln>
        </p:spPr>
        <p:txBody>
          <a:bodyPr wrap="square">
            <a:spAutoFit/>
          </a:bodyPr>
          <a:lstStyle/>
          <a:p>
            <a:pPr eaLnBrk="1" hangingPunct="1">
              <a:spcBef>
                <a:spcPct val="50000"/>
              </a:spcBef>
            </a:pPr>
            <a:r>
              <a:rPr lang="en-US" sz="1600" dirty="0">
                <a:solidFill>
                  <a:srgbClr val="FF0000"/>
                </a:solidFill>
                <a:latin typeface="Arial" charset="0"/>
              </a:rPr>
              <a:t>May 2023</a:t>
            </a:r>
            <a:endParaRPr lang="en-US" sz="1800" dirty="0">
              <a:solidFill>
                <a:srgbClr val="FF0000"/>
              </a:solidFill>
              <a:latin typeface="Arial" charset="0"/>
            </a:endParaRPr>
          </a:p>
        </p:txBody>
      </p:sp>
      <p:sp>
        <p:nvSpPr>
          <p:cNvPr id="9" name="Text Box 116"/>
          <p:cNvSpPr txBox="1">
            <a:spLocks noChangeArrowheads="1"/>
          </p:cNvSpPr>
          <p:nvPr/>
        </p:nvSpPr>
        <p:spPr bwMode="auto">
          <a:xfrm>
            <a:off x="1828800" y="881874"/>
            <a:ext cx="1676400" cy="461665"/>
          </a:xfrm>
          <a:prstGeom prst="rect">
            <a:avLst/>
          </a:prstGeom>
          <a:noFill/>
          <a:ln w="12700">
            <a:noFill/>
            <a:miter lim="800000"/>
            <a:headEnd type="none" w="sm" len="sm"/>
            <a:tailEnd type="none" w="sm" len="sm"/>
          </a:ln>
        </p:spPr>
        <p:txBody>
          <a:bodyPr wrap="square">
            <a:spAutoFit/>
          </a:bodyPr>
          <a:lstStyle/>
          <a:p>
            <a:r>
              <a:rPr lang="en-US" sz="1200" dirty="0">
                <a:solidFill>
                  <a:srgbClr val="FF0000"/>
                </a:solidFill>
              </a:rPr>
              <a:t>Changes from  last report shown in </a:t>
            </a:r>
            <a:r>
              <a:rPr lang="en-US" sz="1200" b="1" dirty="0">
                <a:solidFill>
                  <a:srgbClr val="FF0000"/>
                </a:solidFill>
              </a:rPr>
              <a:t>red.</a:t>
            </a:r>
          </a:p>
        </p:txBody>
      </p:sp>
      <p:sp>
        <p:nvSpPr>
          <p:cNvPr id="3" name="Footer Placeholder 2">
            <a:extLst>
              <a:ext uri="{FF2B5EF4-FFF2-40B4-BE49-F238E27FC236}">
                <a16:creationId xmlns:a16="http://schemas.microsoft.com/office/drawing/2014/main" id="{54595BBD-9915-2EC5-3F41-EC33290946DC}"/>
              </a:ext>
            </a:extLst>
          </p:cNvPr>
          <p:cNvSpPr>
            <a:spLocks noGrp="1"/>
          </p:cNvSpPr>
          <p:nvPr>
            <p:ph type="ftr" idx="14"/>
          </p:nvPr>
        </p:nvSpPr>
        <p:spPr/>
        <p:txBody>
          <a:bodyPr/>
          <a:lstStyle/>
          <a:p>
            <a:r>
              <a:rPr lang="en-GB"/>
              <a:t>Robert Stacey, Intel</a:t>
            </a:r>
            <a:endParaRPr lang="en-GB" dirty="0"/>
          </a:p>
        </p:txBody>
      </p:sp>
      <p:sp>
        <p:nvSpPr>
          <p:cNvPr id="7" name="Slide Number Placeholder 6">
            <a:extLst>
              <a:ext uri="{FF2B5EF4-FFF2-40B4-BE49-F238E27FC236}">
                <a16:creationId xmlns:a16="http://schemas.microsoft.com/office/drawing/2014/main" id="{84DD8BC4-CA17-36EA-CD64-6E1364C9DB51}"/>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11" name="Date Placeholder 10">
            <a:extLst>
              <a:ext uri="{FF2B5EF4-FFF2-40B4-BE49-F238E27FC236}">
                <a16:creationId xmlns:a16="http://schemas.microsoft.com/office/drawing/2014/main" id="{CBBE4952-8FE8-4B33-6CC7-0B56060B56DC}"/>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2610013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a:t>ARC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2023-05-18</a:t>
            </a:r>
          </a:p>
        </p:txBody>
      </p:sp>
      <p:graphicFrame>
        <p:nvGraphicFramePr>
          <p:cNvPr id="1026" name="Object 11"/>
          <p:cNvGraphicFramePr>
            <a:graphicFrameLocks noChangeAspect="1"/>
          </p:cNvGraphicFramePr>
          <p:nvPr>
            <p:extLst>
              <p:ext uri="{D42A27DB-BD31-4B8C-83A1-F6EECF244321}">
                <p14:modId xmlns:p14="http://schemas.microsoft.com/office/powerpoint/2010/main" val="3305098018"/>
              </p:ext>
            </p:extLst>
          </p:nvPr>
        </p:nvGraphicFramePr>
        <p:xfrm>
          <a:off x="2041526" y="2286001"/>
          <a:ext cx="7559675" cy="2632075"/>
        </p:xfrm>
        <a:graphic>
          <a:graphicData uri="http://schemas.openxmlformats.org/presentationml/2006/ole">
            <mc:AlternateContent xmlns:mc="http://schemas.openxmlformats.org/markup-compatibility/2006">
              <mc:Choice xmlns:v="urn:schemas-microsoft-com:vml" Requires="v">
                <p:oleObj name="Document" r:id="rId3" imgW="8267030" imgH="2874253" progId="Word.Document.8">
                  <p:embed/>
                </p:oleObj>
              </mc:Choice>
              <mc:Fallback>
                <p:oleObj name="Document" r:id="rId3" imgW="8267030" imgH="2874253" progId="Word.Document.8">
                  <p:embed/>
                  <p:pic>
                    <p:nvPicPr>
                      <p:cNvPr id="1026" name="Object 11"/>
                      <p:cNvPicPr>
                        <a:picLocks noChangeAspect="1" noChangeArrowheads="1"/>
                      </p:cNvPicPr>
                      <p:nvPr/>
                    </p:nvPicPr>
                    <p:blipFill>
                      <a:blip r:embed="rId4"/>
                      <a:srcRect/>
                      <a:stretch>
                        <a:fillRect/>
                      </a:stretch>
                    </p:blipFill>
                    <p:spPr bwMode="auto">
                      <a:xfrm>
                        <a:off x="2041526" y="2286001"/>
                        <a:ext cx="7559675" cy="263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Footer Placeholder 1">
            <a:extLst>
              <a:ext uri="{FF2B5EF4-FFF2-40B4-BE49-F238E27FC236}">
                <a16:creationId xmlns:a16="http://schemas.microsoft.com/office/drawing/2014/main" id="{1A4945CE-CCC8-017A-FC91-84DD87EE5250}"/>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58F2785D-1290-DD37-5956-6EB85F180427}"/>
              </a:ext>
            </a:extLst>
          </p:cNvPr>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sp>
        <p:nvSpPr>
          <p:cNvPr id="4" name="Date Placeholder 3">
            <a:extLst>
              <a:ext uri="{FF2B5EF4-FFF2-40B4-BE49-F238E27FC236}">
                <a16:creationId xmlns:a16="http://schemas.microsoft.com/office/drawing/2014/main" id="{1640DA7E-EF07-38F4-AD07-5E28E8A0C7CD}"/>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1740917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Abstract</a:t>
            </a:r>
          </a:p>
        </p:txBody>
      </p:sp>
      <p:sp>
        <p:nvSpPr>
          <p:cNvPr id="14339" name="Rectangle 3"/>
          <p:cNvSpPr>
            <a:spLocks noGrp="1" noChangeArrowheads="1"/>
          </p:cNvSpPr>
          <p:nvPr>
            <p:ph idx="1"/>
          </p:nvPr>
        </p:nvSpPr>
        <p:spPr/>
        <p:txBody>
          <a:bodyPr/>
          <a:lstStyle/>
          <a:p>
            <a:pPr algn="ctr" eaLnBrk="1" hangingPunct="1">
              <a:buFontTx/>
              <a:buNone/>
            </a:pPr>
            <a:r>
              <a:rPr lang="en-US" dirty="0"/>
              <a:t>This document is the closing report for ARC SC, </a:t>
            </a:r>
          </a:p>
          <a:p>
            <a:pPr algn="ctr" eaLnBrk="1" hangingPunct="1">
              <a:buFontTx/>
              <a:buNone/>
            </a:pPr>
            <a:r>
              <a:rPr lang="en-US" dirty="0"/>
              <a:t>May 2023 Plenary Session</a:t>
            </a:r>
          </a:p>
        </p:txBody>
      </p:sp>
      <p:sp>
        <p:nvSpPr>
          <p:cNvPr id="2" name="Footer Placeholder 1">
            <a:extLst>
              <a:ext uri="{FF2B5EF4-FFF2-40B4-BE49-F238E27FC236}">
                <a16:creationId xmlns:a16="http://schemas.microsoft.com/office/drawing/2014/main" id="{6B89A7BA-8644-2FF8-C556-2BCBEF013CAC}"/>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A236B129-D453-94F8-8B5B-3D88B32ED5EB}"/>
              </a:ext>
            </a:extLst>
          </p:cNvPr>
          <p:cNvSpPr>
            <a:spLocks noGrp="1"/>
          </p:cNvSpPr>
          <p:nvPr>
            <p:ph type="sldNum" idx="12"/>
          </p:nvPr>
        </p:nvSpPr>
        <p:spPr/>
        <p:txBody>
          <a:bodyPr/>
          <a:lstStyle/>
          <a:p>
            <a:r>
              <a:rPr lang="en-GB"/>
              <a:t>Slide </a:t>
            </a:r>
            <a:fld id="{440F5867-744E-4AA6-B0ED-4C44D2DFBB7B}" type="slidenum">
              <a:rPr lang="en-GB" smtClean="0"/>
              <a:pPr/>
              <a:t>19</a:t>
            </a:fld>
            <a:endParaRPr lang="en-GB" dirty="0"/>
          </a:p>
        </p:txBody>
      </p:sp>
      <p:sp>
        <p:nvSpPr>
          <p:cNvPr id="4" name="Date Placeholder 3">
            <a:extLst>
              <a:ext uri="{FF2B5EF4-FFF2-40B4-BE49-F238E27FC236}">
                <a16:creationId xmlns:a16="http://schemas.microsoft.com/office/drawing/2014/main" id="{0C751C18-C2AA-AEE6-7B0F-DBCED120B602}"/>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2875198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This document is a digest of the closing reports of all 802.11 sub-groups for presentation at the May 2023 closing plenary meeting. Liaison reports (including liaison reports from the mid-week plenary) are also included.</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a:t>Robert Stacey (Intel)</a:t>
            </a:r>
            <a:endParaRPr lang="en-GB" dirty="0"/>
          </a:p>
        </p:txBody>
      </p:sp>
      <p:sp>
        <p:nvSpPr>
          <p:cNvPr id="4" name="Date Placeholder 3"/>
          <p:cNvSpPr>
            <a:spLocks noGrp="1"/>
          </p:cNvSpPr>
          <p:nvPr>
            <p:ph type="dt" idx="15"/>
          </p:nvPr>
        </p:nvSpPr>
        <p:spPr/>
        <p:txBody>
          <a:bodyPr/>
          <a:lstStyle/>
          <a:p>
            <a:r>
              <a:rPr lang="en-US"/>
              <a:t>May 2023</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 - 1</a:t>
            </a:r>
          </a:p>
        </p:txBody>
      </p:sp>
      <p:sp>
        <p:nvSpPr>
          <p:cNvPr id="15366" name="Rectangle 3"/>
          <p:cNvSpPr>
            <a:spLocks noGrp="1" noChangeArrowheads="1"/>
          </p:cNvSpPr>
          <p:nvPr>
            <p:ph type="body" idx="1"/>
          </p:nvPr>
        </p:nvSpPr>
        <p:spPr>
          <a:xfrm>
            <a:off x="1905000" y="1371600"/>
            <a:ext cx="8382000" cy="5181600"/>
          </a:xfrm>
        </p:spPr>
        <p:txBody>
          <a:bodyPr/>
          <a:lstStyle/>
          <a:p>
            <a:pPr>
              <a:spcBef>
                <a:spcPts val="0"/>
              </a:spcBef>
            </a:pPr>
            <a:r>
              <a:rPr lang="en-US" sz="2800" dirty="0"/>
              <a:t>Agenda is here: </a:t>
            </a:r>
            <a:r>
              <a:rPr lang="en-US" sz="2800" dirty="0">
                <a:hlinkClick r:id="rId3"/>
              </a:rPr>
              <a:t>11-23/0576r5</a:t>
            </a:r>
            <a:r>
              <a:rPr lang="en-US" sz="2800" dirty="0"/>
              <a:t> </a:t>
            </a:r>
          </a:p>
          <a:p>
            <a:pPr>
              <a:spcBef>
                <a:spcPts val="0"/>
              </a:spcBef>
            </a:pPr>
            <a:r>
              <a:rPr lang="en-US" sz="2800" dirty="0"/>
              <a:t>IEEE Std 802 revision: </a:t>
            </a:r>
          </a:p>
          <a:p>
            <a:pPr lvl="1">
              <a:lnSpc>
                <a:spcPct val="90000"/>
              </a:lnSpc>
              <a:spcBef>
                <a:spcPts val="300"/>
              </a:spcBef>
              <a:defRPr/>
            </a:pPr>
            <a:r>
              <a:rPr lang="en-US" sz="2800" dirty="0"/>
              <a:t>Note that drafts and working documents are posting in the 802.1 area, and the EC’s Mentor area.  (Talk to Joe Levy if you need help finding them.)</a:t>
            </a:r>
            <a:endParaRPr lang="en-US" sz="2800" dirty="0">
              <a:ea typeface="Calibri" panose="020F0502020204030204" pitchFamily="34" charset="0"/>
            </a:endParaRPr>
          </a:p>
          <a:p>
            <a:pPr lvl="1">
              <a:lnSpc>
                <a:spcPct val="90000"/>
              </a:lnSpc>
              <a:spcBef>
                <a:spcPts val="300"/>
              </a:spcBef>
              <a:defRPr/>
            </a:pPr>
            <a:r>
              <a:rPr lang="en-US" sz="2800" dirty="0">
                <a:ea typeface="Calibri" panose="020F0502020204030204" pitchFamily="34" charset="0"/>
              </a:rPr>
              <a:t>We got an update from our (802.11) representative to this project, Joseph Levy.  802.11-specific comments are proceeding well/done.  </a:t>
            </a:r>
          </a:p>
          <a:p>
            <a:pPr lvl="1">
              <a:lnSpc>
                <a:spcPct val="90000"/>
              </a:lnSpc>
              <a:spcBef>
                <a:spcPts val="300"/>
              </a:spcBef>
              <a:defRPr/>
            </a:pPr>
            <a:r>
              <a:rPr lang="en-US" sz="2800" dirty="0">
                <a:ea typeface="Calibri" panose="020F0502020204030204" pitchFamily="34" charset="0"/>
              </a:rPr>
              <a:t>P802REVc has resolved most comments, but the few remaining ones need contribution or a fair bit of discussion.  Will be done on teleconferences, targeting July session for next ballot.</a:t>
            </a:r>
          </a:p>
        </p:txBody>
      </p:sp>
      <p:sp>
        <p:nvSpPr>
          <p:cNvPr id="2" name="Footer Placeholder 1">
            <a:extLst>
              <a:ext uri="{FF2B5EF4-FFF2-40B4-BE49-F238E27FC236}">
                <a16:creationId xmlns:a16="http://schemas.microsoft.com/office/drawing/2014/main" id="{2D3FC300-8857-1F2A-C546-46C4D6C3EFC0}"/>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39B774CD-F4D2-2481-63FE-B38F58742248}"/>
              </a:ext>
            </a:extLst>
          </p:cNvPr>
          <p:cNvSpPr>
            <a:spLocks noGrp="1"/>
          </p:cNvSpPr>
          <p:nvPr>
            <p:ph type="sldNum" idx="12"/>
          </p:nvPr>
        </p:nvSpPr>
        <p:spPr/>
        <p:txBody>
          <a:bodyPr/>
          <a:lstStyle/>
          <a:p>
            <a:r>
              <a:rPr lang="en-GB"/>
              <a:t>Slide </a:t>
            </a:r>
            <a:fld id="{440F5867-744E-4AA6-B0ED-4C44D2DFBB7B}" type="slidenum">
              <a:rPr lang="en-GB" smtClean="0"/>
              <a:pPr/>
              <a:t>20</a:t>
            </a:fld>
            <a:endParaRPr lang="en-GB" dirty="0"/>
          </a:p>
        </p:txBody>
      </p:sp>
      <p:sp>
        <p:nvSpPr>
          <p:cNvPr id="4" name="Date Placeholder 3">
            <a:extLst>
              <a:ext uri="{FF2B5EF4-FFF2-40B4-BE49-F238E27FC236}">
                <a16:creationId xmlns:a16="http://schemas.microsoft.com/office/drawing/2014/main" id="{C826CE9A-0C08-E49A-6FAC-9A9CD4022B3D}"/>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3451461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 - 2</a:t>
            </a:r>
          </a:p>
        </p:txBody>
      </p:sp>
      <p:sp>
        <p:nvSpPr>
          <p:cNvPr id="15366" name="Rectangle 3"/>
          <p:cNvSpPr>
            <a:spLocks noGrp="1" noChangeArrowheads="1"/>
          </p:cNvSpPr>
          <p:nvPr>
            <p:ph type="body" idx="1"/>
          </p:nvPr>
        </p:nvSpPr>
        <p:spPr>
          <a:xfrm>
            <a:off x="1905000" y="1295400"/>
            <a:ext cx="8382000" cy="5181600"/>
          </a:xfrm>
        </p:spPr>
        <p:txBody>
          <a:bodyPr/>
          <a:lstStyle/>
          <a:p>
            <a:pPr>
              <a:spcBef>
                <a:spcPts val="0"/>
              </a:spcBef>
            </a:pPr>
            <a:r>
              <a:rPr lang="en-US" sz="2800" dirty="0"/>
              <a:t>IEEE Std 802 revision (continued): </a:t>
            </a:r>
          </a:p>
          <a:p>
            <a:pPr lvl="1">
              <a:lnSpc>
                <a:spcPct val="90000"/>
              </a:lnSpc>
              <a:spcBef>
                <a:spcPts val="300"/>
              </a:spcBef>
              <a:defRPr/>
            </a:pPr>
            <a:r>
              <a:rPr lang="en-US" sz="2800" dirty="0"/>
              <a:t>802.11 ARC was requested to take an action item to work on a definition for “IEEE 802 Network”.  We noted that the IEEE Std 802 document is currently inconsistent (and arguably contradictory) between the definition and body text statements about what this term means/requires.</a:t>
            </a:r>
          </a:p>
          <a:p>
            <a:pPr lvl="1">
              <a:lnSpc>
                <a:spcPct val="90000"/>
              </a:lnSpc>
              <a:spcBef>
                <a:spcPts val="300"/>
              </a:spcBef>
              <a:defRPr/>
            </a:pPr>
            <a:r>
              <a:rPr lang="en-US" sz="2800" dirty="0">
                <a:ea typeface="Calibri" panose="020F0502020204030204" pitchFamily="34" charset="0"/>
              </a:rPr>
              <a:t>ARC discussion concluded that this is complicated, when the wide breadth of 802 Standards are considered, and the resulting breadth of concepts included in “802 network”.  We’ll work on this further on the reflector and on teleconferences, and finalize in July.</a:t>
            </a:r>
          </a:p>
        </p:txBody>
      </p:sp>
      <p:sp>
        <p:nvSpPr>
          <p:cNvPr id="2" name="Footer Placeholder 1">
            <a:extLst>
              <a:ext uri="{FF2B5EF4-FFF2-40B4-BE49-F238E27FC236}">
                <a16:creationId xmlns:a16="http://schemas.microsoft.com/office/drawing/2014/main" id="{B84DA765-1927-1E2B-D486-0975C55968EF}"/>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EC2593C5-5DFE-9A21-9F81-CE7400AA5B31}"/>
              </a:ext>
            </a:extLst>
          </p:cNvPr>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sp>
        <p:nvSpPr>
          <p:cNvPr id="4" name="Date Placeholder 3">
            <a:extLst>
              <a:ext uri="{FF2B5EF4-FFF2-40B4-BE49-F238E27FC236}">
                <a16:creationId xmlns:a16="http://schemas.microsoft.com/office/drawing/2014/main" id="{D16FE8D4-3390-5F69-04C6-6607F7D61335}"/>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36023953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 - 3</a:t>
            </a:r>
          </a:p>
        </p:txBody>
      </p:sp>
      <p:sp>
        <p:nvSpPr>
          <p:cNvPr id="15366" name="Rectangle 3"/>
          <p:cNvSpPr>
            <a:spLocks noGrp="1" noChangeArrowheads="1"/>
          </p:cNvSpPr>
          <p:nvPr>
            <p:ph type="body" idx="1"/>
          </p:nvPr>
        </p:nvSpPr>
        <p:spPr>
          <a:xfrm>
            <a:off x="1905000" y="1143000"/>
            <a:ext cx="8382000" cy="5181600"/>
          </a:xfrm>
        </p:spPr>
        <p:txBody>
          <a:bodyPr/>
          <a:lstStyle/>
          <a:p>
            <a:pPr>
              <a:spcBef>
                <a:spcPts val="0"/>
              </a:spcBef>
            </a:pPr>
            <a:endParaRPr lang="en-US" sz="2800" dirty="0"/>
          </a:p>
          <a:p>
            <a:pPr>
              <a:lnSpc>
                <a:spcPct val="90000"/>
              </a:lnSpc>
              <a:spcBef>
                <a:spcPts val="300"/>
              </a:spcBef>
              <a:defRPr/>
            </a:pPr>
            <a:r>
              <a:rPr lang="en-US" sz="2800" dirty="0">
                <a:ea typeface="Calibri" panose="020F0502020204030204" pitchFamily="34" charset="0"/>
              </a:rPr>
              <a:t>Annex G:</a:t>
            </a:r>
          </a:p>
          <a:p>
            <a:pPr lvl="1">
              <a:lnSpc>
                <a:spcPct val="90000"/>
              </a:lnSpc>
              <a:spcBef>
                <a:spcPts val="300"/>
              </a:spcBef>
              <a:defRPr/>
            </a:pPr>
            <a:r>
              <a:rPr lang="en-US" sz="2800" dirty="0">
                <a:ea typeface="Calibri" panose="020F0502020204030204" pitchFamily="34" charset="0"/>
              </a:rPr>
              <a:t>Considered updated proposal for Annex G replacement with tutorial material/examples on how a “frame exchange sequence” relates to other 802.11 concepts: </a:t>
            </a:r>
            <a:r>
              <a:rPr lang="en-US" sz="2800" dirty="0">
                <a:ea typeface="Calibri" panose="020F0502020204030204" pitchFamily="34" charset="0"/>
                <a:hlinkClick r:id="rId3"/>
              </a:rPr>
              <a:t>11-23/0880r0</a:t>
            </a:r>
            <a:r>
              <a:rPr lang="en-US" sz="2800" dirty="0">
                <a:ea typeface="Calibri" panose="020F0502020204030204" pitchFamily="34" charset="0"/>
              </a:rPr>
              <a:t> </a:t>
            </a:r>
          </a:p>
          <a:p>
            <a:pPr lvl="1">
              <a:lnSpc>
                <a:spcPct val="90000"/>
              </a:lnSpc>
              <a:spcBef>
                <a:spcPts val="300"/>
              </a:spcBef>
              <a:defRPr/>
            </a:pPr>
            <a:r>
              <a:rPr lang="en-US" sz="2800" dirty="0">
                <a:ea typeface="Calibri" panose="020F0502020204030204" pitchFamily="34" charset="0"/>
              </a:rPr>
              <a:t>Based on the feedback on the direction, the author (Harry </a:t>
            </a:r>
            <a:r>
              <a:rPr lang="en-US" sz="2800" dirty="0" err="1">
                <a:ea typeface="Calibri" panose="020F0502020204030204" pitchFamily="34" charset="0"/>
              </a:rPr>
              <a:t>Bims</a:t>
            </a:r>
            <a:r>
              <a:rPr lang="en-US" sz="2800" dirty="0">
                <a:ea typeface="Calibri" panose="020F0502020204030204" pitchFamily="34" charset="0"/>
              </a:rPr>
              <a:t>) will bring back more details in July.</a:t>
            </a:r>
          </a:p>
        </p:txBody>
      </p:sp>
      <p:sp>
        <p:nvSpPr>
          <p:cNvPr id="2" name="Footer Placeholder 1">
            <a:extLst>
              <a:ext uri="{FF2B5EF4-FFF2-40B4-BE49-F238E27FC236}">
                <a16:creationId xmlns:a16="http://schemas.microsoft.com/office/drawing/2014/main" id="{51F5621D-DBBB-82FE-A3CF-B1EE29C9032D}"/>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E0F8E7B6-107F-4734-FF49-A9C519805085}"/>
              </a:ext>
            </a:extLst>
          </p:cNvPr>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sp>
        <p:nvSpPr>
          <p:cNvPr id="4" name="Date Placeholder 3">
            <a:extLst>
              <a:ext uri="{FF2B5EF4-FFF2-40B4-BE49-F238E27FC236}">
                <a16:creationId xmlns:a16="http://schemas.microsoft.com/office/drawing/2014/main" id="{459A57E3-FC06-22D8-05B3-3B310C91C999}"/>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28677883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Monitoring/future activities</a:t>
            </a:r>
          </a:p>
        </p:txBody>
      </p:sp>
      <p:sp>
        <p:nvSpPr>
          <p:cNvPr id="7" name="Rectangle 3">
            <a:extLst>
              <a:ext uri="{FF2B5EF4-FFF2-40B4-BE49-F238E27FC236}">
                <a16:creationId xmlns:a16="http://schemas.microsoft.com/office/drawing/2014/main" id="{81351754-4384-4741-98EB-67ED3215A0D9}"/>
              </a:ext>
            </a:extLst>
          </p:cNvPr>
          <p:cNvSpPr txBox="1">
            <a:spLocks noChangeArrowheads="1"/>
          </p:cNvSpPr>
          <p:nvPr/>
        </p:nvSpPr>
        <p:spPr bwMode="auto">
          <a:xfrm>
            <a:off x="2209800" y="1524000"/>
            <a:ext cx="7924800" cy="4648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2" indent="0">
              <a:spcBef>
                <a:spcPts val="300"/>
              </a:spcBef>
              <a:spcAft>
                <a:spcPts val="0"/>
              </a:spcAft>
              <a:buNone/>
              <a:defRPr/>
            </a:pPr>
            <a:r>
              <a:rPr lang="en-US" altLang="en-US" b="1" kern="0" dirty="0"/>
              <a:t>Other items being tracked (but not actively worked unless/until contributions):</a:t>
            </a:r>
          </a:p>
          <a:p>
            <a:pPr marL="685800" lvl="2" indent="-342900">
              <a:lnSpc>
                <a:spcPct val="90000"/>
              </a:lnSpc>
              <a:buFont typeface="Arial" pitchFamily="34" charset="0"/>
              <a:buChar char="•"/>
              <a:defRPr/>
            </a:pPr>
            <a:r>
              <a:rPr lang="en-US" b="1" kern="0" dirty="0"/>
              <a:t>“What is a STA?” (per </a:t>
            </a:r>
            <a:r>
              <a:rPr lang="en-US" b="1" kern="0" dirty="0" err="1"/>
              <a:t>REVmd</a:t>
            </a:r>
            <a:r>
              <a:rPr lang="en-US" b="1" kern="0" dirty="0"/>
              <a:t> discussion: </a:t>
            </a:r>
            <a:r>
              <a:rPr lang="en-US" kern="0" dirty="0">
                <a:solidFill>
                  <a:schemeClr val="accent2">
                    <a:lumMod val="75000"/>
                  </a:schemeClr>
                </a:solidFill>
                <a:hlinkClick r:id="rId3">
                  <a:extLst>
                    <a:ext uri="{A12FA001-AC4F-418D-AE19-62706E023703}">
                      <ahyp:hlinkClr xmlns:ahyp="http://schemas.microsoft.com/office/drawing/2018/hyperlinkcolor" val="tx"/>
                    </a:ext>
                  </a:extLst>
                </a:hlinkClick>
              </a:rPr>
              <a:t>11-19/0106r0</a:t>
            </a:r>
            <a:r>
              <a:rPr lang="en-US" b="1" kern="0" dirty="0"/>
              <a:t>)</a:t>
            </a:r>
          </a:p>
          <a:p>
            <a:pPr marL="685800" lvl="2" indent="-342900">
              <a:lnSpc>
                <a:spcPct val="90000"/>
              </a:lnSpc>
              <a:buFont typeface="Arial" pitchFamily="34" charset="0"/>
              <a:buChar char="•"/>
              <a:defRPr/>
            </a:pPr>
            <a:r>
              <a:rPr lang="en-US" b="1" kern="0" dirty="0"/>
              <a:t>Off-channel TDLS architecture</a:t>
            </a:r>
          </a:p>
          <a:p>
            <a:pPr marL="685800" lvl="2" indent="-342900">
              <a:lnSpc>
                <a:spcPct val="90000"/>
              </a:lnSpc>
              <a:spcBef>
                <a:spcPts val="300"/>
              </a:spcBef>
              <a:spcAft>
                <a:spcPts val="0"/>
              </a:spcAft>
              <a:buFont typeface="Arial" pitchFamily="34" charset="0"/>
              <a:buChar char="•"/>
              <a:defRPr/>
            </a:pPr>
            <a:r>
              <a:rPr lang="en-US" b="1" kern="0" dirty="0"/>
              <a:t>MLME-RESET, versus MLME-JOIN, MLME-START, MLME-SCAN and MLME-END</a:t>
            </a:r>
          </a:p>
          <a:p>
            <a:pPr marL="1143000" lvl="3" indent="-342900">
              <a:lnSpc>
                <a:spcPct val="90000"/>
              </a:lnSpc>
              <a:spcBef>
                <a:spcPts val="300"/>
              </a:spcBef>
              <a:spcAft>
                <a:spcPts val="0"/>
              </a:spcAft>
              <a:buFont typeface="Arial" pitchFamily="34" charset="0"/>
              <a:buChar char="•"/>
              <a:defRPr/>
            </a:pPr>
            <a:r>
              <a:rPr lang="en-US" sz="2400" b="1" kern="0" dirty="0"/>
              <a:t>One aspect is how MAC address is set/controlled – related to IEEE 1609/</a:t>
            </a:r>
            <a:r>
              <a:rPr lang="en-US" sz="2400" b="1" kern="0" dirty="0" err="1"/>
              <a:t>TGbd</a:t>
            </a:r>
            <a:r>
              <a:rPr lang="en-US" sz="2400" b="1" kern="0" dirty="0"/>
              <a:t>  activities</a:t>
            </a:r>
          </a:p>
          <a:p>
            <a:pPr marL="342900" lvl="1" indent="-342900" eaLnBrk="1" hangingPunct="1">
              <a:lnSpc>
                <a:spcPct val="90000"/>
              </a:lnSpc>
              <a:spcBef>
                <a:spcPts val="300"/>
              </a:spcBef>
              <a:buFont typeface="Arial" pitchFamily="34" charset="0"/>
              <a:buChar char="•"/>
              <a:defRPr/>
            </a:pPr>
            <a:endParaRPr lang="en-US" sz="1800" kern="0" dirty="0"/>
          </a:p>
        </p:txBody>
      </p:sp>
      <p:sp>
        <p:nvSpPr>
          <p:cNvPr id="2" name="Footer Placeholder 1">
            <a:extLst>
              <a:ext uri="{FF2B5EF4-FFF2-40B4-BE49-F238E27FC236}">
                <a16:creationId xmlns:a16="http://schemas.microsoft.com/office/drawing/2014/main" id="{426F0D9D-096B-C265-65D0-49CF98B75F56}"/>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7D00DD67-9583-D0F0-79C1-BC59DC9CDDA3}"/>
              </a:ext>
            </a:extLst>
          </p:cNvPr>
          <p:cNvSpPr>
            <a:spLocks noGrp="1"/>
          </p:cNvSpPr>
          <p:nvPr>
            <p:ph type="sldNum" idx="12"/>
          </p:nvPr>
        </p:nvSpPr>
        <p:spPr/>
        <p:txBody>
          <a:bodyPr/>
          <a:lstStyle/>
          <a:p>
            <a:r>
              <a:rPr lang="en-GB"/>
              <a:t>Slide </a:t>
            </a:r>
            <a:fld id="{440F5867-744E-4AA6-B0ED-4C44D2DFBB7B}" type="slidenum">
              <a:rPr lang="en-GB" smtClean="0"/>
              <a:pPr/>
              <a:t>23</a:t>
            </a:fld>
            <a:endParaRPr lang="en-GB" dirty="0"/>
          </a:p>
        </p:txBody>
      </p:sp>
      <p:sp>
        <p:nvSpPr>
          <p:cNvPr id="4" name="Date Placeholder 3">
            <a:extLst>
              <a:ext uri="{FF2B5EF4-FFF2-40B4-BE49-F238E27FC236}">
                <a16:creationId xmlns:a16="http://schemas.microsoft.com/office/drawing/2014/main" id="{E9CA6775-1AE4-9D9F-CFEF-485B19A8C290}"/>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1224300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2209800" y="685800"/>
            <a:ext cx="7772400" cy="605118"/>
          </a:xfrm>
        </p:spPr>
        <p:txBody>
          <a:bodyPr/>
          <a:lstStyle/>
          <a:p>
            <a:r>
              <a:rPr lang="en-US" dirty="0"/>
              <a:t>Plans</a:t>
            </a:r>
          </a:p>
        </p:txBody>
      </p:sp>
      <p:sp>
        <p:nvSpPr>
          <p:cNvPr id="17414" name="Rectangle 3"/>
          <p:cNvSpPr>
            <a:spLocks noGrp="1" noChangeArrowheads="1"/>
          </p:cNvSpPr>
          <p:nvPr>
            <p:ph type="body" idx="1"/>
          </p:nvPr>
        </p:nvSpPr>
        <p:spPr>
          <a:xfrm>
            <a:off x="1752600" y="1371600"/>
            <a:ext cx="8686800" cy="4953000"/>
          </a:xfrm>
          <a:ln>
            <a:solidFill>
              <a:schemeClr val="bg1"/>
            </a:solidFill>
          </a:ln>
        </p:spPr>
        <p:txBody>
          <a:bodyPr/>
          <a:lstStyle/>
          <a:p>
            <a:pPr>
              <a:lnSpc>
                <a:spcPct val="90000"/>
              </a:lnSpc>
            </a:pPr>
            <a:r>
              <a:rPr lang="en-US" sz="3200" dirty="0"/>
              <a:t>Ongoing work:</a:t>
            </a:r>
            <a:endParaRPr lang="en-US" dirty="0"/>
          </a:p>
          <a:p>
            <a:pPr marL="684213">
              <a:lnSpc>
                <a:spcPct val="90000"/>
              </a:lnSpc>
            </a:pPr>
            <a:r>
              <a:rPr lang="en-US" dirty="0"/>
              <a:t>Monitor IEEE P802REVc comment resolution</a:t>
            </a:r>
          </a:p>
          <a:p>
            <a:pPr marL="684213">
              <a:lnSpc>
                <a:spcPct val="90000"/>
              </a:lnSpc>
            </a:pPr>
            <a:r>
              <a:rPr lang="en-US" dirty="0"/>
              <a:t>Annex G replacement phase 2, continued</a:t>
            </a:r>
          </a:p>
          <a:p>
            <a:pPr marL="684213">
              <a:lnSpc>
                <a:spcPct val="90000"/>
              </a:lnSpc>
            </a:pPr>
            <a:r>
              <a:rPr lang="en-US" dirty="0"/>
              <a:t>Complete P802REVc homework to (re)define “IEEE 802 Network”</a:t>
            </a:r>
          </a:p>
          <a:p>
            <a:pPr marL="684213">
              <a:lnSpc>
                <a:spcPct val="90000"/>
              </a:lnSpc>
            </a:pPr>
            <a:r>
              <a:rPr lang="en-US" dirty="0"/>
              <a:t>Monitoring/future activities, or other relevant topics, if any contributions</a:t>
            </a:r>
          </a:p>
          <a:p>
            <a:pPr marL="684213">
              <a:lnSpc>
                <a:spcPct val="90000"/>
              </a:lnSpc>
            </a:pPr>
            <a:r>
              <a:rPr lang="en-US" dirty="0"/>
              <a:t>Consider WBA liaison in 11-23/0838r1</a:t>
            </a:r>
          </a:p>
          <a:p>
            <a:pPr>
              <a:lnSpc>
                <a:spcPct val="90000"/>
              </a:lnSpc>
            </a:pPr>
            <a:r>
              <a:rPr lang="en-US" sz="3200" dirty="0"/>
              <a:t>Teleconferences – Mondays, June 12 and June 26, 2pm ET, 1 hour, to discuss definition of “IEEE 802 Network”</a:t>
            </a:r>
          </a:p>
          <a:p>
            <a:pPr>
              <a:lnSpc>
                <a:spcPct val="90000"/>
              </a:lnSpc>
            </a:pPr>
            <a:r>
              <a:rPr lang="en-US" sz="3200" dirty="0"/>
              <a:t>Two meeting slots requested in July</a:t>
            </a:r>
          </a:p>
          <a:p>
            <a:pPr marL="684213">
              <a:lnSpc>
                <a:spcPct val="90000"/>
              </a:lnSpc>
            </a:pPr>
            <a:endParaRPr lang="en-US" dirty="0"/>
          </a:p>
        </p:txBody>
      </p:sp>
      <p:sp>
        <p:nvSpPr>
          <p:cNvPr id="2" name="Footer Placeholder 1">
            <a:extLst>
              <a:ext uri="{FF2B5EF4-FFF2-40B4-BE49-F238E27FC236}">
                <a16:creationId xmlns:a16="http://schemas.microsoft.com/office/drawing/2014/main" id="{DD077B75-ED6F-2D13-9C61-9F015AC75462}"/>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84944AF6-3C8A-74F6-E856-8A70767A4ED3}"/>
              </a:ext>
            </a:extLst>
          </p:cNvPr>
          <p:cNvSpPr>
            <a:spLocks noGrp="1"/>
          </p:cNvSpPr>
          <p:nvPr>
            <p:ph type="sldNum" idx="12"/>
          </p:nvPr>
        </p:nvSpPr>
        <p:spPr/>
        <p:txBody>
          <a:bodyPr/>
          <a:lstStyle/>
          <a:p>
            <a:r>
              <a:rPr lang="en-GB"/>
              <a:t>Slide </a:t>
            </a:r>
            <a:fld id="{440F5867-744E-4AA6-B0ED-4C44D2DFBB7B}" type="slidenum">
              <a:rPr lang="en-GB" smtClean="0"/>
              <a:pPr/>
              <a:t>24</a:t>
            </a:fld>
            <a:endParaRPr lang="en-GB" dirty="0"/>
          </a:p>
        </p:txBody>
      </p:sp>
      <p:sp>
        <p:nvSpPr>
          <p:cNvPr id="4" name="Date Placeholder 3">
            <a:extLst>
              <a:ext uri="{FF2B5EF4-FFF2-40B4-BE49-F238E27FC236}">
                <a16:creationId xmlns:a16="http://schemas.microsoft.com/office/drawing/2014/main" id="{E286E26F-5FA7-A64E-2F35-7AB267A06E46}"/>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30747836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err="1"/>
              <a:t>Coex</a:t>
            </a:r>
            <a:r>
              <a:rPr lang="en-GB" dirty="0"/>
              <a:t> SC Closing Report</a:t>
            </a:r>
          </a:p>
        </p:txBody>
      </p:sp>
      <p:sp>
        <p:nvSpPr>
          <p:cNvPr id="3074" name="Rectangle 2"/>
          <p:cNvSpPr>
            <a:spLocks noGrp="1" noChangeArrowheads="1"/>
          </p:cNvSpPr>
          <p:nvPr>
            <p:ph type="body" idx="1"/>
          </p:nvPr>
        </p:nvSpPr>
        <p:spPr>
          <a:xfrm>
            <a:off x="2209800" y="1524001"/>
            <a:ext cx="7772400" cy="396875"/>
          </a:xfrm>
          <a:ln/>
        </p:spPr>
        <p:txBody>
          <a:bodyPr/>
          <a:lstStyle/>
          <a:p>
            <a:pPr algn="ctr">
              <a:spcBef>
                <a:spcPts val="500"/>
              </a:spcBef>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sz="2000" dirty="0"/>
              <a:t>Date:</a:t>
            </a:r>
            <a:r>
              <a:rPr lang="en-GB" sz="2000" b="0" dirty="0"/>
              <a:t> 2023-05-18</a:t>
            </a:r>
          </a:p>
        </p:txBody>
      </p:sp>
      <p:graphicFrame>
        <p:nvGraphicFramePr>
          <p:cNvPr id="3075" name="Object 3"/>
          <p:cNvGraphicFramePr>
            <a:graphicFrameLocks noChangeAspect="1"/>
          </p:cNvGraphicFramePr>
          <p:nvPr>
            <p:extLst>
              <p:ext uri="{D42A27DB-BD31-4B8C-83A1-F6EECF244321}">
                <p14:modId xmlns:p14="http://schemas.microsoft.com/office/powerpoint/2010/main" val="1216912886"/>
              </p:ext>
            </p:extLst>
          </p:nvPr>
        </p:nvGraphicFramePr>
        <p:xfrm>
          <a:off x="2032000" y="2276872"/>
          <a:ext cx="8128000" cy="2463800"/>
        </p:xfrm>
        <a:graphic>
          <a:graphicData uri="http://schemas.openxmlformats.org/presentationml/2006/ole">
            <mc:AlternateContent xmlns:mc="http://schemas.openxmlformats.org/markup-compatibility/2006">
              <mc:Choice xmlns:v="urn:schemas-microsoft-com:vml" Requires="v">
                <p:oleObj name="Document" r:id="rId3" imgW="8255000" imgH="2514600" progId="Word.Document.8">
                  <p:embed/>
                </p:oleObj>
              </mc:Choice>
              <mc:Fallback>
                <p:oleObj name="Document" r:id="rId3" imgW="8255000" imgH="2514600" progId="Word.Document.8">
                  <p:embed/>
                  <p:pic>
                    <p:nvPicPr>
                      <p:cNvPr id="3075" name="Object 3"/>
                      <p:cNvPicPr>
                        <a:picLocks noChangeAspect="1" noChangeArrowheads="1"/>
                      </p:cNvPicPr>
                      <p:nvPr/>
                    </p:nvPicPr>
                    <p:blipFill>
                      <a:blip r:embed="rId4"/>
                      <a:srcRect/>
                      <a:stretch>
                        <a:fillRect/>
                      </a:stretch>
                    </p:blipFill>
                    <p:spPr bwMode="auto">
                      <a:xfrm>
                        <a:off x="2032000" y="2276872"/>
                        <a:ext cx="8128000" cy="24638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891" algn="l"/>
                <a:tab pos="1257269" algn="l"/>
                <a:tab pos="2171646" algn="l"/>
                <a:tab pos="3086023" algn="l"/>
                <a:tab pos="4000400" algn="l"/>
                <a:tab pos="4914777" algn="l"/>
                <a:tab pos="5829154" algn="l"/>
                <a:tab pos="6743531" algn="l"/>
                <a:tab pos="7657909" algn="l"/>
                <a:tab pos="8572286" algn="l"/>
                <a:tab pos="9486663" algn="l"/>
                <a:tab pos="10401040" algn="l"/>
              </a:tabLst>
            </a:pPr>
            <a:r>
              <a:rPr lang="en-GB" sz="2000">
                <a:solidFill>
                  <a:srgbClr val="000000"/>
                </a:solidFill>
              </a:rPr>
              <a:t>Authors:</a:t>
            </a:r>
          </a:p>
        </p:txBody>
      </p:sp>
      <p:sp>
        <p:nvSpPr>
          <p:cNvPr id="2" name="Footer Placeholder 1">
            <a:extLst>
              <a:ext uri="{FF2B5EF4-FFF2-40B4-BE49-F238E27FC236}">
                <a16:creationId xmlns:a16="http://schemas.microsoft.com/office/drawing/2014/main" id="{2CA6F242-AE70-EA9E-31B6-47ABF4C789B0}"/>
              </a:ext>
            </a:extLst>
          </p:cNvPr>
          <p:cNvSpPr>
            <a:spLocks noGrp="1"/>
          </p:cNvSpPr>
          <p:nvPr>
            <p:ph type="ftr" idx="14"/>
          </p:nvPr>
        </p:nvSpPr>
        <p:spPr/>
        <p:txBody>
          <a:bodyPr/>
          <a:lstStyle/>
          <a:p>
            <a:r>
              <a:rPr lang="en-GB"/>
              <a:t>Marc Emmelmann, Self</a:t>
            </a:r>
            <a:endParaRPr lang="en-GB" dirty="0"/>
          </a:p>
        </p:txBody>
      </p:sp>
      <p:sp>
        <p:nvSpPr>
          <p:cNvPr id="3" name="Slide Number Placeholder 2">
            <a:extLst>
              <a:ext uri="{FF2B5EF4-FFF2-40B4-BE49-F238E27FC236}">
                <a16:creationId xmlns:a16="http://schemas.microsoft.com/office/drawing/2014/main" id="{83A86047-9DA2-A65F-B4A5-523684722393}"/>
              </a:ext>
            </a:extLst>
          </p:cNvPr>
          <p:cNvSpPr>
            <a:spLocks noGrp="1"/>
          </p:cNvSpPr>
          <p:nvPr>
            <p:ph type="sldNum" idx="12"/>
          </p:nvPr>
        </p:nvSpPr>
        <p:spPr/>
        <p:txBody>
          <a:bodyPr/>
          <a:lstStyle/>
          <a:p>
            <a:r>
              <a:rPr lang="en-GB"/>
              <a:t>Slide </a:t>
            </a:r>
            <a:fld id="{440F5867-744E-4AA6-B0ED-4C44D2DFBB7B}" type="slidenum">
              <a:rPr lang="en-GB" smtClean="0"/>
              <a:pPr/>
              <a:t>25</a:t>
            </a:fld>
            <a:endParaRPr lang="en-GB" dirty="0"/>
          </a:p>
        </p:txBody>
      </p:sp>
      <p:sp>
        <p:nvSpPr>
          <p:cNvPr id="4" name="Date Placeholder 3">
            <a:extLst>
              <a:ext uri="{FF2B5EF4-FFF2-40B4-BE49-F238E27FC236}">
                <a16:creationId xmlns:a16="http://schemas.microsoft.com/office/drawing/2014/main" id="{7077FAAE-DC00-A125-CA5C-22392D7D29B3}"/>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32780563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a:t>Abstract</a:t>
            </a:r>
          </a:p>
        </p:txBody>
      </p:sp>
      <p:sp>
        <p:nvSpPr>
          <p:cNvPr id="4098" name="Rectangle 2"/>
          <p:cNvSpPr>
            <a:spLocks noGrp="1" noChangeArrowheads="1"/>
          </p:cNvSpPr>
          <p:nvPr>
            <p:ph type="body" idx="1"/>
          </p:nvPr>
        </p:nvSpPr>
        <p:spPr>
          <a:xfrm>
            <a:off x="914510" y="1981200"/>
            <a:ext cx="10462077" cy="4114800"/>
          </a:xfrm>
          <a:ln/>
        </p:spPr>
        <p:txBody>
          <a:bodyPr/>
          <a:lstStyle/>
          <a:p>
            <a:pPr>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dirty="0"/>
              <a:t>Closing report for IEEE 802.11 </a:t>
            </a:r>
            <a:r>
              <a:rPr lang="en-GB" dirty="0" err="1"/>
              <a:t>Coex</a:t>
            </a:r>
            <a:r>
              <a:rPr lang="en-GB" dirty="0"/>
              <a:t> SC (Coexistence Standing Committee) for May 2023.</a:t>
            </a:r>
          </a:p>
        </p:txBody>
      </p:sp>
      <p:sp>
        <p:nvSpPr>
          <p:cNvPr id="2" name="Footer Placeholder 1">
            <a:extLst>
              <a:ext uri="{FF2B5EF4-FFF2-40B4-BE49-F238E27FC236}">
                <a16:creationId xmlns:a16="http://schemas.microsoft.com/office/drawing/2014/main" id="{9CB107DA-62EA-0B59-9AD9-58215BE1D56C}"/>
              </a:ext>
            </a:extLst>
          </p:cNvPr>
          <p:cNvSpPr>
            <a:spLocks noGrp="1"/>
          </p:cNvSpPr>
          <p:nvPr>
            <p:ph type="ftr" idx="14"/>
          </p:nvPr>
        </p:nvSpPr>
        <p:spPr/>
        <p:txBody>
          <a:bodyPr/>
          <a:lstStyle/>
          <a:p>
            <a:r>
              <a:rPr lang="en-GB"/>
              <a:t>Marc Emmelmann, Self</a:t>
            </a:r>
            <a:endParaRPr lang="en-GB" dirty="0"/>
          </a:p>
        </p:txBody>
      </p:sp>
      <p:sp>
        <p:nvSpPr>
          <p:cNvPr id="3" name="Slide Number Placeholder 2">
            <a:extLst>
              <a:ext uri="{FF2B5EF4-FFF2-40B4-BE49-F238E27FC236}">
                <a16:creationId xmlns:a16="http://schemas.microsoft.com/office/drawing/2014/main" id="{1C9631DC-7452-4037-B48E-92764C0268CE}"/>
              </a:ext>
            </a:extLst>
          </p:cNvPr>
          <p:cNvSpPr>
            <a:spLocks noGrp="1"/>
          </p:cNvSpPr>
          <p:nvPr>
            <p:ph type="sldNum" idx="12"/>
          </p:nvPr>
        </p:nvSpPr>
        <p:spPr/>
        <p:txBody>
          <a:bodyPr/>
          <a:lstStyle/>
          <a:p>
            <a:r>
              <a:rPr lang="en-GB"/>
              <a:t>Slide </a:t>
            </a:r>
            <a:fld id="{440F5867-744E-4AA6-B0ED-4C44D2DFBB7B}" type="slidenum">
              <a:rPr lang="en-GB" smtClean="0"/>
              <a:pPr/>
              <a:t>26</a:t>
            </a:fld>
            <a:endParaRPr lang="en-GB" dirty="0"/>
          </a:p>
        </p:txBody>
      </p:sp>
      <p:sp>
        <p:nvSpPr>
          <p:cNvPr id="7" name="Date Placeholder 6">
            <a:extLst>
              <a:ext uri="{FF2B5EF4-FFF2-40B4-BE49-F238E27FC236}">
                <a16:creationId xmlns:a16="http://schemas.microsoft.com/office/drawing/2014/main" id="{ED2C394F-B511-0E0F-C57B-9446113CCADC}"/>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117051865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503C-F210-AB51-C361-A20C3CC6DB57}"/>
              </a:ext>
            </a:extLst>
          </p:cNvPr>
          <p:cNvSpPr>
            <a:spLocks noGrp="1"/>
          </p:cNvSpPr>
          <p:nvPr>
            <p:ph type="title"/>
          </p:nvPr>
        </p:nvSpPr>
        <p:spPr/>
        <p:txBody>
          <a:bodyPr/>
          <a:lstStyle/>
          <a:p>
            <a:r>
              <a:rPr lang="en-US" dirty="0" err="1"/>
              <a:t>Coex</a:t>
            </a:r>
            <a:r>
              <a:rPr lang="en-US" dirty="0"/>
              <a:t> SC – ETSI BRAN News</a:t>
            </a:r>
          </a:p>
        </p:txBody>
      </p:sp>
      <p:sp>
        <p:nvSpPr>
          <p:cNvPr id="3" name="Content Placeholder 2">
            <a:extLst>
              <a:ext uri="{FF2B5EF4-FFF2-40B4-BE49-F238E27FC236}">
                <a16:creationId xmlns:a16="http://schemas.microsoft.com/office/drawing/2014/main" id="{C3CBFE3F-7C38-9B1F-2604-A2C100C95452}"/>
              </a:ext>
            </a:extLst>
          </p:cNvPr>
          <p:cNvSpPr>
            <a:spLocks noGrp="1"/>
          </p:cNvSpPr>
          <p:nvPr>
            <p:ph idx="1"/>
          </p:nvPr>
        </p:nvSpPr>
        <p:spPr>
          <a:xfrm>
            <a:off x="914402" y="1508787"/>
            <a:ext cx="10361084" cy="4113213"/>
          </a:xfrm>
        </p:spPr>
        <p:txBody>
          <a:bodyPr/>
          <a:lstStyle/>
          <a:p>
            <a:pPr marL="0" indent="0"/>
            <a:r>
              <a:rPr lang="en-GB" sz="1867" b="0" dirty="0">
                <a:latin typeface="Helvetica" pitchFamily="2" charset="0"/>
              </a:rPr>
              <a:t>Goal: list EN 301 893 (5 GHz) and EN 303 687 (6 GHz) as Harmonized Standards (HS) in the Official Journal of the EU (OJEU) to ease manufacturers’ self-assessment of products</a:t>
            </a:r>
          </a:p>
          <a:p>
            <a:pPr marL="380990" indent="-380990">
              <a:buFont typeface="Arial" panose="020B0604020202020204" pitchFamily="34" charset="0"/>
              <a:buChar char="•"/>
            </a:pPr>
            <a:r>
              <a:rPr lang="en-GB" sz="1867" b="0" dirty="0">
                <a:latin typeface="Helvetica" pitchFamily="2" charset="0"/>
              </a:rPr>
              <a:t>EN 301 893 (5 GHz)</a:t>
            </a:r>
          </a:p>
          <a:p>
            <a:pPr marL="781031" lvl="1" indent="-380990">
              <a:buFont typeface="Arial" panose="020B0604020202020204" pitchFamily="34" charset="0"/>
              <a:buChar char="•"/>
            </a:pPr>
            <a:r>
              <a:rPr lang="en-GB" sz="1600" dirty="0">
                <a:latin typeface="Helvetica" pitchFamily="2" charset="0"/>
              </a:rPr>
              <a:t>Document ready</a:t>
            </a:r>
          </a:p>
          <a:p>
            <a:pPr marL="781031" lvl="1" indent="-380990">
              <a:buFont typeface="Arial" panose="020B0604020202020204" pitchFamily="34" charset="0"/>
              <a:buChar char="•"/>
            </a:pPr>
            <a:r>
              <a:rPr lang="en-GB" sz="1600" dirty="0">
                <a:latin typeface="Helvetica" pitchFamily="2" charset="0"/>
              </a:rPr>
              <a:t>Ongoing technical discussions on Energy Detection Threshold (EDT); might conclude in upcoming ETSI BRAN meeting (June session)</a:t>
            </a:r>
          </a:p>
          <a:p>
            <a:pPr marL="781031" lvl="1" indent="-380990">
              <a:buFont typeface="Arial" panose="020B0604020202020204" pitchFamily="34" charset="0"/>
              <a:buChar char="•"/>
            </a:pPr>
            <a:r>
              <a:rPr lang="en-GB" sz="1600" dirty="0">
                <a:latin typeface="Helvetica" pitchFamily="2" charset="0"/>
              </a:rPr>
              <a:t>Attn.: Does not consider PHY beyond 11ac; features of IEEE 802.11ax and beyond require notified body approval</a:t>
            </a:r>
          </a:p>
          <a:p>
            <a:pPr marL="380990" indent="-380990">
              <a:buFont typeface="Arial" panose="020B0604020202020204" pitchFamily="34" charset="0"/>
              <a:buChar char="•"/>
            </a:pPr>
            <a:r>
              <a:rPr lang="en-GB" sz="1867" b="0" dirty="0">
                <a:latin typeface="Helvetica" pitchFamily="2" charset="0"/>
              </a:rPr>
              <a:t>EN 303 687 (6 GHz)</a:t>
            </a:r>
          </a:p>
          <a:p>
            <a:pPr marL="781031" lvl="1" indent="-380990">
              <a:buFont typeface="Arial" panose="020B0604020202020204" pitchFamily="34" charset="0"/>
              <a:buChar char="•"/>
            </a:pPr>
            <a:r>
              <a:rPr lang="en-GB" sz="1600" dirty="0">
                <a:latin typeface="Helvetica" pitchFamily="2" charset="0"/>
              </a:rPr>
              <a:t>ENAP closes 2023-06-27</a:t>
            </a:r>
          </a:p>
          <a:p>
            <a:pPr marL="781031" lvl="1" indent="-380990">
              <a:buFont typeface="Arial" panose="020B0604020202020204" pitchFamily="34" charset="0"/>
              <a:buChar char="•"/>
            </a:pPr>
            <a:r>
              <a:rPr lang="en-GB" sz="1600" dirty="0">
                <a:latin typeface="Helvetica" pitchFamily="2" charset="0"/>
              </a:rPr>
              <a:t>Covers also 5945 MHz to 6425 MHz available for license-exempt operation in Europe</a:t>
            </a:r>
          </a:p>
          <a:p>
            <a:pPr marL="380990" indent="-380990">
              <a:buFont typeface="Arial" panose="020B0604020202020204" pitchFamily="34" charset="0"/>
              <a:buChar char="•"/>
            </a:pPr>
            <a:r>
              <a:rPr lang="en-GB" sz="1867" b="0" dirty="0">
                <a:latin typeface="Helvetica" pitchFamily="2" charset="0"/>
              </a:rPr>
              <a:t>EN 303 753 (60 GHz) – ENAP and HASTAC review requested</a:t>
            </a:r>
          </a:p>
          <a:p>
            <a:pPr marL="380990" indent="-380990">
              <a:buFont typeface="Arial" panose="020B0604020202020204" pitchFamily="34" charset="0"/>
              <a:buChar char="•"/>
            </a:pPr>
            <a:r>
              <a:rPr lang="en-GB" sz="1867" b="0" dirty="0">
                <a:latin typeface="Helvetica" pitchFamily="2" charset="0"/>
              </a:rPr>
              <a:t>TR 103 721 (5.8 GHz coexistence) -- To be published by ETSI</a:t>
            </a:r>
          </a:p>
          <a:p>
            <a:pPr marL="0" indent="0"/>
            <a:r>
              <a:rPr lang="en-GB" sz="1867" b="0" dirty="0">
                <a:latin typeface="Helvetica" pitchFamily="2" charset="0"/>
              </a:rPr>
              <a:t>G. </a:t>
            </a:r>
            <a:r>
              <a:rPr lang="en-GB" sz="1867" b="0" dirty="0" err="1">
                <a:latin typeface="Helvetica" pitchFamily="2" charset="0"/>
              </a:rPr>
              <a:t>Hiertz</a:t>
            </a:r>
            <a:r>
              <a:rPr lang="en-GB" sz="1867" b="0" dirty="0">
                <a:latin typeface="Helvetica" pitchFamily="2" charset="0"/>
              </a:rPr>
              <a:t>: “European spectrum regulation and the harmonised market of the European Union—An overview”, 802.18 Tutorial, May 2023, </a:t>
            </a:r>
            <a:r>
              <a:rPr lang="en-GB" sz="1867" b="0" dirty="0">
                <a:latin typeface="Helvetica" pitchFamily="2" charset="0"/>
                <a:hlinkClick r:id="rId2"/>
              </a:rPr>
              <a:t>18-23/0054r0</a:t>
            </a:r>
            <a:r>
              <a:rPr lang="en-GB" sz="1867" b="0" dirty="0">
                <a:latin typeface="Helvetica" pitchFamily="2" charset="0"/>
              </a:rPr>
              <a:t>.</a:t>
            </a:r>
          </a:p>
        </p:txBody>
      </p:sp>
      <p:sp>
        <p:nvSpPr>
          <p:cNvPr id="7" name="Footer Placeholder 6">
            <a:extLst>
              <a:ext uri="{FF2B5EF4-FFF2-40B4-BE49-F238E27FC236}">
                <a16:creationId xmlns:a16="http://schemas.microsoft.com/office/drawing/2014/main" id="{D80FF18E-E378-648A-A5BE-44D46A0684F2}"/>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BD6FE10B-B728-A709-131B-08C82D6FCB33}"/>
              </a:ext>
            </a:extLst>
          </p:cNvPr>
          <p:cNvSpPr>
            <a:spLocks noGrp="1"/>
          </p:cNvSpPr>
          <p:nvPr>
            <p:ph type="sldNum" idx="12"/>
          </p:nvPr>
        </p:nvSpPr>
        <p:spPr/>
        <p:txBody>
          <a:bodyPr/>
          <a:lstStyle/>
          <a:p>
            <a:r>
              <a:rPr lang="en-GB"/>
              <a:t>Slide </a:t>
            </a:r>
            <a:fld id="{440F5867-744E-4AA6-B0ED-4C44D2DFBB7B}" type="slidenum">
              <a:rPr lang="en-GB" smtClean="0"/>
              <a:pPr/>
              <a:t>27</a:t>
            </a:fld>
            <a:endParaRPr lang="en-GB" dirty="0"/>
          </a:p>
        </p:txBody>
      </p:sp>
      <p:sp>
        <p:nvSpPr>
          <p:cNvPr id="9" name="Date Placeholder 8">
            <a:extLst>
              <a:ext uri="{FF2B5EF4-FFF2-40B4-BE49-F238E27FC236}">
                <a16:creationId xmlns:a16="http://schemas.microsoft.com/office/drawing/2014/main" id="{C2A0C685-9746-3DC6-1D91-7FCFDD1E458D}"/>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7719750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503C-F210-AB51-C361-A20C3CC6DB57}"/>
              </a:ext>
            </a:extLst>
          </p:cNvPr>
          <p:cNvSpPr>
            <a:spLocks noGrp="1"/>
          </p:cNvSpPr>
          <p:nvPr>
            <p:ph type="title"/>
          </p:nvPr>
        </p:nvSpPr>
        <p:spPr/>
        <p:txBody>
          <a:bodyPr/>
          <a:lstStyle/>
          <a:p>
            <a:r>
              <a:rPr lang="en-US" dirty="0" err="1"/>
              <a:t>Coex</a:t>
            </a:r>
            <a:r>
              <a:rPr lang="en-US" dirty="0"/>
              <a:t> SC – </a:t>
            </a:r>
            <a:r>
              <a:rPr lang="en-GB" altLang="en-US" dirty="0"/>
              <a:t>Bluetooth SIG Update</a:t>
            </a:r>
            <a:endParaRPr lang="en-US" dirty="0"/>
          </a:p>
        </p:txBody>
      </p:sp>
      <p:sp>
        <p:nvSpPr>
          <p:cNvPr id="3" name="Content Placeholder 2">
            <a:extLst>
              <a:ext uri="{FF2B5EF4-FFF2-40B4-BE49-F238E27FC236}">
                <a16:creationId xmlns:a16="http://schemas.microsoft.com/office/drawing/2014/main" id="{C3CBFE3F-7C38-9B1F-2604-A2C100C95452}"/>
              </a:ext>
            </a:extLst>
          </p:cNvPr>
          <p:cNvSpPr>
            <a:spLocks noGrp="1"/>
          </p:cNvSpPr>
          <p:nvPr>
            <p:ph idx="1"/>
          </p:nvPr>
        </p:nvSpPr>
        <p:spPr>
          <a:noFill/>
          <a:ln w="9525">
            <a:noFill/>
            <a:round/>
            <a:headEnd/>
            <a:tailEnd/>
          </a:ln>
          <a:effectLst/>
        </p:spPr>
        <p:txBody>
          <a:bodyPr vert="horz" wrap="square" lIns="122880" tIns="61440" rIns="122880" bIns="61440" numCol="1" anchor="t" anchorCtr="0" compatLnSpc="1">
            <a:prstTxWarp prst="textNoShape">
              <a:avLst/>
            </a:prstTxWarp>
          </a:bodyPr>
          <a:lstStyle/>
          <a:p>
            <a:pPr marL="380990" indent="-380990">
              <a:buFont typeface="Arial" panose="020B0604020202020204" pitchFamily="34" charset="0"/>
              <a:buChar char="•"/>
            </a:pPr>
            <a:r>
              <a:rPr lang="en-GB" sz="2133" b="0" dirty="0">
                <a:latin typeface="Helvetica" pitchFamily="2" charset="0"/>
              </a:rPr>
              <a:t>Presented spectrum sharing goals from the Bluetooth SIG perspective</a:t>
            </a:r>
          </a:p>
          <a:p>
            <a:pPr marL="781031" lvl="1" indent="-380990">
              <a:buFont typeface="Arial" panose="020B0604020202020204" pitchFamily="34" charset="0"/>
              <a:buChar char="•"/>
            </a:pPr>
            <a:r>
              <a:rPr lang="en-GB" sz="1733" dirty="0">
                <a:latin typeface="Helvetica" pitchFamily="2" charset="0"/>
              </a:rPr>
              <a:t>Successful sharing in the past</a:t>
            </a:r>
          </a:p>
          <a:p>
            <a:pPr marL="781031" lvl="1" indent="-380990">
              <a:buFont typeface="Arial" panose="020B0604020202020204" pitchFamily="34" charset="0"/>
              <a:buChar char="•"/>
            </a:pPr>
            <a:r>
              <a:rPr lang="en-GB" sz="1733" dirty="0">
                <a:latin typeface="Helvetica" pitchFamily="2" charset="0"/>
              </a:rPr>
              <a:t>Develop optimal sharing scheme, e.g., in 6 GHz or U-NII-3, 5725 – 5850 MHz</a:t>
            </a:r>
          </a:p>
          <a:p>
            <a:pPr marL="380990" indent="-380990">
              <a:buFont typeface="Arial" panose="020B0604020202020204" pitchFamily="34" charset="0"/>
              <a:buChar char="•"/>
            </a:pPr>
            <a:r>
              <a:rPr lang="en-US" sz="2133" b="0" dirty="0">
                <a:latin typeface="Helvetica" pitchFamily="2" charset="0"/>
              </a:rPr>
              <a:t>Bluetooth SIG prepared response to FCC FNPRM 20-51 (6 GHz unlicensed use)</a:t>
            </a:r>
          </a:p>
          <a:p>
            <a:pPr marL="781031" lvl="1" indent="-380990">
              <a:buFont typeface="Arial" panose="020B0604020202020204" pitchFamily="34" charset="0"/>
              <a:buChar char="•"/>
            </a:pPr>
            <a:r>
              <a:rPr lang="en-US" sz="1733" dirty="0">
                <a:latin typeface="Helvetica" pitchFamily="2" charset="0"/>
              </a:rPr>
              <a:t>Details of response not discussed as it has not been submitted yet by Bluetooth SIG</a:t>
            </a:r>
          </a:p>
          <a:p>
            <a:pPr marL="781031" lvl="1" indent="-380990">
              <a:buFont typeface="Arial" panose="020B0604020202020204" pitchFamily="34" charset="0"/>
              <a:buChar char="•"/>
            </a:pPr>
            <a:r>
              <a:rPr lang="en-US" sz="1733" dirty="0">
                <a:latin typeface="Helvetica" pitchFamily="2" charset="0"/>
              </a:rPr>
              <a:t>Submission planned in the next day</a:t>
            </a:r>
          </a:p>
          <a:p>
            <a:pPr marL="380990" indent="-380990">
              <a:buFont typeface="Arial" panose="020B0604020202020204" pitchFamily="34" charset="0"/>
              <a:buChar char="•"/>
            </a:pPr>
            <a:r>
              <a:rPr lang="en-US" sz="2133" b="0" dirty="0">
                <a:latin typeface="Helvetica" pitchFamily="2" charset="0"/>
              </a:rPr>
              <a:t>Bluetooth SIG intends to propose new Work Item in ETSI BRAN (likely at #120 in September 2023), potentially addressing</a:t>
            </a:r>
          </a:p>
          <a:p>
            <a:pPr marL="781031" lvl="1" indent="-380990">
              <a:buFont typeface="Arial" panose="020B0604020202020204" pitchFamily="34" charset="0"/>
              <a:buChar char="•"/>
            </a:pPr>
            <a:r>
              <a:rPr lang="en-US" sz="1733" dirty="0">
                <a:latin typeface="Helvetica" pitchFamily="2" charset="0"/>
              </a:rPr>
              <a:t>(New) channel access scheme for narrowband technologies</a:t>
            </a:r>
          </a:p>
          <a:p>
            <a:pPr marL="781031" lvl="1" indent="-380990">
              <a:buFont typeface="Arial" panose="020B0604020202020204" pitchFamily="34" charset="0"/>
              <a:buChar char="•"/>
            </a:pPr>
            <a:r>
              <a:rPr lang="en-US" sz="1733" dirty="0">
                <a:latin typeface="Helvetica" pitchFamily="2" charset="0"/>
              </a:rPr>
              <a:t>New channelization scheme</a:t>
            </a:r>
          </a:p>
          <a:p>
            <a:pPr marL="781031" lvl="1" indent="-380990">
              <a:buFont typeface="Arial" panose="020B0604020202020204" pitchFamily="34" charset="0"/>
              <a:buChar char="•"/>
            </a:pPr>
            <a:r>
              <a:rPr lang="en-US" sz="1733" dirty="0">
                <a:latin typeface="Helvetica" pitchFamily="2" charset="0"/>
              </a:rPr>
              <a:t>Mechanisms  to allow LPI (Low Power Indoor)  client-to-client operations</a:t>
            </a:r>
          </a:p>
          <a:p>
            <a:pPr marL="781031" lvl="1" indent="-380990">
              <a:buFont typeface="Arial" panose="020B0604020202020204" pitchFamily="34" charset="0"/>
              <a:buChar char="•"/>
            </a:pPr>
            <a:r>
              <a:rPr lang="en-US" sz="1733" dirty="0">
                <a:latin typeface="Helvetica" pitchFamily="2" charset="0"/>
              </a:rPr>
              <a:t>Development of FBE (Frame Based Equipment) and LBE (Load Based Equipment) parameters for channel access mechanism </a:t>
            </a:r>
          </a:p>
        </p:txBody>
      </p:sp>
      <p:sp>
        <p:nvSpPr>
          <p:cNvPr id="7" name="Footer Placeholder 6">
            <a:extLst>
              <a:ext uri="{FF2B5EF4-FFF2-40B4-BE49-F238E27FC236}">
                <a16:creationId xmlns:a16="http://schemas.microsoft.com/office/drawing/2014/main" id="{6F2936DF-3905-DFC1-7023-44317D19D866}"/>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9479A874-26FB-7FE8-C2CF-853C70344DA2}"/>
              </a:ext>
            </a:extLst>
          </p:cNvPr>
          <p:cNvSpPr>
            <a:spLocks noGrp="1"/>
          </p:cNvSpPr>
          <p:nvPr>
            <p:ph type="sldNum" idx="12"/>
          </p:nvPr>
        </p:nvSpPr>
        <p:spPr/>
        <p:txBody>
          <a:bodyPr/>
          <a:lstStyle/>
          <a:p>
            <a:r>
              <a:rPr lang="en-GB"/>
              <a:t>Slide </a:t>
            </a:r>
            <a:fld id="{440F5867-744E-4AA6-B0ED-4C44D2DFBB7B}" type="slidenum">
              <a:rPr lang="en-GB" smtClean="0"/>
              <a:pPr/>
              <a:t>28</a:t>
            </a:fld>
            <a:endParaRPr lang="en-GB" dirty="0"/>
          </a:p>
        </p:txBody>
      </p:sp>
      <p:sp>
        <p:nvSpPr>
          <p:cNvPr id="9" name="Date Placeholder 8">
            <a:extLst>
              <a:ext uri="{FF2B5EF4-FFF2-40B4-BE49-F238E27FC236}">
                <a16:creationId xmlns:a16="http://schemas.microsoft.com/office/drawing/2014/main" id="{4D44AF3A-BC9C-C164-30FA-DB64ED5605BE}"/>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7796346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503C-F210-AB51-C361-A20C3CC6DB57}"/>
              </a:ext>
            </a:extLst>
          </p:cNvPr>
          <p:cNvSpPr>
            <a:spLocks noGrp="1"/>
          </p:cNvSpPr>
          <p:nvPr>
            <p:ph type="title"/>
          </p:nvPr>
        </p:nvSpPr>
        <p:spPr/>
        <p:txBody>
          <a:bodyPr/>
          <a:lstStyle/>
          <a:p>
            <a:r>
              <a:rPr lang="en-US" dirty="0" err="1"/>
              <a:t>Coex</a:t>
            </a:r>
            <a:r>
              <a:rPr lang="en-US" dirty="0"/>
              <a:t> SC – Narrow Band / Wi-Fi </a:t>
            </a:r>
            <a:r>
              <a:rPr lang="en-US" dirty="0" err="1"/>
              <a:t>Coexistance</a:t>
            </a:r>
            <a:endParaRPr lang="en-US" dirty="0"/>
          </a:p>
        </p:txBody>
      </p:sp>
      <p:sp>
        <p:nvSpPr>
          <p:cNvPr id="3" name="Content Placeholder 2">
            <a:extLst>
              <a:ext uri="{FF2B5EF4-FFF2-40B4-BE49-F238E27FC236}">
                <a16:creationId xmlns:a16="http://schemas.microsoft.com/office/drawing/2014/main" id="{C3CBFE3F-7C38-9B1F-2604-A2C100C95452}"/>
              </a:ext>
            </a:extLst>
          </p:cNvPr>
          <p:cNvSpPr>
            <a:spLocks noGrp="1"/>
          </p:cNvSpPr>
          <p:nvPr>
            <p:ph idx="1"/>
          </p:nvPr>
        </p:nvSpPr>
        <p:spPr>
          <a:noFill/>
          <a:ln w="9525">
            <a:noFill/>
            <a:round/>
            <a:headEnd/>
            <a:tailEnd/>
          </a:ln>
          <a:effectLst/>
        </p:spPr>
        <p:txBody>
          <a:bodyPr vert="horz" wrap="square" lIns="122880" tIns="61440" rIns="122880" bIns="61440" numCol="1" anchor="t" anchorCtr="0" compatLnSpc="1">
            <a:prstTxWarp prst="textNoShape">
              <a:avLst/>
            </a:prstTxWarp>
          </a:bodyPr>
          <a:lstStyle/>
          <a:p>
            <a:pPr marL="380990" indent="-380990">
              <a:buFont typeface="Arial" panose="020B0604020202020204" pitchFamily="34" charset="0"/>
              <a:buChar char="•"/>
            </a:pPr>
            <a:r>
              <a:rPr lang="en-US" sz="2133" b="0" dirty="0">
                <a:latin typeface="Helvetica" pitchFamily="2" charset="0"/>
              </a:rPr>
              <a:t>Further discussion of Narrow Band / Wi-Fi coexistence simulations from previous </a:t>
            </a:r>
            <a:r>
              <a:rPr lang="en-US" sz="2133" b="0" dirty="0" err="1">
                <a:latin typeface="Helvetica" pitchFamily="2" charset="0"/>
              </a:rPr>
              <a:t>Coex</a:t>
            </a:r>
            <a:r>
              <a:rPr lang="en-US" sz="2133" b="0" dirty="0">
                <a:latin typeface="Helvetica" pitchFamily="2" charset="0"/>
              </a:rPr>
              <a:t> SC meeting in March</a:t>
            </a:r>
          </a:p>
          <a:p>
            <a:pPr marL="781031" lvl="1" indent="-380990">
              <a:buFont typeface="Arial" panose="020B0604020202020204" pitchFamily="34" charset="0"/>
              <a:buChar char="•"/>
            </a:pPr>
            <a:r>
              <a:rPr lang="en-US" sz="1733" dirty="0">
                <a:latin typeface="Helvetica" pitchFamily="2" charset="0"/>
              </a:rPr>
              <a:t>Simulations for different parameters as used in the simulations results presented in March</a:t>
            </a:r>
          </a:p>
          <a:p>
            <a:pPr marL="781031" lvl="1" indent="-380990">
              <a:buFont typeface="Arial" panose="020B0604020202020204" pitchFamily="34" charset="0"/>
              <a:buChar char="•"/>
            </a:pPr>
            <a:r>
              <a:rPr lang="en-US" sz="1733" dirty="0">
                <a:latin typeface="Helvetica" pitchFamily="2" charset="0"/>
              </a:rPr>
              <a:t>Enhanced Detect and Avoid (</a:t>
            </a:r>
            <a:r>
              <a:rPr lang="en-US" sz="1733" dirty="0" err="1">
                <a:latin typeface="Helvetica" pitchFamily="2" charset="0"/>
              </a:rPr>
              <a:t>eDAA</a:t>
            </a:r>
            <a:r>
              <a:rPr lang="en-US" sz="1733" dirty="0">
                <a:latin typeface="Helvetica" pitchFamily="2" charset="0"/>
              </a:rPr>
              <a:t>) performs better than Listen Before Talk (LBT) for Adjacent channels/null’s from NB</a:t>
            </a:r>
          </a:p>
          <a:p>
            <a:pPr marL="380990" indent="-380990">
              <a:buFont typeface="Arial" panose="020B0604020202020204" pitchFamily="34" charset="0"/>
              <a:buChar char="•"/>
            </a:pPr>
            <a:endParaRPr lang="en-US" sz="2133" b="0" dirty="0">
              <a:latin typeface="Helvetica" pitchFamily="2" charset="0"/>
            </a:endParaRPr>
          </a:p>
          <a:p>
            <a:pPr marL="380990" indent="-380990">
              <a:buFont typeface="Arial" panose="020B0604020202020204" pitchFamily="34" charset="0"/>
              <a:buChar char="•"/>
            </a:pPr>
            <a:r>
              <a:rPr lang="en-US" sz="2133" b="0" dirty="0">
                <a:latin typeface="Helvetica" pitchFamily="2" charset="0"/>
              </a:rPr>
              <a:t>Consider further discussion and evaluation of NB / Wi-Fi coexistence highlighting different scenarios / resulting simulation parameters</a:t>
            </a:r>
          </a:p>
        </p:txBody>
      </p:sp>
      <p:sp>
        <p:nvSpPr>
          <p:cNvPr id="7" name="Footer Placeholder 6">
            <a:extLst>
              <a:ext uri="{FF2B5EF4-FFF2-40B4-BE49-F238E27FC236}">
                <a16:creationId xmlns:a16="http://schemas.microsoft.com/office/drawing/2014/main" id="{21B59CAF-96A4-0906-50BA-6F4430CAE04E}"/>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5F457F5D-1397-972C-F212-CFE0CE87F1C0}"/>
              </a:ext>
            </a:extLst>
          </p:cNvPr>
          <p:cNvSpPr>
            <a:spLocks noGrp="1"/>
          </p:cNvSpPr>
          <p:nvPr>
            <p:ph type="sldNum" idx="12"/>
          </p:nvPr>
        </p:nvSpPr>
        <p:spPr/>
        <p:txBody>
          <a:bodyPr/>
          <a:lstStyle/>
          <a:p>
            <a:r>
              <a:rPr lang="en-GB"/>
              <a:t>Slide </a:t>
            </a:r>
            <a:fld id="{440F5867-744E-4AA6-B0ED-4C44D2DFBB7B}" type="slidenum">
              <a:rPr lang="en-GB" smtClean="0"/>
              <a:pPr/>
              <a:t>29</a:t>
            </a:fld>
            <a:endParaRPr lang="en-GB" dirty="0"/>
          </a:p>
        </p:txBody>
      </p:sp>
      <p:sp>
        <p:nvSpPr>
          <p:cNvPr id="9" name="Date Placeholder 8">
            <a:extLst>
              <a:ext uri="{FF2B5EF4-FFF2-40B4-BE49-F238E27FC236}">
                <a16:creationId xmlns:a16="http://schemas.microsoft.com/office/drawing/2014/main" id="{78909D03-70D7-D105-2265-34C5C24956B0}"/>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2730376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93F2C7D-660B-DF73-611B-C84ECF43F658}"/>
              </a:ext>
            </a:extLst>
          </p:cNvPr>
          <p:cNvSpPr>
            <a:spLocks noGrp="1"/>
          </p:cNvSpPr>
          <p:nvPr>
            <p:ph type="title"/>
          </p:nvPr>
        </p:nvSpPr>
        <p:spPr/>
        <p:txBody>
          <a:bodyPr/>
          <a:lstStyle/>
          <a:p>
            <a:r>
              <a:rPr lang="en-US" dirty="0"/>
              <a:t>Attendance Data</a:t>
            </a:r>
          </a:p>
        </p:txBody>
      </p:sp>
      <p:sp>
        <p:nvSpPr>
          <p:cNvPr id="8" name="Text Placeholder 7">
            <a:extLst>
              <a:ext uri="{FF2B5EF4-FFF2-40B4-BE49-F238E27FC236}">
                <a16:creationId xmlns:a16="http://schemas.microsoft.com/office/drawing/2014/main" id="{D4003179-5846-B7CC-9AF7-ACC8445A5840}"/>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C0F8DDE8-4BA3-41BB-8F3A-70B9F9D1D36B}"/>
              </a:ext>
            </a:extLst>
          </p:cNvPr>
          <p:cNvSpPr>
            <a:spLocks noGrp="1"/>
          </p:cNvSpPr>
          <p:nvPr>
            <p:ph type="dt" idx="10"/>
          </p:nvPr>
        </p:nvSpPr>
        <p:spPr/>
        <p:txBody>
          <a:bodyPr/>
          <a:lstStyle/>
          <a:p>
            <a:r>
              <a:rPr lang="en-US"/>
              <a:t>May 2023</a:t>
            </a:r>
            <a:endParaRPr lang="en-GB" dirty="0"/>
          </a:p>
        </p:txBody>
      </p:sp>
      <p:sp>
        <p:nvSpPr>
          <p:cNvPr id="5" name="Footer Placeholder 4">
            <a:extLst>
              <a:ext uri="{FF2B5EF4-FFF2-40B4-BE49-F238E27FC236}">
                <a16:creationId xmlns:a16="http://schemas.microsoft.com/office/drawing/2014/main" id="{2929BFC7-D376-2E5C-C7C1-BCBAF4E83BFC}"/>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9E442C0A-C69C-D345-76E0-D5C31CDE5871}"/>
              </a:ext>
            </a:extLst>
          </p:cNvPr>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Tree>
    <p:extLst>
      <p:ext uri="{BB962C8B-B14F-4D97-AF65-F5344CB8AC3E}">
        <p14:creationId xmlns:p14="http://schemas.microsoft.com/office/powerpoint/2010/main" val="23606466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67FC8-5102-04C9-293D-6871BF2C2129}"/>
              </a:ext>
            </a:extLst>
          </p:cNvPr>
          <p:cNvSpPr>
            <a:spLocks noGrp="1"/>
          </p:cNvSpPr>
          <p:nvPr>
            <p:ph type="title"/>
          </p:nvPr>
        </p:nvSpPr>
        <p:spPr/>
        <p:txBody>
          <a:bodyPr/>
          <a:lstStyle/>
          <a:p>
            <a:r>
              <a:rPr lang="en-US" dirty="0"/>
              <a:t>Topics for next meeting</a:t>
            </a:r>
          </a:p>
        </p:txBody>
      </p:sp>
      <p:sp>
        <p:nvSpPr>
          <p:cNvPr id="3" name="Content Placeholder 2">
            <a:extLst>
              <a:ext uri="{FF2B5EF4-FFF2-40B4-BE49-F238E27FC236}">
                <a16:creationId xmlns:a16="http://schemas.microsoft.com/office/drawing/2014/main" id="{365D32E5-AD5B-D752-8877-A9B11473C949}"/>
              </a:ext>
            </a:extLst>
          </p:cNvPr>
          <p:cNvSpPr>
            <a:spLocks noGrp="1"/>
          </p:cNvSpPr>
          <p:nvPr>
            <p:ph idx="1"/>
          </p:nvPr>
        </p:nvSpPr>
        <p:spPr/>
        <p:txBody>
          <a:bodyPr/>
          <a:lstStyle/>
          <a:p>
            <a:pPr marL="380990" indent="-380990">
              <a:buFont typeface="Arial" panose="020B0604020202020204" pitchFamily="34" charset="0"/>
              <a:buChar char="•"/>
            </a:pPr>
            <a:r>
              <a:rPr lang="en-US" sz="2133" dirty="0"/>
              <a:t>Receive updates from</a:t>
            </a:r>
          </a:p>
          <a:p>
            <a:pPr marL="781031" lvl="1" indent="-380990">
              <a:buFont typeface="Arial" panose="020B0604020202020204" pitchFamily="34" charset="0"/>
              <a:buChar char="•"/>
            </a:pPr>
            <a:r>
              <a:rPr lang="en-US" sz="1733" dirty="0"/>
              <a:t>ETSI BRAN</a:t>
            </a:r>
          </a:p>
          <a:p>
            <a:pPr marL="781031" lvl="1" indent="-380990">
              <a:buFont typeface="Arial" panose="020B0604020202020204" pitchFamily="34" charset="0"/>
              <a:buChar char="•"/>
            </a:pPr>
            <a:r>
              <a:rPr lang="en-US" sz="1733" dirty="0"/>
              <a:t>Bluetooth SIG</a:t>
            </a:r>
          </a:p>
          <a:p>
            <a:pPr marL="380990" indent="-380990">
              <a:buFont typeface="Arial" panose="020B0604020202020204" pitchFamily="34" charset="0"/>
              <a:buChar char="•"/>
            </a:pPr>
            <a:r>
              <a:rPr lang="en-US" sz="2133" dirty="0"/>
              <a:t>Submission: Overview of the Bluetooth SIG response to FCC FNPRM 20-51</a:t>
            </a:r>
          </a:p>
          <a:p>
            <a:pPr marL="380990" indent="-380990">
              <a:buFont typeface="Arial" panose="020B0604020202020204" pitchFamily="34" charset="0"/>
              <a:buChar char="•"/>
            </a:pPr>
            <a:r>
              <a:rPr lang="en-US" sz="2133" dirty="0"/>
              <a:t>Further NB discussion (tbc).</a:t>
            </a:r>
          </a:p>
          <a:p>
            <a:pPr marL="380990" indent="-380990">
              <a:buFont typeface="Arial" panose="020B0604020202020204" pitchFamily="34" charset="0"/>
              <a:buChar char="•"/>
            </a:pPr>
            <a:endParaRPr lang="en-US" sz="2133" dirty="0"/>
          </a:p>
          <a:p>
            <a:pPr marL="380990" indent="-380990">
              <a:buFont typeface="Arial" panose="020B0604020202020204" pitchFamily="34" charset="0"/>
              <a:buChar char="•"/>
            </a:pPr>
            <a:r>
              <a:rPr lang="en-US" sz="2133" dirty="0"/>
              <a:t>Discuss further interaction 802.11 and 802.15 (15.4ab and 15.6ma (UWB))</a:t>
            </a:r>
            <a:br>
              <a:rPr lang="en-US" sz="2133" dirty="0"/>
            </a:br>
            <a:r>
              <a:rPr lang="en-US" sz="2133" dirty="0">
                <a:sym typeface="Wingdings" pitchFamily="2" charset="2"/>
              </a:rPr>
              <a:t> Champion needed to push this work item</a:t>
            </a:r>
            <a:endParaRPr lang="en-US" sz="2133" dirty="0"/>
          </a:p>
          <a:p>
            <a:pPr marL="0" indent="0"/>
            <a:endParaRPr lang="en-US" sz="2133" dirty="0"/>
          </a:p>
          <a:p>
            <a:pPr marL="0" indent="0"/>
            <a:r>
              <a:rPr lang="en-US" sz="2133" dirty="0"/>
              <a:t>Other – feel free to contact the Chair if you would like to make a presentation on any additional coexistence topic </a:t>
            </a:r>
          </a:p>
        </p:txBody>
      </p:sp>
      <p:sp>
        <p:nvSpPr>
          <p:cNvPr id="7" name="Footer Placeholder 6">
            <a:extLst>
              <a:ext uri="{FF2B5EF4-FFF2-40B4-BE49-F238E27FC236}">
                <a16:creationId xmlns:a16="http://schemas.microsoft.com/office/drawing/2014/main" id="{6003058B-886C-2341-1EA9-774A42EC69DD}"/>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50575C88-3997-803A-29F3-F689C02BBF54}"/>
              </a:ext>
            </a:extLst>
          </p:cNvPr>
          <p:cNvSpPr>
            <a:spLocks noGrp="1"/>
          </p:cNvSpPr>
          <p:nvPr>
            <p:ph type="sldNum" idx="12"/>
          </p:nvPr>
        </p:nvSpPr>
        <p:spPr/>
        <p:txBody>
          <a:bodyPr/>
          <a:lstStyle/>
          <a:p>
            <a:r>
              <a:rPr lang="en-GB"/>
              <a:t>Slide </a:t>
            </a:r>
            <a:fld id="{440F5867-744E-4AA6-B0ED-4C44D2DFBB7B}" type="slidenum">
              <a:rPr lang="en-GB" smtClean="0"/>
              <a:pPr/>
              <a:t>30</a:t>
            </a:fld>
            <a:endParaRPr lang="en-GB" dirty="0"/>
          </a:p>
        </p:txBody>
      </p:sp>
      <p:sp>
        <p:nvSpPr>
          <p:cNvPr id="9" name="Date Placeholder 8">
            <a:extLst>
              <a:ext uri="{FF2B5EF4-FFF2-40B4-BE49-F238E27FC236}">
                <a16:creationId xmlns:a16="http://schemas.microsoft.com/office/drawing/2014/main" id="{2FC831AA-F289-CD1C-0EFE-141EC5F7FD30}"/>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10124561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a:t>References for this week</a:t>
            </a:r>
          </a:p>
        </p:txBody>
      </p:sp>
      <p:sp>
        <p:nvSpPr>
          <p:cNvPr id="11266" name="Rectangle 2"/>
          <p:cNvSpPr>
            <a:spLocks noGrp="1" noChangeArrowheads="1"/>
          </p:cNvSpPr>
          <p:nvPr>
            <p:ph type="body" idx="1"/>
          </p:nvPr>
        </p:nvSpPr>
        <p:spPr>
          <a:xfrm>
            <a:off x="840791" y="1981202"/>
            <a:ext cx="10631807" cy="4208463"/>
          </a:xfrm>
          <a:ln/>
        </p:spPr>
        <p:txBody>
          <a:bodyPr/>
          <a:lstStyle/>
          <a:p>
            <a:r>
              <a:rPr lang="en-US" dirty="0"/>
              <a:t>Agenda for this week:				11-23/0582</a:t>
            </a:r>
          </a:p>
          <a:p>
            <a:r>
              <a:rPr lang="en-US" dirty="0"/>
              <a:t>Snapshot Slide:						11-23/0583</a:t>
            </a:r>
          </a:p>
          <a:p>
            <a:r>
              <a:rPr lang="en-US" dirty="0"/>
              <a:t>Meeting / Chair’s Slide Deck:		11-23/0584</a:t>
            </a:r>
          </a:p>
          <a:p>
            <a:r>
              <a:rPr lang="en-US" dirty="0"/>
              <a:t>Closing report:						11-23/0585</a:t>
            </a:r>
          </a:p>
          <a:p>
            <a:r>
              <a:rPr lang="en-US" dirty="0"/>
              <a:t>Meeting minutes:				</a:t>
            </a:r>
            <a:r>
              <a:rPr lang="en-US"/>
              <a:t>	11-23/0894</a:t>
            </a:r>
            <a:endParaRPr lang="en-US" dirty="0"/>
          </a:p>
        </p:txBody>
      </p:sp>
      <p:sp>
        <p:nvSpPr>
          <p:cNvPr id="2" name="Footer Placeholder 1">
            <a:extLst>
              <a:ext uri="{FF2B5EF4-FFF2-40B4-BE49-F238E27FC236}">
                <a16:creationId xmlns:a16="http://schemas.microsoft.com/office/drawing/2014/main" id="{C001E7F7-54D5-BB6B-F232-864702DB8D32}"/>
              </a:ext>
            </a:extLst>
          </p:cNvPr>
          <p:cNvSpPr>
            <a:spLocks noGrp="1"/>
          </p:cNvSpPr>
          <p:nvPr>
            <p:ph type="ftr" idx="14"/>
          </p:nvPr>
        </p:nvSpPr>
        <p:spPr/>
        <p:txBody>
          <a:bodyPr/>
          <a:lstStyle/>
          <a:p>
            <a:r>
              <a:rPr lang="en-GB"/>
              <a:t>Marc Emmelmann, Self</a:t>
            </a:r>
            <a:endParaRPr lang="en-GB" dirty="0"/>
          </a:p>
        </p:txBody>
      </p:sp>
      <p:sp>
        <p:nvSpPr>
          <p:cNvPr id="3" name="Slide Number Placeholder 2">
            <a:extLst>
              <a:ext uri="{FF2B5EF4-FFF2-40B4-BE49-F238E27FC236}">
                <a16:creationId xmlns:a16="http://schemas.microsoft.com/office/drawing/2014/main" id="{2ED8A5C5-0586-A553-01C8-93FE3D0E9D26}"/>
              </a:ext>
            </a:extLst>
          </p:cNvPr>
          <p:cNvSpPr>
            <a:spLocks noGrp="1"/>
          </p:cNvSpPr>
          <p:nvPr>
            <p:ph type="sldNum" idx="12"/>
          </p:nvPr>
        </p:nvSpPr>
        <p:spPr/>
        <p:txBody>
          <a:bodyPr/>
          <a:lstStyle/>
          <a:p>
            <a:r>
              <a:rPr lang="en-GB"/>
              <a:t>Slide </a:t>
            </a:r>
            <a:fld id="{440F5867-744E-4AA6-B0ED-4C44D2DFBB7B}" type="slidenum">
              <a:rPr lang="en-GB" smtClean="0"/>
              <a:pPr/>
              <a:t>31</a:t>
            </a:fld>
            <a:endParaRPr lang="en-GB" dirty="0"/>
          </a:p>
        </p:txBody>
      </p:sp>
      <p:sp>
        <p:nvSpPr>
          <p:cNvPr id="7" name="Date Placeholder 6">
            <a:extLst>
              <a:ext uri="{FF2B5EF4-FFF2-40B4-BE49-F238E27FC236}">
                <a16:creationId xmlns:a16="http://schemas.microsoft.com/office/drawing/2014/main" id="{75466F63-9EF5-CEA2-1B3B-4219EE46D67A}"/>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33359970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noFill/>
        </p:spPr>
        <p:txBody>
          <a:bodyPr/>
          <a:lstStyle/>
          <a:p>
            <a:r>
              <a:rPr lang="en-GB" altLang="en-US" dirty="0"/>
              <a:t>WNG SC Closing Report</a:t>
            </a:r>
          </a:p>
        </p:txBody>
      </p:sp>
      <p:sp>
        <p:nvSpPr>
          <p:cNvPr id="13318"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2023-05-19</a:t>
            </a:r>
          </a:p>
        </p:txBody>
      </p:sp>
      <p:graphicFrame>
        <p:nvGraphicFramePr>
          <p:cNvPr id="13319" name="Object 5"/>
          <p:cNvGraphicFramePr>
            <a:graphicFrameLocks noChangeAspect="1"/>
          </p:cNvGraphicFramePr>
          <p:nvPr>
            <p:extLst>
              <p:ext uri="{D42A27DB-BD31-4B8C-83A1-F6EECF244321}">
                <p14:modId xmlns:p14="http://schemas.microsoft.com/office/powerpoint/2010/main" val="3041967234"/>
              </p:ext>
            </p:extLst>
          </p:nvPr>
        </p:nvGraphicFramePr>
        <p:xfrm>
          <a:off x="2216150" y="2532063"/>
          <a:ext cx="9331325" cy="2379662"/>
        </p:xfrm>
        <a:graphic>
          <a:graphicData uri="http://schemas.openxmlformats.org/presentationml/2006/ole">
            <mc:AlternateContent xmlns:mc="http://schemas.openxmlformats.org/markup-compatibility/2006">
              <mc:Choice xmlns:v="urn:schemas-microsoft-com:vml" Requires="v">
                <p:oleObj name="Document" r:id="rId3" imgW="9048966" imgH="2310986" progId="Word.Document.8">
                  <p:embed/>
                </p:oleObj>
              </mc:Choice>
              <mc:Fallback>
                <p:oleObj name="Document" r:id="rId3" imgW="9048966" imgH="2310986" progId="Word.Document.8">
                  <p:embed/>
                  <p:pic>
                    <p:nvPicPr>
                      <p:cNvPr id="13319" name="Object 5"/>
                      <p:cNvPicPr>
                        <a:picLocks noChangeAspect="1" noChangeArrowheads="1"/>
                      </p:cNvPicPr>
                      <p:nvPr/>
                    </p:nvPicPr>
                    <p:blipFill>
                      <a:blip r:embed="rId4"/>
                      <a:srcRect/>
                      <a:stretch>
                        <a:fillRect/>
                      </a:stretch>
                    </p:blipFill>
                    <p:spPr bwMode="auto">
                      <a:xfrm>
                        <a:off x="2216150" y="2532063"/>
                        <a:ext cx="9331325" cy="2379662"/>
                      </a:xfrm>
                      <a:prstGeom prst="rect">
                        <a:avLst/>
                      </a:prstGeom>
                      <a:noFill/>
                      <a:ln>
                        <a:noFill/>
                      </a:ln>
                      <a:effectLst/>
                    </p:spPr>
                  </p:pic>
                </p:oleObj>
              </mc:Fallback>
            </mc:AlternateContent>
          </a:graphicData>
        </a:graphic>
      </p:graphicFrame>
      <p:sp>
        <p:nvSpPr>
          <p:cNvPr id="13320" name="Rectangle 6"/>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a:t>Authors:</a:t>
            </a:r>
            <a:endParaRPr lang="en-GB" altLang="en-US" sz="2000" b="0"/>
          </a:p>
        </p:txBody>
      </p:sp>
      <p:sp>
        <p:nvSpPr>
          <p:cNvPr id="2" name="Footer Placeholder 1">
            <a:extLst>
              <a:ext uri="{FF2B5EF4-FFF2-40B4-BE49-F238E27FC236}">
                <a16:creationId xmlns:a16="http://schemas.microsoft.com/office/drawing/2014/main" id="{D013C170-2E5A-31FA-2150-621831520E00}"/>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32D3A486-5CC0-9A1E-D68D-84AC34F6F00E}"/>
              </a:ext>
            </a:extLst>
          </p:cNvPr>
          <p:cNvSpPr>
            <a:spLocks noGrp="1"/>
          </p:cNvSpPr>
          <p:nvPr>
            <p:ph type="sldNum" idx="12"/>
          </p:nvPr>
        </p:nvSpPr>
        <p:spPr/>
        <p:txBody>
          <a:bodyPr/>
          <a:lstStyle/>
          <a:p>
            <a:r>
              <a:rPr lang="en-GB"/>
              <a:t>Slide </a:t>
            </a:r>
            <a:fld id="{440F5867-744E-4AA6-B0ED-4C44D2DFBB7B}" type="slidenum">
              <a:rPr lang="en-GB" smtClean="0"/>
              <a:pPr/>
              <a:t>32</a:t>
            </a:fld>
            <a:endParaRPr lang="en-GB" dirty="0"/>
          </a:p>
        </p:txBody>
      </p:sp>
      <p:sp>
        <p:nvSpPr>
          <p:cNvPr id="4" name="Date Placeholder 3">
            <a:extLst>
              <a:ext uri="{FF2B5EF4-FFF2-40B4-BE49-F238E27FC236}">
                <a16:creationId xmlns:a16="http://schemas.microsoft.com/office/drawing/2014/main" id="{254DCAF9-F24C-0269-DFD2-0CACA06C2EE1}"/>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222834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noChangeArrowheads="1"/>
          </p:cNvSpPr>
          <p:nvPr>
            <p:ph type="title"/>
          </p:nvPr>
        </p:nvSpPr>
        <p:spPr>
          <a:noFill/>
        </p:spPr>
        <p:txBody>
          <a:bodyPr/>
          <a:lstStyle/>
          <a:p>
            <a:r>
              <a:rPr lang="en-GB" altLang="en-US" dirty="0"/>
              <a:t>Abstract</a:t>
            </a:r>
          </a:p>
        </p:txBody>
      </p:sp>
      <p:sp>
        <p:nvSpPr>
          <p:cNvPr id="14342" name="Rectangle 3"/>
          <p:cNvSpPr>
            <a:spLocks noGrp="1" noChangeArrowheads="1"/>
          </p:cNvSpPr>
          <p:nvPr>
            <p:ph type="body" idx="1"/>
          </p:nvPr>
        </p:nvSpPr>
        <p:spPr>
          <a:xfrm>
            <a:off x="1991544" y="1752600"/>
            <a:ext cx="7309792" cy="4114800"/>
          </a:xfrm>
          <a:noFill/>
        </p:spPr>
        <p:txBody>
          <a:bodyPr/>
          <a:lstStyle/>
          <a:p>
            <a:pPr algn="ctr">
              <a:buFontTx/>
              <a:buNone/>
            </a:pPr>
            <a:r>
              <a:rPr lang="en-GB" altLang="en-US" sz="3200" dirty="0"/>
              <a:t> Closing report for WNG SC for May 2023 mixed-mode interim meeting</a:t>
            </a:r>
          </a:p>
        </p:txBody>
      </p:sp>
      <p:sp>
        <p:nvSpPr>
          <p:cNvPr id="2" name="Footer Placeholder 1">
            <a:extLst>
              <a:ext uri="{FF2B5EF4-FFF2-40B4-BE49-F238E27FC236}">
                <a16:creationId xmlns:a16="http://schemas.microsoft.com/office/drawing/2014/main" id="{8B11D4D7-B54F-B62F-B62A-16360FE690DC}"/>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29C40244-D807-4492-9C24-835D60ECEB1F}"/>
              </a:ext>
            </a:extLst>
          </p:cNvPr>
          <p:cNvSpPr>
            <a:spLocks noGrp="1"/>
          </p:cNvSpPr>
          <p:nvPr>
            <p:ph type="sldNum" idx="12"/>
          </p:nvPr>
        </p:nvSpPr>
        <p:spPr/>
        <p:txBody>
          <a:bodyPr/>
          <a:lstStyle/>
          <a:p>
            <a:r>
              <a:rPr lang="en-GB"/>
              <a:t>Slide </a:t>
            </a:r>
            <a:fld id="{440F5867-744E-4AA6-B0ED-4C44D2DFBB7B}" type="slidenum">
              <a:rPr lang="en-GB" smtClean="0"/>
              <a:pPr/>
              <a:t>33</a:t>
            </a:fld>
            <a:endParaRPr lang="en-GB" dirty="0"/>
          </a:p>
        </p:txBody>
      </p:sp>
      <p:sp>
        <p:nvSpPr>
          <p:cNvPr id="4" name="Date Placeholder 3">
            <a:extLst>
              <a:ext uri="{FF2B5EF4-FFF2-40B4-BE49-F238E27FC236}">
                <a16:creationId xmlns:a16="http://schemas.microsoft.com/office/drawing/2014/main" id="{9A21DFC7-B8F5-E704-E87E-01EF323B0141}"/>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35784895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body" idx="1"/>
          </p:nvPr>
        </p:nvSpPr>
        <p:spPr>
          <a:xfrm>
            <a:off x="551384" y="908720"/>
            <a:ext cx="11449272" cy="5184576"/>
          </a:xfrm>
        </p:spPr>
        <p:txBody>
          <a:bodyPr/>
          <a:lstStyle/>
          <a:p>
            <a:pPr marL="0" indent="0" algn="ctr" eaLnBrk="1" hangingPunct="1">
              <a:spcBef>
                <a:spcPts val="0"/>
              </a:spcBef>
              <a:buNone/>
            </a:pPr>
            <a:r>
              <a:rPr lang="en-US" altLang="en-US" sz="3600" dirty="0"/>
              <a:t>Summary</a:t>
            </a:r>
          </a:p>
          <a:p>
            <a:pPr eaLnBrk="1" hangingPunct="1">
              <a:spcBef>
                <a:spcPts val="0"/>
              </a:spcBef>
            </a:pPr>
            <a:r>
              <a:rPr lang="en-US" altLang="en-US" dirty="0"/>
              <a:t>Final Agenda</a:t>
            </a:r>
          </a:p>
          <a:p>
            <a:pPr marL="857250" lvl="1" indent="-457200">
              <a:spcBef>
                <a:spcPct val="0"/>
              </a:spcBef>
              <a:defRPr/>
            </a:pPr>
            <a:r>
              <a:rPr lang="en-US" altLang="en-US" dirty="0">
                <a:solidFill>
                  <a:schemeClr val="accent2"/>
                </a:solidFill>
              </a:rPr>
              <a:t> </a:t>
            </a:r>
            <a:r>
              <a:rPr lang="en-US" altLang="en-US" dirty="0">
                <a:solidFill>
                  <a:schemeClr val="accent2"/>
                </a:solidFill>
                <a:hlinkClick r:id="rId3"/>
              </a:rPr>
              <a:t>https://mentor.ieee.org/802.11/dcn/23/11-23-0578-00-0wng-agenda-for-wng-sc-2023-may.pptx</a:t>
            </a:r>
            <a:r>
              <a:rPr lang="en-US" altLang="en-US" dirty="0">
                <a:solidFill>
                  <a:schemeClr val="accent2"/>
                </a:solidFill>
              </a:rPr>
              <a:t>   </a:t>
            </a:r>
          </a:p>
          <a:p>
            <a:pPr marL="457200" indent="-457200">
              <a:spcBef>
                <a:spcPct val="0"/>
              </a:spcBef>
              <a:defRPr/>
            </a:pPr>
            <a:r>
              <a:rPr lang="en-US" altLang="en-US" dirty="0"/>
              <a:t>Presentations at May 2023 meeting</a:t>
            </a:r>
            <a:endParaRPr lang="en-GB" altLang="en-US" dirty="0"/>
          </a:p>
          <a:p>
            <a:pPr marL="857250" lvl="1" indent="-457200">
              <a:spcBef>
                <a:spcPts val="0"/>
              </a:spcBef>
              <a:defRPr/>
            </a:pPr>
            <a:r>
              <a:rPr lang="en-US" sz="1800" dirty="0"/>
              <a:t>“Babel for 802.11 Mesh,” Donald E. Eastlake 3rd (</a:t>
            </a:r>
            <a:r>
              <a:rPr lang="en-US" sz="1800" dirty="0" err="1"/>
              <a:t>Futurewei</a:t>
            </a:r>
            <a:r>
              <a:rPr lang="en-US" sz="1800" dirty="0"/>
              <a:t> Technologies)  </a:t>
            </a:r>
            <a:r>
              <a:rPr lang="en-US" sz="1800" b="1" dirty="0"/>
              <a:t>11-23/0769r0</a:t>
            </a:r>
          </a:p>
          <a:p>
            <a:pPr marL="857250" lvl="1" indent="-457200">
              <a:spcBef>
                <a:spcPts val="0"/>
              </a:spcBef>
              <a:defRPr/>
            </a:pPr>
            <a:r>
              <a:rPr lang="en-US" sz="1800" dirty="0"/>
              <a:t>“WLAN Backhaul Options,” Andy Shen (</a:t>
            </a:r>
            <a:r>
              <a:rPr lang="en-US" sz="1800" dirty="0" err="1"/>
              <a:t>Futurewei</a:t>
            </a:r>
            <a:r>
              <a:rPr lang="en-US" sz="1800" dirty="0"/>
              <a:t>)  </a:t>
            </a:r>
            <a:r>
              <a:rPr lang="en-US" sz="1800" b="1" dirty="0"/>
              <a:t>11-23/0677r0</a:t>
            </a:r>
          </a:p>
          <a:p>
            <a:pPr marL="857250" lvl="1" indent="-457200">
              <a:spcBef>
                <a:spcPts val="0"/>
              </a:spcBef>
              <a:defRPr/>
            </a:pPr>
            <a:r>
              <a:rPr lang="en-US" sz="1800" dirty="0"/>
              <a:t>“</a:t>
            </a:r>
            <a:r>
              <a:rPr lang="pl-PL" sz="1800" dirty="0"/>
              <a:t>S1G+ UL MU-MIMO</a:t>
            </a:r>
            <a:r>
              <a:rPr lang="en-US" sz="1800" dirty="0"/>
              <a:t>,”</a:t>
            </a:r>
            <a:r>
              <a:rPr lang="pl-PL" sz="1800" dirty="0"/>
              <a:t> Dave Halasz (Morse Micro)</a:t>
            </a:r>
            <a:r>
              <a:rPr lang="en-US" sz="1800" dirty="0"/>
              <a:t>  </a:t>
            </a:r>
            <a:r>
              <a:rPr lang="en-US" sz="1800" b="1" dirty="0"/>
              <a:t>11-23/0807r0</a:t>
            </a:r>
          </a:p>
          <a:p>
            <a:pPr marL="457200" indent="-457200">
              <a:spcBef>
                <a:spcPts val="0"/>
              </a:spcBef>
            </a:pPr>
            <a:r>
              <a:rPr lang="en-GB" altLang="en-US" dirty="0"/>
              <a:t>Minutes</a:t>
            </a:r>
          </a:p>
          <a:p>
            <a:pPr lvl="1">
              <a:spcBef>
                <a:spcPts val="0"/>
              </a:spcBef>
            </a:pPr>
            <a:r>
              <a:rPr lang="en-GB" altLang="en-US" dirty="0">
                <a:solidFill>
                  <a:schemeClr val="accent2"/>
                </a:solidFill>
              </a:rPr>
              <a:t> </a:t>
            </a:r>
            <a:r>
              <a:rPr lang="en-GB" altLang="en-US" dirty="0">
                <a:solidFill>
                  <a:schemeClr val="accent2"/>
                </a:solidFill>
                <a:hlinkClick r:id="rId4"/>
              </a:rPr>
              <a:t>https://mentor.ieee.org/802.11/dcn/23/11-23-0866-00-0wng-wng-meeting-minutes-2023-may-orlando-meeting.docx</a:t>
            </a:r>
            <a:r>
              <a:rPr lang="en-GB" altLang="en-US" dirty="0">
                <a:solidFill>
                  <a:schemeClr val="accent2"/>
                </a:solidFill>
              </a:rPr>
              <a:t> </a:t>
            </a:r>
            <a:endParaRPr lang="en-GB" altLang="en-US" b="1" dirty="0">
              <a:solidFill>
                <a:schemeClr val="accent2"/>
              </a:solidFill>
            </a:endParaRPr>
          </a:p>
          <a:p>
            <a:pPr>
              <a:spcBef>
                <a:spcPts val="0"/>
              </a:spcBef>
            </a:pPr>
            <a:r>
              <a:rPr lang="en-GB" altLang="ko-KR" dirty="0">
                <a:ea typeface="Gulim" pitchFamily="34" charset="-127"/>
              </a:rPr>
              <a:t>Plans for July 2023</a:t>
            </a:r>
            <a:endParaRPr lang="en-US" altLang="en-US" dirty="0"/>
          </a:p>
          <a:p>
            <a:pPr lvl="1" eaLnBrk="1" hangingPunct="1">
              <a:spcBef>
                <a:spcPts val="0"/>
              </a:spcBef>
              <a:defRPr/>
            </a:pPr>
            <a:r>
              <a:rPr lang="en-US" altLang="en-US" dirty="0"/>
              <a:t>TBD: call for presentations will be sent out in June</a:t>
            </a:r>
          </a:p>
          <a:p>
            <a:pPr eaLnBrk="1" hangingPunct="1">
              <a:spcBef>
                <a:spcPts val="0"/>
              </a:spcBef>
              <a:defRPr/>
            </a:pPr>
            <a:r>
              <a:rPr lang="en-US" altLang="en-US" dirty="0"/>
              <a:t>No motions in the SG, no straw polls</a:t>
            </a:r>
            <a:endParaRPr lang="en-GB" altLang="en-US" dirty="0"/>
          </a:p>
          <a:p>
            <a:pPr eaLnBrk="1" hangingPunct="1">
              <a:spcBef>
                <a:spcPts val="0"/>
              </a:spcBef>
              <a:defRPr/>
            </a:pPr>
            <a:endParaRPr lang="en-US" altLang="en-US" sz="3200" dirty="0"/>
          </a:p>
        </p:txBody>
      </p:sp>
      <p:sp>
        <p:nvSpPr>
          <p:cNvPr id="2" name="Footer Placeholder 1">
            <a:extLst>
              <a:ext uri="{FF2B5EF4-FFF2-40B4-BE49-F238E27FC236}">
                <a16:creationId xmlns:a16="http://schemas.microsoft.com/office/drawing/2014/main" id="{E56E9A08-7652-BBAD-732A-7E7162C2B63B}"/>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CE41BB60-C15E-5733-5FDB-FBCF46C83B9F}"/>
              </a:ext>
            </a:extLst>
          </p:cNvPr>
          <p:cNvSpPr>
            <a:spLocks noGrp="1"/>
          </p:cNvSpPr>
          <p:nvPr>
            <p:ph type="sldNum" idx="12"/>
          </p:nvPr>
        </p:nvSpPr>
        <p:spPr/>
        <p:txBody>
          <a:bodyPr/>
          <a:lstStyle/>
          <a:p>
            <a:r>
              <a:rPr lang="en-GB"/>
              <a:t>Slide </a:t>
            </a:r>
            <a:fld id="{440F5867-744E-4AA6-B0ED-4C44D2DFBB7B}" type="slidenum">
              <a:rPr lang="en-GB" smtClean="0"/>
              <a:pPr/>
              <a:t>34</a:t>
            </a:fld>
            <a:endParaRPr lang="en-GB" dirty="0"/>
          </a:p>
        </p:txBody>
      </p:sp>
      <p:sp>
        <p:nvSpPr>
          <p:cNvPr id="4" name="Date Placeholder 3">
            <a:extLst>
              <a:ext uri="{FF2B5EF4-FFF2-40B4-BE49-F238E27FC236}">
                <a16:creationId xmlns:a16="http://schemas.microsoft.com/office/drawing/2014/main" id="{4C636162-E410-1864-F077-D0C7481CD846}"/>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14806657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AU" dirty="0"/>
              <a:t>IEEE 802 JTC1 Standing Committee</a:t>
            </a:r>
            <a:br>
              <a:rPr lang="en-AU" dirty="0"/>
            </a:br>
            <a:r>
              <a:rPr lang="en-AU" dirty="0"/>
              <a:t>May 2023 (mixed-mode) closing report</a:t>
            </a:r>
            <a:endParaRPr lang="en-GB" dirty="0"/>
          </a:p>
        </p:txBody>
      </p:sp>
      <p:sp>
        <p:nvSpPr>
          <p:cNvPr id="3074" name="Rectangle 2"/>
          <p:cNvSpPr>
            <a:spLocks noGrp="1" noChangeArrowheads="1"/>
          </p:cNvSpPr>
          <p:nvPr>
            <p:ph type="subTitle" idx="1"/>
          </p:nvPr>
        </p:nvSpPr>
        <p:spPr>
          <a:xfrm>
            <a:off x="1828800" y="2088654"/>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2023-05-18</a:t>
            </a:r>
          </a:p>
        </p:txBody>
      </p:sp>
      <p:graphicFrame>
        <p:nvGraphicFramePr>
          <p:cNvPr id="3075" name="Object 3"/>
          <p:cNvGraphicFramePr>
            <a:graphicFrameLocks noChangeAspect="1"/>
          </p:cNvGraphicFramePr>
          <p:nvPr>
            <p:extLst>
              <p:ext uri="{D42A27DB-BD31-4B8C-83A1-F6EECF244321}">
                <p14:modId xmlns:p14="http://schemas.microsoft.com/office/powerpoint/2010/main" val="2522401612"/>
              </p:ext>
            </p:extLst>
          </p:nvPr>
        </p:nvGraphicFramePr>
        <p:xfrm>
          <a:off x="1487488" y="3302517"/>
          <a:ext cx="10263463" cy="2066925"/>
        </p:xfrm>
        <a:graphic>
          <a:graphicData uri="http://schemas.openxmlformats.org/presentationml/2006/ole">
            <mc:AlternateContent xmlns:mc="http://schemas.openxmlformats.org/markup-compatibility/2006">
              <mc:Choice xmlns:v="urn:schemas-microsoft-com:vml" Requires="v">
                <p:oleObj name="Document" r:id="rId3" imgW="10439400" imgH="2159000" progId="Word.Document.8">
                  <p:embed/>
                </p:oleObj>
              </mc:Choice>
              <mc:Fallback>
                <p:oleObj name="Document" r:id="rId3" imgW="10439400" imgH="2159000" progId="Word.Document.8">
                  <p:embed/>
                  <p:pic>
                    <p:nvPicPr>
                      <p:cNvPr id="3075" name="Object 3"/>
                      <p:cNvPicPr>
                        <a:picLocks noChangeAspect="1" noChangeArrowheads="1"/>
                      </p:cNvPicPr>
                      <p:nvPr/>
                    </p:nvPicPr>
                    <p:blipFill>
                      <a:blip r:embed="rId4"/>
                      <a:srcRect/>
                      <a:stretch>
                        <a:fillRect/>
                      </a:stretch>
                    </p:blipFill>
                    <p:spPr bwMode="auto">
                      <a:xfrm>
                        <a:off x="1487488" y="3302517"/>
                        <a:ext cx="10263463" cy="2066925"/>
                      </a:xfrm>
                      <a:prstGeom prst="rect">
                        <a:avLst/>
                      </a:prstGeom>
                      <a:noFill/>
                    </p:spPr>
                  </p:pic>
                </p:oleObj>
              </mc:Fallback>
            </mc:AlternateContent>
          </a:graphicData>
        </a:graphic>
      </p:graphicFrame>
      <p:sp>
        <p:nvSpPr>
          <p:cNvPr id="3076" name="Rectangle 4"/>
          <p:cNvSpPr>
            <a:spLocks noChangeArrowheads="1"/>
          </p:cNvSpPr>
          <p:nvPr/>
        </p:nvSpPr>
        <p:spPr bwMode="auto">
          <a:xfrm>
            <a:off x="993775" y="2702893"/>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a:t>
            </a:r>
          </a:p>
        </p:txBody>
      </p:sp>
      <p:sp>
        <p:nvSpPr>
          <p:cNvPr id="2" name="Footer Placeholder 1">
            <a:extLst>
              <a:ext uri="{FF2B5EF4-FFF2-40B4-BE49-F238E27FC236}">
                <a16:creationId xmlns:a16="http://schemas.microsoft.com/office/drawing/2014/main" id="{F885EC9C-C358-2607-933B-4F959278589F}"/>
              </a:ext>
            </a:extLst>
          </p:cNvPr>
          <p:cNvSpPr>
            <a:spLocks noGrp="1"/>
          </p:cNvSpPr>
          <p:nvPr>
            <p:ph type="ftr" idx="11"/>
          </p:nvPr>
        </p:nvSpPr>
        <p:spPr/>
        <p:txBody>
          <a:bodyPr/>
          <a:lstStyle/>
          <a:p>
            <a:r>
              <a:rPr lang="en-GB"/>
              <a:t>Peter Yee, AKAYLA</a:t>
            </a:r>
          </a:p>
        </p:txBody>
      </p:sp>
      <p:sp>
        <p:nvSpPr>
          <p:cNvPr id="3" name="Slide Number Placeholder 2">
            <a:extLst>
              <a:ext uri="{FF2B5EF4-FFF2-40B4-BE49-F238E27FC236}">
                <a16:creationId xmlns:a16="http://schemas.microsoft.com/office/drawing/2014/main" id="{565EFFCB-178D-D0DB-816B-F521D535038F}"/>
              </a:ext>
            </a:extLst>
          </p:cNvPr>
          <p:cNvSpPr>
            <a:spLocks noGrp="1"/>
          </p:cNvSpPr>
          <p:nvPr>
            <p:ph type="sldNum" idx="12"/>
          </p:nvPr>
        </p:nvSpPr>
        <p:spPr/>
        <p:txBody>
          <a:bodyPr/>
          <a:lstStyle/>
          <a:p>
            <a:r>
              <a:rPr lang="en-GB"/>
              <a:t>Slide </a:t>
            </a:r>
            <a:fld id="{DE40C9FC-4879-4F20-9ECA-A574A90476B7}" type="slidenum">
              <a:rPr lang="en-GB" smtClean="0"/>
              <a:pPr/>
              <a:t>35</a:t>
            </a:fld>
            <a:endParaRPr lang="en-GB"/>
          </a:p>
        </p:txBody>
      </p:sp>
      <p:sp>
        <p:nvSpPr>
          <p:cNvPr id="4" name="Date Placeholder 3">
            <a:extLst>
              <a:ext uri="{FF2B5EF4-FFF2-40B4-BE49-F238E27FC236}">
                <a16:creationId xmlns:a16="http://schemas.microsoft.com/office/drawing/2014/main" id="{48F5BEF4-7C8B-4C83-3F33-6196B63C8DE0}"/>
              </a:ext>
            </a:extLst>
          </p:cNvPr>
          <p:cNvSpPr>
            <a:spLocks noGrp="1"/>
          </p:cNvSpPr>
          <p:nvPr>
            <p:ph type="dt" idx="10"/>
          </p:nvPr>
        </p:nvSpPr>
        <p:spPr/>
        <p:txBody>
          <a:bodyPr/>
          <a:lstStyle/>
          <a:p>
            <a:r>
              <a:rPr lang="en-US"/>
              <a:t>May 2023</a:t>
            </a:r>
            <a:endParaRPr lang="en-GB"/>
          </a:p>
        </p:txBody>
      </p:sp>
    </p:spTree>
    <p:extLst>
      <p:ext uri="{BB962C8B-B14F-4D97-AF65-F5344CB8AC3E}">
        <p14:creationId xmlns:p14="http://schemas.microsoft.com/office/powerpoint/2010/main" val="20339126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IEEE 802 JTC1 SC reviewed the PSDO process status, including IPR issues holding up </a:t>
            </a:r>
            <a:r>
              <a:rPr kumimoji="0" lang="en-AU" sz="3200" b="1" i="0" u="none" strike="noStrike" cap="none" normalizeH="0" baseline="0" dirty="0">
                <a:ln>
                  <a:noFill/>
                </a:ln>
                <a:solidFill>
                  <a:schemeClr val="tx1"/>
                </a:solidFill>
                <a:effectLst/>
                <a:latin typeface="Times New Roman" pitchFamily="16" charset="0"/>
                <a:ea typeface="MS Gothic" charset="-128"/>
              </a:rPr>
              <a:t>802.11ax/ay/</a:t>
            </a:r>
            <a:r>
              <a:rPr kumimoji="0" lang="en-AU" sz="3200" b="1" i="0" u="none" strike="noStrike" cap="none" normalizeH="0" baseline="0" dirty="0" err="1">
                <a:ln>
                  <a:noFill/>
                </a:ln>
                <a:solidFill>
                  <a:schemeClr val="tx1"/>
                </a:solidFill>
                <a:effectLst/>
                <a:latin typeface="Times New Roman" pitchFamily="16" charset="0"/>
                <a:ea typeface="MS Gothic" charset="-128"/>
              </a:rPr>
              <a:t>ba</a:t>
            </a:r>
            <a:r>
              <a:rPr kumimoji="0" lang="en-AU" sz="3200" b="1" i="0" u="none" strike="noStrike" cap="none" normalizeH="0" baseline="0" dirty="0">
                <a:ln>
                  <a:noFill/>
                </a:ln>
                <a:solidFill>
                  <a:schemeClr val="tx1"/>
                </a:solidFill>
                <a:effectLst/>
                <a:latin typeface="Times New Roman" pitchFamily="16" charset="0"/>
                <a:ea typeface="MS Gothic" charset="-128"/>
              </a:rPr>
              <a:t>/</a:t>
            </a:r>
            <a:r>
              <a:rPr kumimoji="0" lang="en-AU" sz="3200" b="1" i="0" u="none" strike="noStrike" cap="none" normalizeH="0" baseline="0" dirty="0" err="1">
                <a:ln>
                  <a:noFill/>
                </a:ln>
                <a:solidFill>
                  <a:schemeClr val="tx1"/>
                </a:solidFill>
                <a:effectLst/>
                <a:latin typeface="Times New Roman" pitchFamily="16" charset="0"/>
                <a:ea typeface="MS Gothic" charset="-128"/>
              </a:rPr>
              <a:t>az</a:t>
            </a:r>
            <a:endParaRPr lang="en-AU" dirty="0">
              <a:solidFill>
                <a:schemeClr val="tx1"/>
              </a:solidFill>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AU" dirty="0">
                <a:solidFill>
                  <a:schemeClr val="tx1"/>
                </a:solidFill>
              </a:rPr>
              <a:t>Agenda - </a:t>
            </a:r>
            <a:r>
              <a:rPr lang="en-AU" dirty="0">
                <a:solidFill>
                  <a:schemeClr val="tx1"/>
                </a:solidFill>
                <a:hlinkClick r:id="rId3"/>
              </a:rPr>
              <a:t>11-23-0622</a:t>
            </a:r>
            <a:r>
              <a:rPr lang="en-AU" dirty="0">
                <a:solidFill>
                  <a:schemeClr val="tx1"/>
                </a:solidFill>
              </a:rPr>
              <a:t>; Minutes - tbd</a:t>
            </a:r>
          </a:p>
          <a:p>
            <a:pPr>
              <a:buFont typeface="Arial" panose="020B0604020202020204" pitchFamily="34" charset="0"/>
              <a:buChar char="•"/>
            </a:pPr>
            <a:endParaRPr lang="en-AU" dirty="0">
              <a:solidFill>
                <a:schemeClr val="tx1"/>
              </a:solidFill>
            </a:endParaRPr>
          </a:p>
        </p:txBody>
      </p:sp>
      <p:sp>
        <p:nvSpPr>
          <p:cNvPr id="7" name="Rectangle 6">
            <a:extLst>
              <a:ext uri="{FF2B5EF4-FFF2-40B4-BE49-F238E27FC236}">
                <a16:creationId xmlns:a16="http://schemas.microsoft.com/office/drawing/2014/main" id="{F7F19B36-2873-48E9-B4AD-CD47A49D9156}"/>
              </a:ext>
            </a:extLst>
          </p:cNvPr>
          <p:cNvSpPr/>
          <p:nvPr/>
        </p:nvSpPr>
        <p:spPr bwMode="auto">
          <a:xfrm>
            <a:off x="6816080" y="2503946"/>
            <a:ext cx="4573704" cy="3708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ts val="800"/>
              </a:spcBef>
            </a:pPr>
            <a:r>
              <a:rPr kumimoji="0" lang="en-AU" sz="2000" b="1" i="0" u="none" strike="noStrike" cap="none" normalizeH="0" baseline="0" dirty="0">
                <a:ln>
                  <a:noFill/>
                </a:ln>
                <a:solidFill>
                  <a:schemeClr val="tx1"/>
                </a:solidFill>
                <a:effectLst/>
                <a:latin typeface="Times New Roman" pitchFamily="16" charset="0"/>
                <a:ea typeface="MS Gothic" charset="-128"/>
              </a:rPr>
              <a:t>802.11ax/ay/</a:t>
            </a:r>
            <a:r>
              <a:rPr kumimoji="0" lang="en-AU" sz="2000" b="1" i="0" u="none" strike="noStrike" cap="none" normalizeH="0" baseline="0" dirty="0" err="1">
                <a:ln>
                  <a:noFill/>
                </a:ln>
                <a:solidFill>
                  <a:schemeClr val="tx1"/>
                </a:solidFill>
                <a:effectLst/>
                <a:latin typeface="Times New Roman" pitchFamily="16" charset="0"/>
                <a:ea typeface="MS Gothic" charset="-128"/>
              </a:rPr>
              <a:t>ba</a:t>
            </a:r>
            <a:r>
              <a:rPr kumimoji="0" lang="en-AU" sz="2000" b="1" i="0" u="none" strike="noStrike" cap="none" normalizeH="0" baseline="0" dirty="0">
                <a:ln>
                  <a:noFill/>
                </a:ln>
                <a:solidFill>
                  <a:schemeClr val="tx1"/>
                </a:solidFill>
                <a:effectLst/>
                <a:latin typeface="Times New Roman" pitchFamily="16" charset="0"/>
                <a:ea typeface="MS Gothic" charset="-128"/>
              </a:rPr>
              <a:t>/</a:t>
            </a:r>
            <a:r>
              <a:rPr kumimoji="0" lang="en-AU" sz="2000" b="1" i="0" u="none" strike="noStrike" cap="none" normalizeH="0" baseline="0" dirty="0" err="1">
                <a:ln>
                  <a:noFill/>
                </a:ln>
                <a:solidFill>
                  <a:schemeClr val="tx1"/>
                </a:solidFill>
                <a:effectLst/>
                <a:latin typeface="Times New Roman" pitchFamily="16" charset="0"/>
                <a:ea typeface="MS Gothic" charset="-128"/>
              </a:rPr>
              <a:t>az</a:t>
            </a:r>
            <a:r>
              <a:rPr kumimoji="0" lang="en-AU" sz="2000" b="1" i="0" u="none" strike="noStrike" cap="none" normalizeH="0" baseline="0" dirty="0">
                <a:ln>
                  <a:noFill/>
                </a:ln>
                <a:solidFill>
                  <a:schemeClr val="tx1"/>
                </a:solidFill>
                <a:effectLst/>
                <a:latin typeface="Times New Roman" pitchFamily="16" charset="0"/>
                <a:ea typeface="MS Gothic" charset="-128"/>
              </a:rPr>
              <a:t> IPR issue</a:t>
            </a:r>
          </a:p>
          <a:p>
            <a:pPr marL="182563" indent="-182563">
              <a:spcBef>
                <a:spcPts val="800"/>
              </a:spcBef>
              <a:buFont typeface="Arial" panose="020B0604020202020204" pitchFamily="34" charset="0"/>
              <a:buChar char="•"/>
            </a:pPr>
            <a:r>
              <a:rPr lang="en-AU" sz="1800" b="1" dirty="0">
                <a:solidFill>
                  <a:schemeClr val="tx1"/>
                </a:solidFill>
              </a:rPr>
              <a:t>Situation: IPR holding up PSDO process</a:t>
            </a:r>
          </a:p>
          <a:p>
            <a:pPr marL="357188" lvl="1" indent="-174625">
              <a:spcBef>
                <a:spcPts val="800"/>
              </a:spcBef>
              <a:buFont typeface="Arial" panose="020B0604020202020204" pitchFamily="34" charset="0"/>
              <a:buChar char="•"/>
            </a:pPr>
            <a:r>
              <a:rPr lang="en-AU" sz="1600" dirty="0">
                <a:solidFill>
                  <a:schemeClr val="tx1"/>
                </a:solidFill>
              </a:rPr>
              <a:t>Multiple 802.11 submissions into PSDO process are “on hold” due to negative </a:t>
            </a:r>
            <a:r>
              <a:rPr lang="en-AU" sz="1600" dirty="0" err="1">
                <a:solidFill>
                  <a:schemeClr val="tx1"/>
                </a:solidFill>
              </a:rPr>
              <a:t>LoAs</a:t>
            </a:r>
            <a:r>
              <a:rPr lang="en-AU" sz="1600" dirty="0">
                <a:solidFill>
                  <a:schemeClr val="tx1"/>
                </a:solidFill>
              </a:rPr>
              <a:t> (in IEEE)</a:t>
            </a:r>
          </a:p>
          <a:p>
            <a:pPr marL="182563" indent="-182563">
              <a:spcBef>
                <a:spcPts val="800"/>
              </a:spcBef>
              <a:buFont typeface="Arial" panose="020B0604020202020204" pitchFamily="34" charset="0"/>
              <a:buChar char="•"/>
            </a:pPr>
            <a:r>
              <a:rPr lang="en-AU" sz="1800" b="1" dirty="0">
                <a:solidFill>
                  <a:schemeClr val="tx1"/>
                </a:solidFill>
              </a:rPr>
              <a:t>Status: slow progress</a:t>
            </a:r>
            <a:endParaRPr kumimoji="0" lang="en-AU" sz="1800" b="1" i="0" u="none" strike="noStrike" cap="none" normalizeH="0" baseline="0" dirty="0">
              <a:ln>
                <a:noFill/>
              </a:ln>
              <a:solidFill>
                <a:schemeClr val="tx1"/>
              </a:solidFill>
              <a:effectLst/>
              <a:latin typeface="Times New Roman" pitchFamily="16" charset="0"/>
              <a:ea typeface="MS Gothic" charset="-128"/>
            </a:endParaRPr>
          </a:p>
          <a:p>
            <a:pPr marL="357188" lvl="1" indent="-174625">
              <a:spcBef>
                <a:spcPts val="800"/>
              </a:spcBef>
              <a:buFont typeface="Arial" panose="020B0604020202020204" pitchFamily="34" charset="0"/>
              <a:buChar char="•"/>
              <a:tabLst>
                <a:tab pos="269875" algn="l"/>
              </a:tabLst>
            </a:pPr>
            <a:r>
              <a:rPr lang="en-AU" sz="1600" dirty="0">
                <a:solidFill>
                  <a:schemeClr val="tx1"/>
                </a:solidFill>
              </a:rPr>
              <a:t>Letter from IEEE-SA President in Mar 2022 (see </a:t>
            </a:r>
            <a:r>
              <a:rPr lang="en-AU" sz="1600" dirty="0">
                <a:solidFill>
                  <a:schemeClr val="tx1"/>
                </a:solidFill>
                <a:hlinkClick r:id="rId4"/>
              </a:rPr>
              <a:t>ec-22-0047-00</a:t>
            </a:r>
            <a:r>
              <a:rPr lang="en-AU" sz="1600" dirty="0">
                <a:solidFill>
                  <a:schemeClr val="tx1"/>
                </a:solidFill>
              </a:rPr>
              <a:t>) asks that ISO follow their normal processes related to IPR</a:t>
            </a:r>
          </a:p>
          <a:p>
            <a:pPr marL="357188" lvl="1" indent="-174625">
              <a:spcBef>
                <a:spcPts val="800"/>
              </a:spcBef>
              <a:buFont typeface="Arial" panose="020B0604020202020204" pitchFamily="34" charset="0"/>
              <a:buChar char="•"/>
              <a:tabLst>
                <a:tab pos="269875" algn="l"/>
              </a:tabLst>
            </a:pPr>
            <a:r>
              <a:rPr lang="en-AU" sz="1600" dirty="0">
                <a:solidFill>
                  <a:schemeClr val="tx1"/>
                </a:solidFill>
              </a:rPr>
              <a:t>There are apparently(?) ongoing discussions </a:t>
            </a:r>
          </a:p>
          <a:p>
            <a:pPr marL="182563" indent="-182563">
              <a:spcBef>
                <a:spcPts val="800"/>
              </a:spcBef>
              <a:buFont typeface="Arial" panose="020B0604020202020204" pitchFamily="34" charset="0"/>
              <a:buChar char="•"/>
            </a:pPr>
            <a:r>
              <a:rPr kumimoji="0" lang="en-AU" sz="1800" b="1" u="none" strike="noStrike" cap="none" normalizeH="0" baseline="0" dirty="0">
                <a:ln>
                  <a:noFill/>
                </a:ln>
                <a:solidFill>
                  <a:schemeClr val="tx1"/>
                </a:solidFill>
                <a:effectLst/>
              </a:rPr>
              <a:t>Next ste</a:t>
            </a:r>
            <a:r>
              <a:rPr lang="en-AU" sz="1800" b="1" dirty="0">
                <a:solidFill>
                  <a:schemeClr val="tx1"/>
                </a:solidFill>
              </a:rPr>
              <a:t>ps: keep waiting!</a:t>
            </a:r>
          </a:p>
          <a:p>
            <a:pPr marL="357188" lvl="1" indent="-174625">
              <a:spcBef>
                <a:spcPts val="800"/>
              </a:spcBef>
              <a:buFont typeface="Arial" panose="020B0604020202020204" pitchFamily="34" charset="0"/>
              <a:buChar char="•"/>
              <a:tabLst>
                <a:tab pos="269875" algn="l"/>
              </a:tabLst>
            </a:pPr>
            <a:r>
              <a:rPr lang="en-AU" sz="1600" dirty="0">
                <a:solidFill>
                  <a:schemeClr val="tx1"/>
                </a:solidFill>
              </a:rPr>
              <a:t>Resolution possible but progress is unclear</a:t>
            </a:r>
          </a:p>
        </p:txBody>
      </p:sp>
      <p:graphicFrame>
        <p:nvGraphicFramePr>
          <p:cNvPr id="10" name="Content Placeholder 5">
            <a:extLst>
              <a:ext uri="{FF2B5EF4-FFF2-40B4-BE49-F238E27FC236}">
                <a16:creationId xmlns:a16="http://schemas.microsoft.com/office/drawing/2014/main" id="{62602ECF-0EE1-4687-A387-7283411A4A23}"/>
              </a:ext>
            </a:extLst>
          </p:cNvPr>
          <p:cNvGraphicFramePr>
            <a:graphicFrameLocks/>
          </p:cNvGraphicFramePr>
          <p:nvPr>
            <p:extLst>
              <p:ext uri="{D42A27DB-BD31-4B8C-83A1-F6EECF244321}">
                <p14:modId xmlns:p14="http://schemas.microsoft.com/office/powerpoint/2010/main" val="2015989625"/>
              </p:ext>
            </p:extLst>
          </p:nvPr>
        </p:nvGraphicFramePr>
        <p:xfrm>
          <a:off x="914401" y="2503946"/>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45</a:t>
                      </a:r>
                    </a:p>
                  </a:txBody>
                  <a:tcPr/>
                </a:tc>
                <a:tc>
                  <a:txBody>
                    <a:bodyPr/>
                    <a:lstStyle/>
                    <a:p>
                      <a:pPr algn="ctr"/>
                      <a:r>
                        <a:rPr lang="en-US" dirty="0"/>
                        <a:t>1</a:t>
                      </a:r>
                      <a:r>
                        <a:rPr lang="en-AU" dirty="0"/>
                        <a:t>3</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29</a:t>
                      </a:r>
                    </a:p>
                  </a:txBody>
                  <a:tcPr/>
                </a:tc>
                <a:tc>
                  <a:txBody>
                    <a:bodyPr/>
                    <a:lstStyle/>
                    <a:p>
                      <a:pPr algn="ctr"/>
                      <a:r>
                        <a:rPr lang="en-AU" dirty="0"/>
                        <a:t>8</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13</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14</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4</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98</a:t>
                      </a:r>
                    </a:p>
                  </a:txBody>
                  <a:tcPr>
                    <a:lnT w="12700" cap="flat" cmpd="sng" algn="ctr">
                      <a:solidFill>
                        <a:schemeClr val="tx1"/>
                      </a:solidFill>
                      <a:prstDash val="solid"/>
                      <a:round/>
                      <a:headEnd type="none" w="med" len="med"/>
                      <a:tailEnd type="none" w="med" len="med"/>
                    </a:lnT>
                  </a:tcPr>
                </a:tc>
                <a:tc>
                  <a:txBody>
                    <a:bodyPr/>
                    <a:lstStyle/>
                    <a:p>
                      <a:pPr algn="ctr"/>
                      <a:r>
                        <a:rPr lang="en-US" b="1" dirty="0"/>
                        <a:t>42</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8" name="Footer Placeholder 7">
            <a:extLst>
              <a:ext uri="{FF2B5EF4-FFF2-40B4-BE49-F238E27FC236}">
                <a16:creationId xmlns:a16="http://schemas.microsoft.com/office/drawing/2014/main" id="{FAF63CFD-4333-F16F-7202-0483BAF03C96}"/>
              </a:ext>
            </a:extLst>
          </p:cNvPr>
          <p:cNvSpPr>
            <a:spLocks noGrp="1"/>
          </p:cNvSpPr>
          <p:nvPr>
            <p:ph type="ftr" idx="14"/>
          </p:nvPr>
        </p:nvSpPr>
        <p:spPr/>
        <p:txBody>
          <a:bodyPr/>
          <a:lstStyle/>
          <a:p>
            <a:r>
              <a:rPr lang="en-GB"/>
              <a:t>Peter Yee, AKAYLA</a:t>
            </a:r>
            <a:endParaRPr lang="en-GB" dirty="0"/>
          </a:p>
        </p:txBody>
      </p:sp>
      <p:sp>
        <p:nvSpPr>
          <p:cNvPr id="9" name="Slide Number Placeholder 8">
            <a:extLst>
              <a:ext uri="{FF2B5EF4-FFF2-40B4-BE49-F238E27FC236}">
                <a16:creationId xmlns:a16="http://schemas.microsoft.com/office/drawing/2014/main" id="{A532C65F-69C6-C1EA-062B-EFBE171C349F}"/>
              </a:ext>
            </a:extLst>
          </p:cNvPr>
          <p:cNvSpPr>
            <a:spLocks noGrp="1"/>
          </p:cNvSpPr>
          <p:nvPr>
            <p:ph type="sldNum" idx="12"/>
          </p:nvPr>
        </p:nvSpPr>
        <p:spPr/>
        <p:txBody>
          <a:bodyPr/>
          <a:lstStyle/>
          <a:p>
            <a:r>
              <a:rPr lang="en-GB"/>
              <a:t>Slide </a:t>
            </a:r>
            <a:fld id="{440F5867-744E-4AA6-B0ED-4C44D2DFBB7B}" type="slidenum">
              <a:rPr lang="en-GB" smtClean="0"/>
              <a:pPr/>
              <a:t>36</a:t>
            </a:fld>
            <a:endParaRPr lang="en-GB" dirty="0"/>
          </a:p>
        </p:txBody>
      </p:sp>
      <p:sp>
        <p:nvSpPr>
          <p:cNvPr id="11" name="Date Placeholder 10">
            <a:extLst>
              <a:ext uri="{FF2B5EF4-FFF2-40B4-BE49-F238E27FC236}">
                <a16:creationId xmlns:a16="http://schemas.microsoft.com/office/drawing/2014/main" id="{F1762755-24E0-A4E5-BFE5-C329964D84C8}"/>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25036049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IEEE 802 JTC1 SC will undertake its usual work</a:t>
            </a:r>
            <a:br>
              <a:rPr lang="en-AU" dirty="0"/>
            </a:br>
            <a:r>
              <a:rPr lang="en-AU" dirty="0"/>
              <a:t>at its mixed-mode meeting in Berlin in July 2023</a:t>
            </a:r>
          </a:p>
        </p:txBody>
      </p:sp>
      <p:sp>
        <p:nvSpPr>
          <p:cNvPr id="3" name="Content Placeholder 2"/>
          <p:cNvSpPr>
            <a:spLocks noGrp="1"/>
          </p:cNvSpPr>
          <p:nvPr>
            <p:ph idx="1"/>
          </p:nvPr>
        </p:nvSpPr>
        <p:spPr/>
        <p:txBody>
          <a:bodyPr/>
          <a:lstStyle/>
          <a:p>
            <a:r>
              <a:rPr lang="en-AU" dirty="0"/>
              <a:t>IEEE 802 JTC1 SC plans for July 2023 … </a:t>
            </a:r>
          </a:p>
          <a:p>
            <a:pPr lvl="1"/>
            <a:r>
              <a:rPr lang="en-AU" dirty="0"/>
              <a:t>Execute PSDO process</a:t>
            </a:r>
          </a:p>
          <a:p>
            <a:pPr lvl="2"/>
            <a:r>
              <a:rPr lang="en-AU" dirty="0"/>
              <a:t>Deal with comments arising from several pre-ballots and FDIS ballots ending soon</a:t>
            </a:r>
          </a:p>
          <a:p>
            <a:pPr lvl="2"/>
            <a:r>
              <a:rPr lang="en-AU" dirty="0"/>
              <a:t>But this doesn’t include IEEE 802.11 or IEEE 802.3 </a:t>
            </a:r>
            <a:r>
              <a:rPr lang="en-AU" dirty="0">
                <a:sym typeface="Wingdings" pitchFamily="2" charset="2"/>
              </a:rPr>
              <a:t></a:t>
            </a:r>
            <a:endParaRPr lang="en-AU" dirty="0"/>
          </a:p>
          <a:p>
            <a:pPr lvl="1"/>
            <a:r>
              <a:rPr lang="en-AU" dirty="0"/>
              <a:t>Monitor ISO/IEC JTC 1/SC 6 activities</a:t>
            </a:r>
          </a:p>
          <a:p>
            <a:pPr lvl="2"/>
            <a:r>
              <a:rPr lang="en-AU" dirty="0"/>
              <a:t>Fingers crossed the ISO/CS and IEEE have a breakthrough on the IPR issues</a:t>
            </a:r>
          </a:p>
        </p:txBody>
      </p:sp>
      <p:sp>
        <p:nvSpPr>
          <p:cNvPr id="7" name="Footer Placeholder 6">
            <a:extLst>
              <a:ext uri="{FF2B5EF4-FFF2-40B4-BE49-F238E27FC236}">
                <a16:creationId xmlns:a16="http://schemas.microsoft.com/office/drawing/2014/main" id="{47ED63E4-16BA-0D5B-430A-8D7CD5804C5D}"/>
              </a:ext>
            </a:extLst>
          </p:cNvPr>
          <p:cNvSpPr>
            <a:spLocks noGrp="1"/>
          </p:cNvSpPr>
          <p:nvPr>
            <p:ph type="ftr" idx="14"/>
          </p:nvPr>
        </p:nvSpPr>
        <p:spPr/>
        <p:txBody>
          <a:bodyPr/>
          <a:lstStyle/>
          <a:p>
            <a:r>
              <a:rPr lang="en-GB"/>
              <a:t>Peter Yee, AKAYLA</a:t>
            </a:r>
            <a:endParaRPr lang="en-GB" dirty="0"/>
          </a:p>
        </p:txBody>
      </p:sp>
      <p:sp>
        <p:nvSpPr>
          <p:cNvPr id="8" name="Slide Number Placeholder 7">
            <a:extLst>
              <a:ext uri="{FF2B5EF4-FFF2-40B4-BE49-F238E27FC236}">
                <a16:creationId xmlns:a16="http://schemas.microsoft.com/office/drawing/2014/main" id="{FFF92B3C-9617-7552-3F39-8D3980C089D5}"/>
              </a:ext>
            </a:extLst>
          </p:cNvPr>
          <p:cNvSpPr>
            <a:spLocks noGrp="1"/>
          </p:cNvSpPr>
          <p:nvPr>
            <p:ph type="sldNum" idx="12"/>
          </p:nvPr>
        </p:nvSpPr>
        <p:spPr/>
        <p:txBody>
          <a:bodyPr/>
          <a:lstStyle/>
          <a:p>
            <a:r>
              <a:rPr lang="en-GB"/>
              <a:t>Slide </a:t>
            </a:r>
            <a:fld id="{440F5867-744E-4AA6-B0ED-4C44D2DFBB7B}" type="slidenum">
              <a:rPr lang="en-GB" smtClean="0"/>
              <a:pPr/>
              <a:t>37</a:t>
            </a:fld>
            <a:endParaRPr lang="en-GB" dirty="0"/>
          </a:p>
        </p:txBody>
      </p:sp>
      <p:sp>
        <p:nvSpPr>
          <p:cNvPr id="9" name="Date Placeholder 8">
            <a:extLst>
              <a:ext uri="{FF2B5EF4-FFF2-40B4-BE49-F238E27FC236}">
                <a16:creationId xmlns:a16="http://schemas.microsoft.com/office/drawing/2014/main" id="{89297A06-5592-6B73-059F-44EC023788B5}"/>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20025105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4AA43-BC41-108F-0A68-DA20184C4297}"/>
              </a:ext>
            </a:extLst>
          </p:cNvPr>
          <p:cNvSpPr>
            <a:spLocks noGrp="1"/>
          </p:cNvSpPr>
          <p:nvPr>
            <p:ph type="ctrTitle"/>
          </p:nvPr>
        </p:nvSpPr>
        <p:spPr/>
        <p:txBody>
          <a:bodyPr/>
          <a:lstStyle/>
          <a:p>
            <a:r>
              <a:rPr lang="en-US"/>
              <a:t>TGme (Maintenance)</a:t>
            </a:r>
          </a:p>
        </p:txBody>
      </p:sp>
      <p:sp>
        <p:nvSpPr>
          <p:cNvPr id="3" name="Subtitle 2">
            <a:extLst>
              <a:ext uri="{FF2B5EF4-FFF2-40B4-BE49-F238E27FC236}">
                <a16:creationId xmlns:a16="http://schemas.microsoft.com/office/drawing/2014/main" id="{43C0945D-F7AD-0CFC-A22A-8BA2806B1D06}"/>
              </a:ext>
            </a:extLst>
          </p:cNvPr>
          <p:cNvSpPr>
            <a:spLocks noGrp="1"/>
          </p:cNvSpPr>
          <p:nvPr>
            <p:ph type="subTitle" idx="1"/>
          </p:nvPr>
        </p:nvSpPr>
        <p:spPr/>
        <p:txBody>
          <a:bodyPr/>
          <a:lstStyle/>
          <a:p>
            <a:r>
              <a:rPr lang="en-US"/>
              <a:t>No report</a:t>
            </a:r>
          </a:p>
        </p:txBody>
      </p:sp>
      <p:sp>
        <p:nvSpPr>
          <p:cNvPr id="7" name="Footer Placeholder 6">
            <a:extLst>
              <a:ext uri="{FF2B5EF4-FFF2-40B4-BE49-F238E27FC236}">
                <a16:creationId xmlns:a16="http://schemas.microsoft.com/office/drawing/2014/main" id="{91D4E6B9-5350-A563-814E-B8A651F7C6E6}"/>
              </a:ext>
            </a:extLst>
          </p:cNvPr>
          <p:cNvSpPr>
            <a:spLocks noGrp="1"/>
          </p:cNvSpPr>
          <p:nvPr>
            <p:ph type="ftr" idx="11"/>
          </p:nvPr>
        </p:nvSpPr>
        <p:spPr/>
        <p:txBody>
          <a:bodyPr/>
          <a:lstStyle/>
          <a:p>
            <a:r>
              <a:rPr lang="en-GB"/>
              <a:t>Mike Montemurro, Huawei</a:t>
            </a:r>
          </a:p>
        </p:txBody>
      </p:sp>
      <p:sp>
        <p:nvSpPr>
          <p:cNvPr id="8" name="Slide Number Placeholder 7">
            <a:extLst>
              <a:ext uri="{FF2B5EF4-FFF2-40B4-BE49-F238E27FC236}">
                <a16:creationId xmlns:a16="http://schemas.microsoft.com/office/drawing/2014/main" id="{CFB1BED5-7212-9FE7-1E8D-BF2CAA9E4FE5}"/>
              </a:ext>
            </a:extLst>
          </p:cNvPr>
          <p:cNvSpPr>
            <a:spLocks noGrp="1"/>
          </p:cNvSpPr>
          <p:nvPr>
            <p:ph type="sldNum" idx="12"/>
          </p:nvPr>
        </p:nvSpPr>
        <p:spPr/>
        <p:txBody>
          <a:bodyPr/>
          <a:lstStyle/>
          <a:p>
            <a:r>
              <a:rPr lang="en-GB"/>
              <a:t>Slide </a:t>
            </a:r>
            <a:fld id="{DE40C9FC-4879-4F20-9ECA-A574A90476B7}" type="slidenum">
              <a:rPr lang="en-GB" smtClean="0"/>
              <a:pPr/>
              <a:t>38</a:t>
            </a:fld>
            <a:endParaRPr lang="en-GB"/>
          </a:p>
        </p:txBody>
      </p:sp>
      <p:sp>
        <p:nvSpPr>
          <p:cNvPr id="9" name="Date Placeholder 8">
            <a:extLst>
              <a:ext uri="{FF2B5EF4-FFF2-40B4-BE49-F238E27FC236}">
                <a16:creationId xmlns:a16="http://schemas.microsoft.com/office/drawing/2014/main" id="{78756FDC-C8F0-1029-CAE5-F7E787F1347D}"/>
              </a:ext>
            </a:extLst>
          </p:cNvPr>
          <p:cNvSpPr>
            <a:spLocks noGrp="1"/>
          </p:cNvSpPr>
          <p:nvPr>
            <p:ph type="dt" idx="10"/>
          </p:nvPr>
        </p:nvSpPr>
        <p:spPr/>
        <p:txBody>
          <a:bodyPr/>
          <a:lstStyle/>
          <a:p>
            <a:r>
              <a:rPr lang="en-US"/>
              <a:t>May 2023</a:t>
            </a:r>
            <a:endParaRPr lang="en-GB"/>
          </a:p>
        </p:txBody>
      </p:sp>
    </p:spTree>
    <p:extLst>
      <p:ext uri="{BB962C8B-B14F-4D97-AF65-F5344CB8AC3E}">
        <p14:creationId xmlns:p14="http://schemas.microsoft.com/office/powerpoint/2010/main" val="35534543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Footer Placeholder 4"/>
          <p:cNvSpPr>
            <a:spLocks noGrp="1"/>
          </p:cNvSpPr>
          <p:nvPr>
            <p:ph type="ftr" sz="quarter" idx="11"/>
          </p:nvPr>
        </p:nvSpPr>
        <p:spPr bwMode="auto">
          <a:xfrm>
            <a:off x="9511578" y="6475413"/>
            <a:ext cx="188032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itchFamily="18" charset="0"/>
                <a:ea typeface="+mn-ea"/>
                <a:cs typeface="+mn-cs"/>
              </a:defRPr>
            </a:lvl1pPr>
            <a:lvl2pPr marL="457200" algn="l" rtl="0" fontAlgn="base">
              <a:spcBef>
                <a:spcPct val="0"/>
              </a:spcBef>
              <a:spcAft>
                <a:spcPct val="0"/>
              </a:spcAft>
              <a:defRPr sz="1200" b="1" kern="1200">
                <a:solidFill>
                  <a:schemeClr val="tx1"/>
                </a:solidFill>
                <a:latin typeface="Times New Roman" charset="0"/>
                <a:ea typeface="+mn-ea"/>
                <a:cs typeface="+mn-cs"/>
              </a:defRPr>
            </a:lvl2pPr>
            <a:lvl3pPr marL="914400" algn="l" rtl="0" fontAlgn="base">
              <a:spcBef>
                <a:spcPct val="0"/>
              </a:spcBef>
              <a:spcAft>
                <a:spcPct val="0"/>
              </a:spcAft>
              <a:defRPr sz="1200" b="1" kern="1200">
                <a:solidFill>
                  <a:schemeClr val="tx1"/>
                </a:solidFill>
                <a:latin typeface="Times New Roman" charset="0"/>
                <a:ea typeface="+mn-ea"/>
                <a:cs typeface="+mn-cs"/>
              </a:defRPr>
            </a:lvl3pPr>
            <a:lvl4pPr marL="1371600" algn="l" rtl="0" fontAlgn="base">
              <a:spcBef>
                <a:spcPct val="0"/>
              </a:spcBef>
              <a:spcAft>
                <a:spcPct val="0"/>
              </a:spcAft>
              <a:defRPr sz="1200" b="1" kern="1200">
                <a:solidFill>
                  <a:schemeClr val="tx1"/>
                </a:solidFill>
                <a:latin typeface="Times New Roman" charset="0"/>
                <a:ea typeface="+mn-ea"/>
                <a:cs typeface="+mn-cs"/>
              </a:defRPr>
            </a:lvl4pPr>
            <a:lvl5pPr marL="1828800" algn="l" rtl="0" fontAlgn="base">
              <a:spcBef>
                <a:spcPct val="0"/>
              </a:spcBef>
              <a:spcAft>
                <a:spcPct val="0"/>
              </a:spcAft>
              <a:defRPr sz="1200" b="1" kern="1200">
                <a:solidFill>
                  <a:schemeClr val="tx1"/>
                </a:solidFill>
                <a:latin typeface="Times New Roman" charset="0"/>
                <a:ea typeface="+mn-ea"/>
                <a:cs typeface="+mn-cs"/>
              </a:defRPr>
            </a:lvl5pPr>
            <a:lvl6pPr marL="2286000" algn="l" defTabSz="914400" rtl="0" eaLnBrk="1" latinLnBrk="0" hangingPunct="1">
              <a:defRPr sz="1200" b="1" kern="1200">
                <a:solidFill>
                  <a:schemeClr val="tx1"/>
                </a:solidFill>
                <a:latin typeface="Times New Roman" charset="0"/>
                <a:ea typeface="+mn-ea"/>
                <a:cs typeface="+mn-cs"/>
              </a:defRPr>
            </a:lvl6pPr>
            <a:lvl7pPr marL="2743200" algn="l" defTabSz="914400" rtl="0" eaLnBrk="1" latinLnBrk="0" hangingPunct="1">
              <a:defRPr sz="1200" b="1" kern="1200">
                <a:solidFill>
                  <a:schemeClr val="tx1"/>
                </a:solidFill>
                <a:latin typeface="Times New Roman" charset="0"/>
                <a:ea typeface="+mn-ea"/>
                <a:cs typeface="+mn-cs"/>
              </a:defRPr>
            </a:lvl7pPr>
            <a:lvl8pPr marL="3200400" algn="l" defTabSz="914400" rtl="0" eaLnBrk="1" latinLnBrk="0" hangingPunct="1">
              <a:defRPr sz="1200" b="1" kern="1200">
                <a:solidFill>
                  <a:schemeClr val="tx1"/>
                </a:solidFill>
                <a:latin typeface="Times New Roman" charset="0"/>
                <a:ea typeface="+mn-ea"/>
                <a:cs typeface="+mn-cs"/>
              </a:defRPr>
            </a:lvl8pPr>
            <a:lvl9pPr marL="3657600" algn="l" defTabSz="914400" rtl="0" eaLnBrk="1" latinLnBrk="0" hangingPunct="1">
              <a:defRPr sz="1200" b="1" kern="1200">
                <a:solidFill>
                  <a:schemeClr val="tx1"/>
                </a:solidFill>
                <a:latin typeface="Times New Roman" charset="0"/>
                <a:ea typeface="+mn-ea"/>
                <a:cs typeface="+mn-cs"/>
              </a:defRPr>
            </a:lvl9pPr>
          </a:lstStyle>
          <a:p>
            <a:r>
              <a:rPr lang="en-US"/>
              <a:t>Michael Montemurro, Huawei</a:t>
            </a:r>
            <a:endParaRPr lang="en-US" dirty="0">
              <a:latin typeface="Times New Roman" charset="0"/>
            </a:endParaRPr>
          </a:p>
        </p:txBody>
      </p:sp>
      <p:sp>
        <p:nvSpPr>
          <p:cNvPr id="1030" name="Rectangle 2"/>
          <p:cNvSpPr>
            <a:spLocks noGrp="1" noChangeArrowheads="1"/>
          </p:cNvSpPr>
          <p:nvPr>
            <p:ph type="title"/>
          </p:nvPr>
        </p:nvSpPr>
        <p:spPr>
          <a:xfrm>
            <a:off x="2209800" y="685800"/>
            <a:ext cx="7772400" cy="1066800"/>
          </a:xfrm>
          <a:noFill/>
        </p:spPr>
        <p:txBody>
          <a:bodyPr/>
          <a:lstStyle/>
          <a:p>
            <a:r>
              <a:rPr lang="en-US" dirty="0" err="1"/>
              <a:t>REVme</a:t>
            </a:r>
            <a:r>
              <a:rPr lang="en-US" dirty="0"/>
              <a:t> Closing Report – May 2023</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2023-05-18</a:t>
            </a:r>
          </a:p>
        </p:txBody>
      </p:sp>
      <p:graphicFrame>
        <p:nvGraphicFramePr>
          <p:cNvPr id="1026" name="Object 11"/>
          <p:cNvGraphicFramePr>
            <a:graphicFrameLocks noChangeAspect="1"/>
          </p:cNvGraphicFramePr>
          <p:nvPr/>
        </p:nvGraphicFramePr>
        <p:xfrm>
          <a:off x="2078038" y="2406650"/>
          <a:ext cx="9288462" cy="1285875"/>
        </p:xfrm>
        <a:graphic>
          <a:graphicData uri="http://schemas.openxmlformats.org/presentationml/2006/ole">
            <mc:AlternateContent xmlns:mc="http://schemas.openxmlformats.org/markup-compatibility/2006">
              <mc:Choice xmlns:v="urn:schemas-microsoft-com:vml" Requires="v">
                <p:oleObj name="Document" r:id="rId3" imgW="8515439" imgH="1184650" progId="Word.Document.8">
                  <p:embed/>
                </p:oleObj>
              </mc:Choice>
              <mc:Fallback>
                <p:oleObj name="Document" r:id="rId3" imgW="8515439" imgH="1184650" progId="Word.Document.8">
                  <p:embed/>
                  <p:pic>
                    <p:nvPicPr>
                      <p:cNvPr id="1026" name="Object 11"/>
                      <p:cNvPicPr>
                        <a:picLocks noChangeAspect="1" noChangeArrowheads="1"/>
                      </p:cNvPicPr>
                      <p:nvPr/>
                    </p:nvPicPr>
                    <p:blipFill>
                      <a:blip r:embed="rId4"/>
                      <a:srcRect/>
                      <a:stretch>
                        <a:fillRect/>
                      </a:stretch>
                    </p:blipFill>
                    <p:spPr bwMode="auto">
                      <a:xfrm>
                        <a:off x="2078038" y="2406650"/>
                        <a:ext cx="9288462" cy="12858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a:t>Authors:</a:t>
            </a:r>
          </a:p>
        </p:txBody>
      </p:sp>
      <p:sp>
        <p:nvSpPr>
          <p:cNvPr id="2" name="Date Placeholder 1">
            <a:extLst>
              <a:ext uri="{FF2B5EF4-FFF2-40B4-BE49-F238E27FC236}">
                <a16:creationId xmlns:a16="http://schemas.microsoft.com/office/drawing/2014/main" id="{F851CB6F-A90E-4047-B9B5-BAA26AA9BD11}"/>
              </a:ext>
            </a:extLst>
          </p:cNvPr>
          <p:cNvSpPr>
            <a:spLocks noGrp="1"/>
          </p:cNvSpPr>
          <p:nvPr>
            <p:ph type="dt" sz="half" idx="10"/>
          </p:nvPr>
        </p:nvSpPr>
        <p:spPr bwMode="auto">
          <a:xfrm>
            <a:off x="929218" y="332601"/>
            <a:ext cx="968214"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fontAlgn="base">
              <a:spcBef>
                <a:spcPct val="0"/>
              </a:spcBef>
              <a:spcAft>
                <a:spcPct val="0"/>
              </a:spcAft>
              <a:defRPr sz="1200" b="1" kern="1200">
                <a:solidFill>
                  <a:schemeClr val="tx1"/>
                </a:solidFill>
                <a:latin typeface="Times New Roman" charset="0"/>
                <a:ea typeface="+mn-ea"/>
                <a:cs typeface="+mn-cs"/>
              </a:defRPr>
            </a:lvl2pPr>
            <a:lvl3pPr marL="914400" algn="l" rtl="0" fontAlgn="base">
              <a:spcBef>
                <a:spcPct val="0"/>
              </a:spcBef>
              <a:spcAft>
                <a:spcPct val="0"/>
              </a:spcAft>
              <a:defRPr sz="1200" b="1" kern="1200">
                <a:solidFill>
                  <a:schemeClr val="tx1"/>
                </a:solidFill>
                <a:latin typeface="Times New Roman" charset="0"/>
                <a:ea typeface="+mn-ea"/>
                <a:cs typeface="+mn-cs"/>
              </a:defRPr>
            </a:lvl3pPr>
            <a:lvl4pPr marL="1371600" algn="l" rtl="0" fontAlgn="base">
              <a:spcBef>
                <a:spcPct val="0"/>
              </a:spcBef>
              <a:spcAft>
                <a:spcPct val="0"/>
              </a:spcAft>
              <a:defRPr sz="1200" b="1" kern="1200">
                <a:solidFill>
                  <a:schemeClr val="tx1"/>
                </a:solidFill>
                <a:latin typeface="Times New Roman" charset="0"/>
                <a:ea typeface="+mn-ea"/>
                <a:cs typeface="+mn-cs"/>
              </a:defRPr>
            </a:lvl4pPr>
            <a:lvl5pPr marL="1828800" algn="l" rtl="0" fontAlgn="base">
              <a:spcBef>
                <a:spcPct val="0"/>
              </a:spcBef>
              <a:spcAft>
                <a:spcPct val="0"/>
              </a:spcAft>
              <a:defRPr sz="1200" b="1" kern="1200">
                <a:solidFill>
                  <a:schemeClr val="tx1"/>
                </a:solidFill>
                <a:latin typeface="Times New Roman" charset="0"/>
                <a:ea typeface="+mn-ea"/>
                <a:cs typeface="+mn-cs"/>
              </a:defRPr>
            </a:lvl5pPr>
            <a:lvl6pPr marL="2286000" algn="l" defTabSz="914400" rtl="0" eaLnBrk="1" latinLnBrk="0" hangingPunct="1">
              <a:defRPr sz="1200" b="1" kern="1200">
                <a:solidFill>
                  <a:schemeClr val="tx1"/>
                </a:solidFill>
                <a:latin typeface="Times New Roman" charset="0"/>
                <a:ea typeface="+mn-ea"/>
                <a:cs typeface="+mn-cs"/>
              </a:defRPr>
            </a:lvl6pPr>
            <a:lvl7pPr marL="2743200" algn="l" defTabSz="914400" rtl="0" eaLnBrk="1" latinLnBrk="0" hangingPunct="1">
              <a:defRPr sz="1200" b="1" kern="1200">
                <a:solidFill>
                  <a:schemeClr val="tx1"/>
                </a:solidFill>
                <a:latin typeface="Times New Roman" charset="0"/>
                <a:ea typeface="+mn-ea"/>
                <a:cs typeface="+mn-cs"/>
              </a:defRPr>
            </a:lvl7pPr>
            <a:lvl8pPr marL="3200400" algn="l" defTabSz="914400" rtl="0" eaLnBrk="1" latinLnBrk="0" hangingPunct="1">
              <a:defRPr sz="1200" b="1" kern="1200">
                <a:solidFill>
                  <a:schemeClr val="tx1"/>
                </a:solidFill>
                <a:latin typeface="Times New Roman" charset="0"/>
                <a:ea typeface="+mn-ea"/>
                <a:cs typeface="+mn-cs"/>
              </a:defRPr>
            </a:lvl8pPr>
            <a:lvl9pPr marL="3657600" algn="l" defTabSz="914400" rtl="0" eaLnBrk="1" latinLnBrk="0" hangingPunct="1">
              <a:defRPr sz="1200" b="1" kern="1200">
                <a:solidFill>
                  <a:schemeClr val="tx1"/>
                </a:solidFill>
                <a:latin typeface="Times New Roman" charset="0"/>
                <a:ea typeface="+mn-ea"/>
                <a:cs typeface="+mn-cs"/>
              </a:defRPr>
            </a:lvl9pPr>
          </a:lstStyle>
          <a:p>
            <a:pPr>
              <a:defRPr/>
            </a:pPr>
            <a:r>
              <a:rPr lang="en-US"/>
              <a:t>May 2023</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May 2023</a:t>
            </a:r>
          </a:p>
        </p:txBody>
      </p:sp>
      <p:sp>
        <p:nvSpPr>
          <p:cNvPr id="5" name="Footer Placeholder 4"/>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3" name="Slide Number Placeholder 2"/>
          <p:cNvSpPr>
            <a:spLocks noGrp="1"/>
          </p:cNvSpPr>
          <p:nvPr>
            <p:ph type="sldNum" sz="quarter" idx="12"/>
          </p:nvPr>
        </p:nvSpPr>
        <p:spPr/>
        <p:txBody>
          <a:bodyPr/>
          <a:lstStyle/>
          <a:p>
            <a:pPr>
              <a:defRPr/>
            </a:pPr>
            <a:r>
              <a:rPr lang="en-US"/>
              <a:t>Slide </a:t>
            </a:r>
            <a:fld id="{DDBC98B1-8847-456F-A590-69DC1C4B50DA}" type="slidenum">
              <a:rPr lang="en-US" smtClean="0"/>
              <a:pPr>
                <a:defRPr/>
              </a:pPr>
              <a:t>4</a:t>
            </a:fld>
            <a:endParaRPr lang="en-US"/>
          </a:p>
        </p:txBody>
      </p:sp>
      <p:pic>
        <p:nvPicPr>
          <p:cNvPr id="6" name="Picture 5">
            <a:extLst>
              <a:ext uri="{FF2B5EF4-FFF2-40B4-BE49-F238E27FC236}">
                <a16:creationId xmlns:a16="http://schemas.microsoft.com/office/drawing/2014/main" id="{EDF9034C-4DC4-CD1D-FB05-174CCCA52D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6235" y="674750"/>
            <a:ext cx="10543765" cy="5761651"/>
          </a:xfrm>
          <a:prstGeom prst="rect">
            <a:avLst/>
          </a:prstGeom>
        </p:spPr>
      </p:pic>
    </p:spTree>
    <p:extLst>
      <p:ext uri="{BB962C8B-B14F-4D97-AF65-F5344CB8AC3E}">
        <p14:creationId xmlns:p14="http://schemas.microsoft.com/office/powerpoint/2010/main" val="13918958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p:txBody>
          <a:bodyPr/>
          <a:lstStyle/>
          <a:p>
            <a:pPr>
              <a:lnSpc>
                <a:spcPct val="90000"/>
              </a:lnSpc>
            </a:pPr>
            <a:r>
              <a:rPr lang="en-US" sz="2800" dirty="0"/>
              <a:t>Revised timeline (no change to end date)</a:t>
            </a:r>
          </a:p>
          <a:p>
            <a:pPr>
              <a:lnSpc>
                <a:spcPct val="90000"/>
              </a:lnSpc>
            </a:pPr>
            <a:r>
              <a:rPr lang="en-US" sz="2800"/>
              <a:t>Initiated comment </a:t>
            </a:r>
            <a:r>
              <a:rPr lang="en-US" sz="2800" dirty="0"/>
              <a:t>resolution on LB 273</a:t>
            </a:r>
          </a:p>
          <a:p>
            <a:pPr marL="0" indent="0">
              <a:lnSpc>
                <a:spcPct val="90000"/>
              </a:lnSpc>
              <a:buNone/>
            </a:pPr>
            <a:endParaRPr lang="en-US" sz="2800" dirty="0"/>
          </a:p>
          <a:p>
            <a:pPr>
              <a:lnSpc>
                <a:spcPct val="90000"/>
              </a:lnSpc>
            </a:pPr>
            <a:endParaRPr lang="en-US" dirty="0"/>
          </a:p>
          <a:p>
            <a:pPr marL="0" indent="0">
              <a:lnSpc>
                <a:spcPct val="90000"/>
              </a:lnSpc>
              <a:buNone/>
            </a:pPr>
            <a:endParaRPr lang="en-US" dirty="0"/>
          </a:p>
          <a:p>
            <a:pPr marL="0" indent="0">
              <a:lnSpc>
                <a:spcPct val="90000"/>
              </a:lnSpc>
              <a:buNone/>
            </a:pPr>
            <a:endParaRPr lang="en-US" dirty="0"/>
          </a:p>
          <a:p>
            <a:pPr marL="0" indent="0">
              <a:lnSpc>
                <a:spcPct val="90000"/>
              </a:lnSpc>
              <a:buNone/>
            </a:pPr>
            <a:endParaRPr lang="en-US" dirty="0"/>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2" name="Date Placeholder 1">
            <a:extLst>
              <a:ext uri="{FF2B5EF4-FFF2-40B4-BE49-F238E27FC236}">
                <a16:creationId xmlns:a16="http://schemas.microsoft.com/office/drawing/2014/main" id="{92B43621-837E-8D47-9CDC-89DF0A853A44}"/>
              </a:ext>
            </a:extLst>
          </p:cNvPr>
          <p:cNvSpPr>
            <a:spLocks noGrp="1"/>
          </p:cNvSpPr>
          <p:nvPr>
            <p:ph type="dt" sz="half" idx="10"/>
          </p:nvPr>
        </p:nvSpPr>
        <p:spPr/>
        <p:txBody>
          <a:bodyPr/>
          <a:lstStyle/>
          <a:p>
            <a:pPr>
              <a:defRPr/>
            </a:pPr>
            <a:r>
              <a:rPr lang="en-US"/>
              <a:t>May 2023</a:t>
            </a:r>
            <a:endParaRPr lang="en-US" dirty="0"/>
          </a:p>
        </p:txBody>
      </p:sp>
      <p:sp>
        <p:nvSpPr>
          <p:cNvPr id="5123" name="Footer Placeholder 4"/>
          <p:cNvSpPr>
            <a:spLocks noGrp="1"/>
          </p:cNvSpPr>
          <p:nvPr>
            <p:ph type="ftr" sz="quarter" idx="11"/>
          </p:nvPr>
        </p:nvSpPr>
        <p:spPr>
          <a:noFill/>
        </p:spPr>
        <p:txBody>
          <a:bodyPr/>
          <a:lstStyle/>
          <a:p>
            <a:r>
              <a:rPr lang="en-US" sz="1100">
                <a:latin typeface="Times New Roman" charset="0"/>
              </a:rPr>
              <a:t>Michael Montemurro, Huawei</a:t>
            </a:r>
          </a:p>
        </p:txBody>
      </p:sp>
    </p:spTree>
    <p:extLst>
      <p:ext uri="{BB962C8B-B14F-4D97-AF65-F5344CB8AC3E}">
        <p14:creationId xmlns:p14="http://schemas.microsoft.com/office/powerpoint/2010/main" val="28686338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p:txBody>
          <a:bodyPr/>
          <a:lstStyle/>
          <a:p>
            <a:pPr>
              <a:lnSpc>
                <a:spcPct val="90000"/>
              </a:lnSpc>
            </a:pPr>
            <a:r>
              <a:rPr lang="en-US" sz="2800" dirty="0"/>
              <a:t>Telecons schedule at 10am ET on</a:t>
            </a:r>
          </a:p>
          <a:p>
            <a:pPr lvl="1">
              <a:lnSpc>
                <a:spcPct val="90000"/>
              </a:lnSpc>
            </a:pPr>
            <a:r>
              <a:rPr lang="en-US" sz="2400" dirty="0"/>
              <a:t>Friday May 26 (discussed earlier in the week)</a:t>
            </a:r>
          </a:p>
          <a:p>
            <a:pPr lvl="1">
              <a:lnSpc>
                <a:spcPct val="90000"/>
              </a:lnSpc>
            </a:pPr>
            <a:r>
              <a:rPr lang="en-US" sz="2400" dirty="0"/>
              <a:t>Friday June 2, 16, 23</a:t>
            </a:r>
          </a:p>
          <a:p>
            <a:pPr lvl="1">
              <a:lnSpc>
                <a:spcPct val="90000"/>
              </a:lnSpc>
            </a:pPr>
            <a:r>
              <a:rPr lang="en-US" sz="2400" dirty="0"/>
              <a:t>Monday June 12, 19, 26</a:t>
            </a:r>
          </a:p>
          <a:p>
            <a:pPr lvl="1">
              <a:lnSpc>
                <a:spcPct val="90000"/>
              </a:lnSpc>
            </a:pPr>
            <a:endParaRPr lang="en-US" sz="2400" dirty="0"/>
          </a:p>
          <a:p>
            <a:pPr>
              <a:lnSpc>
                <a:spcPct val="90000"/>
              </a:lnSpc>
            </a:pPr>
            <a:r>
              <a:rPr lang="en-US" sz="2800" dirty="0"/>
              <a:t>Complete comment resolution on D3.0 from LB 273</a:t>
            </a:r>
          </a:p>
          <a:p>
            <a:pPr>
              <a:lnSpc>
                <a:spcPct val="90000"/>
              </a:lnSpc>
            </a:pPr>
            <a:r>
              <a:rPr lang="en-US" sz="2800" kern="0" dirty="0"/>
              <a:t>Request conditional approval from EC to go to SA Ballot </a:t>
            </a:r>
          </a:p>
          <a:p>
            <a:pPr>
              <a:lnSpc>
                <a:spcPct val="90000"/>
              </a:lnSpc>
            </a:pPr>
            <a:endParaRPr lang="en-US" sz="2800" kern="0" dirty="0"/>
          </a:p>
          <a:p>
            <a:pPr>
              <a:lnSpc>
                <a:spcPct val="90000"/>
              </a:lnSpc>
            </a:pPr>
            <a:r>
              <a:rPr lang="en-US" sz="2800" dirty="0"/>
              <a:t>5</a:t>
            </a:r>
            <a:r>
              <a:rPr lang="en-US" sz="2800" kern="0" dirty="0"/>
              <a:t> meeting slots requested for July</a:t>
            </a:r>
          </a:p>
          <a:p>
            <a:pPr>
              <a:lnSpc>
                <a:spcPct val="90000"/>
              </a:lnSpc>
            </a:pPr>
            <a:endParaRPr lang="en-US" dirty="0"/>
          </a:p>
          <a:p>
            <a:pPr marL="0" indent="0">
              <a:lnSpc>
                <a:spcPct val="90000"/>
              </a:lnSpc>
              <a:buNone/>
            </a:pPr>
            <a:endParaRPr lang="en-US" dirty="0"/>
          </a:p>
          <a:p>
            <a:pPr marL="0" indent="0">
              <a:lnSpc>
                <a:spcPct val="90000"/>
              </a:lnSpc>
              <a:buNone/>
            </a:pPr>
            <a:endParaRPr lang="en-US" dirty="0"/>
          </a:p>
          <a:p>
            <a:pPr marL="0" indent="0">
              <a:lnSpc>
                <a:spcPct val="90000"/>
              </a:lnSpc>
              <a:buNone/>
            </a:pPr>
            <a:endParaRPr lang="en-US" dirty="0"/>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Plans for July</a:t>
            </a:r>
          </a:p>
        </p:txBody>
      </p:sp>
      <p:sp>
        <p:nvSpPr>
          <p:cNvPr id="2" name="Date Placeholder 1">
            <a:extLst>
              <a:ext uri="{FF2B5EF4-FFF2-40B4-BE49-F238E27FC236}">
                <a16:creationId xmlns:a16="http://schemas.microsoft.com/office/drawing/2014/main" id="{92B43621-837E-8D47-9CDC-89DF0A853A44}"/>
              </a:ext>
            </a:extLst>
          </p:cNvPr>
          <p:cNvSpPr>
            <a:spLocks noGrp="1"/>
          </p:cNvSpPr>
          <p:nvPr>
            <p:ph type="dt" sz="half" idx="10"/>
          </p:nvPr>
        </p:nvSpPr>
        <p:spPr/>
        <p:txBody>
          <a:bodyPr/>
          <a:lstStyle/>
          <a:p>
            <a:pPr>
              <a:defRPr/>
            </a:pPr>
            <a:r>
              <a:rPr lang="en-US"/>
              <a:t>May 2023</a:t>
            </a:r>
            <a:endParaRPr lang="en-US" dirty="0"/>
          </a:p>
        </p:txBody>
      </p:sp>
      <p:sp>
        <p:nvSpPr>
          <p:cNvPr id="5123" name="Footer Placeholder 4"/>
          <p:cNvSpPr>
            <a:spLocks noGrp="1"/>
          </p:cNvSpPr>
          <p:nvPr>
            <p:ph type="ftr" sz="quarter" idx="11"/>
          </p:nvPr>
        </p:nvSpPr>
        <p:spPr>
          <a:noFill/>
        </p:spPr>
        <p:txBody>
          <a:bodyPr/>
          <a:lstStyle/>
          <a:p>
            <a:r>
              <a:rPr lang="en-US" sz="1100">
                <a:latin typeface="Times New Roman" charset="0"/>
              </a:rPr>
              <a:t>Michael Montemurro, Huawei</a:t>
            </a:r>
          </a:p>
        </p:txBody>
      </p:sp>
    </p:spTree>
    <p:extLst>
      <p:ext uri="{BB962C8B-B14F-4D97-AF65-F5344CB8AC3E}">
        <p14:creationId xmlns:p14="http://schemas.microsoft.com/office/powerpoint/2010/main" val="31606661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345F46-AFF6-18FA-4D1E-837DFE5D44B7}"/>
              </a:ext>
            </a:extLst>
          </p:cNvPr>
          <p:cNvSpPr>
            <a:spLocks noGrp="1"/>
          </p:cNvSpPr>
          <p:nvPr>
            <p:ph idx="1"/>
          </p:nvPr>
        </p:nvSpPr>
        <p:spPr/>
        <p:txBody>
          <a:bodyPr/>
          <a:lstStyle/>
          <a:p>
            <a:pPr>
              <a:lnSpc>
                <a:spcPct val="80000"/>
              </a:lnSpc>
            </a:pPr>
            <a:r>
              <a:rPr lang="en-US" altLang="en-US" sz="1800" dirty="0">
                <a:solidFill>
                  <a:srgbClr val="00B050"/>
                </a:solidFill>
              </a:rPr>
              <a:t>Feb 2021 – PAR Approval</a:t>
            </a:r>
          </a:p>
          <a:p>
            <a:pPr>
              <a:lnSpc>
                <a:spcPct val="80000"/>
              </a:lnSpc>
            </a:pPr>
            <a:r>
              <a:rPr lang="en-US" altLang="en-US" sz="1800" dirty="0">
                <a:solidFill>
                  <a:srgbClr val="00B050"/>
                </a:solidFill>
              </a:rPr>
              <a:t>March 2021– Initial meeting, issue comment collection on IEEE Std 802.11-2020 (if published)</a:t>
            </a:r>
          </a:p>
          <a:p>
            <a:pPr>
              <a:lnSpc>
                <a:spcPct val="80000"/>
              </a:lnSpc>
            </a:pPr>
            <a:r>
              <a:rPr lang="en-US" altLang="en-US" sz="1800" dirty="0">
                <a:solidFill>
                  <a:srgbClr val="00B050"/>
                </a:solidFill>
              </a:rPr>
              <a:t>March 2021 – Draft 0.00 available</a:t>
            </a:r>
          </a:p>
          <a:p>
            <a:pPr>
              <a:lnSpc>
                <a:spcPct val="80000"/>
              </a:lnSpc>
            </a:pPr>
            <a:r>
              <a:rPr lang="en-US" altLang="en-US" sz="1800" dirty="0">
                <a:solidFill>
                  <a:srgbClr val="00B050"/>
                </a:solidFill>
              </a:rPr>
              <a:t>May 2021 – Process CC input, 11ax, 11ay, 11ba integration begins</a:t>
            </a:r>
          </a:p>
          <a:p>
            <a:pPr>
              <a:lnSpc>
                <a:spcPct val="80000"/>
              </a:lnSpc>
            </a:pPr>
            <a:r>
              <a:rPr lang="en-US" altLang="en-US" sz="1800" dirty="0">
                <a:solidFill>
                  <a:srgbClr val="00B050"/>
                </a:solidFill>
              </a:rPr>
              <a:t>Nov 2021 – Initial D1.0 WG Letter ballot </a:t>
            </a:r>
          </a:p>
          <a:p>
            <a:pPr>
              <a:lnSpc>
                <a:spcPct val="80000"/>
              </a:lnSpc>
            </a:pPr>
            <a:r>
              <a:rPr lang="en-US" altLang="en-US" sz="1800" dirty="0">
                <a:solidFill>
                  <a:srgbClr val="00B050"/>
                </a:solidFill>
              </a:rPr>
              <a:t>Sep 2022 – D2.0 Recirculation LB </a:t>
            </a:r>
          </a:p>
          <a:p>
            <a:pPr>
              <a:lnSpc>
                <a:spcPct val="80000"/>
              </a:lnSpc>
            </a:pPr>
            <a:r>
              <a:rPr lang="en-US" altLang="en-US" sz="1800" dirty="0">
                <a:solidFill>
                  <a:srgbClr val="00B050"/>
                </a:solidFill>
              </a:rPr>
              <a:t>Mar 2023 – D3.0 Recirculation LB </a:t>
            </a:r>
            <a:endParaRPr lang="en-US" altLang="en-US" sz="1800" dirty="0">
              <a:solidFill>
                <a:srgbClr val="00B0F0"/>
              </a:solidFill>
            </a:endParaRPr>
          </a:p>
          <a:p>
            <a:pPr>
              <a:lnSpc>
                <a:spcPct val="80000"/>
              </a:lnSpc>
            </a:pPr>
            <a:r>
              <a:rPr lang="en-US" altLang="en-US" sz="1800" dirty="0">
                <a:solidFill>
                  <a:srgbClr val="00B0F0"/>
                </a:solidFill>
              </a:rPr>
              <a:t>July 2023 – D4.0 Recirculation </a:t>
            </a:r>
          </a:p>
          <a:p>
            <a:pPr>
              <a:lnSpc>
                <a:spcPct val="80000"/>
              </a:lnSpc>
            </a:pPr>
            <a:r>
              <a:rPr lang="en-US" altLang="en-US" sz="1800" dirty="0">
                <a:solidFill>
                  <a:srgbClr val="00B0F0"/>
                </a:solidFill>
              </a:rPr>
              <a:t>Sep 2023 – D5.0 Initial SA Ballot </a:t>
            </a:r>
          </a:p>
          <a:p>
            <a:pPr>
              <a:lnSpc>
                <a:spcPct val="80000"/>
              </a:lnSpc>
            </a:pPr>
            <a:r>
              <a:rPr lang="en-US" altLang="en-US" sz="1800" dirty="0">
                <a:solidFill>
                  <a:srgbClr val="00B0F0"/>
                </a:solidFill>
              </a:rPr>
              <a:t>Feb 2024 – D6.0 Recirculation SA Ballot (roll-in of published amendment 11az, 11bd, 11bc, 11bb)</a:t>
            </a:r>
          </a:p>
          <a:p>
            <a:pPr>
              <a:lnSpc>
                <a:spcPct val="80000"/>
              </a:lnSpc>
            </a:pPr>
            <a:r>
              <a:rPr lang="en-US" altLang="en-US" sz="1800" dirty="0">
                <a:solidFill>
                  <a:srgbClr val="00B0F0"/>
                </a:solidFill>
              </a:rPr>
              <a:t>May 2024 – D7.0 Recirculation SA Ballot</a:t>
            </a:r>
          </a:p>
          <a:p>
            <a:pPr>
              <a:lnSpc>
                <a:spcPct val="80000"/>
              </a:lnSpc>
            </a:pPr>
            <a:r>
              <a:rPr lang="en-US" altLang="en-US" sz="1800" dirty="0">
                <a:solidFill>
                  <a:srgbClr val="00B0F0"/>
                </a:solidFill>
              </a:rPr>
              <a:t>Jul 2024 – D8.0 Recirculation SA Ballot (clean recirculation)</a:t>
            </a:r>
          </a:p>
          <a:p>
            <a:pPr>
              <a:lnSpc>
                <a:spcPct val="80000"/>
              </a:lnSpc>
            </a:pPr>
            <a:r>
              <a:rPr lang="en-US" altLang="en-US" sz="1800" dirty="0">
                <a:solidFill>
                  <a:srgbClr val="00B0F0"/>
                </a:solidFill>
              </a:rPr>
              <a:t>Sep 2024 – </a:t>
            </a:r>
            <a:r>
              <a:rPr lang="en-US" altLang="en-US" sz="1800" dirty="0" err="1">
                <a:solidFill>
                  <a:srgbClr val="00B0F0"/>
                </a:solidFill>
              </a:rPr>
              <a:t>RevCom</a:t>
            </a:r>
            <a:r>
              <a:rPr lang="en-US" altLang="en-US" sz="1800" dirty="0">
                <a:solidFill>
                  <a:srgbClr val="00B0F0"/>
                </a:solidFill>
              </a:rPr>
              <a:t>/SASB Approval</a:t>
            </a:r>
          </a:p>
        </p:txBody>
      </p:sp>
      <p:sp>
        <p:nvSpPr>
          <p:cNvPr id="3" name="Title 2">
            <a:extLst>
              <a:ext uri="{FF2B5EF4-FFF2-40B4-BE49-F238E27FC236}">
                <a16:creationId xmlns:a16="http://schemas.microsoft.com/office/drawing/2014/main" id="{C15AE0E6-06E4-00FD-8348-9A2CF3BA10EA}"/>
              </a:ext>
            </a:extLst>
          </p:cNvPr>
          <p:cNvSpPr>
            <a:spLocks noGrp="1"/>
          </p:cNvSpPr>
          <p:nvPr>
            <p:ph type="title"/>
          </p:nvPr>
        </p:nvSpPr>
        <p:spPr/>
        <p:txBody>
          <a:bodyPr/>
          <a:lstStyle/>
          <a:p>
            <a:r>
              <a:rPr lang="en-CA" dirty="0" err="1"/>
              <a:t>TGme</a:t>
            </a:r>
            <a:r>
              <a:rPr lang="en-CA" dirty="0"/>
              <a:t> Timeline</a:t>
            </a:r>
          </a:p>
        </p:txBody>
      </p:sp>
      <p:sp>
        <p:nvSpPr>
          <p:cNvPr id="4" name="Date Placeholder 3">
            <a:extLst>
              <a:ext uri="{FF2B5EF4-FFF2-40B4-BE49-F238E27FC236}">
                <a16:creationId xmlns:a16="http://schemas.microsoft.com/office/drawing/2014/main" id="{25A70A58-D5AD-74D1-22BA-E43E9F5ED6FE}"/>
              </a:ext>
            </a:extLst>
          </p:cNvPr>
          <p:cNvSpPr>
            <a:spLocks noGrp="1"/>
          </p:cNvSpPr>
          <p:nvPr>
            <p:ph type="dt" sz="half" idx="10"/>
          </p:nvPr>
        </p:nvSpPr>
        <p:spPr/>
        <p:txBody>
          <a:bodyPr/>
          <a:lstStyle/>
          <a:p>
            <a:pPr>
              <a:defRPr/>
            </a:pPr>
            <a:r>
              <a:rPr lang="en-US"/>
              <a:t>May 2023</a:t>
            </a:r>
            <a:endParaRPr lang="en-US" dirty="0"/>
          </a:p>
        </p:txBody>
      </p:sp>
      <p:sp>
        <p:nvSpPr>
          <p:cNvPr id="5" name="Footer Placeholder 4">
            <a:extLst>
              <a:ext uri="{FF2B5EF4-FFF2-40B4-BE49-F238E27FC236}">
                <a16:creationId xmlns:a16="http://schemas.microsoft.com/office/drawing/2014/main" id="{7F9576EA-0C94-35A4-540B-5B382E4A80CD}"/>
              </a:ext>
            </a:extLst>
          </p:cNvPr>
          <p:cNvSpPr>
            <a:spLocks noGrp="1"/>
          </p:cNvSpPr>
          <p:nvPr>
            <p:ph type="ftr" sz="quarter" idx="11"/>
          </p:nvPr>
        </p:nvSpPr>
        <p:spPr/>
        <p:txBody>
          <a:bodyPr/>
          <a:lstStyle/>
          <a:p>
            <a:pPr>
              <a:defRPr/>
            </a:pPr>
            <a:r>
              <a:rPr lang="en-US"/>
              <a:t>Michael Montemurro, Huawei</a:t>
            </a:r>
          </a:p>
        </p:txBody>
      </p:sp>
    </p:spTree>
    <p:extLst>
      <p:ext uri="{BB962C8B-B14F-4D97-AF65-F5344CB8AC3E}">
        <p14:creationId xmlns:p14="http://schemas.microsoft.com/office/powerpoint/2010/main" val="32760473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078C9E1-E261-45D9-B17A-B795E415F549}"/>
              </a:ext>
            </a:extLst>
          </p:cNvPr>
          <p:cNvSpPr>
            <a:spLocks noGrp="1"/>
          </p:cNvSpPr>
          <p:nvPr>
            <p:ph type="title"/>
          </p:nvPr>
        </p:nvSpPr>
        <p:spPr/>
        <p:txBody>
          <a:bodyPr/>
          <a:lstStyle/>
          <a:p>
            <a:r>
              <a:rPr lang="en-US" altLang="en-US" dirty="0">
                <a:solidFill>
                  <a:schemeClr val="tx1"/>
                </a:solidFill>
              </a:rPr>
              <a:t>TGbe </a:t>
            </a:r>
            <a:r>
              <a:rPr lang="en-US" dirty="0"/>
              <a:t>May </a:t>
            </a:r>
            <a:r>
              <a:rPr lang="en-US" altLang="en-US" dirty="0">
                <a:solidFill>
                  <a:schemeClr val="tx1"/>
                </a:solidFill>
              </a:rPr>
              <a:t>Closing Report</a:t>
            </a:r>
            <a:endParaRPr lang="en-US" dirty="0">
              <a:solidFill>
                <a:schemeClr val="tx1"/>
              </a:solidFill>
            </a:endParaRPr>
          </a:p>
        </p:txBody>
      </p:sp>
      <p:sp>
        <p:nvSpPr>
          <p:cNvPr id="9" name="Rectangle 2">
            <a:extLst>
              <a:ext uri="{FF2B5EF4-FFF2-40B4-BE49-F238E27FC236}">
                <a16:creationId xmlns:a16="http://schemas.microsoft.com/office/drawing/2014/main" id="{C7B67E75-6FEC-43C0-9EE5-4FDD767F3EA8}"/>
              </a:ext>
            </a:extLst>
          </p:cNvPr>
          <p:cNvSpPr txBox="1">
            <a:spLocks noChangeArrowheads="1"/>
          </p:cNvSpPr>
          <p:nvPr/>
        </p:nvSpPr>
        <p:spPr bwMode="auto">
          <a:xfrm>
            <a:off x="2057400" y="1544639"/>
            <a:ext cx="7772400" cy="39687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kern="0" dirty="0"/>
              <a:t>Date:</a:t>
            </a:r>
            <a:r>
              <a:rPr lang="en-GB" sz="2000" b="0" kern="0" dirty="0"/>
              <a:t> 2023-05-18</a:t>
            </a:r>
          </a:p>
        </p:txBody>
      </p:sp>
      <p:graphicFrame>
        <p:nvGraphicFramePr>
          <p:cNvPr id="10" name="Object 3">
            <a:extLst>
              <a:ext uri="{FF2B5EF4-FFF2-40B4-BE49-F238E27FC236}">
                <a16:creationId xmlns:a16="http://schemas.microsoft.com/office/drawing/2014/main" id="{515F102E-0782-4BCD-A930-15E03346A70B}"/>
              </a:ext>
            </a:extLst>
          </p:cNvPr>
          <p:cNvGraphicFramePr>
            <a:graphicFrameLocks noChangeAspect="1"/>
          </p:cNvGraphicFramePr>
          <p:nvPr>
            <p:extLst>
              <p:ext uri="{D42A27DB-BD31-4B8C-83A1-F6EECF244321}">
                <p14:modId xmlns:p14="http://schemas.microsoft.com/office/powerpoint/2010/main" val="2927593758"/>
              </p:ext>
            </p:extLst>
          </p:nvPr>
        </p:nvGraphicFramePr>
        <p:xfrm>
          <a:off x="1825625" y="2683670"/>
          <a:ext cx="8540750" cy="2503488"/>
        </p:xfrm>
        <a:graphic>
          <a:graphicData uri="http://schemas.openxmlformats.org/presentationml/2006/ole">
            <mc:AlternateContent xmlns:mc="http://schemas.openxmlformats.org/markup-compatibility/2006">
              <mc:Choice xmlns:v="urn:schemas-microsoft-com:vml" Requires="v">
                <p:oleObj name="Document" r:id="rId2" imgW="8552553" imgH="2514074" progId="Word.Document.8">
                  <p:embed/>
                </p:oleObj>
              </mc:Choice>
              <mc:Fallback>
                <p:oleObj name="Document" r:id="rId2" imgW="8552553" imgH="2514074" progId="Word.Document.8">
                  <p:embed/>
                  <p:pic>
                    <p:nvPicPr>
                      <p:cNvPr id="10" name="Object 3">
                        <a:extLst>
                          <a:ext uri="{FF2B5EF4-FFF2-40B4-BE49-F238E27FC236}">
                            <a16:creationId xmlns:a16="http://schemas.microsoft.com/office/drawing/2014/main" id="{515F102E-0782-4BCD-A930-15E03346A70B}"/>
                          </a:ext>
                        </a:extLst>
                      </p:cNvPr>
                      <p:cNvPicPr>
                        <a:picLocks noChangeAspect="1" noChangeArrowheads="1"/>
                      </p:cNvPicPr>
                      <p:nvPr/>
                    </p:nvPicPr>
                    <p:blipFill>
                      <a:blip r:embed="rId3"/>
                      <a:srcRect/>
                      <a:stretch>
                        <a:fillRect/>
                      </a:stretch>
                    </p:blipFill>
                    <p:spPr bwMode="auto">
                      <a:xfrm>
                        <a:off x="1825625" y="2683670"/>
                        <a:ext cx="8540750" cy="2503488"/>
                      </a:xfrm>
                      <a:prstGeom prst="rect">
                        <a:avLst/>
                      </a:prstGeom>
                      <a:noFill/>
                    </p:spPr>
                  </p:pic>
                </p:oleObj>
              </mc:Fallback>
            </mc:AlternateContent>
          </a:graphicData>
        </a:graphic>
      </p:graphicFrame>
      <p:sp>
        <p:nvSpPr>
          <p:cNvPr id="11" name="Rectangle 4">
            <a:extLst>
              <a:ext uri="{FF2B5EF4-FFF2-40B4-BE49-F238E27FC236}">
                <a16:creationId xmlns:a16="http://schemas.microsoft.com/office/drawing/2014/main" id="{85F313B5-5193-478A-A520-BE0627F59BBA}"/>
              </a:ext>
            </a:extLst>
          </p:cNvPr>
          <p:cNvSpPr>
            <a:spLocks noChangeArrowheads="1"/>
          </p:cNvSpPr>
          <p:nvPr/>
        </p:nvSpPr>
        <p:spPr bwMode="auto">
          <a:xfrm>
            <a:off x="1897062" y="213757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GB" sz="2000" dirty="0">
              <a:solidFill>
                <a:srgbClr val="000000"/>
              </a:solidFill>
            </a:endParaRPr>
          </a:p>
        </p:txBody>
      </p:sp>
      <p:sp>
        <p:nvSpPr>
          <p:cNvPr id="2" name="Footer Placeholder 1">
            <a:extLst>
              <a:ext uri="{FF2B5EF4-FFF2-40B4-BE49-F238E27FC236}">
                <a16:creationId xmlns:a16="http://schemas.microsoft.com/office/drawing/2014/main" id="{30121A5A-806A-0139-3FE3-374623291E0D}"/>
              </a:ext>
            </a:extLst>
          </p:cNvPr>
          <p:cNvSpPr>
            <a:spLocks noGrp="1"/>
          </p:cNvSpPr>
          <p:nvPr>
            <p:ph type="ftr" idx="14"/>
          </p:nvPr>
        </p:nvSpPr>
        <p:spPr/>
        <p:txBody>
          <a:bodyPr/>
          <a:lstStyle/>
          <a:p>
            <a:r>
              <a:rPr lang="en-GB"/>
              <a:t>Alfred Asterjadhi, Qualcomm</a:t>
            </a:r>
            <a:endParaRPr lang="en-GB" dirty="0"/>
          </a:p>
        </p:txBody>
      </p:sp>
      <p:sp>
        <p:nvSpPr>
          <p:cNvPr id="3" name="Slide Number Placeholder 2">
            <a:extLst>
              <a:ext uri="{FF2B5EF4-FFF2-40B4-BE49-F238E27FC236}">
                <a16:creationId xmlns:a16="http://schemas.microsoft.com/office/drawing/2014/main" id="{3541F820-95C9-11D5-4DA2-2BC6030CC923}"/>
              </a:ext>
            </a:extLst>
          </p:cNvPr>
          <p:cNvSpPr>
            <a:spLocks noGrp="1"/>
          </p:cNvSpPr>
          <p:nvPr>
            <p:ph type="sldNum" idx="12"/>
          </p:nvPr>
        </p:nvSpPr>
        <p:spPr/>
        <p:txBody>
          <a:bodyPr/>
          <a:lstStyle/>
          <a:p>
            <a:r>
              <a:rPr lang="en-GB"/>
              <a:t>Slide </a:t>
            </a:r>
            <a:fld id="{440F5867-744E-4AA6-B0ED-4C44D2DFBB7B}" type="slidenum">
              <a:rPr lang="en-GB" smtClean="0"/>
              <a:pPr/>
              <a:t>43</a:t>
            </a:fld>
            <a:endParaRPr lang="en-GB" dirty="0"/>
          </a:p>
        </p:txBody>
      </p:sp>
      <p:sp>
        <p:nvSpPr>
          <p:cNvPr id="8" name="Date Placeholder 7">
            <a:extLst>
              <a:ext uri="{FF2B5EF4-FFF2-40B4-BE49-F238E27FC236}">
                <a16:creationId xmlns:a16="http://schemas.microsoft.com/office/drawing/2014/main" id="{8B8B7B85-1B6D-526C-3A10-1A04EA09E416}"/>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10431967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4C5A6DC-DDC9-4FF7-0017-6748FE09ECE3}"/>
              </a:ext>
            </a:extLst>
          </p:cNvPr>
          <p:cNvPicPr>
            <a:picLocks noChangeAspect="1"/>
          </p:cNvPicPr>
          <p:nvPr/>
        </p:nvPicPr>
        <p:blipFill>
          <a:blip r:embed="rId3"/>
          <a:stretch>
            <a:fillRect/>
          </a:stretch>
        </p:blipFill>
        <p:spPr>
          <a:xfrm>
            <a:off x="7536527" y="1600785"/>
            <a:ext cx="4655473" cy="3491605"/>
          </a:xfrm>
          <a:prstGeom prst="rect">
            <a:avLst/>
          </a:prstGeom>
        </p:spPr>
      </p:pic>
      <p:sp>
        <p:nvSpPr>
          <p:cNvPr id="2" name="Title 1">
            <a:extLst>
              <a:ext uri="{FF2B5EF4-FFF2-40B4-BE49-F238E27FC236}">
                <a16:creationId xmlns:a16="http://schemas.microsoft.com/office/drawing/2014/main" id="{2F65FFF3-3971-4A1D-9E32-FCF52E85E166}"/>
              </a:ext>
            </a:extLst>
          </p:cNvPr>
          <p:cNvSpPr>
            <a:spLocks noGrp="1"/>
          </p:cNvSpPr>
          <p:nvPr>
            <p:ph type="title"/>
          </p:nvPr>
        </p:nvSpPr>
        <p:spPr/>
        <p:txBody>
          <a:bodyPr/>
          <a:lstStyle/>
          <a:p>
            <a:r>
              <a:rPr lang="en-US" dirty="0"/>
              <a:t>TGbe (Extremely High Throughput)</a:t>
            </a:r>
          </a:p>
        </p:txBody>
      </p:sp>
      <p:sp>
        <p:nvSpPr>
          <p:cNvPr id="3" name="Content Placeholder 2">
            <a:extLst>
              <a:ext uri="{FF2B5EF4-FFF2-40B4-BE49-F238E27FC236}">
                <a16:creationId xmlns:a16="http://schemas.microsoft.com/office/drawing/2014/main" id="{31DC9244-F1D3-4E6B-8812-9165AD945109}"/>
              </a:ext>
            </a:extLst>
          </p:cNvPr>
          <p:cNvSpPr>
            <a:spLocks noGrp="1"/>
          </p:cNvSpPr>
          <p:nvPr>
            <p:ph idx="1"/>
          </p:nvPr>
        </p:nvSpPr>
        <p:spPr/>
        <p:txBody>
          <a:bodyPr/>
          <a:lstStyle/>
          <a:p>
            <a:pPr>
              <a:buFont typeface="Arial" panose="020B0604020202020204" pitchFamily="34" charset="0"/>
              <a:buChar char="•"/>
            </a:pPr>
            <a:r>
              <a:rPr lang="en-US" sz="2000" dirty="0"/>
              <a:t>TGbe had scheduled 11 sessions during the May interim</a:t>
            </a:r>
          </a:p>
          <a:p>
            <a:pPr lvl="1">
              <a:buFont typeface="Arial" panose="020B0604020202020204" pitchFamily="34" charset="0"/>
              <a:buChar char="•"/>
            </a:pPr>
            <a:r>
              <a:rPr lang="en-US" sz="1800" dirty="0"/>
              <a:t>Five Joint sessions, six MAC and three PHY ad-hoc sessions </a:t>
            </a:r>
          </a:p>
          <a:p>
            <a:pPr marL="1200150" lvl="2" indent="-285750">
              <a:buFont typeface="Arial" panose="020B0604020202020204" pitchFamily="34" charset="0"/>
              <a:buChar char="•"/>
            </a:pPr>
            <a:r>
              <a:rPr lang="en-US" sz="1600" dirty="0"/>
              <a:t>Discussed comment resolution documents</a:t>
            </a:r>
          </a:p>
          <a:p>
            <a:pPr marL="1200150" lvl="2" indent="-285750">
              <a:buFont typeface="Arial" panose="020B0604020202020204" pitchFamily="34" charset="0"/>
              <a:buChar char="•"/>
            </a:pPr>
            <a:r>
              <a:rPr lang="en-US" sz="1600" dirty="0"/>
              <a:t>More than 65% of the comments are now resolved</a:t>
            </a:r>
          </a:p>
          <a:p>
            <a:pPr lvl="1">
              <a:buFont typeface="Arial" panose="020B0604020202020204" pitchFamily="34" charset="0"/>
              <a:buChar char="•"/>
            </a:pPr>
            <a:r>
              <a:rPr lang="en-US" sz="1800" dirty="0"/>
              <a:t>Instructed the editor to generate IEEE802.11 TGbe D3.2</a:t>
            </a:r>
          </a:p>
          <a:p>
            <a:pPr marL="1200150" lvl="2" indent="-285750">
              <a:buFont typeface="Arial" panose="020B0604020202020204" pitchFamily="34" charset="0"/>
              <a:buChar char="•"/>
            </a:pPr>
            <a:r>
              <a:rPr lang="en-US" sz="1600" dirty="0"/>
              <a:t>TGbe D3.2 is expected to be available by end of May 2023</a:t>
            </a:r>
          </a:p>
          <a:p>
            <a:pPr>
              <a:buFont typeface="Arial" panose="020B0604020202020204" pitchFamily="34" charset="0"/>
              <a:buChar char="•"/>
            </a:pPr>
            <a:r>
              <a:rPr lang="en-US" sz="2000" dirty="0"/>
              <a:t>Agenda is available in </a:t>
            </a:r>
            <a:r>
              <a:rPr lang="en-US" sz="2000" dirty="0">
                <a:hlinkClick r:id="rId4">
                  <a:extLst>
                    <a:ext uri="{A12FA001-AC4F-418D-AE19-62706E023703}">
                      <ahyp:hlinkClr xmlns:ahyp="http://schemas.microsoft.com/office/drawing/2018/hyperlinkcolor" val="tx"/>
                    </a:ext>
                  </a:extLst>
                </a:hlinkClick>
              </a:rPr>
              <a:t>11-23/597r10</a:t>
            </a:r>
            <a:endParaRPr lang="en-US" sz="2000" dirty="0"/>
          </a:p>
          <a:p>
            <a:pPr>
              <a:buFont typeface="Arial" panose="020B0604020202020204" pitchFamily="34" charset="0"/>
              <a:buChar char="•"/>
            </a:pPr>
            <a:r>
              <a:rPr lang="en-US" sz="2000" dirty="0"/>
              <a:t>Motions List is available in </a:t>
            </a:r>
            <a:r>
              <a:rPr lang="en-US" sz="2000" dirty="0">
                <a:hlinkClick r:id="rId5">
                  <a:extLst>
                    <a:ext uri="{A12FA001-AC4F-418D-AE19-62706E023703}">
                      <ahyp:hlinkClr xmlns:ahyp="http://schemas.microsoft.com/office/drawing/2018/hyperlinkcolor" val="tx"/>
                    </a:ext>
                  </a:extLst>
                </a:hlinkClick>
              </a:rPr>
              <a:t>11-23/442r12</a:t>
            </a:r>
            <a:endParaRPr lang="en-US" sz="2000" dirty="0"/>
          </a:p>
          <a:p>
            <a:pPr>
              <a:buFont typeface="Arial" panose="020B0604020202020204" pitchFamily="34" charset="0"/>
              <a:buChar char="•"/>
            </a:pPr>
            <a:r>
              <a:rPr lang="en-US" sz="2000" dirty="0"/>
              <a:t>Goals for July 2023: </a:t>
            </a:r>
          </a:p>
          <a:p>
            <a:pPr lvl="1">
              <a:buFont typeface="Arial" panose="020B0604020202020204" pitchFamily="34" charset="0"/>
              <a:buChar char="•"/>
            </a:pPr>
            <a:r>
              <a:rPr lang="en-US" sz="1800" dirty="0"/>
              <a:t>Hold an ad-hoc in Berlin, Germany, the week before the May interim</a:t>
            </a:r>
          </a:p>
          <a:p>
            <a:pPr lvl="1">
              <a:buFont typeface="Arial" panose="020B0604020202020204" pitchFamily="34" charset="0"/>
              <a:buChar char="•"/>
            </a:pPr>
            <a:r>
              <a:rPr lang="en-US" sz="1800" dirty="0"/>
              <a:t>Complete comment resolution for LB271 comments</a:t>
            </a:r>
          </a:p>
          <a:p>
            <a:pPr lvl="1">
              <a:buFont typeface="Arial" panose="020B0604020202020204" pitchFamily="34" charset="0"/>
              <a:buChar char="•"/>
            </a:pPr>
            <a:r>
              <a:rPr lang="en-US" sz="1800" dirty="0"/>
              <a:t>Discuss any technical submissions</a:t>
            </a:r>
          </a:p>
        </p:txBody>
      </p:sp>
      <p:sp>
        <p:nvSpPr>
          <p:cNvPr id="13" name="Rectangle 12">
            <a:extLst>
              <a:ext uri="{FF2B5EF4-FFF2-40B4-BE49-F238E27FC236}">
                <a16:creationId xmlns:a16="http://schemas.microsoft.com/office/drawing/2014/main" id="{D954E776-7949-580E-A3E4-C25B65C88D38}"/>
              </a:ext>
            </a:extLst>
          </p:cNvPr>
          <p:cNvSpPr/>
          <p:nvPr/>
        </p:nvSpPr>
        <p:spPr bwMode="auto">
          <a:xfrm>
            <a:off x="8247340" y="2234870"/>
            <a:ext cx="706116" cy="2480448"/>
          </a:xfrm>
          <a:prstGeom prst="rect">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14" name="Rectangle 13">
            <a:extLst>
              <a:ext uri="{FF2B5EF4-FFF2-40B4-BE49-F238E27FC236}">
                <a16:creationId xmlns:a16="http://schemas.microsoft.com/office/drawing/2014/main" id="{2E12809D-D800-EDBE-6733-50FC33AC8230}"/>
              </a:ext>
            </a:extLst>
          </p:cNvPr>
          <p:cNvSpPr/>
          <p:nvPr/>
        </p:nvSpPr>
        <p:spPr bwMode="auto">
          <a:xfrm>
            <a:off x="9151743" y="2971800"/>
            <a:ext cx="706117" cy="1744728"/>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15" name="Rectangle 14">
            <a:extLst>
              <a:ext uri="{FF2B5EF4-FFF2-40B4-BE49-F238E27FC236}">
                <a16:creationId xmlns:a16="http://schemas.microsoft.com/office/drawing/2014/main" id="{D945A043-8DD0-934F-8E59-8BD01C30C8B7}"/>
              </a:ext>
            </a:extLst>
          </p:cNvPr>
          <p:cNvSpPr/>
          <p:nvPr/>
        </p:nvSpPr>
        <p:spPr bwMode="auto">
          <a:xfrm>
            <a:off x="10056597" y="2507606"/>
            <a:ext cx="706116" cy="2190295"/>
          </a:xfrm>
          <a:prstGeom prst="rect">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16" name="Rectangle 15">
            <a:extLst>
              <a:ext uri="{FF2B5EF4-FFF2-40B4-BE49-F238E27FC236}">
                <a16:creationId xmlns:a16="http://schemas.microsoft.com/office/drawing/2014/main" id="{E3D6F402-298A-5B74-CC12-4B5F01BF9DB7}"/>
              </a:ext>
            </a:extLst>
          </p:cNvPr>
          <p:cNvSpPr/>
          <p:nvPr/>
        </p:nvSpPr>
        <p:spPr bwMode="auto">
          <a:xfrm>
            <a:off x="10947508" y="2819400"/>
            <a:ext cx="706116" cy="1881871"/>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tx1"/>
              </a:solidFill>
              <a:effectLst/>
              <a:latin typeface="Times New Roman" pitchFamily="16" charset="0"/>
              <a:ea typeface="MS Gothic" charset="-128"/>
            </a:endParaRPr>
          </a:p>
        </p:txBody>
      </p:sp>
      <p:grpSp>
        <p:nvGrpSpPr>
          <p:cNvPr id="17" name="Group 16">
            <a:extLst>
              <a:ext uri="{FF2B5EF4-FFF2-40B4-BE49-F238E27FC236}">
                <a16:creationId xmlns:a16="http://schemas.microsoft.com/office/drawing/2014/main" id="{09E50614-3EA0-7467-E094-7188DB701021}"/>
              </a:ext>
            </a:extLst>
          </p:cNvPr>
          <p:cNvGrpSpPr/>
          <p:nvPr/>
        </p:nvGrpSpPr>
        <p:grpSpPr>
          <a:xfrm>
            <a:off x="8686799" y="5181755"/>
            <a:ext cx="3188501" cy="1043858"/>
            <a:chOff x="9314474" y="5383231"/>
            <a:chExt cx="2634469" cy="1006577"/>
          </a:xfrm>
        </p:grpSpPr>
        <p:sp>
          <p:nvSpPr>
            <p:cNvPr id="18" name="Rectangle 17">
              <a:extLst>
                <a:ext uri="{FF2B5EF4-FFF2-40B4-BE49-F238E27FC236}">
                  <a16:creationId xmlns:a16="http://schemas.microsoft.com/office/drawing/2014/main" id="{B7A2A08F-5BB5-801F-506B-7807E936FEE3}"/>
                </a:ext>
              </a:extLst>
            </p:cNvPr>
            <p:cNvSpPr/>
            <p:nvPr/>
          </p:nvSpPr>
          <p:spPr bwMode="auto">
            <a:xfrm>
              <a:off x="9372599" y="5578368"/>
              <a:ext cx="2514601" cy="49688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9" name="TextBox 18">
              <a:extLst>
                <a:ext uri="{FF2B5EF4-FFF2-40B4-BE49-F238E27FC236}">
                  <a16:creationId xmlns:a16="http://schemas.microsoft.com/office/drawing/2014/main" id="{AEE1B5E6-4386-C4E6-3187-98CB2A2BA38E}"/>
                </a:ext>
              </a:extLst>
            </p:cNvPr>
            <p:cNvSpPr txBox="1"/>
            <p:nvPr/>
          </p:nvSpPr>
          <p:spPr>
            <a:xfrm>
              <a:off x="9663399" y="6093023"/>
              <a:ext cx="1711475" cy="296785"/>
            </a:xfrm>
            <a:prstGeom prst="rect">
              <a:avLst/>
            </a:prstGeom>
            <a:noFill/>
          </p:spPr>
          <p:txBody>
            <a:bodyPr wrap="none" rtlCol="0">
              <a:spAutoFit/>
            </a:bodyPr>
            <a:lstStyle/>
            <a:p>
              <a:r>
                <a:rPr lang="en-US" sz="1400" dirty="0">
                  <a:solidFill>
                    <a:schemeClr val="tx1"/>
                  </a:solidFill>
                </a:rPr>
                <a:t> CID Distribution (~3340)</a:t>
              </a:r>
            </a:p>
          </p:txBody>
        </p:sp>
        <p:sp>
          <p:nvSpPr>
            <p:cNvPr id="20" name="Rectangle 19">
              <a:extLst>
                <a:ext uri="{FF2B5EF4-FFF2-40B4-BE49-F238E27FC236}">
                  <a16:creationId xmlns:a16="http://schemas.microsoft.com/office/drawing/2014/main" id="{95DEDDE6-90F7-F8D4-805E-C4BD22CFD450}"/>
                </a:ext>
              </a:extLst>
            </p:cNvPr>
            <p:cNvSpPr/>
            <p:nvPr/>
          </p:nvSpPr>
          <p:spPr bwMode="auto">
            <a:xfrm>
              <a:off x="9370964" y="5578368"/>
              <a:ext cx="327666" cy="496886"/>
            </a:xfrm>
            <a:prstGeom prst="rect">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21" name="Rectangle 20">
              <a:extLst>
                <a:ext uri="{FF2B5EF4-FFF2-40B4-BE49-F238E27FC236}">
                  <a16:creationId xmlns:a16="http://schemas.microsoft.com/office/drawing/2014/main" id="{570BB041-8136-F3A8-48A1-ACD33B24DCC6}"/>
                </a:ext>
              </a:extLst>
            </p:cNvPr>
            <p:cNvSpPr/>
            <p:nvPr/>
          </p:nvSpPr>
          <p:spPr bwMode="auto">
            <a:xfrm>
              <a:off x="9698630" y="5578368"/>
              <a:ext cx="1861863" cy="496886"/>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22" name="Rectangle 21">
              <a:extLst>
                <a:ext uri="{FF2B5EF4-FFF2-40B4-BE49-F238E27FC236}">
                  <a16:creationId xmlns:a16="http://schemas.microsoft.com/office/drawing/2014/main" id="{A9859F5E-2CDA-FC17-71DB-59CD1041A171}"/>
                </a:ext>
              </a:extLst>
            </p:cNvPr>
            <p:cNvSpPr/>
            <p:nvPr/>
          </p:nvSpPr>
          <p:spPr bwMode="auto">
            <a:xfrm>
              <a:off x="11573022" y="5578368"/>
              <a:ext cx="314175" cy="496886"/>
            </a:xfrm>
            <a:prstGeom prst="rect">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24" name="TextBox 23">
              <a:extLst>
                <a:ext uri="{FF2B5EF4-FFF2-40B4-BE49-F238E27FC236}">
                  <a16:creationId xmlns:a16="http://schemas.microsoft.com/office/drawing/2014/main" id="{E2838083-E8A3-D172-DF19-E22BD4FB2EE2}"/>
                </a:ext>
              </a:extLst>
            </p:cNvPr>
            <p:cNvSpPr txBox="1"/>
            <p:nvPr/>
          </p:nvSpPr>
          <p:spPr>
            <a:xfrm>
              <a:off x="11532795" y="5388508"/>
              <a:ext cx="416148" cy="244847"/>
            </a:xfrm>
            <a:prstGeom prst="rect">
              <a:avLst/>
            </a:prstGeom>
            <a:noFill/>
          </p:spPr>
          <p:txBody>
            <a:bodyPr wrap="none" rtlCol="0">
              <a:spAutoFit/>
            </a:bodyPr>
            <a:lstStyle/>
            <a:p>
              <a:r>
                <a:rPr lang="en-US" sz="1050" dirty="0">
                  <a:solidFill>
                    <a:schemeClr val="tx1"/>
                  </a:solidFill>
                </a:rPr>
                <a:t>~10%</a:t>
              </a:r>
            </a:p>
          </p:txBody>
        </p:sp>
        <p:sp>
          <p:nvSpPr>
            <p:cNvPr id="25" name="TextBox 24">
              <a:extLst>
                <a:ext uri="{FF2B5EF4-FFF2-40B4-BE49-F238E27FC236}">
                  <a16:creationId xmlns:a16="http://schemas.microsoft.com/office/drawing/2014/main" id="{DB89960B-B842-3A20-CF9A-C48BC80EC9BF}"/>
                </a:ext>
              </a:extLst>
            </p:cNvPr>
            <p:cNvSpPr txBox="1"/>
            <p:nvPr/>
          </p:nvSpPr>
          <p:spPr>
            <a:xfrm>
              <a:off x="10421491" y="5388507"/>
              <a:ext cx="416148" cy="244847"/>
            </a:xfrm>
            <a:prstGeom prst="rect">
              <a:avLst/>
            </a:prstGeom>
            <a:noFill/>
          </p:spPr>
          <p:txBody>
            <a:bodyPr wrap="none" rtlCol="0">
              <a:spAutoFit/>
            </a:bodyPr>
            <a:lstStyle/>
            <a:p>
              <a:r>
                <a:rPr lang="en-US" sz="1050" dirty="0">
                  <a:solidFill>
                    <a:schemeClr val="tx1"/>
                  </a:solidFill>
                </a:rPr>
                <a:t>~80%</a:t>
              </a:r>
            </a:p>
          </p:txBody>
        </p:sp>
        <p:sp>
          <p:nvSpPr>
            <p:cNvPr id="26" name="TextBox 25">
              <a:extLst>
                <a:ext uri="{FF2B5EF4-FFF2-40B4-BE49-F238E27FC236}">
                  <a16:creationId xmlns:a16="http://schemas.microsoft.com/office/drawing/2014/main" id="{29B9FFA1-43D6-255F-898D-2106E9791D87}"/>
                </a:ext>
              </a:extLst>
            </p:cNvPr>
            <p:cNvSpPr txBox="1"/>
            <p:nvPr/>
          </p:nvSpPr>
          <p:spPr>
            <a:xfrm>
              <a:off x="9314474" y="5383231"/>
              <a:ext cx="416148" cy="244847"/>
            </a:xfrm>
            <a:prstGeom prst="rect">
              <a:avLst/>
            </a:prstGeom>
            <a:noFill/>
          </p:spPr>
          <p:txBody>
            <a:bodyPr wrap="none" rtlCol="0">
              <a:spAutoFit/>
            </a:bodyPr>
            <a:lstStyle/>
            <a:p>
              <a:r>
                <a:rPr lang="en-US" sz="1050" dirty="0">
                  <a:solidFill>
                    <a:schemeClr val="tx1"/>
                  </a:solidFill>
                </a:rPr>
                <a:t>~10%</a:t>
              </a:r>
            </a:p>
          </p:txBody>
        </p:sp>
      </p:grpSp>
      <p:sp>
        <p:nvSpPr>
          <p:cNvPr id="7" name="Footer Placeholder 6">
            <a:extLst>
              <a:ext uri="{FF2B5EF4-FFF2-40B4-BE49-F238E27FC236}">
                <a16:creationId xmlns:a16="http://schemas.microsoft.com/office/drawing/2014/main" id="{B47CF461-AABC-02D4-6191-3275ED3B20DA}"/>
              </a:ext>
            </a:extLst>
          </p:cNvPr>
          <p:cNvSpPr>
            <a:spLocks noGrp="1"/>
          </p:cNvSpPr>
          <p:nvPr>
            <p:ph type="ftr" idx="14"/>
          </p:nvPr>
        </p:nvSpPr>
        <p:spPr/>
        <p:txBody>
          <a:bodyPr/>
          <a:lstStyle/>
          <a:p>
            <a:r>
              <a:rPr lang="en-GB"/>
              <a:t>Alfred Asterjadhi, Qualcomm</a:t>
            </a:r>
            <a:endParaRPr lang="en-GB" dirty="0"/>
          </a:p>
        </p:txBody>
      </p:sp>
      <p:sp>
        <p:nvSpPr>
          <p:cNvPr id="8" name="Slide Number Placeholder 7">
            <a:extLst>
              <a:ext uri="{FF2B5EF4-FFF2-40B4-BE49-F238E27FC236}">
                <a16:creationId xmlns:a16="http://schemas.microsoft.com/office/drawing/2014/main" id="{16F23D26-AD11-FF67-2B60-DF947AE09BCE}"/>
              </a:ext>
            </a:extLst>
          </p:cNvPr>
          <p:cNvSpPr>
            <a:spLocks noGrp="1"/>
          </p:cNvSpPr>
          <p:nvPr>
            <p:ph type="sldNum" idx="12"/>
          </p:nvPr>
        </p:nvSpPr>
        <p:spPr/>
        <p:txBody>
          <a:bodyPr/>
          <a:lstStyle/>
          <a:p>
            <a:r>
              <a:rPr lang="en-GB"/>
              <a:t>Slide </a:t>
            </a:r>
            <a:fld id="{440F5867-744E-4AA6-B0ED-4C44D2DFBB7B}" type="slidenum">
              <a:rPr lang="en-GB" smtClean="0"/>
              <a:pPr/>
              <a:t>44</a:t>
            </a:fld>
            <a:endParaRPr lang="en-GB" dirty="0"/>
          </a:p>
        </p:txBody>
      </p:sp>
      <p:sp>
        <p:nvSpPr>
          <p:cNvPr id="10" name="Date Placeholder 9">
            <a:extLst>
              <a:ext uri="{FF2B5EF4-FFF2-40B4-BE49-F238E27FC236}">
                <a16:creationId xmlns:a16="http://schemas.microsoft.com/office/drawing/2014/main" id="{EC5E1E93-CFEA-02E0-2120-4A57FEAE381C}"/>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36087208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6B6C1-2CF1-4FA7-A15B-497AAB3AE60D}"/>
              </a:ext>
            </a:extLst>
          </p:cNvPr>
          <p:cNvSpPr>
            <a:spLocks noGrp="1"/>
          </p:cNvSpPr>
          <p:nvPr>
            <p:ph type="title"/>
          </p:nvPr>
        </p:nvSpPr>
        <p:spPr/>
        <p:txBody>
          <a:bodyPr/>
          <a:lstStyle/>
          <a:p>
            <a:r>
              <a:rPr lang="en-US" dirty="0">
                <a:solidFill>
                  <a:schemeClr val="tx1"/>
                </a:solidFill>
              </a:rPr>
              <a:t>Teleconference Plan</a:t>
            </a:r>
          </a:p>
        </p:txBody>
      </p:sp>
      <p:sp>
        <p:nvSpPr>
          <p:cNvPr id="9" name="TextBox 8">
            <a:extLst>
              <a:ext uri="{FF2B5EF4-FFF2-40B4-BE49-F238E27FC236}">
                <a16:creationId xmlns:a16="http://schemas.microsoft.com/office/drawing/2014/main" id="{D4D8EA56-0BD4-D7F0-FC2D-CAE03E8B42FA}"/>
              </a:ext>
            </a:extLst>
          </p:cNvPr>
          <p:cNvSpPr txBox="1"/>
          <p:nvPr/>
        </p:nvSpPr>
        <p:spPr>
          <a:xfrm>
            <a:off x="929217" y="1426572"/>
            <a:ext cx="11008784" cy="5016758"/>
          </a:xfrm>
          <a:prstGeom prst="rect">
            <a:avLst/>
          </a:prstGeom>
          <a:noFill/>
        </p:spPr>
        <p:txBody>
          <a:bodyPr wrap="square">
            <a:spAutoFit/>
          </a:bodyPr>
          <a:lstStyle/>
          <a:p>
            <a:pPr marL="342900" indent="-342900">
              <a:spcBef>
                <a:spcPts val="0"/>
              </a:spcBef>
              <a:spcAft>
                <a:spcPts val="1200"/>
              </a:spcAft>
              <a:buFont typeface="Arial" panose="020B0604020202020204" pitchFamily="34" charset="0"/>
              <a:buChar char="•"/>
            </a:pPr>
            <a:r>
              <a:rPr lang="en-GB" sz="2000" b="1" u="sng" dirty="0">
                <a:solidFill>
                  <a:srgbClr val="FF0000"/>
                </a:solidFill>
                <a:effectLst/>
                <a:highlight>
                  <a:srgbClr val="00FFFF"/>
                </a:highlight>
                <a:latin typeface="Times New Roman" panose="02020603050405020304" pitchFamily="18" charset="0"/>
                <a:ea typeface="Times New Roman" panose="02020603050405020304" pitchFamily="18" charset="0"/>
              </a:rPr>
              <a:t>May 22-26			(Mon-Fri)	 		- No Conf Calls		Holiday</a:t>
            </a:r>
            <a:endParaRPr lang="en-US" sz="2000" dirty="0">
              <a:solidFill>
                <a:srgbClr val="FF0000"/>
              </a:solidFill>
              <a:effectLst/>
              <a:highlight>
                <a:srgbClr val="00FFFF"/>
              </a:highligh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2000" b="1" u="sng" dirty="0">
                <a:solidFill>
                  <a:srgbClr val="FF0000"/>
                </a:solidFill>
                <a:highlight>
                  <a:srgbClr val="00FFFF"/>
                </a:highlight>
                <a:latin typeface="Times New Roman" panose="02020603050405020304" pitchFamily="18" charset="0"/>
                <a:ea typeface="Times New Roman" panose="02020603050405020304" pitchFamily="18" charset="0"/>
              </a:rPr>
              <a:t>May</a:t>
            </a:r>
            <a:r>
              <a:rPr lang="en-US" sz="2000" b="1" u="sng" dirty="0">
                <a:solidFill>
                  <a:srgbClr val="FF0000"/>
                </a:solidFill>
                <a:effectLst/>
                <a:highlight>
                  <a:srgbClr val="00FFFF"/>
                </a:highlight>
                <a:latin typeface="Times New Roman" panose="02020603050405020304" pitchFamily="18" charset="0"/>
                <a:ea typeface="Times New Roman" panose="02020603050405020304" pitchFamily="18" charset="0"/>
              </a:rPr>
              <a:t> 29				(Monday)			– </a:t>
            </a:r>
            <a:r>
              <a:rPr lang="en-GB" sz="2000" b="1" u="sng" dirty="0">
                <a:solidFill>
                  <a:srgbClr val="FF0000"/>
                </a:solidFill>
                <a:effectLst/>
                <a:highlight>
                  <a:srgbClr val="00FFFF"/>
                </a:highlight>
                <a:latin typeface="Times New Roman" panose="02020603050405020304" pitchFamily="18" charset="0"/>
                <a:ea typeface="Times New Roman" panose="02020603050405020304" pitchFamily="18" charset="0"/>
              </a:rPr>
              <a:t>No Conf Calls		Holiday</a:t>
            </a:r>
            <a:endParaRPr lang="en-US" sz="2000" u="sng" dirty="0">
              <a:solidFill>
                <a:srgbClr val="FF0000"/>
              </a:solidFill>
              <a:effectLst/>
              <a:highlight>
                <a:srgbClr val="00FFFF"/>
              </a:highligh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2000" b="1" dirty="0">
                <a:solidFill>
                  <a:schemeClr val="tx1"/>
                </a:solidFill>
                <a:latin typeface="Times New Roman" panose="02020603050405020304" pitchFamily="18" charset="0"/>
                <a:ea typeface="Times New Roman" panose="02020603050405020304" pitchFamily="18" charset="0"/>
              </a:rPr>
              <a:t>May</a:t>
            </a:r>
            <a:r>
              <a:rPr lang="en-US" sz="2000" b="1" dirty="0">
                <a:solidFill>
                  <a:schemeClr val="tx1"/>
                </a:solidFill>
                <a:effectLst/>
                <a:latin typeface="Times New Roman" panose="02020603050405020304" pitchFamily="18" charset="0"/>
                <a:ea typeface="Times New Roman" panose="02020603050405020304" pitchFamily="18" charset="0"/>
              </a:rPr>
              <a:t> 31				(Wednesday) 		– MAC 	</a:t>
            </a:r>
            <a:r>
              <a:rPr lang="en-GB" sz="2000" b="1" dirty="0">
                <a:solidFill>
                  <a:schemeClr val="tx1"/>
                </a:solidFill>
                <a:effectLst/>
                <a:latin typeface="Times New Roman" panose="02020603050405020304" pitchFamily="18" charset="0"/>
                <a:ea typeface="Times New Roman" panose="02020603050405020304" pitchFamily="18" charset="0"/>
              </a:rPr>
              <a:t>			</a:t>
            </a:r>
            <a:r>
              <a:rPr lang="en-US" sz="2000" b="1" dirty="0">
                <a:solidFill>
                  <a:schemeClr val="tx1"/>
                </a:solidFill>
                <a:effectLst/>
                <a:latin typeface="Times New Roman" panose="02020603050405020304" pitchFamily="18" charset="0"/>
                <a:ea typeface="Times New Roman" panose="02020603050405020304" pitchFamily="18" charset="0"/>
              </a:rPr>
              <a:t>10:00-12:00 ET</a:t>
            </a:r>
          </a:p>
          <a:p>
            <a:pPr marL="342900" marR="0" lvl="0" indent="-342900">
              <a:spcBef>
                <a:spcPts val="0"/>
              </a:spcBef>
              <a:spcAft>
                <a:spcPts val="1200"/>
              </a:spcAft>
              <a:buFont typeface="Times New Roman" panose="02020603050405020304" pitchFamily="18" charset="0"/>
              <a:buChar char="-"/>
            </a:pPr>
            <a:r>
              <a:rPr lang="en-US" sz="2000" b="1" dirty="0">
                <a:solidFill>
                  <a:schemeClr val="tx1"/>
                </a:solidFill>
                <a:effectLst/>
                <a:latin typeface="Times New Roman" panose="02020603050405020304" pitchFamily="18" charset="0"/>
                <a:ea typeface="Times New Roman" panose="02020603050405020304" pitchFamily="18" charset="0"/>
              </a:rPr>
              <a:t>Jun 07				(Wednesday) 		– Joint 		</a:t>
            </a:r>
            <a:r>
              <a:rPr lang="en-GB" sz="2000" b="1" dirty="0">
                <a:solidFill>
                  <a:schemeClr val="tx1"/>
                </a:solidFill>
                <a:effectLst/>
                <a:latin typeface="Times New Roman" panose="02020603050405020304" pitchFamily="18" charset="0"/>
                <a:ea typeface="Times New Roman" panose="02020603050405020304" pitchFamily="18" charset="0"/>
              </a:rPr>
              <a:t>		</a:t>
            </a:r>
            <a:r>
              <a:rPr lang="en-US" sz="2000" b="1" dirty="0">
                <a:solidFill>
                  <a:schemeClr val="tx1"/>
                </a:solidFill>
                <a:effectLst/>
                <a:latin typeface="Times New Roman" panose="02020603050405020304" pitchFamily="18" charset="0"/>
                <a:ea typeface="Times New Roman" panose="02020603050405020304" pitchFamily="18" charset="0"/>
              </a:rPr>
              <a:t>10:00-12:00 ET</a:t>
            </a:r>
          </a:p>
          <a:p>
            <a:pPr marL="342900" marR="0" lvl="0" indent="-342900">
              <a:spcBef>
                <a:spcPts val="0"/>
              </a:spcBef>
              <a:spcAft>
                <a:spcPts val="1200"/>
              </a:spcAft>
              <a:buFont typeface="Times New Roman" panose="02020603050405020304" pitchFamily="18" charset="0"/>
              <a:buChar char="-"/>
            </a:pPr>
            <a:r>
              <a:rPr lang="en-US" sz="2000" b="1" dirty="0">
                <a:solidFill>
                  <a:schemeClr val="tx1"/>
                </a:solidFill>
                <a:effectLst/>
                <a:latin typeface="Times New Roman" panose="02020603050405020304" pitchFamily="18" charset="0"/>
                <a:ea typeface="Times New Roman" panose="02020603050405020304" pitchFamily="18" charset="0"/>
              </a:rPr>
              <a:t>Jun 08 				(Thursday) 			– MAC				10:00-12:00 ET</a:t>
            </a:r>
          </a:p>
          <a:p>
            <a:pPr marL="342900" marR="0" lvl="0" indent="-342900">
              <a:spcBef>
                <a:spcPts val="0"/>
              </a:spcBef>
              <a:spcAft>
                <a:spcPts val="1200"/>
              </a:spcAft>
              <a:buFont typeface="Times New Roman" panose="02020603050405020304" pitchFamily="18" charset="0"/>
              <a:buChar char="-"/>
            </a:pPr>
            <a:r>
              <a:rPr lang="en-US" sz="2000" b="1" dirty="0">
                <a:solidFill>
                  <a:schemeClr val="tx1"/>
                </a:solidFill>
                <a:effectLst/>
                <a:latin typeface="Times New Roman" panose="02020603050405020304" pitchFamily="18" charset="0"/>
                <a:ea typeface="Times New Roman" panose="02020603050405020304" pitchFamily="18" charset="0"/>
              </a:rPr>
              <a:t>Jun 12				(Monday)			– MAC/PHY		19:00-21:00 ET</a:t>
            </a:r>
            <a:endParaRPr lang="en-US" sz="2000" dirty="0">
              <a:solidFill>
                <a:schemeClr val="tx1"/>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2000" b="1" dirty="0">
                <a:solidFill>
                  <a:schemeClr val="tx1"/>
                </a:solidFill>
                <a:effectLst/>
                <a:latin typeface="Times New Roman" panose="02020603050405020304" pitchFamily="18" charset="0"/>
                <a:ea typeface="Times New Roman" panose="02020603050405020304" pitchFamily="18" charset="0"/>
              </a:rPr>
              <a:t>Jun 14				(Wednesday) 		– MAC 	</a:t>
            </a:r>
            <a:r>
              <a:rPr lang="en-GB" sz="2000" b="1" dirty="0">
                <a:solidFill>
                  <a:schemeClr val="tx1"/>
                </a:solidFill>
                <a:effectLst/>
                <a:latin typeface="Times New Roman" panose="02020603050405020304" pitchFamily="18" charset="0"/>
                <a:ea typeface="Times New Roman" panose="02020603050405020304" pitchFamily="18" charset="0"/>
              </a:rPr>
              <a:t>			</a:t>
            </a:r>
            <a:r>
              <a:rPr lang="en-US" sz="2000" b="1" dirty="0">
                <a:solidFill>
                  <a:schemeClr val="tx1"/>
                </a:solidFill>
                <a:effectLst/>
                <a:latin typeface="Times New Roman" panose="02020603050405020304" pitchFamily="18" charset="0"/>
                <a:ea typeface="Times New Roman" panose="02020603050405020304" pitchFamily="18" charset="0"/>
              </a:rPr>
              <a:t>10:00-12:00 ET</a:t>
            </a:r>
          </a:p>
          <a:p>
            <a:pPr marL="342900" marR="0" lvl="0" indent="-342900">
              <a:spcBef>
                <a:spcPts val="0"/>
              </a:spcBef>
              <a:spcAft>
                <a:spcPts val="1200"/>
              </a:spcAft>
              <a:buFont typeface="Times New Roman" panose="02020603050405020304" pitchFamily="18" charset="0"/>
              <a:buChar char="-"/>
            </a:pPr>
            <a:r>
              <a:rPr lang="en-US" sz="2000" b="1" dirty="0">
                <a:solidFill>
                  <a:schemeClr val="tx1"/>
                </a:solidFill>
                <a:effectLst/>
                <a:latin typeface="Times New Roman" panose="02020603050405020304" pitchFamily="18" charset="0"/>
                <a:ea typeface="Times New Roman" panose="02020603050405020304" pitchFamily="18" charset="0"/>
              </a:rPr>
              <a:t>Jun 21				(Wednesday) 		– Joint* 			10:00-12:00 ET</a:t>
            </a:r>
          </a:p>
          <a:p>
            <a:pPr marL="342900" indent="-342900" eaLnBrk="1" hangingPunct="1">
              <a:spcBef>
                <a:spcPts val="0"/>
              </a:spcBef>
              <a:spcAft>
                <a:spcPts val="1200"/>
              </a:spcAft>
              <a:buFont typeface="Times New Roman" panose="02020603050405020304" pitchFamily="18" charset="0"/>
              <a:buChar char="-"/>
            </a:pPr>
            <a:r>
              <a:rPr lang="en-US" sz="2000" b="1" u="sng" dirty="0">
                <a:solidFill>
                  <a:srgbClr val="FF0000"/>
                </a:solidFill>
                <a:effectLst/>
                <a:highlight>
                  <a:srgbClr val="00FFFF"/>
                </a:highlight>
                <a:latin typeface="Times New Roman" panose="02020603050405020304" pitchFamily="18" charset="0"/>
                <a:ea typeface="Times New Roman" panose="02020603050405020304" pitchFamily="18" charset="0"/>
              </a:rPr>
              <a:t>Jun</a:t>
            </a:r>
            <a:r>
              <a:rPr lang="en-US" sz="2000" b="1" u="sng" dirty="0">
                <a:solidFill>
                  <a:srgbClr val="FF0000"/>
                </a:solidFill>
                <a:highlight>
                  <a:srgbClr val="00FFFF"/>
                </a:highlight>
                <a:latin typeface="Times New Roman" panose="02020603050405020304" pitchFamily="18" charset="0"/>
              </a:rPr>
              <a:t> 22 				(Thursday) 			– MAC 				</a:t>
            </a:r>
            <a:r>
              <a:rPr lang="en-GB" sz="2000" b="1" u="sng" dirty="0">
                <a:solidFill>
                  <a:srgbClr val="FF0000"/>
                </a:solidFill>
                <a:effectLst/>
                <a:highlight>
                  <a:srgbClr val="00FFFF"/>
                </a:highlight>
                <a:latin typeface="Times New Roman" panose="02020603050405020304" pitchFamily="18" charset="0"/>
                <a:ea typeface="Times New Roman" panose="02020603050405020304" pitchFamily="18" charset="0"/>
              </a:rPr>
              <a:t>Holiday </a:t>
            </a:r>
          </a:p>
          <a:p>
            <a:pPr marL="342900" indent="-342900" eaLnBrk="1" hangingPunct="1">
              <a:spcBef>
                <a:spcPts val="0"/>
              </a:spcBef>
              <a:spcAft>
                <a:spcPts val="1200"/>
              </a:spcAft>
              <a:buFont typeface="Times New Roman" panose="02020603050405020304" pitchFamily="18" charset="0"/>
              <a:buChar char="-"/>
            </a:pPr>
            <a:r>
              <a:rPr lang="en-US" sz="2000" b="1" dirty="0">
                <a:solidFill>
                  <a:schemeClr val="tx1"/>
                </a:solidFill>
                <a:effectLst/>
                <a:latin typeface="Times New Roman" panose="02020603050405020304" pitchFamily="18" charset="0"/>
                <a:ea typeface="Times New Roman" panose="02020603050405020304" pitchFamily="18" charset="0"/>
              </a:rPr>
              <a:t>Jun</a:t>
            </a:r>
            <a:r>
              <a:rPr lang="en-US" sz="2000" b="1" dirty="0">
                <a:solidFill>
                  <a:schemeClr val="tx1"/>
                </a:solidFill>
                <a:latin typeface="Times New Roman" panose="02020603050405020304" pitchFamily="18" charset="0"/>
              </a:rPr>
              <a:t> 26				(Monday)			– </a:t>
            </a:r>
            <a:r>
              <a:rPr lang="en-US" sz="2000" b="1" dirty="0">
                <a:solidFill>
                  <a:schemeClr val="tx1"/>
                </a:solidFill>
                <a:effectLst/>
                <a:latin typeface="Times New Roman" panose="02020603050405020304" pitchFamily="18" charset="0"/>
                <a:ea typeface="Times New Roman" panose="02020603050405020304" pitchFamily="18" charset="0"/>
              </a:rPr>
              <a:t>MAC/PHY</a:t>
            </a:r>
            <a:r>
              <a:rPr lang="en-US" sz="2000" b="1" dirty="0">
                <a:solidFill>
                  <a:schemeClr val="tx1"/>
                </a:solidFill>
                <a:latin typeface="Times New Roman" panose="02020603050405020304" pitchFamily="18" charset="0"/>
              </a:rPr>
              <a:t>		19:00-21:00 ET</a:t>
            </a:r>
          </a:p>
          <a:p>
            <a:pPr marL="342900" indent="-342900" eaLnBrk="1" hangingPunct="1">
              <a:spcBef>
                <a:spcPts val="0"/>
              </a:spcBef>
              <a:spcAft>
                <a:spcPts val="1200"/>
              </a:spcAft>
              <a:buFont typeface="Times New Roman" panose="02020603050405020304" pitchFamily="18" charset="0"/>
              <a:buChar char="-"/>
            </a:pPr>
            <a:r>
              <a:rPr lang="en-US" sz="2000" b="1" dirty="0">
                <a:solidFill>
                  <a:schemeClr val="tx1"/>
                </a:solidFill>
                <a:effectLst/>
                <a:latin typeface="Times New Roman" panose="02020603050405020304" pitchFamily="18" charset="0"/>
                <a:ea typeface="Times New Roman" panose="02020603050405020304" pitchFamily="18" charset="0"/>
              </a:rPr>
              <a:t>Jun</a:t>
            </a:r>
            <a:r>
              <a:rPr lang="en-US" sz="2000" b="1" dirty="0">
                <a:solidFill>
                  <a:schemeClr val="tx1"/>
                </a:solidFill>
                <a:latin typeface="Times New Roman" panose="02020603050405020304" pitchFamily="18" charset="0"/>
              </a:rPr>
              <a:t> 28				(Wednesday) 		– MAC 	</a:t>
            </a:r>
            <a:r>
              <a:rPr lang="en-GB" sz="2000" b="1" dirty="0">
                <a:solidFill>
                  <a:schemeClr val="tx1"/>
                </a:solidFill>
                <a:latin typeface="Times New Roman" panose="02020603050405020304" pitchFamily="18" charset="0"/>
              </a:rPr>
              <a:t>			</a:t>
            </a:r>
            <a:r>
              <a:rPr lang="en-US" sz="2000" b="1" dirty="0">
                <a:solidFill>
                  <a:schemeClr val="tx1"/>
                </a:solidFill>
                <a:latin typeface="Times New Roman" panose="02020603050405020304" pitchFamily="18" charset="0"/>
              </a:rPr>
              <a:t>10:00-12:00 ET</a:t>
            </a:r>
            <a:endParaRPr lang="en-US" sz="2000" b="1" dirty="0"/>
          </a:p>
        </p:txBody>
      </p:sp>
      <p:sp>
        <p:nvSpPr>
          <p:cNvPr id="3" name="Footer Placeholder 2">
            <a:extLst>
              <a:ext uri="{FF2B5EF4-FFF2-40B4-BE49-F238E27FC236}">
                <a16:creationId xmlns:a16="http://schemas.microsoft.com/office/drawing/2014/main" id="{29FB5D27-C13C-209C-1480-1550E09D9949}"/>
              </a:ext>
            </a:extLst>
          </p:cNvPr>
          <p:cNvSpPr>
            <a:spLocks noGrp="1"/>
          </p:cNvSpPr>
          <p:nvPr>
            <p:ph type="ftr" idx="14"/>
          </p:nvPr>
        </p:nvSpPr>
        <p:spPr/>
        <p:txBody>
          <a:bodyPr/>
          <a:lstStyle/>
          <a:p>
            <a:r>
              <a:rPr lang="en-GB"/>
              <a:t>Alfred Asterjadhi, Qualcomm</a:t>
            </a:r>
            <a:endParaRPr lang="en-GB" dirty="0"/>
          </a:p>
        </p:txBody>
      </p:sp>
      <p:sp>
        <p:nvSpPr>
          <p:cNvPr id="7" name="Slide Number Placeholder 6">
            <a:extLst>
              <a:ext uri="{FF2B5EF4-FFF2-40B4-BE49-F238E27FC236}">
                <a16:creationId xmlns:a16="http://schemas.microsoft.com/office/drawing/2014/main" id="{24CD4792-DC0E-A6AA-BC6E-84D9F7698A6A}"/>
              </a:ext>
            </a:extLst>
          </p:cNvPr>
          <p:cNvSpPr>
            <a:spLocks noGrp="1"/>
          </p:cNvSpPr>
          <p:nvPr>
            <p:ph type="sldNum" idx="12"/>
          </p:nvPr>
        </p:nvSpPr>
        <p:spPr/>
        <p:txBody>
          <a:bodyPr/>
          <a:lstStyle/>
          <a:p>
            <a:r>
              <a:rPr lang="en-GB"/>
              <a:t>Slide </a:t>
            </a:r>
            <a:fld id="{440F5867-744E-4AA6-B0ED-4C44D2DFBB7B}" type="slidenum">
              <a:rPr lang="en-GB" smtClean="0"/>
              <a:pPr/>
              <a:t>45</a:t>
            </a:fld>
            <a:endParaRPr lang="en-GB" dirty="0"/>
          </a:p>
        </p:txBody>
      </p:sp>
      <p:sp>
        <p:nvSpPr>
          <p:cNvPr id="8" name="Date Placeholder 7">
            <a:extLst>
              <a:ext uri="{FF2B5EF4-FFF2-40B4-BE49-F238E27FC236}">
                <a16:creationId xmlns:a16="http://schemas.microsoft.com/office/drawing/2014/main" id="{72DDC423-7D48-8429-A820-5228804C38B2}"/>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31542193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2DC9-A3A7-4A8B-92B1-7E0AABF4FECD}"/>
              </a:ext>
            </a:extLst>
          </p:cNvPr>
          <p:cNvSpPr>
            <a:spLocks noGrp="1"/>
          </p:cNvSpPr>
          <p:nvPr>
            <p:ph type="title"/>
          </p:nvPr>
        </p:nvSpPr>
        <p:spPr/>
        <p:txBody>
          <a:bodyPr/>
          <a:lstStyle/>
          <a:p>
            <a:r>
              <a:rPr lang="en-US" dirty="0">
                <a:solidFill>
                  <a:schemeClr val="tx1"/>
                </a:solidFill>
              </a:rPr>
              <a:t>(Updated) TGbe Timeline And Status</a:t>
            </a:r>
          </a:p>
        </p:txBody>
      </p:sp>
      <p:sp>
        <p:nvSpPr>
          <p:cNvPr id="3" name="Content Placeholder 2">
            <a:extLst>
              <a:ext uri="{FF2B5EF4-FFF2-40B4-BE49-F238E27FC236}">
                <a16:creationId xmlns:a16="http://schemas.microsoft.com/office/drawing/2014/main" id="{0CE16CDD-E6B1-4592-BD5F-9D0A24F31DE4}"/>
              </a:ext>
            </a:extLst>
          </p:cNvPr>
          <p:cNvSpPr>
            <a:spLocks noGrp="1"/>
          </p:cNvSpPr>
          <p:nvPr>
            <p:ph idx="1"/>
          </p:nvPr>
        </p:nvSpPr>
        <p:spPr>
          <a:xfrm>
            <a:off x="914401" y="1981201"/>
            <a:ext cx="10361084" cy="4494213"/>
          </a:xfrm>
        </p:spPr>
        <p:txBody>
          <a:bodyPr/>
          <a:lstStyle/>
          <a:p>
            <a:pPr>
              <a:buFont typeface="Arial" panose="020B0604020202020204" pitchFamily="34" charset="0"/>
              <a:buChar char="•"/>
            </a:pPr>
            <a:r>
              <a:rPr lang="en-US" sz="2000" dirty="0">
                <a:solidFill>
                  <a:schemeClr val="tx1"/>
                </a:solidFill>
                <a:highlight>
                  <a:srgbClr val="00FF00"/>
                </a:highlight>
              </a:rPr>
              <a:t>PAR approved													Mar           2019</a:t>
            </a:r>
          </a:p>
          <a:p>
            <a:pPr>
              <a:buFont typeface="Arial" panose="020B0604020202020204" pitchFamily="34" charset="0"/>
              <a:buChar char="•"/>
            </a:pPr>
            <a:r>
              <a:rPr lang="en-US" sz="2000" dirty="0">
                <a:solidFill>
                  <a:schemeClr val="tx1"/>
                </a:solidFill>
                <a:highlight>
                  <a:srgbClr val="00FF00"/>
                </a:highlight>
              </a:rPr>
              <a:t>First TG meeting													May           2019</a:t>
            </a:r>
          </a:p>
          <a:p>
            <a:pPr>
              <a:buFont typeface="Arial" panose="020B0604020202020204" pitchFamily="34" charset="0"/>
              <a:buChar char="•"/>
            </a:pPr>
            <a:r>
              <a:rPr lang="en-US" sz="2000" dirty="0">
                <a:solidFill>
                  <a:schemeClr val="tx1"/>
                </a:solidFill>
                <a:highlight>
                  <a:srgbClr val="00FF00"/>
                </a:highlight>
              </a:rPr>
              <a:t>D0.1																Sep            2020</a:t>
            </a:r>
          </a:p>
          <a:p>
            <a:pPr>
              <a:buFont typeface="Arial" panose="020B0604020202020204" pitchFamily="34" charset="0"/>
              <a:buChar char="•"/>
            </a:pPr>
            <a:r>
              <a:rPr lang="en-US" sz="2000" dirty="0">
                <a:solidFill>
                  <a:schemeClr val="tx1"/>
                </a:solidFill>
                <a:highlight>
                  <a:srgbClr val="00FF00"/>
                </a:highlight>
              </a:rPr>
              <a:t>D1.0 WG Comment Collection 									May 	    2021</a:t>
            </a:r>
          </a:p>
          <a:p>
            <a:pPr>
              <a:buFont typeface="Arial" panose="020B0604020202020204" pitchFamily="34" charset="0"/>
              <a:buChar char="•"/>
            </a:pPr>
            <a:r>
              <a:rPr lang="en-US" sz="2000" dirty="0">
                <a:solidFill>
                  <a:schemeClr val="tx1"/>
                </a:solidFill>
                <a:highlight>
                  <a:srgbClr val="00FF00"/>
                </a:highlight>
              </a:rPr>
              <a:t>D2.0 WG Letter Ballot											May	    2022</a:t>
            </a:r>
          </a:p>
          <a:p>
            <a:pPr>
              <a:buFont typeface="Arial" panose="020B0604020202020204" pitchFamily="34" charset="0"/>
              <a:buChar char="•"/>
            </a:pPr>
            <a:r>
              <a:rPr lang="en-US" sz="2000" dirty="0">
                <a:solidFill>
                  <a:schemeClr val="tx1"/>
                </a:solidFill>
                <a:highlight>
                  <a:srgbClr val="00FF00"/>
                </a:highlight>
              </a:rPr>
              <a:t>D3.0 Letter Ballot </a:t>
            </a:r>
            <a:r>
              <a:rPr lang="en-US" sz="2000" dirty="0">
                <a:highlight>
                  <a:srgbClr val="00FF00"/>
                </a:highlight>
              </a:rPr>
              <a:t>												</a:t>
            </a:r>
            <a:r>
              <a:rPr lang="en-US" sz="2000" dirty="0">
                <a:solidFill>
                  <a:schemeClr val="tx1"/>
                </a:solidFill>
                <a:highlight>
                  <a:srgbClr val="00FF00"/>
                </a:highlight>
              </a:rPr>
              <a:t>Jan            2023</a:t>
            </a:r>
            <a:endParaRPr lang="en-US" sz="2000" strike="sngStrike" dirty="0">
              <a:solidFill>
                <a:schemeClr val="tx1"/>
              </a:solidFill>
              <a:highlight>
                <a:srgbClr val="00FF00"/>
              </a:highlight>
            </a:endParaRPr>
          </a:p>
          <a:p>
            <a:pPr>
              <a:buFont typeface="Arial" panose="020B0604020202020204" pitchFamily="34" charset="0"/>
              <a:buChar char="•"/>
            </a:pPr>
            <a:r>
              <a:rPr lang="en-US" sz="2000" dirty="0">
                <a:highlight>
                  <a:srgbClr val="FFFF00"/>
                </a:highlight>
              </a:rPr>
              <a:t>Initial S</a:t>
            </a:r>
            <a:r>
              <a:rPr lang="en-US" sz="2000" dirty="0">
                <a:solidFill>
                  <a:schemeClr val="tx1"/>
                </a:solidFill>
                <a:highlight>
                  <a:srgbClr val="FFFF00"/>
                </a:highlight>
              </a:rPr>
              <a:t>A </a:t>
            </a:r>
            <a:r>
              <a:rPr lang="en-US" sz="2000" dirty="0">
                <a:highlight>
                  <a:srgbClr val="FFFF00"/>
                </a:highlight>
              </a:rPr>
              <a:t>Ballot </a:t>
            </a:r>
            <a:r>
              <a:rPr lang="en-US" sz="2000" strike="sngStrike" dirty="0">
                <a:solidFill>
                  <a:srgbClr val="FF0000"/>
                </a:solidFill>
                <a:highlight>
                  <a:srgbClr val="FFFF00"/>
                </a:highlight>
              </a:rPr>
              <a:t>(D4.0)</a:t>
            </a:r>
            <a:r>
              <a:rPr lang="en-US" sz="2000" dirty="0">
                <a:highlight>
                  <a:srgbClr val="FFFF00"/>
                </a:highlight>
              </a:rPr>
              <a:t>									</a:t>
            </a:r>
            <a:r>
              <a:rPr lang="en-US" sz="2000" dirty="0">
                <a:solidFill>
                  <a:srgbClr val="FF0000"/>
                </a:solidFill>
                <a:highlight>
                  <a:srgbClr val="FFFF00"/>
                </a:highlight>
              </a:rPr>
              <a:t>May =&gt;  </a:t>
            </a:r>
            <a:r>
              <a:rPr lang="en-US" sz="2000" u="sng" dirty="0">
                <a:solidFill>
                  <a:srgbClr val="FF0000"/>
                </a:solidFill>
                <a:highlight>
                  <a:srgbClr val="FFFF00"/>
                </a:highlight>
              </a:rPr>
              <a:t>Nov</a:t>
            </a:r>
            <a:r>
              <a:rPr lang="en-US" sz="2000" dirty="0">
                <a:highlight>
                  <a:srgbClr val="FFFF00"/>
                </a:highlight>
              </a:rPr>
              <a:t>    	    2023</a:t>
            </a:r>
          </a:p>
          <a:p>
            <a:pPr>
              <a:buFont typeface="Arial" panose="020B0604020202020204" pitchFamily="34" charset="0"/>
              <a:buChar char="•"/>
            </a:pPr>
            <a:r>
              <a:rPr lang="en-US" sz="2000" dirty="0"/>
              <a:t>Final 802.11 WG approval								  </a:t>
            </a:r>
            <a:r>
              <a:rPr lang="en-US" sz="2000" dirty="0">
                <a:solidFill>
                  <a:srgbClr val="FF0000"/>
                </a:solidFill>
              </a:rPr>
              <a:t>Mar =&gt;</a:t>
            </a:r>
            <a:r>
              <a:rPr lang="en-US" sz="2000" u="sng" dirty="0">
                <a:solidFill>
                  <a:srgbClr val="FF0000"/>
                </a:solidFill>
              </a:rPr>
              <a:t>Sept</a:t>
            </a:r>
            <a:r>
              <a:rPr lang="en-US" sz="2000" dirty="0"/>
              <a:t>          2024</a:t>
            </a:r>
          </a:p>
          <a:p>
            <a:pPr>
              <a:buFont typeface="Arial" panose="020B0604020202020204" pitchFamily="34" charset="0"/>
              <a:buChar char="•"/>
            </a:pPr>
            <a:r>
              <a:rPr lang="en-US" sz="2000" dirty="0"/>
              <a:t>802 EC approval											</a:t>
            </a:r>
            <a:r>
              <a:rPr lang="en-US" sz="2000"/>
              <a:t>   </a:t>
            </a:r>
            <a:r>
              <a:rPr lang="en-US" sz="2000" dirty="0">
                <a:solidFill>
                  <a:srgbClr val="FF0000"/>
                </a:solidFill>
              </a:rPr>
              <a:t>Mar=&gt;</a:t>
            </a:r>
            <a:r>
              <a:rPr lang="en-US" sz="2000" u="sng" dirty="0">
                <a:solidFill>
                  <a:srgbClr val="FF0000"/>
                </a:solidFill>
              </a:rPr>
              <a:t>Oct  </a:t>
            </a:r>
            <a:r>
              <a:rPr lang="en-US" sz="2000" dirty="0"/>
              <a:t>         2024</a:t>
            </a:r>
          </a:p>
          <a:p>
            <a:pPr>
              <a:buFont typeface="Arial" panose="020B0604020202020204" pitchFamily="34" charset="0"/>
              <a:buChar char="•"/>
            </a:pPr>
            <a:r>
              <a:rPr lang="en-US" sz="2000" dirty="0"/>
              <a:t>RevCom and SASB approval								   </a:t>
            </a:r>
            <a:r>
              <a:rPr lang="en-US" sz="2000" dirty="0">
                <a:solidFill>
                  <a:srgbClr val="FF0000"/>
                </a:solidFill>
              </a:rPr>
              <a:t>May=&gt;</a:t>
            </a:r>
            <a:r>
              <a:rPr lang="en-US" sz="2000" u="sng" dirty="0">
                <a:solidFill>
                  <a:srgbClr val="FF0000"/>
                </a:solidFill>
              </a:rPr>
              <a:t>Dec</a:t>
            </a:r>
            <a:r>
              <a:rPr lang="en-US" sz="2000" dirty="0"/>
              <a:t>           2024</a:t>
            </a:r>
          </a:p>
          <a:p>
            <a:pPr marL="0" indent="0"/>
            <a:endParaRPr lang="en-US" sz="1800" dirty="0"/>
          </a:p>
        </p:txBody>
      </p:sp>
      <p:sp>
        <p:nvSpPr>
          <p:cNvPr id="7" name="Footer Placeholder 6">
            <a:extLst>
              <a:ext uri="{FF2B5EF4-FFF2-40B4-BE49-F238E27FC236}">
                <a16:creationId xmlns:a16="http://schemas.microsoft.com/office/drawing/2014/main" id="{502A6E46-89E2-7A8F-1CCD-FA49D7A17FB9}"/>
              </a:ext>
            </a:extLst>
          </p:cNvPr>
          <p:cNvSpPr>
            <a:spLocks noGrp="1"/>
          </p:cNvSpPr>
          <p:nvPr>
            <p:ph type="ftr" idx="14"/>
          </p:nvPr>
        </p:nvSpPr>
        <p:spPr/>
        <p:txBody>
          <a:bodyPr/>
          <a:lstStyle/>
          <a:p>
            <a:r>
              <a:rPr lang="en-GB"/>
              <a:t>Alfred Asterjadhi, Qualcomm</a:t>
            </a:r>
            <a:endParaRPr lang="en-GB" dirty="0"/>
          </a:p>
        </p:txBody>
      </p:sp>
      <p:sp>
        <p:nvSpPr>
          <p:cNvPr id="8" name="Slide Number Placeholder 7">
            <a:extLst>
              <a:ext uri="{FF2B5EF4-FFF2-40B4-BE49-F238E27FC236}">
                <a16:creationId xmlns:a16="http://schemas.microsoft.com/office/drawing/2014/main" id="{7F6FB6EF-DBC9-E896-C293-A5D4AA88906E}"/>
              </a:ext>
            </a:extLst>
          </p:cNvPr>
          <p:cNvSpPr>
            <a:spLocks noGrp="1"/>
          </p:cNvSpPr>
          <p:nvPr>
            <p:ph type="sldNum" idx="12"/>
          </p:nvPr>
        </p:nvSpPr>
        <p:spPr/>
        <p:txBody>
          <a:bodyPr/>
          <a:lstStyle/>
          <a:p>
            <a:r>
              <a:rPr lang="en-GB"/>
              <a:t>Slide </a:t>
            </a:r>
            <a:fld id="{440F5867-744E-4AA6-B0ED-4C44D2DFBB7B}" type="slidenum">
              <a:rPr lang="en-GB" smtClean="0"/>
              <a:pPr/>
              <a:t>46</a:t>
            </a:fld>
            <a:endParaRPr lang="en-GB" dirty="0"/>
          </a:p>
        </p:txBody>
      </p:sp>
      <p:sp>
        <p:nvSpPr>
          <p:cNvPr id="9" name="Date Placeholder 8">
            <a:extLst>
              <a:ext uri="{FF2B5EF4-FFF2-40B4-BE49-F238E27FC236}">
                <a16:creationId xmlns:a16="http://schemas.microsoft.com/office/drawing/2014/main" id="{1CE6FCE8-5F25-24DC-BC5F-71E3DA7D5F12}"/>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17754705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txBox="1">
            <a:spLocks noChangeArrowheads="1"/>
          </p:cNvSpPr>
          <p:nvPr/>
        </p:nvSpPr>
        <p:spPr bwMode="auto">
          <a:xfrm>
            <a:off x="2209800" y="9144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800" b="1" i="0" u="none" strike="noStrike" kern="0" cap="none" spc="0" normalizeH="0" baseline="0" noProof="0" dirty="0">
                <a:ln>
                  <a:noFill/>
                </a:ln>
                <a:solidFill>
                  <a:srgbClr val="000000"/>
                </a:solidFill>
                <a:effectLst/>
                <a:uLnTx/>
                <a:uFillTx/>
                <a:latin typeface="Times New Roman"/>
                <a:ea typeface="+mj-ea"/>
                <a:cs typeface="+mj-cs"/>
              </a:rPr>
              <a:t>Task Group BF</a:t>
            </a:r>
            <a:br>
              <a:rPr kumimoji="0" lang="en-US" altLang="en-US" sz="2800" b="1" i="0" u="none" strike="noStrike" kern="0" cap="none" spc="0" normalizeH="0" baseline="0" noProof="0" dirty="0">
                <a:ln>
                  <a:noFill/>
                </a:ln>
                <a:solidFill>
                  <a:srgbClr val="000000"/>
                </a:solidFill>
                <a:effectLst/>
                <a:uLnTx/>
                <a:uFillTx/>
                <a:latin typeface="Times New Roman"/>
                <a:ea typeface="+mj-ea"/>
                <a:cs typeface="+mj-cs"/>
              </a:rPr>
            </a:br>
            <a:r>
              <a:rPr kumimoji="0" lang="en-US" altLang="zh-CN" sz="2800" b="1" i="0" u="none" strike="noStrike" kern="0" cap="none" spc="0" normalizeH="0" baseline="0" noProof="0" dirty="0">
                <a:ln>
                  <a:noFill/>
                </a:ln>
                <a:solidFill>
                  <a:srgbClr val="0000FF"/>
                </a:solidFill>
                <a:effectLst/>
                <a:uLnTx/>
                <a:uFillTx/>
                <a:latin typeface="Times New Roman"/>
                <a:ea typeface="+mj-ea"/>
                <a:cs typeface="+mj-cs"/>
              </a:rPr>
              <a:t>May </a:t>
            </a:r>
            <a:r>
              <a:rPr kumimoji="0" lang="en-US" altLang="en-US" sz="2800" b="1" i="0" u="none" strike="noStrike" kern="0" cap="none" spc="0" normalizeH="0" baseline="0" noProof="0" dirty="0">
                <a:ln>
                  <a:noFill/>
                </a:ln>
                <a:solidFill>
                  <a:srgbClr val="000000"/>
                </a:solidFill>
                <a:effectLst/>
                <a:uLnTx/>
                <a:uFillTx/>
                <a:latin typeface="Times New Roman"/>
                <a:ea typeface="+mj-ea"/>
                <a:cs typeface="+mj-cs"/>
              </a:rPr>
              <a:t>2023 Closing Report</a:t>
            </a:r>
            <a:endParaRPr kumimoji="0" lang="en-US" sz="2800" b="1" i="0" u="none" strike="sngStrike" kern="0" cap="none" spc="0" normalizeH="0" baseline="0" noProof="0" dirty="0">
              <a:ln>
                <a:noFill/>
              </a:ln>
              <a:solidFill>
                <a:srgbClr val="FF0000"/>
              </a:solidFill>
              <a:effectLst/>
              <a:uLnTx/>
              <a:uFillTx/>
              <a:latin typeface="Times New Roman"/>
              <a:ea typeface="+mj-ea"/>
              <a:cs typeface="+mj-cs"/>
            </a:endParaRPr>
          </a:p>
        </p:txBody>
      </p:sp>
      <p:sp>
        <p:nvSpPr>
          <p:cNvPr id="16" name="Rectangle 6"/>
          <p:cNvSpPr txBox="1">
            <a:spLocks noChangeArrowheads="1"/>
          </p:cNvSpPr>
          <p:nvPr/>
        </p:nvSpPr>
        <p:spPr bwMode="auto">
          <a:xfrm>
            <a:off x="2209800" y="2515232"/>
            <a:ext cx="7772400" cy="532769"/>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Times New Roman"/>
                <a:ea typeface="+mn-ea"/>
                <a:cs typeface="+mn-cs"/>
              </a:rPr>
              <a:t>Date:</a:t>
            </a:r>
            <a:r>
              <a:rPr kumimoji="0" lang="en-US" sz="2000" b="0" i="0" u="none" strike="noStrike" kern="0" cap="none" spc="0" normalizeH="0" baseline="0" noProof="0" dirty="0">
                <a:ln>
                  <a:noFill/>
                </a:ln>
                <a:solidFill>
                  <a:srgbClr val="000000"/>
                </a:solidFill>
                <a:effectLst/>
                <a:uLnTx/>
                <a:uFillTx/>
                <a:latin typeface="Times New Roman"/>
                <a:ea typeface="+mn-ea"/>
                <a:cs typeface="+mn-cs"/>
              </a:rPr>
              <a:t> 2023-05-18</a:t>
            </a:r>
          </a:p>
        </p:txBody>
      </p:sp>
      <p:sp>
        <p:nvSpPr>
          <p:cNvPr id="17" name="Rectangle 12"/>
          <p:cNvSpPr>
            <a:spLocks noChangeArrowheads="1"/>
          </p:cNvSpPr>
          <p:nvPr/>
        </p:nvSpPr>
        <p:spPr bwMode="auto">
          <a:xfrm>
            <a:off x="2209801" y="2614489"/>
            <a:ext cx="1368339" cy="250021"/>
          </a:xfrm>
          <a:prstGeom prst="rect">
            <a:avLst/>
          </a:prstGeom>
          <a:noFill/>
          <a:ln w="9525">
            <a:noFill/>
            <a:miter lim="800000"/>
            <a:headEnd/>
            <a:tailEnd/>
          </a:ln>
        </p:spPr>
        <p:txBody>
          <a:bodyPr lIns="92075" tIns="46038" rIns="92075" bIns="46038"/>
          <a:lstStyle/>
          <a:p>
            <a:pPr marL="342900" indent="-342900" defTabSz="914400">
              <a:spcBef>
                <a:spcPct val="20000"/>
              </a:spcBef>
              <a:buClrTx/>
              <a:buSzTx/>
              <a:buFontTx/>
              <a:buNone/>
            </a:pPr>
            <a:r>
              <a:rPr lang="en-US" sz="2000" b="1" dirty="0">
                <a:solidFill>
                  <a:srgbClr val="000000"/>
                </a:solidFill>
                <a:latin typeface="Times New Roman" pitchFamily="18" charset="0"/>
                <a:ea typeface="+mn-ea"/>
              </a:rPr>
              <a:t>Authors:</a:t>
            </a:r>
            <a:endParaRPr lang="en-US" sz="2000" dirty="0">
              <a:solidFill>
                <a:srgbClr val="000000"/>
              </a:solidFill>
              <a:latin typeface="Times New Roman" pitchFamily="18" charset="0"/>
              <a:ea typeface="+mn-ea"/>
            </a:endParaRPr>
          </a:p>
        </p:txBody>
      </p:sp>
      <p:graphicFrame>
        <p:nvGraphicFramePr>
          <p:cNvPr id="18" name="Table 8"/>
          <p:cNvGraphicFramePr>
            <a:graphicFrameLocks noGrp="1"/>
          </p:cNvGraphicFramePr>
          <p:nvPr>
            <p:extLst>
              <p:ext uri="{D42A27DB-BD31-4B8C-83A1-F6EECF244321}">
                <p14:modId xmlns:p14="http://schemas.microsoft.com/office/powerpoint/2010/main" val="2707295076"/>
              </p:ext>
            </p:extLst>
          </p:nvPr>
        </p:nvGraphicFramePr>
        <p:xfrm>
          <a:off x="2362200" y="3443108"/>
          <a:ext cx="7620000" cy="824092"/>
        </p:xfrm>
        <a:graphic>
          <a:graphicData uri="http://schemas.openxmlformats.org/drawingml/2006/table">
            <a:tbl>
              <a:tblPr firstRow="1" bandRow="1"/>
              <a:tblGrid>
                <a:gridCol w="1524000">
                  <a:extLst>
                    <a:ext uri="{9D8B030D-6E8A-4147-A177-3AD203B41FA5}">
                      <a16:colId xmlns:a16="http://schemas.microsoft.com/office/drawing/2014/main" val="20000"/>
                    </a:ext>
                  </a:extLst>
                </a:gridCol>
                <a:gridCol w="1203158">
                  <a:extLst>
                    <a:ext uri="{9D8B030D-6E8A-4147-A177-3AD203B41FA5}">
                      <a16:colId xmlns:a16="http://schemas.microsoft.com/office/drawing/2014/main" val="20001"/>
                    </a:ext>
                  </a:extLst>
                </a:gridCol>
                <a:gridCol w="2165684">
                  <a:extLst>
                    <a:ext uri="{9D8B030D-6E8A-4147-A177-3AD203B41FA5}">
                      <a16:colId xmlns:a16="http://schemas.microsoft.com/office/drawing/2014/main" val="20002"/>
                    </a:ext>
                  </a:extLst>
                </a:gridCol>
                <a:gridCol w="802105">
                  <a:extLst>
                    <a:ext uri="{9D8B030D-6E8A-4147-A177-3AD203B41FA5}">
                      <a16:colId xmlns:a16="http://schemas.microsoft.com/office/drawing/2014/main" val="20003"/>
                    </a:ext>
                  </a:extLst>
                </a:gridCol>
                <a:gridCol w="1925053">
                  <a:extLst>
                    <a:ext uri="{9D8B030D-6E8A-4147-A177-3AD203B41FA5}">
                      <a16:colId xmlns:a16="http://schemas.microsoft.com/office/drawing/2014/main" val="20004"/>
                    </a:ext>
                  </a:extLst>
                </a:gridCol>
              </a:tblGrid>
              <a:tr h="275452">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Name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Affiliation</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Address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Phone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Email</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275452">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n-lt"/>
                          <a:ea typeface="Times New Roman"/>
                          <a:cs typeface="Arial"/>
                        </a:rPr>
                        <a:t>Tony Xiao Han</a:t>
                      </a:r>
                      <a:endParaRPr lang="en-US" sz="1200" dirty="0">
                        <a:latin typeface="+mn-lt"/>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200" b="0" dirty="0">
                          <a:solidFill>
                            <a:srgbClr val="000000"/>
                          </a:solidFill>
                          <a:latin typeface="+mn-lt"/>
                          <a:ea typeface="Times New Roman"/>
                          <a:cs typeface="Arial"/>
                        </a:rPr>
                        <a:t>Huawei Technologies Co., Ltd.</a:t>
                      </a: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200" b="0" dirty="0">
                          <a:solidFill>
                            <a:srgbClr val="000000"/>
                          </a:solidFill>
                          <a:latin typeface="+mn-lt"/>
                          <a:ea typeface="Times New Roman"/>
                          <a:cs typeface="Arial"/>
                        </a:rPr>
                        <a:t>F3, Huawei Base, Shenzhen, China</a:t>
                      </a: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ea typeface="Times New Roman"/>
                          <a:cs typeface="Arial"/>
                        </a:rPr>
                        <a:t>Tony.hanxiao@huawei.com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10001"/>
                  </a:ext>
                </a:extLst>
              </a:tr>
            </a:tbl>
          </a:graphicData>
        </a:graphic>
      </p:graphicFrame>
      <p:sp>
        <p:nvSpPr>
          <p:cNvPr id="2" name="Footer Placeholder 1">
            <a:extLst>
              <a:ext uri="{FF2B5EF4-FFF2-40B4-BE49-F238E27FC236}">
                <a16:creationId xmlns:a16="http://schemas.microsoft.com/office/drawing/2014/main" id="{1DFDA312-D4A2-5DDC-D0D1-FE6556D369CE}"/>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0596AC7D-C3E3-6499-B63A-2B9563C658DD}"/>
              </a:ext>
            </a:extLst>
          </p:cNvPr>
          <p:cNvSpPr>
            <a:spLocks noGrp="1"/>
          </p:cNvSpPr>
          <p:nvPr>
            <p:ph type="sldNum" idx="12"/>
          </p:nvPr>
        </p:nvSpPr>
        <p:spPr/>
        <p:txBody>
          <a:bodyPr/>
          <a:lstStyle/>
          <a:p>
            <a:r>
              <a:rPr lang="en-GB"/>
              <a:t>Slide </a:t>
            </a:r>
            <a:fld id="{440F5867-744E-4AA6-B0ED-4C44D2DFBB7B}" type="slidenum">
              <a:rPr lang="en-GB" smtClean="0"/>
              <a:pPr/>
              <a:t>47</a:t>
            </a:fld>
            <a:endParaRPr lang="en-GB" dirty="0"/>
          </a:p>
        </p:txBody>
      </p:sp>
      <p:sp>
        <p:nvSpPr>
          <p:cNvPr id="4" name="Date Placeholder 3">
            <a:extLst>
              <a:ext uri="{FF2B5EF4-FFF2-40B4-BE49-F238E27FC236}">
                <a16:creationId xmlns:a16="http://schemas.microsoft.com/office/drawing/2014/main" id="{DF7657BF-B6D5-D784-0858-3E78B6A4BE95}"/>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372990116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914401" y="685801"/>
            <a:ext cx="10363200" cy="457200"/>
          </a:xfrm>
        </p:spPr>
        <p:txBody>
          <a:bodyPr/>
          <a:lstStyle/>
          <a:p>
            <a:r>
              <a:rPr lang="en-US" sz="2800" dirty="0"/>
              <a:t>Abstract</a:t>
            </a:r>
          </a:p>
        </p:txBody>
      </p:sp>
      <p:sp>
        <p:nvSpPr>
          <p:cNvPr id="9" name="Content Placeholder 2"/>
          <p:cNvSpPr txBox="1">
            <a:spLocks noChangeArrowheads="1"/>
          </p:cNvSpPr>
          <p:nvPr/>
        </p:nvSpPr>
        <p:spPr bwMode="auto">
          <a:xfrm>
            <a:off x="914400" y="1325058"/>
            <a:ext cx="10363200" cy="499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indent="-342900" algn="just">
              <a:spcBef>
                <a:spcPct val="20000"/>
              </a:spcBef>
            </a:pPr>
            <a:r>
              <a:rPr lang="en-US" altLang="en-US" sz="2400" b="1" kern="0" dirty="0">
                <a:solidFill>
                  <a:srgbClr val="000000"/>
                </a:solidFill>
                <a:latin typeface="Times New Roman"/>
                <a:ea typeface="MS PGothic" pitchFamily="34" charset="-128"/>
              </a:rPr>
              <a:t>This document is the closing report for </a:t>
            </a:r>
            <a:r>
              <a:rPr lang="en-US" altLang="zh-CN" sz="2400" b="1" kern="0" dirty="0">
                <a:solidFill>
                  <a:srgbClr val="000000"/>
                </a:solidFill>
                <a:latin typeface="Times New Roman"/>
                <a:ea typeface="MS PGothic" pitchFamily="34" charset="-128"/>
              </a:rPr>
              <a:t>Task Group BF </a:t>
            </a:r>
            <a:r>
              <a:rPr lang="en-US" altLang="en-US" sz="2400" b="1" kern="0" dirty="0">
                <a:solidFill>
                  <a:srgbClr val="000000"/>
                </a:solidFill>
                <a:latin typeface="Times New Roman"/>
                <a:ea typeface="MS PGothic" pitchFamily="34" charset="-128"/>
              </a:rPr>
              <a:t>for the </a:t>
            </a:r>
            <a:r>
              <a:rPr lang="en-US" altLang="zh-CN" b="1" kern="0" dirty="0">
                <a:solidFill>
                  <a:srgbClr val="0000FF"/>
                </a:solidFill>
                <a:latin typeface="Times New Roman"/>
              </a:rPr>
              <a:t>May </a:t>
            </a:r>
            <a:r>
              <a:rPr lang="en-US" altLang="zh-CN" sz="2400" b="1" kern="0" dirty="0">
                <a:solidFill>
                  <a:srgbClr val="0000FF"/>
                </a:solidFill>
                <a:latin typeface="Times New Roman"/>
                <a:ea typeface="MS PGothic" pitchFamily="34" charset="-128"/>
              </a:rPr>
              <a:t>2023 </a:t>
            </a:r>
            <a:r>
              <a:rPr lang="en-US" altLang="en-US" sz="2400" b="1" kern="0" dirty="0">
                <a:solidFill>
                  <a:srgbClr val="000000"/>
                </a:solidFill>
                <a:latin typeface="Times New Roman"/>
                <a:ea typeface="MS PGothic" pitchFamily="34" charset="-128"/>
              </a:rPr>
              <a:t>session.</a:t>
            </a:r>
          </a:p>
        </p:txBody>
      </p:sp>
      <p:sp>
        <p:nvSpPr>
          <p:cNvPr id="2" name="Footer Placeholder 1">
            <a:extLst>
              <a:ext uri="{FF2B5EF4-FFF2-40B4-BE49-F238E27FC236}">
                <a16:creationId xmlns:a16="http://schemas.microsoft.com/office/drawing/2014/main" id="{4FB38C66-5450-4EDF-3C98-BD1F859AB693}"/>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A7FB6863-F26A-0984-FC51-FA33B73DF8D6}"/>
              </a:ext>
            </a:extLst>
          </p:cNvPr>
          <p:cNvSpPr>
            <a:spLocks noGrp="1"/>
          </p:cNvSpPr>
          <p:nvPr>
            <p:ph type="sldNum" idx="12"/>
          </p:nvPr>
        </p:nvSpPr>
        <p:spPr/>
        <p:txBody>
          <a:bodyPr/>
          <a:lstStyle/>
          <a:p>
            <a:r>
              <a:rPr lang="en-GB"/>
              <a:t>Slide </a:t>
            </a:r>
            <a:fld id="{440F5867-744E-4AA6-B0ED-4C44D2DFBB7B}" type="slidenum">
              <a:rPr lang="en-GB" smtClean="0"/>
              <a:pPr/>
              <a:t>48</a:t>
            </a:fld>
            <a:endParaRPr lang="en-GB" dirty="0"/>
          </a:p>
        </p:txBody>
      </p:sp>
      <p:sp>
        <p:nvSpPr>
          <p:cNvPr id="4" name="Date Placeholder 3">
            <a:extLst>
              <a:ext uri="{FF2B5EF4-FFF2-40B4-BE49-F238E27FC236}">
                <a16:creationId xmlns:a16="http://schemas.microsoft.com/office/drawing/2014/main" id="{B3D173F2-AB9C-1DC1-E822-1C1F9CFE9AD9}"/>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234916030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685799"/>
          </a:xfrm>
        </p:spPr>
        <p:txBody>
          <a:bodyPr/>
          <a:lstStyle/>
          <a:p>
            <a:r>
              <a:rPr lang="en-US" altLang="zh-CN" dirty="0" err="1"/>
              <a:t>TGbf</a:t>
            </a:r>
            <a:r>
              <a:rPr lang="en-US" altLang="zh-CN" dirty="0"/>
              <a:t> (WLAN Sensing)</a:t>
            </a:r>
            <a:r>
              <a:rPr lang="en-US" dirty="0"/>
              <a:t>–</a:t>
            </a:r>
            <a:r>
              <a:rPr lang="en-US" altLang="zh-CN" dirty="0"/>
              <a:t> </a:t>
            </a:r>
            <a:r>
              <a:rPr lang="en-US" altLang="zh-CN" dirty="0">
                <a:solidFill>
                  <a:srgbClr val="0000FF"/>
                </a:solidFill>
              </a:rPr>
              <a:t>May </a:t>
            </a:r>
            <a:r>
              <a:rPr lang="en-US" dirty="0"/>
              <a:t>2023</a:t>
            </a:r>
            <a:endParaRPr lang="en-GB" dirty="0"/>
          </a:p>
        </p:txBody>
      </p:sp>
      <p:sp>
        <p:nvSpPr>
          <p:cNvPr id="9218" name="Rectangle 2"/>
          <p:cNvSpPr>
            <a:spLocks noGrp="1" noChangeArrowheads="1"/>
          </p:cNvSpPr>
          <p:nvPr>
            <p:ph idx="1"/>
          </p:nvPr>
        </p:nvSpPr>
        <p:spPr>
          <a:xfrm>
            <a:off x="533401" y="1371600"/>
            <a:ext cx="7315200" cy="4953000"/>
          </a:xfrm>
          <a:ln/>
        </p:spPr>
        <p:txBody>
          <a:bodyPr/>
          <a:lstStyle/>
          <a:p>
            <a:pPr algn="just">
              <a:spcBef>
                <a:spcPts val="0"/>
              </a:spcBef>
              <a:spcAft>
                <a:spcPts val="600"/>
              </a:spcAft>
              <a:buFont typeface="Arial" panose="020B0604020202020204" pitchFamily="34" charset="0"/>
              <a:buChar char="•"/>
            </a:pPr>
            <a:r>
              <a:rPr lang="en-US" altLang="zh-CN" dirty="0"/>
              <a:t>Progress during </a:t>
            </a:r>
            <a:r>
              <a:rPr lang="en-US" altLang="zh-CN" dirty="0">
                <a:solidFill>
                  <a:srgbClr val="0000FF"/>
                </a:solidFill>
              </a:rPr>
              <a:t>May </a:t>
            </a:r>
            <a:r>
              <a:rPr lang="en-US" altLang="zh-CN" dirty="0"/>
              <a:t>2023 session</a:t>
            </a:r>
          </a:p>
          <a:p>
            <a:pPr marL="720725" lvl="1" indent="-342900" algn="just">
              <a:spcBef>
                <a:spcPts val="0"/>
              </a:spcBef>
              <a:spcAft>
                <a:spcPts val="600"/>
              </a:spcAft>
              <a:buFont typeface="Times New Roman" panose="02020603050405020304" pitchFamily="18" charset="0"/>
              <a:buChar char="−"/>
            </a:pPr>
            <a:r>
              <a:rPr lang="en-US" altLang="zh-CN" dirty="0">
                <a:solidFill>
                  <a:srgbClr val="0000FF"/>
                </a:solidFill>
              </a:rPr>
              <a:t>7</a:t>
            </a:r>
            <a:r>
              <a:rPr lang="en-US" altLang="zh-CN" dirty="0"/>
              <a:t> teleconference calls scheduled for </a:t>
            </a:r>
            <a:r>
              <a:rPr lang="en-US" altLang="zh-CN" dirty="0" err="1"/>
              <a:t>TGbf</a:t>
            </a:r>
            <a:r>
              <a:rPr lang="en-US" altLang="zh-CN" dirty="0"/>
              <a:t> (</a:t>
            </a:r>
            <a:r>
              <a:rPr lang="en-US" altLang="zh-CN" dirty="0">
                <a:solidFill>
                  <a:srgbClr val="0000FF"/>
                </a:solidFill>
              </a:rPr>
              <a:t>May 15 AM2 &amp; PM 2, 16 AM1 &amp; AM2, 17 AM1 &amp; AM2, 18 AM1 &amp; AM2</a:t>
            </a:r>
            <a:r>
              <a:rPr lang="en-US" altLang="zh-CN" dirty="0"/>
              <a:t>)</a:t>
            </a:r>
          </a:p>
          <a:p>
            <a:pPr marL="720725" lvl="1" indent="-342900" algn="just">
              <a:spcBef>
                <a:spcPts val="0"/>
              </a:spcBef>
              <a:spcAft>
                <a:spcPts val="600"/>
              </a:spcAft>
              <a:buFont typeface="Times New Roman" panose="02020603050405020304" pitchFamily="18" charset="0"/>
              <a:buChar char="−"/>
            </a:pPr>
            <a:r>
              <a:rPr lang="en-US" altLang="zh-CN" dirty="0">
                <a:solidFill>
                  <a:srgbClr val="0000FF"/>
                </a:solidFill>
              </a:rPr>
              <a:t>Comment resolution </a:t>
            </a:r>
            <a:r>
              <a:rPr lang="en-US" altLang="zh-CN" dirty="0"/>
              <a:t>for D1.0 (LB272)</a:t>
            </a:r>
          </a:p>
          <a:p>
            <a:pPr marL="1120775" lvl="2" indent="-342900" algn="just">
              <a:spcBef>
                <a:spcPts val="0"/>
              </a:spcBef>
              <a:spcAft>
                <a:spcPts val="600"/>
              </a:spcAft>
              <a:buSzPct val="50000"/>
              <a:buFont typeface="Wingdings" panose="05000000000000000000" pitchFamily="2" charset="2"/>
              <a:buChar char="n"/>
            </a:pPr>
            <a:r>
              <a:rPr lang="en-US" altLang="zh-CN" dirty="0"/>
              <a:t>the Comment resolution for </a:t>
            </a:r>
            <a:r>
              <a:rPr lang="en-US" altLang="zh-CN" dirty="0">
                <a:solidFill>
                  <a:srgbClr val="FF0000"/>
                </a:solidFill>
              </a:rPr>
              <a:t>226 </a:t>
            </a:r>
            <a:r>
              <a:rPr lang="en-US" altLang="zh-CN" dirty="0"/>
              <a:t>CID are </a:t>
            </a:r>
            <a:r>
              <a:rPr lang="en-US" altLang="zh-CN" dirty="0">
                <a:solidFill>
                  <a:srgbClr val="0000FF"/>
                </a:solidFill>
              </a:rPr>
              <a:t>newly</a:t>
            </a:r>
            <a:r>
              <a:rPr lang="en-US" altLang="zh-CN" dirty="0"/>
              <a:t> approved </a:t>
            </a:r>
            <a:r>
              <a:rPr lang="en-US" altLang="zh-CN" dirty="0">
                <a:solidFill>
                  <a:schemeClr val="tx1"/>
                </a:solidFill>
              </a:rPr>
              <a:t>or </a:t>
            </a:r>
            <a:r>
              <a:rPr lang="en-US" altLang="zh-CN" dirty="0">
                <a:solidFill>
                  <a:srgbClr val="0000FF"/>
                </a:solidFill>
              </a:rPr>
              <a:t>marked</a:t>
            </a:r>
            <a:r>
              <a:rPr lang="en-US" altLang="zh-CN" dirty="0">
                <a:solidFill>
                  <a:schemeClr val="tx1"/>
                </a:solidFill>
              </a:rPr>
              <a:t> as “ready for motion” </a:t>
            </a:r>
            <a:endParaRPr lang="en-US" altLang="zh-CN" dirty="0"/>
          </a:p>
          <a:p>
            <a:pPr marL="1120775" lvl="2" indent="-342900" algn="just">
              <a:spcBef>
                <a:spcPts val="0"/>
              </a:spcBef>
              <a:spcAft>
                <a:spcPts val="600"/>
              </a:spcAft>
              <a:buSzPct val="50000"/>
              <a:buFont typeface="Wingdings" panose="05000000000000000000" pitchFamily="2" charset="2"/>
              <a:buChar char="n"/>
            </a:pPr>
            <a:r>
              <a:rPr lang="en-US" altLang="zh-CN" dirty="0">
                <a:solidFill>
                  <a:srgbClr val="FF0000"/>
                </a:solidFill>
              </a:rPr>
              <a:t>56.682 </a:t>
            </a:r>
            <a:r>
              <a:rPr lang="en-US" altLang="zh-CN" dirty="0">
                <a:solidFill>
                  <a:schemeClr val="tx1"/>
                </a:solidFill>
              </a:rPr>
              <a:t>% of all LB272 comments are now resolved or marked as “ready for motion” </a:t>
            </a:r>
          </a:p>
          <a:p>
            <a:pPr marL="1120775" lvl="2" indent="-342900" algn="just">
              <a:spcBef>
                <a:spcPts val="0"/>
              </a:spcBef>
              <a:spcAft>
                <a:spcPts val="600"/>
              </a:spcAft>
              <a:buSzPct val="50000"/>
              <a:buFont typeface="Wingdings" panose="05000000000000000000" pitchFamily="2" charset="2"/>
              <a:buChar char="n"/>
            </a:pPr>
            <a:r>
              <a:rPr lang="en-US" altLang="zh-CN" dirty="0">
                <a:solidFill>
                  <a:schemeClr val="tx1"/>
                </a:solidFill>
              </a:rPr>
              <a:t>(</a:t>
            </a:r>
            <a:r>
              <a:rPr lang="en-US" altLang="zh-CN" dirty="0">
                <a:solidFill>
                  <a:srgbClr val="FF0000"/>
                </a:solidFill>
              </a:rPr>
              <a:t>738</a:t>
            </a:r>
            <a:r>
              <a:rPr lang="en-US" altLang="zh-CN" dirty="0">
                <a:solidFill>
                  <a:schemeClr val="tx1"/>
                </a:solidFill>
              </a:rPr>
              <a:t>/1302, Please refer to the figure)</a:t>
            </a:r>
          </a:p>
          <a:p>
            <a:pPr marL="1657350" lvl="3" indent="-342900" algn="just">
              <a:spcBef>
                <a:spcPts val="0"/>
              </a:spcBef>
              <a:spcAft>
                <a:spcPts val="600"/>
              </a:spcAft>
              <a:buFont typeface="Arial" panose="020B0604020202020204" pitchFamily="34" charset="0"/>
              <a:buChar char="•"/>
            </a:pPr>
            <a:endParaRPr lang="en-US" sz="1200" dirty="0"/>
          </a:p>
          <a:p>
            <a:pPr algn="just">
              <a:spcBef>
                <a:spcPts val="0"/>
              </a:spcBef>
              <a:spcAft>
                <a:spcPts val="600"/>
              </a:spcAft>
              <a:buFont typeface="Arial" panose="020B0604020202020204" pitchFamily="34" charset="0"/>
              <a:buChar char="•"/>
            </a:pPr>
            <a:r>
              <a:rPr lang="en-US" altLang="zh-CN" dirty="0"/>
              <a:t>Goals for the next two months</a:t>
            </a:r>
          </a:p>
          <a:p>
            <a:pPr marL="720725" lvl="1" indent="-342900" algn="just">
              <a:spcBef>
                <a:spcPts val="0"/>
              </a:spcBef>
              <a:spcAft>
                <a:spcPts val="0"/>
              </a:spcAft>
              <a:buFont typeface="Times New Roman" panose="02020603050405020304" pitchFamily="18" charset="0"/>
              <a:buChar char="−"/>
            </a:pPr>
            <a:r>
              <a:rPr lang="en-US" altLang="zh-CN" dirty="0"/>
              <a:t>Continue </a:t>
            </a:r>
            <a:r>
              <a:rPr lang="en-US" altLang="zh-CN" dirty="0">
                <a:solidFill>
                  <a:srgbClr val="0000FF"/>
                </a:solidFill>
              </a:rPr>
              <a:t>comment resolution </a:t>
            </a:r>
            <a:r>
              <a:rPr lang="en-US" altLang="zh-CN" dirty="0"/>
              <a:t>for D1.0 (LB272)</a:t>
            </a:r>
          </a:p>
          <a:p>
            <a:pPr marL="720725" lvl="1" indent="-342900" algn="just">
              <a:spcBef>
                <a:spcPts val="0"/>
              </a:spcBef>
              <a:spcAft>
                <a:spcPts val="0"/>
              </a:spcAft>
              <a:buFont typeface="Times New Roman" panose="02020603050405020304" pitchFamily="18" charset="0"/>
              <a:buChar char="−"/>
            </a:pPr>
            <a:r>
              <a:rPr lang="en-US" altLang="zh-CN" dirty="0"/>
              <a:t>Requested </a:t>
            </a:r>
            <a:r>
              <a:rPr lang="en-US" altLang="zh-CN" dirty="0">
                <a:solidFill>
                  <a:srgbClr val="0000FF"/>
                </a:solidFill>
              </a:rPr>
              <a:t>2</a:t>
            </a:r>
            <a:r>
              <a:rPr lang="en-US" altLang="zh-CN" dirty="0"/>
              <a:t> calls per week</a:t>
            </a:r>
          </a:p>
          <a:p>
            <a:pPr marL="720725" lvl="1" indent="-342900" algn="just">
              <a:spcBef>
                <a:spcPts val="0"/>
              </a:spcBef>
              <a:spcAft>
                <a:spcPts val="0"/>
              </a:spcAft>
              <a:buFont typeface="Times New Roman" panose="02020603050405020304" pitchFamily="18" charset="0"/>
              <a:buChar char="−"/>
            </a:pPr>
            <a:r>
              <a:rPr lang="en-US" altLang="zh-CN" dirty="0"/>
              <a:t>Requested </a:t>
            </a:r>
            <a:r>
              <a:rPr lang="en-US" altLang="zh-CN" dirty="0" err="1"/>
              <a:t>TGbf</a:t>
            </a:r>
            <a:r>
              <a:rPr lang="en-US" altLang="zh-CN" dirty="0"/>
              <a:t> ad-hoc meeting on </a:t>
            </a:r>
            <a:r>
              <a:rPr lang="en-US" altLang="zh-CN" dirty="0">
                <a:solidFill>
                  <a:srgbClr val="0000FF"/>
                </a:solidFill>
              </a:rPr>
              <a:t>July 6, 7, 8</a:t>
            </a:r>
            <a:r>
              <a:rPr lang="en-US" altLang="zh-CN" dirty="0"/>
              <a:t>, 2023, in the </a:t>
            </a:r>
            <a:r>
              <a:rPr lang="en-US" altLang="zh-CN" dirty="0">
                <a:solidFill>
                  <a:srgbClr val="0000FF"/>
                </a:solidFill>
              </a:rPr>
              <a:t>Ericsson Office, Lund, Sweden </a:t>
            </a:r>
          </a:p>
        </p:txBody>
      </p:sp>
      <p:graphicFrame>
        <p:nvGraphicFramePr>
          <p:cNvPr id="7" name="Chart 6">
            <a:extLst>
              <a:ext uri="{FF2B5EF4-FFF2-40B4-BE49-F238E27FC236}">
                <a16:creationId xmlns:a16="http://schemas.microsoft.com/office/drawing/2014/main" id="{C0807CB6-20C1-45B5-8F67-26150D548148}"/>
              </a:ext>
            </a:extLst>
          </p:cNvPr>
          <p:cNvGraphicFramePr/>
          <p:nvPr>
            <p:extLst>
              <p:ext uri="{D42A27DB-BD31-4B8C-83A1-F6EECF244321}">
                <p14:modId xmlns:p14="http://schemas.microsoft.com/office/powerpoint/2010/main" val="2915559362"/>
              </p:ext>
            </p:extLst>
          </p:nvPr>
        </p:nvGraphicFramePr>
        <p:xfrm>
          <a:off x="8001000" y="2209800"/>
          <a:ext cx="39624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a:extLst>
              <a:ext uri="{FF2B5EF4-FFF2-40B4-BE49-F238E27FC236}">
                <a16:creationId xmlns:a16="http://schemas.microsoft.com/office/drawing/2014/main" id="{B23EC542-6E83-CFF7-95C7-782D4C572F6C}"/>
              </a:ext>
            </a:extLst>
          </p:cNvPr>
          <p:cNvSpPr>
            <a:spLocks noGrp="1"/>
          </p:cNvSpPr>
          <p:nvPr>
            <p:ph type="ftr" idx="14"/>
          </p:nvPr>
        </p:nvSpPr>
        <p:spPr/>
        <p:txBody>
          <a:bodyPr/>
          <a:lstStyle/>
          <a:p>
            <a:r>
              <a:rPr lang="en-GB"/>
              <a:t>Tony Xiao Han, Huawei</a:t>
            </a:r>
            <a:endParaRPr lang="en-GB" dirty="0"/>
          </a:p>
        </p:txBody>
      </p:sp>
      <p:sp>
        <p:nvSpPr>
          <p:cNvPr id="4" name="Slide Number Placeholder 3">
            <a:extLst>
              <a:ext uri="{FF2B5EF4-FFF2-40B4-BE49-F238E27FC236}">
                <a16:creationId xmlns:a16="http://schemas.microsoft.com/office/drawing/2014/main" id="{AC55A739-33F4-1FA9-CAFC-89D63F946A17}"/>
              </a:ext>
            </a:extLst>
          </p:cNvPr>
          <p:cNvSpPr>
            <a:spLocks noGrp="1"/>
          </p:cNvSpPr>
          <p:nvPr>
            <p:ph type="sldNum" idx="12"/>
          </p:nvPr>
        </p:nvSpPr>
        <p:spPr/>
        <p:txBody>
          <a:bodyPr/>
          <a:lstStyle/>
          <a:p>
            <a:r>
              <a:rPr lang="en-GB"/>
              <a:t>Slide </a:t>
            </a:r>
            <a:fld id="{440F5867-744E-4AA6-B0ED-4C44D2DFBB7B}" type="slidenum">
              <a:rPr lang="en-GB" smtClean="0"/>
              <a:pPr/>
              <a:t>49</a:t>
            </a:fld>
            <a:endParaRPr lang="en-GB" dirty="0"/>
          </a:p>
        </p:txBody>
      </p:sp>
      <p:sp>
        <p:nvSpPr>
          <p:cNvPr id="8" name="Date Placeholder 7">
            <a:extLst>
              <a:ext uri="{FF2B5EF4-FFF2-40B4-BE49-F238E27FC236}">
                <a16:creationId xmlns:a16="http://schemas.microsoft.com/office/drawing/2014/main" id="{AC5BBD95-7C23-8FCC-9FA1-1B50C9DAD8BB}"/>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4323645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886797-8C70-4EB1-8875-218F36C8C491}"/>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May 2023</a:t>
            </a:r>
          </a:p>
        </p:txBody>
      </p:sp>
      <p:sp>
        <p:nvSpPr>
          <p:cNvPr id="5" name="Footer Placeholder 4">
            <a:extLst>
              <a:ext uri="{FF2B5EF4-FFF2-40B4-BE49-F238E27FC236}">
                <a16:creationId xmlns:a16="http://schemas.microsoft.com/office/drawing/2014/main" id="{B9D96BD3-8C66-476D-BEED-D489DD0A32AD}"/>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6" name="Slide Number Placeholder 5">
            <a:extLst>
              <a:ext uri="{FF2B5EF4-FFF2-40B4-BE49-F238E27FC236}">
                <a16:creationId xmlns:a16="http://schemas.microsoft.com/office/drawing/2014/main" id="{C3613AD6-2F43-41F2-BCA7-AB796FA2EE5A}"/>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5</a:t>
            </a:fld>
            <a:endParaRPr lang="en-US"/>
          </a:p>
        </p:txBody>
      </p:sp>
      <p:pic>
        <p:nvPicPr>
          <p:cNvPr id="13" name="Picture 12">
            <a:extLst>
              <a:ext uri="{FF2B5EF4-FFF2-40B4-BE49-F238E27FC236}">
                <a16:creationId xmlns:a16="http://schemas.microsoft.com/office/drawing/2014/main" id="{4C841E41-E51F-B772-E2CB-0F60828619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6235" y="674750"/>
            <a:ext cx="10543765" cy="5761651"/>
          </a:xfrm>
          <a:prstGeom prst="rect">
            <a:avLst/>
          </a:prstGeom>
        </p:spPr>
      </p:pic>
    </p:spTree>
    <p:extLst>
      <p:ext uri="{BB962C8B-B14F-4D97-AF65-F5344CB8AC3E}">
        <p14:creationId xmlns:p14="http://schemas.microsoft.com/office/powerpoint/2010/main" val="28059853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218" y="853201"/>
            <a:ext cx="4645181" cy="457199"/>
          </a:xfrm>
        </p:spPr>
        <p:txBody>
          <a:bodyPr/>
          <a:lstStyle/>
          <a:p>
            <a:r>
              <a:rPr lang="en-US" altLang="zh-CN" sz="2400" dirty="0" err="1">
                <a:solidFill>
                  <a:schemeClr val="tx1"/>
                </a:solidFill>
              </a:rPr>
              <a:t>TGbf</a:t>
            </a:r>
            <a:r>
              <a:rPr lang="en-US" altLang="zh-CN" sz="2400" dirty="0">
                <a:solidFill>
                  <a:schemeClr val="tx1"/>
                </a:solidFill>
              </a:rPr>
              <a:t> Timeline (Updated)</a:t>
            </a:r>
          </a:p>
        </p:txBody>
      </p:sp>
      <p:sp>
        <p:nvSpPr>
          <p:cNvPr id="8" name="Rectangle 3"/>
          <p:cNvSpPr txBox="1">
            <a:spLocks noChangeArrowheads="1"/>
          </p:cNvSpPr>
          <p:nvPr/>
        </p:nvSpPr>
        <p:spPr bwMode="auto">
          <a:xfrm>
            <a:off x="457201" y="1485900"/>
            <a:ext cx="5638799"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161925" lvl="1" indent="-233363" algn="just" defTabSz="685800" eaLnBrk="1" fontAlgn="auto" hangingPunct="1">
              <a:spcBef>
                <a:spcPts val="200"/>
              </a:spcBef>
              <a:spcAft>
                <a:spcPts val="600"/>
              </a:spcAft>
              <a:defRPr/>
            </a:pPr>
            <a:r>
              <a:rPr lang="en-US" altLang="zh-CN" sz="1400" kern="0" dirty="0">
                <a:solidFill>
                  <a:srgbClr val="00B050"/>
                </a:solidFill>
              </a:rPr>
              <a:t>PAR approved			Sep 2020</a:t>
            </a:r>
          </a:p>
          <a:p>
            <a:pPr marL="161925" lvl="1" indent="-233363" algn="just" defTabSz="685800" eaLnBrk="1" fontAlgn="auto" hangingPunct="1">
              <a:spcBef>
                <a:spcPts val="200"/>
              </a:spcBef>
              <a:spcAft>
                <a:spcPts val="600"/>
              </a:spcAft>
              <a:defRPr/>
            </a:pPr>
            <a:r>
              <a:rPr lang="en-US" altLang="zh-CN" sz="1400" kern="0" dirty="0">
                <a:solidFill>
                  <a:srgbClr val="00B050"/>
                </a:solidFill>
              </a:rPr>
              <a:t>First TG meeting		Oct 2020</a:t>
            </a:r>
          </a:p>
          <a:p>
            <a:pPr marL="212725" lvl="1" indent="-212725" algn="just" defTabSz="685800" eaLnBrk="1" fontAlgn="auto" hangingPunct="1">
              <a:spcBef>
                <a:spcPts val="200"/>
              </a:spcBef>
              <a:spcAft>
                <a:spcPts val="600"/>
              </a:spcAft>
              <a:buFont typeface="微软雅黑" panose="020B0503020204020204" pitchFamily="34" charset="-122"/>
              <a:buChar char="–"/>
              <a:defRPr/>
            </a:pPr>
            <a:r>
              <a:rPr lang="en-US" altLang="zh-CN" sz="1400" kern="0" dirty="0">
                <a:solidFill>
                  <a:srgbClr val="00B050"/>
                </a:solidFill>
              </a:rPr>
              <a:t>Comment Collection (D0.1)	</a:t>
            </a:r>
            <a:r>
              <a:rPr lang="en-US" altLang="zh-CN" sz="1400" i="1" strike="sngStrike" kern="0" dirty="0">
                <a:solidFill>
                  <a:schemeClr val="bg1">
                    <a:lumMod val="50000"/>
                  </a:schemeClr>
                </a:solidFill>
              </a:rPr>
              <a:t>Jan 2022</a:t>
            </a:r>
            <a:r>
              <a:rPr lang="en-US" altLang="zh-CN" sz="1400" i="1" strike="sngStrike" kern="0" dirty="0">
                <a:solidFill>
                  <a:schemeClr val="bg1">
                    <a:lumMod val="50000"/>
                  </a:schemeClr>
                </a:solidFill>
                <a:sym typeface="Wingdings" panose="05000000000000000000" pitchFamily="2" charset="2"/>
              </a:rPr>
              <a:t>Mar 2022</a:t>
            </a:r>
          </a:p>
          <a:p>
            <a:pPr marL="0" lvl="1" indent="0" algn="just" defTabSz="685800" eaLnBrk="1" fontAlgn="auto" hangingPunct="1">
              <a:spcBef>
                <a:spcPts val="200"/>
              </a:spcBef>
              <a:spcAft>
                <a:spcPts val="600"/>
              </a:spcAft>
              <a:buNone/>
              <a:defRPr/>
            </a:pPr>
            <a:r>
              <a:rPr lang="en-US" altLang="zh-CN" sz="1400" i="1" kern="0" dirty="0">
                <a:solidFill>
                  <a:schemeClr val="bg1">
                    <a:lumMod val="50000"/>
                  </a:schemeClr>
                </a:solidFill>
                <a:sym typeface="Wingdings" panose="05000000000000000000" pitchFamily="2" charset="2"/>
              </a:rPr>
              <a:t>				 </a:t>
            </a:r>
            <a:r>
              <a:rPr lang="en-US" altLang="zh-CN" sz="1400" i="1" kern="0" dirty="0">
                <a:solidFill>
                  <a:srgbClr val="00B050"/>
                </a:solidFill>
                <a:sym typeface="Wingdings" panose="05000000000000000000" pitchFamily="2" charset="2"/>
              </a:rPr>
              <a:t> April 2022</a:t>
            </a:r>
            <a:endParaRPr lang="en-US" altLang="zh-CN" sz="1400" i="1" kern="0" dirty="0">
              <a:solidFill>
                <a:srgbClr val="00B050"/>
              </a:solidFill>
            </a:endParaRPr>
          </a:p>
          <a:p>
            <a:pPr marL="212725" lvl="1" indent="-212725" algn="just" defTabSz="685800" eaLnBrk="1" fontAlgn="auto" hangingPunct="1">
              <a:spcBef>
                <a:spcPts val="200"/>
              </a:spcBef>
              <a:spcAft>
                <a:spcPts val="600"/>
              </a:spcAft>
              <a:buFont typeface="Wingdings" panose="05000000000000000000" pitchFamily="2" charset="2"/>
              <a:buChar char="Ø"/>
              <a:defRPr/>
            </a:pPr>
            <a:r>
              <a:rPr lang="en-US" altLang="zh-CN" sz="1400" kern="0" dirty="0">
                <a:solidFill>
                  <a:srgbClr val="00B050"/>
                </a:solidFill>
              </a:rPr>
              <a:t>Initial Letter Ballot (D1.0)</a:t>
            </a:r>
            <a:r>
              <a:rPr lang="en-US" altLang="zh-CN" sz="1400" kern="0" dirty="0">
                <a:solidFill>
                  <a:srgbClr val="FF0000"/>
                </a:solidFill>
              </a:rPr>
              <a:t>	</a:t>
            </a:r>
            <a:r>
              <a:rPr lang="en-US" altLang="zh-CN" sz="1400" i="1" strike="sngStrike" kern="0" dirty="0">
                <a:solidFill>
                  <a:schemeClr val="bg1">
                    <a:lumMod val="50000"/>
                  </a:schemeClr>
                </a:solidFill>
              </a:rPr>
              <a:t>Jul 2022</a:t>
            </a:r>
            <a:r>
              <a:rPr lang="en-US" altLang="zh-CN" sz="1400" i="1" strike="sngStrike" kern="0" dirty="0">
                <a:solidFill>
                  <a:schemeClr val="bg1">
                    <a:lumMod val="50000"/>
                  </a:schemeClr>
                </a:solidFill>
                <a:sym typeface="Wingdings" panose="05000000000000000000" pitchFamily="2" charset="2"/>
              </a:rPr>
              <a:t> Sep</a:t>
            </a:r>
            <a:r>
              <a:rPr lang="en-US" altLang="zh-CN" sz="1400" i="1" strike="sngStrike" kern="0" dirty="0">
                <a:solidFill>
                  <a:schemeClr val="bg1">
                    <a:lumMod val="50000"/>
                  </a:schemeClr>
                </a:solidFill>
              </a:rPr>
              <a:t> 2022</a:t>
            </a:r>
          </a:p>
          <a:p>
            <a:pPr marL="0" lvl="1" indent="0" algn="just" defTabSz="685800" eaLnBrk="1" fontAlgn="auto" hangingPunct="1">
              <a:spcBef>
                <a:spcPts val="200"/>
              </a:spcBef>
              <a:spcAft>
                <a:spcPts val="600"/>
              </a:spcAft>
              <a:buNone/>
              <a:defRPr/>
            </a:pPr>
            <a:r>
              <a:rPr lang="en-US" altLang="zh-CN" sz="1400" i="1" kern="0" dirty="0">
                <a:solidFill>
                  <a:schemeClr val="bg1">
                    <a:lumMod val="50000"/>
                  </a:schemeClr>
                </a:solidFill>
              </a:rPr>
              <a:t>				</a:t>
            </a:r>
            <a:r>
              <a:rPr lang="en-US" altLang="zh-CN" sz="1400" i="1" strike="sngStrike" kern="0" dirty="0">
                <a:solidFill>
                  <a:schemeClr val="bg1">
                    <a:lumMod val="50000"/>
                  </a:schemeClr>
                </a:solidFill>
                <a:sym typeface="Wingdings" panose="05000000000000000000" pitchFamily="2" charset="2"/>
              </a:rPr>
              <a:t> Nov</a:t>
            </a:r>
            <a:r>
              <a:rPr lang="en-US" altLang="zh-CN" sz="1400" i="1" strike="sngStrike" kern="0" dirty="0">
                <a:solidFill>
                  <a:schemeClr val="bg1">
                    <a:lumMod val="50000"/>
                  </a:schemeClr>
                </a:solidFill>
              </a:rPr>
              <a:t> 2022</a:t>
            </a:r>
            <a:r>
              <a:rPr lang="en-US" altLang="zh-CN" sz="1400" i="1" strike="sngStrike" kern="0" dirty="0">
                <a:solidFill>
                  <a:schemeClr val="bg1">
                    <a:lumMod val="50000"/>
                  </a:schemeClr>
                </a:solidFill>
                <a:sym typeface="Wingdings" panose="05000000000000000000" pitchFamily="2" charset="2"/>
              </a:rPr>
              <a:t> </a:t>
            </a:r>
          </a:p>
          <a:p>
            <a:pPr marL="0" lvl="1" indent="0" algn="just" defTabSz="685800" eaLnBrk="1" fontAlgn="auto" hangingPunct="1">
              <a:spcBef>
                <a:spcPts val="200"/>
              </a:spcBef>
              <a:spcAft>
                <a:spcPts val="600"/>
              </a:spcAft>
              <a:buNone/>
              <a:defRPr/>
            </a:pPr>
            <a:r>
              <a:rPr lang="en-US" altLang="zh-CN" sz="1400" i="1" kern="0" dirty="0">
                <a:solidFill>
                  <a:srgbClr val="FF0000"/>
                </a:solidFill>
              </a:rPr>
              <a:t>				</a:t>
            </a:r>
            <a:r>
              <a:rPr lang="en-US" altLang="zh-CN" sz="1400" i="1" kern="0" dirty="0">
                <a:solidFill>
                  <a:srgbClr val="00B050"/>
                </a:solidFill>
                <a:sym typeface="Wingdings" panose="05000000000000000000" pitchFamily="2" charset="2"/>
              </a:rPr>
              <a:t> Jan </a:t>
            </a:r>
            <a:r>
              <a:rPr lang="en-US" altLang="zh-CN" sz="1400" i="1" kern="0" dirty="0">
                <a:solidFill>
                  <a:srgbClr val="00B050"/>
                </a:solidFill>
              </a:rPr>
              <a:t>2023</a:t>
            </a:r>
          </a:p>
          <a:p>
            <a:pPr marL="212725" lvl="1" indent="-212725" algn="just" defTabSz="685800" eaLnBrk="1" fontAlgn="auto" hangingPunct="1">
              <a:spcBef>
                <a:spcPts val="200"/>
              </a:spcBef>
              <a:spcAft>
                <a:spcPts val="600"/>
              </a:spcAft>
              <a:buFont typeface="Wingdings" panose="05000000000000000000" pitchFamily="2" charset="2"/>
              <a:buChar char="Ø"/>
              <a:defRPr/>
            </a:pPr>
            <a:r>
              <a:rPr lang="en-US" altLang="zh-CN" sz="1400" kern="0" dirty="0">
                <a:solidFill>
                  <a:srgbClr val="FF0000"/>
                </a:solidFill>
              </a:rPr>
              <a:t>Recirculation LB (D2.0)		</a:t>
            </a:r>
            <a:r>
              <a:rPr lang="en-US" altLang="zh-CN" sz="1400" i="1" strike="sngStrike" kern="0" dirty="0">
                <a:solidFill>
                  <a:schemeClr val="bg1">
                    <a:lumMod val="50000"/>
                  </a:schemeClr>
                </a:solidFill>
              </a:rPr>
              <a:t>Jan 2023</a:t>
            </a:r>
            <a:r>
              <a:rPr lang="en-US" altLang="zh-CN" sz="1400" i="1" strike="sngStrike" kern="0" dirty="0">
                <a:solidFill>
                  <a:schemeClr val="bg1">
                    <a:lumMod val="50000"/>
                  </a:schemeClr>
                </a:solidFill>
                <a:sym typeface="Wingdings" panose="05000000000000000000" pitchFamily="2" charset="2"/>
              </a:rPr>
              <a:t>  March 2023</a:t>
            </a:r>
            <a:r>
              <a:rPr lang="en-US" altLang="zh-CN" sz="1400" i="1" dirty="0">
                <a:solidFill>
                  <a:srgbClr val="FF000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FF0000"/>
                </a:solidFill>
                <a:ea typeface="宋体" panose="02010600030101010101" pitchFamily="2" charset="-122"/>
              </a:rPr>
              <a:t> July 2023</a:t>
            </a:r>
            <a:endParaRPr lang="en-US" altLang="zh-CN" sz="1400" i="1" kern="0" dirty="0">
              <a:solidFill>
                <a:srgbClr val="FF0000"/>
              </a:solidFill>
            </a:endParaRPr>
          </a:p>
          <a:p>
            <a:pPr marL="161925" lvl="1" indent="-233363" algn="just" defTabSz="685800" eaLnBrk="1" fontAlgn="auto" hangingPunct="1">
              <a:spcBef>
                <a:spcPts val="200"/>
              </a:spcBef>
              <a:spcAft>
                <a:spcPts val="600"/>
              </a:spcAft>
              <a:defRPr/>
            </a:pPr>
            <a:r>
              <a:rPr lang="en-US" altLang="zh-CN" sz="1400" kern="0" dirty="0"/>
              <a:t>Recirculation LB (D3.0)		</a:t>
            </a:r>
            <a:r>
              <a:rPr lang="en-US" altLang="zh-CN" sz="1400" i="1" kern="0" dirty="0"/>
              <a:t>May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Nov 2023</a:t>
            </a:r>
            <a:endParaRPr lang="en-US" altLang="zh-CN" sz="1400" i="1" kern="0" dirty="0"/>
          </a:p>
          <a:p>
            <a:pPr marL="161925" lvl="1" indent="-233363" algn="just" defTabSz="685800" eaLnBrk="1" fontAlgn="auto" hangingPunct="1">
              <a:spcBef>
                <a:spcPts val="200"/>
              </a:spcBef>
              <a:spcAft>
                <a:spcPts val="600"/>
              </a:spcAft>
              <a:defRPr/>
            </a:pPr>
            <a:r>
              <a:rPr lang="en-US" altLang="zh-CN" sz="1400" kern="0" dirty="0"/>
              <a:t>Recirculation LB (D4.0)	 	</a:t>
            </a:r>
            <a:r>
              <a:rPr lang="en-US" altLang="zh-CN" sz="1400" i="1" kern="0" dirty="0"/>
              <a:t>July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2024</a:t>
            </a:r>
            <a:endParaRPr lang="en-US" altLang="zh-CN" sz="1400" i="1" kern="0" dirty="0"/>
          </a:p>
          <a:p>
            <a:pPr marL="161925" lvl="1" indent="-233363" algn="just" defTabSz="685800" eaLnBrk="1" fontAlgn="auto" hangingPunct="1">
              <a:spcBef>
                <a:spcPts val="200"/>
              </a:spcBef>
              <a:spcAft>
                <a:spcPts val="600"/>
              </a:spcAft>
              <a:defRPr/>
            </a:pPr>
            <a:r>
              <a:rPr lang="en-US" altLang="zh-CN" sz="1400" kern="0" dirty="0"/>
              <a:t>Initial SA Ballot (D4.0)	 	Sep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2024</a:t>
            </a:r>
            <a:endParaRPr lang="en-US" altLang="zh-CN" sz="1400" kern="0" dirty="0"/>
          </a:p>
          <a:p>
            <a:pPr marL="161925" lvl="1" indent="-233363" algn="just" defTabSz="685800" eaLnBrk="1" fontAlgn="auto" hangingPunct="1">
              <a:spcBef>
                <a:spcPts val="200"/>
              </a:spcBef>
              <a:spcAft>
                <a:spcPts val="600"/>
              </a:spcAft>
              <a:defRPr/>
            </a:pPr>
            <a:r>
              <a:rPr lang="en-US" altLang="zh-CN" sz="1400" kern="0" dirty="0"/>
              <a:t>Final 802.11 WG approval	</a:t>
            </a:r>
            <a:r>
              <a:rPr lang="en-US" altLang="zh-CN" sz="1400" i="1" kern="0" dirty="0"/>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a:p>
          <a:p>
            <a:pPr marL="161925" lvl="1" indent="-233363" algn="just" defTabSz="685800" eaLnBrk="1" fontAlgn="auto" hangingPunct="1">
              <a:spcBef>
                <a:spcPts val="200"/>
              </a:spcBef>
              <a:spcAft>
                <a:spcPts val="600"/>
              </a:spcAft>
              <a:defRPr/>
            </a:pPr>
            <a:r>
              <a:rPr lang="en-US" altLang="zh-CN" sz="1400" kern="0" dirty="0"/>
              <a:t>802 EC approval		</a:t>
            </a:r>
            <a:r>
              <a:rPr lang="en-US" altLang="zh-CN" sz="1400" i="1" kern="0" dirty="0"/>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a:p>
          <a:p>
            <a:pPr marL="161925" lvl="1" indent="-233363" algn="just" defTabSz="685800" eaLnBrk="1" fontAlgn="auto" hangingPunct="1">
              <a:spcBef>
                <a:spcPts val="200"/>
              </a:spcBef>
              <a:spcAft>
                <a:spcPts val="600"/>
              </a:spcAft>
              <a:defRPr/>
            </a:pPr>
            <a:r>
              <a:rPr lang="en-US" altLang="zh-CN" sz="1400" kern="0" dirty="0" err="1"/>
              <a:t>RevCom</a:t>
            </a:r>
            <a:r>
              <a:rPr lang="en-US" altLang="zh-CN" sz="1400" kern="0" dirty="0"/>
              <a:t> and SASB approval 	Sep 2024</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2025</a:t>
            </a:r>
            <a:endParaRPr lang="en-US" altLang="zh-CN" sz="1400" kern="0" dirty="0"/>
          </a:p>
        </p:txBody>
      </p:sp>
      <p:sp>
        <p:nvSpPr>
          <p:cNvPr id="9" name="Rectangle 2"/>
          <p:cNvSpPr txBox="1">
            <a:spLocks noChangeArrowheads="1"/>
          </p:cNvSpPr>
          <p:nvPr/>
        </p:nvSpPr>
        <p:spPr bwMode="auto">
          <a:xfrm>
            <a:off x="6504782" y="861167"/>
            <a:ext cx="5534818" cy="41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defTabSz="685800" eaLnBrk="1" fontAlgn="auto" hangingPunct="1">
              <a:spcAft>
                <a:spcPts val="0"/>
              </a:spcAft>
              <a:buNone/>
              <a:defRPr/>
            </a:pPr>
            <a:r>
              <a:rPr lang="en-US" altLang="zh-CN" kern="0" dirty="0">
                <a:solidFill>
                  <a:srgbClr val="000000"/>
                </a:solidFill>
              </a:rPr>
              <a:t>Timeline (Comment resolution for D1.0)</a:t>
            </a:r>
          </a:p>
        </p:txBody>
      </p:sp>
      <p:sp>
        <p:nvSpPr>
          <p:cNvPr id="10" name="Rectangle 3"/>
          <p:cNvSpPr txBox="1">
            <a:spLocks noChangeArrowheads="1"/>
          </p:cNvSpPr>
          <p:nvPr/>
        </p:nvSpPr>
        <p:spPr bwMode="auto">
          <a:xfrm>
            <a:off x="6227762" y="1524000"/>
            <a:ext cx="573563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0" algn="just">
              <a:buFont typeface="Times New Roman" pitchFamily="16" charset="0"/>
              <a:buChar char="•"/>
            </a:pPr>
            <a:r>
              <a:rPr lang="en-US" altLang="zh-CN" sz="2000" kern="0" dirty="0">
                <a:solidFill>
                  <a:schemeClr val="bg1">
                    <a:lumMod val="50000"/>
                  </a:schemeClr>
                </a:solidFill>
                <a:latin typeface="Times New Roman"/>
              </a:rPr>
              <a:t>January 20, 2023</a:t>
            </a:r>
          </a:p>
          <a:p>
            <a:pPr lvl="1" algn="just">
              <a:buFont typeface="Times New Roman" pitchFamily="16" charset="0"/>
              <a:buChar char="•"/>
            </a:pPr>
            <a:r>
              <a:rPr lang="en-US" altLang="zh-CN" sz="1600" kern="0" dirty="0">
                <a:solidFill>
                  <a:schemeClr val="bg1">
                    <a:lumMod val="50000"/>
                  </a:schemeClr>
                </a:solidFill>
                <a:latin typeface="Times New Roman"/>
              </a:rPr>
              <a:t>802.11 Working group Motion passes</a:t>
            </a:r>
            <a:r>
              <a:rPr lang="zh-CN" altLang="en-US" sz="1600" kern="0" dirty="0">
                <a:solidFill>
                  <a:schemeClr val="bg1">
                    <a:lumMod val="50000"/>
                  </a:schemeClr>
                </a:solidFill>
                <a:latin typeface="Times New Roman"/>
              </a:rPr>
              <a:t>：</a:t>
            </a:r>
            <a:r>
              <a:rPr lang="en-US" altLang="zh-CN" sz="1600" kern="0" dirty="0">
                <a:solidFill>
                  <a:schemeClr val="bg1">
                    <a:lumMod val="50000"/>
                  </a:schemeClr>
                </a:solidFill>
                <a:latin typeface="Times New Roman"/>
              </a:rPr>
              <a:t>802.11bf (WLAN Sensing) Draft 1.0 and Initial Letter Ballot</a:t>
            </a:r>
          </a:p>
          <a:p>
            <a:pPr algn="just">
              <a:buFont typeface="Times New Roman" pitchFamily="16" charset="0"/>
              <a:buChar char="•"/>
            </a:pPr>
            <a:endParaRPr lang="en-US" altLang="zh-CN" sz="2000" kern="0" dirty="0">
              <a:solidFill>
                <a:srgbClr val="000000"/>
              </a:solidFill>
              <a:latin typeface="Times New Roman"/>
            </a:endParaRPr>
          </a:p>
          <a:p>
            <a:pPr algn="just">
              <a:buFont typeface="Times New Roman" pitchFamily="16" charset="0"/>
              <a:buChar char="•"/>
            </a:pPr>
            <a:r>
              <a:rPr lang="en-US" altLang="zh-CN" sz="2000" kern="0" dirty="0">
                <a:solidFill>
                  <a:schemeClr val="bg2"/>
                </a:solidFill>
                <a:latin typeface="Times New Roman"/>
              </a:rPr>
              <a:t>Tuesday January 31, 2023 at 23:59 Eastern Time USA (11:59 PM)</a:t>
            </a:r>
          </a:p>
          <a:p>
            <a:pPr lvl="1" algn="just">
              <a:buFont typeface="Times New Roman" pitchFamily="16" charset="0"/>
              <a:buChar char="•"/>
            </a:pPr>
            <a:r>
              <a:rPr lang="en-US" altLang="zh-CN" sz="1600" dirty="0">
                <a:solidFill>
                  <a:schemeClr val="bg2"/>
                </a:solidFill>
              </a:rPr>
              <a:t>Initial LB start for D1.0</a:t>
            </a:r>
          </a:p>
          <a:p>
            <a:pPr lvl="1" algn="just">
              <a:buFont typeface="Times New Roman" pitchFamily="16" charset="0"/>
              <a:buChar char="•"/>
            </a:pPr>
            <a:endParaRPr lang="en-US" altLang="zh-CN" sz="1600" kern="0" dirty="0">
              <a:solidFill>
                <a:schemeClr val="bg2"/>
              </a:solidFill>
              <a:latin typeface="Times New Roman"/>
            </a:endParaRPr>
          </a:p>
          <a:p>
            <a:pPr algn="just">
              <a:buFont typeface="Times New Roman" pitchFamily="16" charset="0"/>
              <a:buChar char="•"/>
            </a:pPr>
            <a:r>
              <a:rPr lang="en-US" altLang="zh-CN" sz="2000" kern="0" dirty="0">
                <a:solidFill>
                  <a:schemeClr val="bg2"/>
                </a:solidFill>
                <a:latin typeface="Times New Roman"/>
              </a:rPr>
              <a:t>Thursday March 2, 2023 at 23:59 Eastern Time USA (11:59 PM)</a:t>
            </a:r>
          </a:p>
          <a:p>
            <a:pPr lvl="1" algn="just">
              <a:buFont typeface="Times New Roman" pitchFamily="16" charset="0"/>
              <a:buChar char="•"/>
            </a:pPr>
            <a:r>
              <a:rPr lang="en-US" altLang="zh-CN" sz="1600" dirty="0">
                <a:solidFill>
                  <a:schemeClr val="bg2"/>
                </a:solidFill>
              </a:rPr>
              <a:t>Initial LB end for D1.0</a:t>
            </a:r>
          </a:p>
          <a:p>
            <a:pPr lvl="1" algn="just">
              <a:buFont typeface="Times New Roman" pitchFamily="16" charset="0"/>
              <a:buChar char="•"/>
            </a:pPr>
            <a:r>
              <a:rPr lang="en-US" altLang="zh-CN" sz="1600" dirty="0">
                <a:solidFill>
                  <a:schemeClr val="bg2"/>
                </a:solidFill>
              </a:rPr>
              <a:t>Assign the comments</a:t>
            </a:r>
            <a:endParaRPr lang="en-US" altLang="zh-CN" sz="1600" kern="0" dirty="0">
              <a:solidFill>
                <a:schemeClr val="bg2"/>
              </a:solidFill>
              <a:latin typeface="Times New Roman"/>
            </a:endParaRPr>
          </a:p>
          <a:p>
            <a:pPr lvl="0" algn="just">
              <a:buFont typeface="Times New Roman" pitchFamily="16" charset="0"/>
              <a:buChar char="•"/>
            </a:pPr>
            <a:endParaRPr lang="en-US" altLang="zh-CN" sz="2000" kern="0" dirty="0">
              <a:solidFill>
                <a:srgbClr val="000000"/>
              </a:solidFill>
              <a:latin typeface="Times New Roman"/>
            </a:endParaRPr>
          </a:p>
          <a:p>
            <a:pPr lvl="0" algn="just">
              <a:buFont typeface="Times New Roman" pitchFamily="16" charset="0"/>
              <a:buChar char="•"/>
            </a:pPr>
            <a:r>
              <a:rPr lang="en-US" altLang="zh-CN" sz="2000" kern="0" dirty="0">
                <a:solidFill>
                  <a:srgbClr val="000000"/>
                </a:solidFill>
                <a:latin typeface="Times New Roman"/>
              </a:rPr>
              <a:t>Consider Ad Hoc meeting before July Plenary (decided during May Interim)</a:t>
            </a:r>
          </a:p>
        </p:txBody>
      </p:sp>
      <p:sp>
        <p:nvSpPr>
          <p:cNvPr id="4" name="左大括号 3"/>
          <p:cNvSpPr/>
          <p:nvPr/>
        </p:nvSpPr>
        <p:spPr bwMode="auto">
          <a:xfrm>
            <a:off x="6019800" y="1600200"/>
            <a:ext cx="207962" cy="4572000"/>
          </a:xfrm>
          <a:prstGeom prst="leftBrace">
            <a:avLst>
              <a:gd name="adj1" fmla="val 8333"/>
              <a:gd name="adj2" fmla="val 48681"/>
            </a:avLst>
          </a:prstGeom>
          <a:noFill/>
          <a:ln w="349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a:buClr>
                <a:srgbClr val="000000"/>
              </a:buClr>
              <a:buSzPct val="100000"/>
            </a:pPr>
            <a:endParaRPr lang="zh-CN" altLang="en-US" sz="1800">
              <a:solidFill>
                <a:schemeClr val="bg1"/>
              </a:solidFill>
              <a:latin typeface="Times New Roman" pitchFamily="16" charset="0"/>
              <a:ea typeface="MS Gothic" charset="-128"/>
            </a:endParaRPr>
          </a:p>
        </p:txBody>
      </p:sp>
      <p:sp>
        <p:nvSpPr>
          <p:cNvPr id="3" name="Footer Placeholder 2">
            <a:extLst>
              <a:ext uri="{FF2B5EF4-FFF2-40B4-BE49-F238E27FC236}">
                <a16:creationId xmlns:a16="http://schemas.microsoft.com/office/drawing/2014/main" id="{2F2D371B-3E38-8323-56FF-A071EB096549}"/>
              </a:ext>
            </a:extLst>
          </p:cNvPr>
          <p:cNvSpPr>
            <a:spLocks noGrp="1"/>
          </p:cNvSpPr>
          <p:nvPr>
            <p:ph type="ftr" idx="14"/>
          </p:nvPr>
        </p:nvSpPr>
        <p:spPr/>
        <p:txBody>
          <a:bodyPr/>
          <a:lstStyle/>
          <a:p>
            <a:r>
              <a:rPr lang="en-GB"/>
              <a:t>Tony Xiao Han, Huawei</a:t>
            </a:r>
            <a:endParaRPr lang="en-GB" dirty="0"/>
          </a:p>
        </p:txBody>
      </p:sp>
      <p:sp>
        <p:nvSpPr>
          <p:cNvPr id="5" name="Slide Number Placeholder 4">
            <a:extLst>
              <a:ext uri="{FF2B5EF4-FFF2-40B4-BE49-F238E27FC236}">
                <a16:creationId xmlns:a16="http://schemas.microsoft.com/office/drawing/2014/main" id="{DAA53029-5853-035C-5A6A-849DB83BD8B4}"/>
              </a:ext>
            </a:extLst>
          </p:cNvPr>
          <p:cNvSpPr>
            <a:spLocks noGrp="1"/>
          </p:cNvSpPr>
          <p:nvPr>
            <p:ph type="sldNum" idx="12"/>
          </p:nvPr>
        </p:nvSpPr>
        <p:spPr/>
        <p:txBody>
          <a:bodyPr/>
          <a:lstStyle/>
          <a:p>
            <a:r>
              <a:rPr lang="en-GB"/>
              <a:t>Slide </a:t>
            </a:r>
            <a:fld id="{440F5867-744E-4AA6-B0ED-4C44D2DFBB7B}" type="slidenum">
              <a:rPr lang="en-GB" smtClean="0"/>
              <a:pPr/>
              <a:t>50</a:t>
            </a:fld>
            <a:endParaRPr lang="en-GB" dirty="0"/>
          </a:p>
        </p:txBody>
      </p:sp>
      <p:sp>
        <p:nvSpPr>
          <p:cNvPr id="6" name="Date Placeholder 5">
            <a:extLst>
              <a:ext uri="{FF2B5EF4-FFF2-40B4-BE49-F238E27FC236}">
                <a16:creationId xmlns:a16="http://schemas.microsoft.com/office/drawing/2014/main" id="{2D61CBC0-BC59-B763-1C00-901C19D8BB4E}"/>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16988684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Teleconference Times</a:t>
            </a:r>
            <a:endParaRPr lang="en-US" altLang="en-US" sz="3200" dirty="0">
              <a:solidFill>
                <a:schemeClr val="tx2"/>
              </a:solidFill>
            </a:endParaRPr>
          </a:p>
        </p:txBody>
      </p:sp>
      <p:sp>
        <p:nvSpPr>
          <p:cNvPr id="6" name="Rectangle 3"/>
          <p:cNvSpPr txBox="1">
            <a:spLocks noChangeArrowheads="1"/>
          </p:cNvSpPr>
          <p:nvPr/>
        </p:nvSpPr>
        <p:spPr bwMode="auto">
          <a:xfrm>
            <a:off x="245165" y="917359"/>
            <a:ext cx="615563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indent="-228600" algn="just">
              <a:spcBef>
                <a:spcPct val="0"/>
              </a:spcBef>
              <a:spcAft>
                <a:spcPts val="0"/>
              </a:spcAft>
              <a:buClr>
                <a:srgbClr val="000000"/>
              </a:buClr>
              <a:buFont typeface="Arial" panose="020B0604020202020204" pitchFamily="34" charset="0"/>
              <a:buChar char="•"/>
              <a:defRPr/>
            </a:pPr>
            <a:r>
              <a:rPr lang="en-US" altLang="zh-CN" sz="1600" b="1" dirty="0">
                <a:solidFill>
                  <a:srgbClr val="FF0000"/>
                </a:solidFill>
                <a:cs typeface="Times New Roman" panose="02020603050405020304" pitchFamily="18" charset="0"/>
              </a:rPr>
              <a:t>Confirmed:</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May	22	(Monday),	10</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00 - 12:00 ET </a:t>
            </a:r>
            <a:r>
              <a:rPr lang="en-US" altLang="zh-CN" sz="1100" dirty="0">
                <a:solidFill>
                  <a:schemeClr val="bg2"/>
                </a:solidFill>
                <a:cs typeface="Times New Roman" panose="02020603050405020304" pitchFamily="18" charset="0"/>
              </a:rPr>
              <a:t>– Too close to May Interim</a:t>
            </a:r>
            <a:endParaRPr lang="en-US" altLang="zh-CN" sz="11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May 	23	(Tuesday),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May 	25	(Thursday),	23</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00 - 01:00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May 	29	(Monday),	10</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00 - 12:00 ET-</a:t>
            </a:r>
            <a:r>
              <a:rPr lang="en-US" altLang="zh-CN" sz="1100" dirty="0">
                <a:solidFill>
                  <a:schemeClr val="bg2"/>
                </a:solidFill>
                <a:cs typeface="Times New Roman" panose="02020603050405020304" pitchFamily="18" charset="0"/>
              </a:rPr>
              <a:t>- holiday</a:t>
            </a:r>
            <a:endParaRPr lang="en-US" altLang="zh-CN" sz="11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May 	30	(Tuesday),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June 	1	(Thursday),	23</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00 - 01:00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June 	5	(Monday),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 </a:t>
            </a:r>
            <a:r>
              <a:rPr lang="en-US" altLang="zh-CN" sz="1100" dirty="0">
                <a:cs typeface="Times New Roman" panose="02020603050405020304" pitchFamily="18" charset="0"/>
              </a:rPr>
              <a:t>– CAC?</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June 	6	(Tuesday),	10</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00 - 12:00 ET-</a:t>
            </a:r>
            <a:r>
              <a:rPr lang="en-US" altLang="zh-CN" sz="1100" dirty="0">
                <a:solidFill>
                  <a:schemeClr val="bg2"/>
                </a:solidFill>
                <a:cs typeface="Times New Roman" panose="02020603050405020304" pitchFamily="18" charset="0"/>
              </a:rPr>
              <a:t>- holiday</a:t>
            </a:r>
            <a:endParaRPr lang="en-US" altLang="zh-CN" sz="1100" dirty="0">
              <a:solidFill>
                <a:srgbClr val="00B05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r>
              <a:rPr lang="en-US" altLang="zh-CN" sz="1100" dirty="0">
                <a:solidFill>
                  <a:srgbClr val="00B0F0"/>
                </a:solidFill>
                <a:cs typeface="Times New Roman" panose="02020603050405020304" pitchFamily="18" charset="0"/>
              </a:rPr>
              <a:t>June 	8	(Thursday),	23</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00 - 01:00 ET</a:t>
            </a:r>
          </a:p>
          <a:p>
            <a:pPr marL="685800" lvl="2" indent="-285750" algn="just">
              <a:spcBef>
                <a:spcPct val="0"/>
              </a:spcBef>
              <a:spcAft>
                <a:spcPts val="0"/>
              </a:spcAft>
              <a:buFont typeface="Times New Roman" panose="02020603050405020304" pitchFamily="18" charset="0"/>
              <a:buChar char="―"/>
              <a:defRPr/>
            </a:pPr>
            <a:endParaRPr lang="en-US" altLang="zh-CN" sz="1100" dirty="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June 	12	(Monday),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June 	13	(Tuesday),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June 	15	(Thursday),	23</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00 - 01:00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June 	19	(Monday),	10</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00 - 12:00 ET-</a:t>
            </a:r>
            <a:r>
              <a:rPr lang="en-US" altLang="zh-CN" sz="1100" dirty="0">
                <a:solidFill>
                  <a:schemeClr val="bg2"/>
                </a:solidFill>
                <a:cs typeface="Times New Roman" panose="02020603050405020304" pitchFamily="18" charset="0"/>
              </a:rPr>
              <a:t>- holiday</a:t>
            </a:r>
            <a:endParaRPr lang="en-US" altLang="zh-CN" sz="11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June 	20	(Tuesday),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2"/>
                </a:solidFill>
                <a:cs typeface="Times New Roman" panose="02020603050405020304" pitchFamily="18" charset="0"/>
              </a:rPr>
              <a:t>June 	22	(Thursday),	23</a:t>
            </a:r>
            <a:r>
              <a:rPr lang="zh-CN" altLang="en-US" sz="1100" strike="sngStrike" dirty="0">
                <a:solidFill>
                  <a:schemeClr val="bg2"/>
                </a:solidFill>
                <a:cs typeface="Times New Roman" panose="02020603050405020304" pitchFamily="18" charset="0"/>
              </a:rPr>
              <a:t>：</a:t>
            </a:r>
            <a:r>
              <a:rPr lang="en-US" altLang="zh-CN" sz="1100" strike="sngStrike" dirty="0">
                <a:solidFill>
                  <a:schemeClr val="bg2"/>
                </a:solidFill>
                <a:cs typeface="Times New Roman" panose="02020603050405020304" pitchFamily="18" charset="0"/>
              </a:rPr>
              <a:t>00 - 01:00 ET -- holiday</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June 	26	(Monday),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June 	27	(Tuesday),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June 	29	(Thursday),	23</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00 - 01:00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July 	3	(Monday),	10</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00 - 12:00 ET-</a:t>
            </a:r>
            <a:r>
              <a:rPr lang="en-US" altLang="zh-CN" sz="1100" dirty="0">
                <a:solidFill>
                  <a:schemeClr val="bg2"/>
                </a:solidFill>
                <a:cs typeface="Times New Roman" panose="02020603050405020304" pitchFamily="18" charset="0"/>
              </a:rPr>
              <a:t>- holiday</a:t>
            </a:r>
            <a:endParaRPr lang="en-US" altLang="zh-CN" sz="11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July 	4	(Tuesday),	10</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00 - 12:00 ET </a:t>
            </a:r>
            <a:r>
              <a:rPr lang="en-US" altLang="zh-CN" sz="1100" dirty="0">
                <a:solidFill>
                  <a:schemeClr val="bg2"/>
                </a:solidFill>
                <a:cs typeface="Times New Roman" panose="02020603050405020304" pitchFamily="18" charset="0"/>
              </a:rPr>
              <a:t>-- holiday</a:t>
            </a:r>
            <a:endParaRPr lang="en-US" altLang="zh-CN" sz="11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July 	6	(Thursday),	23</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00 - 01:00 ET</a:t>
            </a:r>
          </a:p>
          <a:p>
            <a:pPr marL="400050" lvl="2" indent="0" algn="just">
              <a:spcBef>
                <a:spcPct val="0"/>
              </a:spcBef>
              <a:spcAft>
                <a:spcPts val="0"/>
              </a:spcAft>
              <a:buClr>
                <a:srgbClr val="000000"/>
              </a:buClr>
              <a:buNone/>
              <a:defRPr/>
            </a:pPr>
            <a:endParaRPr lang="en-US" altLang="zh-CN" sz="1100" dirty="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p:txBody>
      </p:sp>
      <p:sp>
        <p:nvSpPr>
          <p:cNvPr id="7" name="Rectangle 3"/>
          <p:cNvSpPr txBox="1">
            <a:spLocks noChangeArrowheads="1"/>
          </p:cNvSpPr>
          <p:nvPr/>
        </p:nvSpPr>
        <p:spPr bwMode="auto">
          <a:xfrm>
            <a:off x="6400800" y="1054608"/>
            <a:ext cx="5791200" cy="518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a:solidFill>
                  <a:srgbClr val="FF0000"/>
                </a:solidFill>
                <a:cs typeface="Times New Roman" panose="02020603050405020304" pitchFamily="18" charset="0"/>
              </a:rPr>
              <a:t>To be Confirmed: </a:t>
            </a:r>
          </a:p>
          <a:p>
            <a:pPr marL="361950" lvl="1" indent="-361950" algn="just">
              <a:spcBef>
                <a:spcPct val="0"/>
              </a:spcBef>
              <a:spcAft>
                <a:spcPts val="0"/>
              </a:spcAft>
              <a:buClr>
                <a:srgbClr val="000000"/>
              </a:buClr>
              <a:buFont typeface="Arial" panose="020B0604020202020204" pitchFamily="34" charset="0"/>
              <a:buChar char="•"/>
              <a:defRPr/>
            </a:pPr>
            <a:endParaRPr lang="en-US" altLang="zh-CN" sz="1200" b="1" dirty="0"/>
          </a:p>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a:t>July Plenary 2023 (July 9-14) </a:t>
            </a:r>
            <a:r>
              <a:rPr lang="en-US" altLang="zh-CN" sz="1600" dirty="0"/>
              <a:t>	</a:t>
            </a:r>
            <a:endParaRPr lang="en-US" altLang="zh-CN" sz="1200" dirty="0"/>
          </a:p>
          <a:p>
            <a:pPr marL="685800" lvl="2" indent="-285750" algn="just">
              <a:spcBef>
                <a:spcPct val="0"/>
              </a:spcBef>
              <a:spcAft>
                <a:spcPts val="0"/>
              </a:spcAft>
              <a:buFont typeface="Times New Roman" panose="02020603050405020304" pitchFamily="18" charset="0"/>
              <a:buChar char="―"/>
              <a:defRPr/>
            </a:pPr>
            <a:r>
              <a:rPr lang="en-US" altLang="zh-CN" sz="1200" dirty="0">
                <a:solidFill>
                  <a:srgbClr val="00B050"/>
                </a:solidFill>
                <a:ea typeface="宋体" panose="02010600030101010101" pitchFamily="2" charset="-122"/>
              </a:rPr>
              <a:t>July 10    (Monday AM 1),		08:00-10:00 Berlin time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dirty="0">
                <a:solidFill>
                  <a:srgbClr val="0070C0"/>
                </a:solidFill>
                <a:cs typeface="Times New Roman" panose="02020603050405020304" pitchFamily="18" charset="0"/>
              </a:rPr>
              <a:t>July 10    (Monday PM 2), 	 	16:00-18:00 Berlin time</a:t>
            </a:r>
            <a:endParaRPr lang="en-US" altLang="zh-CN" sz="1200" dirty="0">
              <a:solidFill>
                <a:srgbClr val="FFC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dirty="0">
                <a:solidFill>
                  <a:srgbClr val="00B050"/>
                </a:solidFill>
                <a:cs typeface="Times New Roman" panose="02020603050405020304" pitchFamily="18" charset="0"/>
              </a:rPr>
              <a:t>July 11    (Tuesday AM 1),		08:00-10:00 Berlin time</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dirty="0">
                <a:solidFill>
                  <a:srgbClr val="0070C0"/>
                </a:solidFill>
                <a:cs typeface="Times New Roman" panose="02020603050405020304" pitchFamily="18" charset="0"/>
              </a:rPr>
              <a:t>July 11    (Tuesday PM 2),		16:00-18:00 Berlin time</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a:solidFill>
                <a:srgbClr val="0070C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dirty="0">
                <a:solidFill>
                  <a:srgbClr val="00B050"/>
                </a:solidFill>
                <a:cs typeface="Times New Roman" panose="02020603050405020304" pitchFamily="18" charset="0"/>
              </a:rPr>
              <a:t>July 12    (Wednesday AM 1),		08:00-10:00 Berlin time</a:t>
            </a:r>
          </a:p>
          <a:p>
            <a:pPr marL="685800" lvl="2" indent="-285750" algn="just">
              <a:spcBef>
                <a:spcPct val="0"/>
              </a:spcBef>
              <a:spcAft>
                <a:spcPts val="0"/>
              </a:spcAft>
              <a:buFont typeface="Times New Roman" panose="02020603050405020304" pitchFamily="18" charset="0"/>
              <a:buChar char="―"/>
              <a:defRPr/>
            </a:pPr>
            <a:r>
              <a:rPr lang="en-US" altLang="zh-CN" sz="1200" dirty="0">
                <a:solidFill>
                  <a:srgbClr val="0070C0"/>
                </a:solidFill>
                <a:ea typeface="宋体" panose="02010600030101010101" pitchFamily="2" charset="-122"/>
              </a:rPr>
              <a:t>July 12    (Wednesday PM 2),		16:00-18:00 Berlin time </a:t>
            </a:r>
          </a:p>
          <a:p>
            <a:pPr marL="400050" lvl="2" indent="0" algn="just">
              <a:spcBef>
                <a:spcPct val="0"/>
              </a:spcBef>
              <a:spcAft>
                <a:spcPts val="0"/>
              </a:spcAft>
              <a:buNone/>
              <a:defRPr/>
            </a:pPr>
            <a:endParaRPr lang="en-US" altLang="zh-CN" sz="1200" dirty="0">
              <a:solidFill>
                <a:srgbClr val="1F497D"/>
              </a:solidFill>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dirty="0">
                <a:solidFill>
                  <a:srgbClr val="00B050"/>
                </a:solidFill>
                <a:cs typeface="Times New Roman" panose="02020603050405020304" pitchFamily="18" charset="0"/>
              </a:rPr>
              <a:t>July 13    (Thursday AM 1),		08:00-10:00 Berlin time</a:t>
            </a:r>
          </a:p>
          <a:p>
            <a:pPr marL="685800" lvl="2" indent="-285750" algn="just">
              <a:spcBef>
                <a:spcPct val="0"/>
              </a:spcBef>
              <a:spcAft>
                <a:spcPts val="0"/>
              </a:spcAft>
              <a:buFont typeface="Times New Roman" panose="02020603050405020304" pitchFamily="18" charset="0"/>
              <a:buChar char="―"/>
              <a:defRPr/>
            </a:pPr>
            <a:r>
              <a:rPr lang="en-US" altLang="zh-CN" sz="1200" dirty="0">
                <a:solidFill>
                  <a:srgbClr val="0070C0"/>
                </a:solidFill>
                <a:ea typeface="宋体" panose="02010600030101010101" pitchFamily="2" charset="-122"/>
              </a:rPr>
              <a:t>July</a:t>
            </a:r>
            <a:r>
              <a:rPr lang="en-US" altLang="zh-CN" sz="1200" dirty="0">
                <a:solidFill>
                  <a:srgbClr val="0070C0"/>
                </a:solidFill>
                <a:cs typeface="Times New Roman" panose="02020603050405020304" pitchFamily="18" charset="0"/>
              </a:rPr>
              <a:t> 13    (Thursday PM 2),		</a:t>
            </a:r>
            <a:r>
              <a:rPr lang="en-US" altLang="zh-CN" sz="1200" dirty="0">
                <a:solidFill>
                  <a:srgbClr val="0070C0"/>
                </a:solidFill>
                <a:ea typeface="宋体" panose="02010600030101010101" pitchFamily="2" charset="-122"/>
              </a:rPr>
              <a:t>16:00-18:00</a:t>
            </a:r>
            <a:r>
              <a:rPr lang="en-US" altLang="zh-CN" sz="1200" dirty="0">
                <a:solidFill>
                  <a:srgbClr val="0070C0"/>
                </a:solidFill>
                <a:cs typeface="Times New Roman" panose="02020603050405020304" pitchFamily="18" charset="0"/>
              </a:rPr>
              <a:t> Berlin time</a:t>
            </a:r>
          </a:p>
          <a:p>
            <a:pPr marL="685800" lvl="2" indent="-285750" algn="just">
              <a:spcBef>
                <a:spcPct val="0"/>
              </a:spcBef>
              <a:spcAft>
                <a:spcPts val="0"/>
              </a:spcAft>
              <a:buFont typeface="Times New Roman" panose="02020603050405020304" pitchFamily="18" charset="0"/>
              <a:buChar char="―"/>
              <a:defRPr/>
            </a:pPr>
            <a:endParaRPr lang="en-US" altLang="zh-CN" sz="1200" dirty="0">
              <a:solidFill>
                <a:srgbClr val="00B0F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endParaRPr lang="en-US" altLang="zh-CN" sz="1200" dirty="0">
              <a:solidFill>
                <a:srgbClr val="C0000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endParaRPr lang="en-US" altLang="zh-CN" sz="1200" dirty="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sz="1200" dirty="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dirty="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sz="1200" dirty="0">
              <a:solidFill>
                <a:srgbClr val="1F497D"/>
              </a:solidFill>
              <a:latin typeface="+mn-lt"/>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a:solidFill>
                <a:srgbClr val="00B050"/>
              </a:solidFill>
              <a:cs typeface="Times New Roman" panose="02020603050405020304" pitchFamily="18" charset="0"/>
            </a:endParaRPr>
          </a:p>
          <a:p>
            <a:pPr marL="0" lvl="1" indent="0" algn="just">
              <a:spcBef>
                <a:spcPct val="0"/>
              </a:spcBef>
              <a:spcAft>
                <a:spcPts val="300"/>
              </a:spcAft>
              <a:buClr>
                <a:srgbClr val="000000"/>
              </a:buClr>
              <a:buNone/>
              <a:defRPr/>
            </a:pPr>
            <a:endParaRPr lang="en-US" altLang="zh-CN" sz="900" dirty="0">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 Note: </a:t>
            </a:r>
          </a:p>
          <a:p>
            <a:pPr lvl="1" indent="-228600" algn="just">
              <a:spcBef>
                <a:spcPct val="0"/>
              </a:spcBef>
              <a:spcAft>
                <a:spcPts val="300"/>
              </a:spcAft>
              <a:buClr>
                <a:srgbClr val="000000"/>
              </a:buClr>
              <a:buAutoNum type="arabicPeriod"/>
              <a:defRPr/>
            </a:pPr>
            <a:r>
              <a:rPr lang="en-US" altLang="zh-CN" sz="900" dirty="0">
                <a:cs typeface="Times New Roman" panose="02020603050405020304" pitchFamily="18" charset="0"/>
              </a:rPr>
              <a:t>when conflict with CAC, the call may be changed </a:t>
            </a:r>
          </a:p>
          <a:p>
            <a:pPr marL="0" lvl="1" indent="0" algn="just">
              <a:spcBef>
                <a:spcPct val="0"/>
              </a:spcBef>
              <a:spcAft>
                <a:spcPts val="300"/>
              </a:spcAft>
              <a:buNone/>
              <a:defRPr/>
            </a:pPr>
            <a:r>
              <a:rPr lang="en-US" altLang="zh-CN" sz="900" dirty="0">
                <a:cs typeface="Times New Roman" panose="02020603050405020304" pitchFamily="18" charset="0"/>
              </a:rPr>
              <a:t>(April 2023 – May 2023 CAC calls: </a:t>
            </a:r>
            <a:r>
              <a:rPr lang="en-US" altLang="zh-CN" sz="900" dirty="0">
                <a:solidFill>
                  <a:srgbClr val="0000FF"/>
                </a:solidFill>
                <a:cs typeface="Times New Roman" panose="02020603050405020304" pitchFamily="18" charset="0"/>
              </a:rPr>
              <a:t>April 3, and May 8,</a:t>
            </a:r>
            <a:r>
              <a:rPr lang="zh-CN" altLang="en-US" sz="900" dirty="0">
                <a:solidFill>
                  <a:srgbClr val="0000FF"/>
                </a:solidFill>
                <a:cs typeface="Times New Roman" panose="02020603050405020304" pitchFamily="18" charset="0"/>
              </a:rPr>
              <a:t> </a:t>
            </a:r>
            <a:r>
              <a:rPr lang="en-US" altLang="zh-CN" sz="900" dirty="0">
                <a:solidFill>
                  <a:srgbClr val="0000FF"/>
                </a:solidFill>
                <a:cs typeface="Times New Roman" panose="02020603050405020304" pitchFamily="18" charset="0"/>
              </a:rPr>
              <a:t>14</a:t>
            </a:r>
            <a:r>
              <a:rPr lang="en-US" altLang="zh-CN" sz="900" dirty="0">
                <a:cs typeface="Times New Roman" panose="02020603050405020304" pitchFamily="18" charset="0"/>
              </a:rPr>
              <a:t>)</a:t>
            </a: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2. </a:t>
            </a:r>
            <a:r>
              <a:rPr lang="en-US" altLang="zh-CN" sz="900" dirty="0">
                <a:cs typeface="MS PGothic" charset="0"/>
              </a:rPr>
              <a:t>Thursday </a:t>
            </a:r>
            <a:r>
              <a:rPr lang="en-US" altLang="zh-CN" sz="900" dirty="0">
                <a:solidFill>
                  <a:srgbClr val="00B0F0"/>
                </a:solidFill>
                <a:cs typeface="Times New Roman" panose="02020603050405020304" pitchFamily="18" charset="0"/>
              </a:rPr>
              <a:t>23:00 - 01:00am ET </a:t>
            </a:r>
            <a:r>
              <a:rPr lang="en-US" altLang="zh-CN" sz="900" dirty="0">
                <a:cs typeface="MS PGothic" charset="0"/>
              </a:rPr>
              <a:t>(Thursday 20</a:t>
            </a:r>
            <a:r>
              <a:rPr lang="zh-CN" altLang="en-US" sz="900" dirty="0">
                <a:cs typeface="MS PGothic" charset="0"/>
              </a:rPr>
              <a:t>：</a:t>
            </a:r>
            <a:r>
              <a:rPr lang="en-US" altLang="zh-CN" sz="900" dirty="0">
                <a:cs typeface="MS PGothic" charset="0"/>
              </a:rPr>
              <a:t>00  – 22:00 PT, Friday 11am-13:00 in China, Friday 6am-8am in Israel, Friday 5am – 7am in Central Europe), and </a:t>
            </a:r>
            <a:r>
              <a:rPr lang="en-US" altLang="zh-CN" sz="900" dirty="0">
                <a:solidFill>
                  <a:srgbClr val="0000FF"/>
                </a:solidFill>
                <a:cs typeface="MS PGothic" charset="0"/>
              </a:rPr>
              <a:t>Sang Kim </a:t>
            </a:r>
            <a:r>
              <a:rPr lang="en-US" altLang="zh-CN" sz="900" dirty="0">
                <a:cs typeface="MS PGothic" charset="0"/>
              </a:rPr>
              <a:t>will help to take the minutes for these slots.</a:t>
            </a:r>
            <a:endParaRPr lang="zh-CN" altLang="en-US" sz="900" dirty="0"/>
          </a:p>
        </p:txBody>
      </p:sp>
      <p:graphicFrame>
        <p:nvGraphicFramePr>
          <p:cNvPr id="8" name="表格 7"/>
          <p:cNvGraphicFramePr>
            <a:graphicFrameLocks noGrp="1"/>
          </p:cNvGraphicFramePr>
          <p:nvPr/>
        </p:nvGraphicFramePr>
        <p:xfrm>
          <a:off x="6553200" y="3962400"/>
          <a:ext cx="5486400" cy="1505585"/>
        </p:xfrm>
        <a:graphic>
          <a:graphicData uri="http://schemas.openxmlformats.org/drawingml/2006/table">
            <a:tbl>
              <a:tblPr firstRow="1" firstCol="1" bandRow="1"/>
              <a:tblGrid>
                <a:gridCol w="609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838200">
                  <a:extLst>
                    <a:ext uri="{9D8B030D-6E8A-4147-A177-3AD203B41FA5}">
                      <a16:colId xmlns:a16="http://schemas.microsoft.com/office/drawing/2014/main" val="20005"/>
                    </a:ext>
                  </a:extLst>
                </a:gridCol>
                <a:gridCol w="838200">
                  <a:extLst>
                    <a:ext uri="{9D8B030D-6E8A-4147-A177-3AD203B41FA5}">
                      <a16:colId xmlns:a16="http://schemas.microsoft.com/office/drawing/2014/main" val="20006"/>
                    </a:ext>
                  </a:extLst>
                </a:gridCol>
              </a:tblGrid>
              <a:tr h="305435">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 </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altLang="zh-CN" sz="1050" dirty="0">
                          <a:solidFill>
                            <a:srgbClr val="1F497D"/>
                          </a:solidFill>
                          <a:effectLst/>
                          <a:highlight>
                            <a:srgbClr val="00FF00"/>
                          </a:highlight>
                          <a:latin typeface="Calibri" panose="020F0502020204030204" pitchFamily="34" charset="0"/>
                          <a:ea typeface="宋体" panose="02010600030101010101" pitchFamily="2" charset="-122"/>
                        </a:rPr>
                        <a:t>Berlin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Beijing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dirty="0">
                          <a:solidFill>
                            <a:srgbClr val="1F497D"/>
                          </a:solidFill>
                          <a:effectLst/>
                          <a:highlight>
                            <a:srgbClr val="00FF00"/>
                          </a:highlight>
                          <a:latin typeface="Calibri" panose="020F0502020204030204" pitchFamily="34" charset="0"/>
                          <a:ea typeface="宋体" panose="02010600030101010101" pitchFamily="2" charset="-122"/>
                        </a:rPr>
                        <a:t>Time Central  Europe</a:t>
                      </a:r>
                      <a:endParaRPr lang="zh-CN" alt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kern="1200" dirty="0">
                          <a:solidFill>
                            <a:srgbClr val="1F497D"/>
                          </a:solidFill>
                          <a:effectLst/>
                          <a:highlight>
                            <a:srgbClr val="00FF00"/>
                          </a:highlight>
                          <a:latin typeface="Calibri" panose="020F0502020204030204" pitchFamily="34" charset="0"/>
                          <a:ea typeface="宋体" panose="02010600030101010101" pitchFamily="2" charset="-122"/>
                          <a:cs typeface="+mn-cs"/>
                        </a:rPr>
                        <a:t>Israel</a:t>
                      </a:r>
                      <a:endParaRPr lang="zh-CN" altLang="zh-CN" sz="1050" kern="1200" dirty="0">
                        <a:solidFill>
                          <a:srgbClr val="1F497D"/>
                        </a:solidFill>
                        <a:effectLst/>
                        <a:highlight>
                          <a:srgbClr val="00FF00"/>
                        </a:highligh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Eastern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Pacific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77800">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AM1</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14:00-16:00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9:00-11:00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02:00-04:00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23:00-01:00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70815">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AM2</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16:30-18:30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11:30-13:30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04:30-06:30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01:30-03:30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5100">
                <a:tc>
                  <a:txBody>
                    <a:bodyPr/>
                    <a:lstStyle/>
                    <a:p>
                      <a:pPr>
                        <a:spcAft>
                          <a:spcPts val="0"/>
                        </a:spcAft>
                      </a:pPr>
                      <a:r>
                        <a:rPr lang="en-US" sz="900" dirty="0">
                          <a:solidFill>
                            <a:srgbClr val="1F497D"/>
                          </a:solidFill>
                          <a:effectLst/>
                          <a:latin typeface="Calibri" panose="020F0502020204030204" pitchFamily="34" charset="0"/>
                          <a:ea typeface="宋体" panose="02010600030101010101" pitchFamily="2"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700" dirty="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77165">
                <a:tc>
                  <a:txBody>
                    <a:bodyPr/>
                    <a:lstStyle/>
                    <a:p>
                      <a:pPr>
                        <a:spcAft>
                          <a:spcPts val="0"/>
                        </a:spcAft>
                      </a:pPr>
                      <a:r>
                        <a:rPr lang="en-US" sz="900" dirty="0">
                          <a:solidFill>
                            <a:srgbClr val="7030A0"/>
                          </a:solidFill>
                          <a:effectLst/>
                          <a:latin typeface="Calibri" panose="020F0502020204030204" pitchFamily="34" charset="0"/>
                          <a:ea typeface="宋体" panose="02010600030101010101" pitchFamily="2" charset="-122"/>
                        </a:rPr>
                        <a:t>PM1</a:t>
                      </a:r>
                      <a:endParaRPr lang="zh-CN" sz="900" dirty="0">
                        <a:solidFill>
                          <a:srgbClr val="7030A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7030A0"/>
                          </a:solidFill>
                          <a:effectLst/>
                          <a:latin typeface="Calibri" panose="020F0502020204030204" pitchFamily="34" charset="0"/>
                          <a:ea typeface="宋体" panose="02010600030101010101" pitchFamily="2" charset="-122"/>
                        </a:rPr>
                        <a:t>13:30-15:30</a:t>
                      </a:r>
                      <a:endParaRPr lang="zh-CN" sz="900" dirty="0">
                        <a:solidFill>
                          <a:srgbClr val="7030A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7030A0"/>
                          </a:solidFill>
                          <a:effectLst/>
                          <a:latin typeface="Calibri" panose="020F0502020204030204" pitchFamily="34" charset="0"/>
                          <a:ea typeface="宋体" panose="02010600030101010101" pitchFamily="2" charset="-122"/>
                        </a:rPr>
                        <a:t>19:30-21:30</a:t>
                      </a:r>
                      <a:endParaRPr lang="zh-CN" sz="900" dirty="0">
                        <a:solidFill>
                          <a:srgbClr val="7030A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7030A0"/>
                          </a:solidFill>
                          <a:effectLst/>
                          <a:latin typeface="Calibri" panose="020F0502020204030204" pitchFamily="34" charset="0"/>
                          <a:ea typeface="宋体" panose="02010600030101010101" pitchFamily="2" charset="-122"/>
                        </a:rPr>
                        <a:t>13:30-15:30</a:t>
                      </a:r>
                      <a:endParaRPr lang="zh-CN" sz="900" dirty="0">
                        <a:solidFill>
                          <a:srgbClr val="7030A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7030A0"/>
                          </a:solidFill>
                          <a:effectLst/>
                          <a:latin typeface="Calibri" panose="020F0502020204030204" pitchFamily="34" charset="0"/>
                          <a:ea typeface="宋体" panose="02010600030101010101" pitchFamily="2" charset="-122"/>
                        </a:rPr>
                        <a:t>14:30-16:30</a:t>
                      </a:r>
                      <a:endParaRPr lang="zh-CN" sz="900" dirty="0">
                        <a:solidFill>
                          <a:srgbClr val="7030A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7030A0"/>
                          </a:solidFill>
                          <a:effectLst/>
                          <a:latin typeface="Calibri" panose="020F0502020204030204" pitchFamily="34" charset="0"/>
                          <a:ea typeface="宋体" panose="02010600030101010101" pitchFamily="2" charset="-122"/>
                        </a:rPr>
                        <a:t>07:30-09:30</a:t>
                      </a:r>
                      <a:endParaRPr lang="zh-CN" sz="900" dirty="0">
                        <a:solidFill>
                          <a:srgbClr val="7030A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7030A0"/>
                          </a:solidFill>
                          <a:effectLst/>
                          <a:latin typeface="Calibri" panose="020F0502020204030204" pitchFamily="34" charset="0"/>
                          <a:ea typeface="宋体" panose="02010600030101010101" pitchFamily="2" charset="-122"/>
                        </a:rPr>
                        <a:t>04:30-06:30</a:t>
                      </a:r>
                      <a:endParaRPr lang="zh-CN" sz="900" dirty="0">
                        <a:solidFill>
                          <a:srgbClr val="7030A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71450">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PM2</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22:00-24:00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17:00-19:00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10:00-12:00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07:00-09:00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83820">
                <a:tc>
                  <a:txBody>
                    <a:bodyPr/>
                    <a:lstStyle/>
                    <a:p>
                      <a:pPr marL="0" algn="l" defTabSz="914400" rtl="0" eaLnBrk="1" latinLnBrk="0" hangingPunct="1">
                        <a:spcAft>
                          <a:spcPts val="0"/>
                        </a:spcAft>
                      </a:pPr>
                      <a:r>
                        <a:rPr lang="en-US" sz="900" kern="1200">
                          <a:solidFill>
                            <a:srgbClr val="1F497D"/>
                          </a:solidFill>
                          <a:effectLst/>
                          <a:latin typeface="Calibri" panose="020F0502020204030204" pitchFamily="34" charset="0"/>
                          <a:ea typeface="宋体" panose="02010600030101010101" pitchFamily="2" charset="-122"/>
                          <a:cs typeface="+mn-cs"/>
                        </a:rPr>
                        <a:t> </a:t>
                      </a:r>
                      <a:endParaRPr lang="zh-CN" sz="900" kern="120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86055">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Evening 1</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01:30-03:30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20:30-22:30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13:30-15:30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10:30-12:30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2" name="Footer Placeholder 1">
            <a:extLst>
              <a:ext uri="{FF2B5EF4-FFF2-40B4-BE49-F238E27FC236}">
                <a16:creationId xmlns:a16="http://schemas.microsoft.com/office/drawing/2014/main" id="{4C909145-B617-573F-FB8B-5C051BA581CC}"/>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BE238177-51FF-A4D9-FA51-748C4BD69477}"/>
              </a:ext>
            </a:extLst>
          </p:cNvPr>
          <p:cNvSpPr>
            <a:spLocks noGrp="1"/>
          </p:cNvSpPr>
          <p:nvPr>
            <p:ph type="sldNum" idx="12"/>
          </p:nvPr>
        </p:nvSpPr>
        <p:spPr/>
        <p:txBody>
          <a:bodyPr/>
          <a:lstStyle/>
          <a:p>
            <a:r>
              <a:rPr lang="en-GB"/>
              <a:t>Slide </a:t>
            </a:r>
            <a:fld id="{440F5867-744E-4AA6-B0ED-4C44D2DFBB7B}" type="slidenum">
              <a:rPr lang="en-GB" smtClean="0"/>
              <a:pPr/>
              <a:t>51</a:t>
            </a:fld>
            <a:endParaRPr lang="en-GB" dirty="0"/>
          </a:p>
        </p:txBody>
      </p:sp>
      <p:sp>
        <p:nvSpPr>
          <p:cNvPr id="4" name="Date Placeholder 3">
            <a:extLst>
              <a:ext uri="{FF2B5EF4-FFF2-40B4-BE49-F238E27FC236}">
                <a16:creationId xmlns:a16="http://schemas.microsoft.com/office/drawing/2014/main" id="{D5EC0B20-38F2-15D5-E39A-EBFCF4AEDD11}"/>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4883276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err="1"/>
              <a:t>TGbh</a:t>
            </a:r>
            <a:r>
              <a:rPr lang="en-US" dirty="0"/>
              <a:t>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2023-05-18</a:t>
            </a:r>
          </a:p>
        </p:txBody>
      </p:sp>
      <p:graphicFrame>
        <p:nvGraphicFramePr>
          <p:cNvPr id="1026" name="Object 11"/>
          <p:cNvGraphicFramePr>
            <a:graphicFrameLocks noChangeAspect="1"/>
          </p:cNvGraphicFramePr>
          <p:nvPr>
            <p:extLst>
              <p:ext uri="{D42A27DB-BD31-4B8C-83A1-F6EECF244321}">
                <p14:modId xmlns:p14="http://schemas.microsoft.com/office/powerpoint/2010/main" val="3305098018"/>
              </p:ext>
            </p:extLst>
          </p:nvPr>
        </p:nvGraphicFramePr>
        <p:xfrm>
          <a:off x="2041526" y="2286001"/>
          <a:ext cx="7559675" cy="2632075"/>
        </p:xfrm>
        <a:graphic>
          <a:graphicData uri="http://schemas.openxmlformats.org/presentationml/2006/ole">
            <mc:AlternateContent xmlns:mc="http://schemas.openxmlformats.org/markup-compatibility/2006">
              <mc:Choice xmlns:v="urn:schemas-microsoft-com:vml" Requires="v">
                <p:oleObj name="Document" r:id="rId3" imgW="8267030" imgH="2874253" progId="Word.Document.8">
                  <p:embed/>
                </p:oleObj>
              </mc:Choice>
              <mc:Fallback>
                <p:oleObj name="Document" r:id="rId3" imgW="8267030" imgH="2874253" progId="Word.Document.8">
                  <p:embed/>
                  <p:pic>
                    <p:nvPicPr>
                      <p:cNvPr id="1026" name="Object 11"/>
                      <p:cNvPicPr>
                        <a:picLocks noChangeAspect="1" noChangeArrowheads="1"/>
                      </p:cNvPicPr>
                      <p:nvPr/>
                    </p:nvPicPr>
                    <p:blipFill>
                      <a:blip r:embed="rId4"/>
                      <a:srcRect/>
                      <a:stretch>
                        <a:fillRect/>
                      </a:stretch>
                    </p:blipFill>
                    <p:spPr bwMode="auto">
                      <a:xfrm>
                        <a:off x="2041526" y="2286001"/>
                        <a:ext cx="7559675" cy="263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Footer Placeholder 1">
            <a:extLst>
              <a:ext uri="{FF2B5EF4-FFF2-40B4-BE49-F238E27FC236}">
                <a16:creationId xmlns:a16="http://schemas.microsoft.com/office/drawing/2014/main" id="{4293C2C8-D883-CF09-6FE1-EE0E4FCA1CE0}"/>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A08F9BD2-DF75-5347-E276-55EF3CEDC2B1}"/>
              </a:ext>
            </a:extLst>
          </p:cNvPr>
          <p:cNvSpPr>
            <a:spLocks noGrp="1"/>
          </p:cNvSpPr>
          <p:nvPr>
            <p:ph type="sldNum" idx="12"/>
          </p:nvPr>
        </p:nvSpPr>
        <p:spPr/>
        <p:txBody>
          <a:bodyPr/>
          <a:lstStyle/>
          <a:p>
            <a:r>
              <a:rPr lang="en-GB"/>
              <a:t>Slide </a:t>
            </a:r>
            <a:fld id="{440F5867-744E-4AA6-B0ED-4C44D2DFBB7B}" type="slidenum">
              <a:rPr lang="en-GB" smtClean="0"/>
              <a:pPr/>
              <a:t>52</a:t>
            </a:fld>
            <a:endParaRPr lang="en-GB" dirty="0"/>
          </a:p>
        </p:txBody>
      </p:sp>
      <p:sp>
        <p:nvSpPr>
          <p:cNvPr id="4" name="Date Placeholder 3">
            <a:extLst>
              <a:ext uri="{FF2B5EF4-FFF2-40B4-BE49-F238E27FC236}">
                <a16:creationId xmlns:a16="http://schemas.microsoft.com/office/drawing/2014/main" id="{0BBA5985-8102-D323-E92B-620C4E180F90}"/>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15363690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Abstract</a:t>
            </a:r>
          </a:p>
        </p:txBody>
      </p:sp>
      <p:sp>
        <p:nvSpPr>
          <p:cNvPr id="14339" name="Rectangle 3"/>
          <p:cNvSpPr>
            <a:spLocks noGrp="1" noChangeArrowheads="1"/>
          </p:cNvSpPr>
          <p:nvPr>
            <p:ph idx="1"/>
          </p:nvPr>
        </p:nvSpPr>
        <p:spPr/>
        <p:txBody>
          <a:bodyPr/>
          <a:lstStyle/>
          <a:p>
            <a:pPr algn="ctr" eaLnBrk="1" hangingPunct="1">
              <a:buFontTx/>
              <a:buNone/>
            </a:pPr>
            <a:r>
              <a:rPr lang="en-US" dirty="0"/>
              <a:t>This document is the closing report for </a:t>
            </a:r>
            <a:r>
              <a:rPr lang="en-US" dirty="0" err="1"/>
              <a:t>TGbh</a:t>
            </a:r>
            <a:endParaRPr lang="en-US" dirty="0"/>
          </a:p>
          <a:p>
            <a:pPr algn="ctr" eaLnBrk="1" hangingPunct="1">
              <a:buFontTx/>
              <a:buNone/>
            </a:pPr>
            <a:r>
              <a:rPr lang="en-US" dirty="0"/>
              <a:t>“Randomized and Changing MAC addresses” (RCM)</a:t>
            </a:r>
          </a:p>
          <a:p>
            <a:pPr algn="ctr" eaLnBrk="1" hangingPunct="1">
              <a:buFontTx/>
              <a:buNone/>
            </a:pPr>
            <a:r>
              <a:rPr lang="en-US" dirty="0"/>
              <a:t>May 2023 Interim Session (mixed-mode)</a:t>
            </a:r>
          </a:p>
        </p:txBody>
      </p:sp>
      <p:sp>
        <p:nvSpPr>
          <p:cNvPr id="2" name="Footer Placeholder 1">
            <a:extLst>
              <a:ext uri="{FF2B5EF4-FFF2-40B4-BE49-F238E27FC236}">
                <a16:creationId xmlns:a16="http://schemas.microsoft.com/office/drawing/2014/main" id="{0DB3E2B4-CA5B-300F-764C-6389D0AD66FD}"/>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36FCC5A5-3AF1-8BA2-B515-7E7CFB934423}"/>
              </a:ext>
            </a:extLst>
          </p:cNvPr>
          <p:cNvSpPr>
            <a:spLocks noGrp="1"/>
          </p:cNvSpPr>
          <p:nvPr>
            <p:ph type="sldNum" idx="12"/>
          </p:nvPr>
        </p:nvSpPr>
        <p:spPr/>
        <p:txBody>
          <a:bodyPr/>
          <a:lstStyle/>
          <a:p>
            <a:r>
              <a:rPr lang="en-GB"/>
              <a:t>Slide </a:t>
            </a:r>
            <a:fld id="{440F5867-744E-4AA6-B0ED-4C44D2DFBB7B}" type="slidenum">
              <a:rPr lang="en-GB" smtClean="0"/>
              <a:pPr/>
              <a:t>53</a:t>
            </a:fld>
            <a:endParaRPr lang="en-GB" dirty="0"/>
          </a:p>
        </p:txBody>
      </p:sp>
      <p:sp>
        <p:nvSpPr>
          <p:cNvPr id="4" name="Date Placeholder 3">
            <a:extLst>
              <a:ext uri="{FF2B5EF4-FFF2-40B4-BE49-F238E27FC236}">
                <a16:creationId xmlns:a16="http://schemas.microsoft.com/office/drawing/2014/main" id="{044B4284-F6C8-614A-738A-3BDA7271869B}"/>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13236674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a:t>
            </a:r>
          </a:p>
        </p:txBody>
      </p:sp>
      <p:sp>
        <p:nvSpPr>
          <p:cNvPr id="15366" name="Rectangle 3"/>
          <p:cNvSpPr>
            <a:spLocks noGrp="1" noChangeArrowheads="1"/>
          </p:cNvSpPr>
          <p:nvPr>
            <p:ph type="body" idx="1"/>
          </p:nvPr>
        </p:nvSpPr>
        <p:spPr>
          <a:xfrm>
            <a:off x="2057400" y="1295400"/>
            <a:ext cx="8229600" cy="5181600"/>
          </a:xfrm>
        </p:spPr>
        <p:txBody>
          <a:bodyPr/>
          <a:lstStyle/>
          <a:p>
            <a:pPr>
              <a:spcBef>
                <a:spcPts val="0"/>
              </a:spcBef>
            </a:pPr>
            <a:r>
              <a:rPr lang="en-US" dirty="0"/>
              <a:t>Agenda is here: </a:t>
            </a:r>
            <a:r>
              <a:rPr lang="en-US" dirty="0">
                <a:hlinkClick r:id="rId3"/>
              </a:rPr>
              <a:t>11-23/0575r7</a:t>
            </a:r>
            <a:r>
              <a:rPr lang="en-US" dirty="0"/>
              <a:t> </a:t>
            </a:r>
          </a:p>
          <a:p>
            <a:pPr>
              <a:spcBef>
                <a:spcPts val="0"/>
              </a:spcBef>
            </a:pPr>
            <a:r>
              <a:rPr lang="en-US" dirty="0"/>
              <a:t>Latest Issue Tracking document:  </a:t>
            </a:r>
            <a:r>
              <a:rPr lang="en-US" dirty="0">
                <a:hlinkClick r:id="rId4"/>
              </a:rPr>
              <a:t>11-21/0332r37</a:t>
            </a:r>
            <a:r>
              <a:rPr lang="en-US" dirty="0"/>
              <a:t> </a:t>
            </a:r>
          </a:p>
          <a:p>
            <a:pPr>
              <a:spcBef>
                <a:spcPts val="0"/>
              </a:spcBef>
            </a:pPr>
            <a:r>
              <a:rPr lang="en-US" dirty="0"/>
              <a:t>Comment resolution on D0.2 CC spreadsheet: </a:t>
            </a:r>
            <a:r>
              <a:rPr lang="en-US" dirty="0">
                <a:hlinkClick r:id="rId5"/>
              </a:rPr>
              <a:t>11-22/0973r27</a:t>
            </a:r>
            <a:r>
              <a:rPr lang="en-US" dirty="0"/>
              <a:t> </a:t>
            </a:r>
          </a:p>
          <a:p>
            <a:pPr>
              <a:spcBef>
                <a:spcPts val="0"/>
              </a:spcBef>
            </a:pPr>
            <a:r>
              <a:rPr lang="en-US" dirty="0"/>
              <a:t>Motions: </a:t>
            </a:r>
            <a:r>
              <a:rPr lang="en-US" dirty="0">
                <a:hlinkClick r:id="rId6"/>
              </a:rPr>
              <a:t>11-22/0651r19</a:t>
            </a:r>
            <a:r>
              <a:rPr lang="en-US" dirty="0"/>
              <a:t> </a:t>
            </a:r>
          </a:p>
          <a:p>
            <a:pPr>
              <a:spcBef>
                <a:spcPts val="0"/>
              </a:spcBef>
            </a:pPr>
            <a:endParaRPr lang="en-US" dirty="0"/>
          </a:p>
          <a:p>
            <a:pPr>
              <a:spcBef>
                <a:spcPts val="0"/>
              </a:spcBef>
            </a:pPr>
            <a:r>
              <a:rPr lang="en-US" dirty="0"/>
              <a:t>Consensus and motion to create D1.0, and hold Initial Letter Ballot – already approved by the Working Group</a:t>
            </a:r>
          </a:p>
          <a:p>
            <a:pPr>
              <a:spcBef>
                <a:spcPts val="0"/>
              </a:spcBef>
            </a:pPr>
            <a:endParaRPr lang="en-US" dirty="0"/>
          </a:p>
          <a:p>
            <a:pPr>
              <a:spcBef>
                <a:spcPts val="0"/>
              </a:spcBef>
            </a:pPr>
            <a:r>
              <a:rPr lang="en-US" dirty="0"/>
              <a:t>Considered liaison(s) from WBA which were part of what started this work: </a:t>
            </a:r>
            <a:r>
              <a:rPr lang="en-US" b="0" u="sng" dirty="0">
                <a:hlinkClick r:id="rId7"/>
              </a:rPr>
              <a:t>11-21/0703r0</a:t>
            </a:r>
            <a:r>
              <a:rPr lang="en-US" b="0" dirty="0"/>
              <a:t>, </a:t>
            </a:r>
            <a:r>
              <a:rPr lang="en-US" b="0" dirty="0">
                <a:hlinkClick r:id="rId8"/>
              </a:rPr>
              <a:t>11-21/1141r0</a:t>
            </a:r>
            <a:r>
              <a:rPr lang="en-US" b="0" dirty="0"/>
              <a:t>, </a:t>
            </a:r>
            <a:r>
              <a:rPr lang="en-US" b="0" dirty="0">
                <a:hlinkClick r:id="rId9"/>
              </a:rPr>
              <a:t>11-22/0668r0</a:t>
            </a:r>
            <a:r>
              <a:rPr lang="en-US" b="0" dirty="0"/>
              <a:t>, </a:t>
            </a:r>
            <a:r>
              <a:rPr lang="en-US" b="0" dirty="0">
                <a:hlinkClick r:id="rId10"/>
              </a:rPr>
              <a:t>11-22/0653r0</a:t>
            </a:r>
            <a:r>
              <a:rPr lang="en-US" b="0" dirty="0"/>
              <a:t> </a:t>
            </a:r>
          </a:p>
          <a:p>
            <a:pPr lvl="1">
              <a:spcBef>
                <a:spcPts val="0"/>
              </a:spcBef>
            </a:pPr>
            <a:r>
              <a:rPr lang="en-US" b="1" dirty="0"/>
              <a:t>Will work on a liaison response, expected to be finalized in July, based on Initial Letter Ballot status/responses</a:t>
            </a:r>
          </a:p>
          <a:p>
            <a:pPr>
              <a:spcBef>
                <a:spcPts val="0"/>
              </a:spcBef>
            </a:pPr>
            <a:endParaRPr lang="en-US" altLang="en-US" sz="1400" dirty="0"/>
          </a:p>
        </p:txBody>
      </p:sp>
      <p:sp>
        <p:nvSpPr>
          <p:cNvPr id="2" name="Footer Placeholder 1">
            <a:extLst>
              <a:ext uri="{FF2B5EF4-FFF2-40B4-BE49-F238E27FC236}">
                <a16:creationId xmlns:a16="http://schemas.microsoft.com/office/drawing/2014/main" id="{93BA0824-AAC4-DB72-2A7E-F91CC198971D}"/>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710FAC49-50BE-B620-2C01-98C4BB2D5553}"/>
              </a:ext>
            </a:extLst>
          </p:cNvPr>
          <p:cNvSpPr>
            <a:spLocks noGrp="1"/>
          </p:cNvSpPr>
          <p:nvPr>
            <p:ph type="sldNum" idx="12"/>
          </p:nvPr>
        </p:nvSpPr>
        <p:spPr/>
        <p:txBody>
          <a:bodyPr/>
          <a:lstStyle/>
          <a:p>
            <a:r>
              <a:rPr lang="en-GB"/>
              <a:t>Slide </a:t>
            </a:r>
            <a:fld id="{440F5867-744E-4AA6-B0ED-4C44D2DFBB7B}" type="slidenum">
              <a:rPr lang="en-GB" smtClean="0"/>
              <a:pPr/>
              <a:t>54</a:t>
            </a:fld>
            <a:endParaRPr lang="en-GB" dirty="0"/>
          </a:p>
        </p:txBody>
      </p:sp>
      <p:sp>
        <p:nvSpPr>
          <p:cNvPr id="4" name="Date Placeholder 3">
            <a:extLst>
              <a:ext uri="{FF2B5EF4-FFF2-40B4-BE49-F238E27FC236}">
                <a16:creationId xmlns:a16="http://schemas.microsoft.com/office/drawing/2014/main" id="{97509641-5A26-0512-CBEF-1C2550CE0DCC}"/>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2324305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Timeline</a:t>
            </a:r>
          </a:p>
        </p:txBody>
      </p:sp>
      <p:sp>
        <p:nvSpPr>
          <p:cNvPr id="15366" name="Rectangle 3"/>
          <p:cNvSpPr>
            <a:spLocks noGrp="1" noChangeArrowheads="1"/>
          </p:cNvSpPr>
          <p:nvPr>
            <p:ph type="body" idx="1"/>
          </p:nvPr>
        </p:nvSpPr>
        <p:spPr>
          <a:xfrm>
            <a:off x="1905000" y="1295400"/>
            <a:ext cx="8382000" cy="4876800"/>
          </a:xfrm>
        </p:spPr>
        <p:txBody>
          <a:bodyPr/>
          <a:lstStyle/>
          <a:p>
            <a:pPr lvl="1" algn="just">
              <a:spcBef>
                <a:spcPts val="0"/>
              </a:spcBef>
              <a:defRPr/>
            </a:pPr>
            <a:r>
              <a:rPr lang="en-US" altLang="zh-CN" sz="2400" dirty="0">
                <a:latin typeface="Times New Roman"/>
                <a:ea typeface="MS Gothic"/>
              </a:rPr>
              <a:t>PAR approved						</a:t>
            </a:r>
            <a:r>
              <a:rPr lang="en-US" altLang="zh-CN" sz="2400" dirty="0">
                <a:highlight>
                  <a:srgbClr val="00FF00"/>
                </a:highlight>
                <a:latin typeface="Times New Roman"/>
                <a:ea typeface="MS Gothic"/>
              </a:rPr>
              <a:t>Feb 2021</a:t>
            </a:r>
          </a:p>
          <a:p>
            <a:pPr lvl="1" algn="just">
              <a:spcBef>
                <a:spcPts val="0"/>
              </a:spcBef>
              <a:defRPr/>
            </a:pPr>
            <a:r>
              <a:rPr lang="en-US" altLang="zh-CN" sz="2400" dirty="0">
                <a:latin typeface="Times New Roman"/>
                <a:ea typeface="MS Gothic"/>
              </a:rPr>
              <a:t>First TG meeting						</a:t>
            </a:r>
            <a:r>
              <a:rPr lang="en-US" altLang="zh-CN" sz="2400" dirty="0">
                <a:highlight>
                  <a:srgbClr val="00FF00"/>
                </a:highlight>
                <a:latin typeface="Times New Roman"/>
                <a:ea typeface="MS Gothic"/>
              </a:rPr>
              <a:t>Mar 2021</a:t>
            </a:r>
          </a:p>
          <a:p>
            <a:pPr lvl="1" algn="just">
              <a:spcBef>
                <a:spcPts val="0"/>
              </a:spcBef>
              <a:defRPr/>
            </a:pPr>
            <a:r>
              <a:rPr lang="en-US" altLang="zh-CN" sz="2400" dirty="0">
                <a:latin typeface="Times New Roman"/>
                <a:ea typeface="MS Gothic"/>
              </a:rPr>
              <a:t>D0.2 CC								</a:t>
            </a:r>
            <a:r>
              <a:rPr lang="en-US" altLang="zh-CN" sz="2400" dirty="0">
                <a:highlight>
                  <a:srgbClr val="00FF00"/>
                </a:highlight>
                <a:latin typeface="Times New Roman"/>
                <a:ea typeface="MS Gothic"/>
                <a:sym typeface="Wingdings" panose="05000000000000000000" pitchFamily="2" charset="2"/>
              </a:rPr>
              <a:t>May 2022</a:t>
            </a:r>
            <a:endParaRPr lang="en-US" altLang="zh-CN" sz="2400" dirty="0">
              <a:latin typeface="Times New Roman"/>
              <a:ea typeface="MS Gothic"/>
            </a:endParaRPr>
          </a:p>
          <a:p>
            <a:pPr lvl="1" algn="just">
              <a:spcBef>
                <a:spcPts val="0"/>
              </a:spcBef>
              <a:defRPr/>
            </a:pPr>
            <a:r>
              <a:rPr lang="en-US" altLang="zh-CN" sz="2400" dirty="0">
                <a:latin typeface="Times New Roman"/>
                <a:ea typeface="MS Gothic"/>
              </a:rPr>
              <a:t>Initial WG Letter Ballot (D1.0)		</a:t>
            </a:r>
            <a:r>
              <a:rPr lang="en-US" altLang="zh-CN" sz="2400" dirty="0">
                <a:highlight>
                  <a:srgbClr val="00FF00"/>
                </a:highlight>
                <a:latin typeface="Times New Roman"/>
                <a:ea typeface="MS Gothic"/>
              </a:rPr>
              <a:t>May 2023</a:t>
            </a:r>
          </a:p>
          <a:p>
            <a:pPr lvl="1" algn="just">
              <a:spcBef>
                <a:spcPts val="0"/>
              </a:spcBef>
              <a:defRPr/>
            </a:pPr>
            <a:r>
              <a:rPr lang="en-US" altLang="zh-CN" sz="2400" dirty="0">
                <a:latin typeface="Times New Roman"/>
                <a:ea typeface="MS Gothic"/>
              </a:rPr>
              <a:t>Recirculation LB (D2.0)				Nov 2023</a:t>
            </a:r>
          </a:p>
          <a:p>
            <a:pPr lvl="1" algn="just">
              <a:spcBef>
                <a:spcPts val="0"/>
              </a:spcBef>
              <a:defRPr/>
            </a:pPr>
            <a:r>
              <a:rPr lang="en-US" altLang="zh-CN" sz="2400" dirty="0">
                <a:latin typeface="Times New Roman"/>
                <a:ea typeface="MS Gothic"/>
              </a:rPr>
              <a:t>Initial SA Ballot (D3.0)				Mar 2024</a:t>
            </a:r>
          </a:p>
          <a:p>
            <a:pPr lvl="1" algn="just">
              <a:spcBef>
                <a:spcPts val="0"/>
              </a:spcBef>
              <a:defRPr/>
            </a:pPr>
            <a:r>
              <a:rPr lang="en-US" altLang="zh-CN" sz="2400" dirty="0">
                <a:latin typeface="Times New Roman"/>
                <a:ea typeface="MS Gothic"/>
              </a:rPr>
              <a:t>Final 802.11 WG approval			Jul 2024</a:t>
            </a:r>
          </a:p>
          <a:p>
            <a:pPr lvl="1" algn="just">
              <a:spcBef>
                <a:spcPts val="0"/>
              </a:spcBef>
              <a:defRPr/>
            </a:pPr>
            <a:r>
              <a:rPr lang="en-US" altLang="zh-CN" sz="2400" dirty="0">
                <a:latin typeface="Times New Roman"/>
                <a:ea typeface="MS Gothic"/>
              </a:rPr>
              <a:t>802 EC approval						Jul 2024</a:t>
            </a:r>
          </a:p>
          <a:p>
            <a:pPr lvl="1">
              <a:spcBef>
                <a:spcPts val="0"/>
              </a:spcBef>
              <a:defRPr/>
            </a:pPr>
            <a:r>
              <a:rPr lang="en-US" altLang="zh-CN" sz="2400" dirty="0" err="1">
                <a:latin typeface="Times New Roman"/>
                <a:ea typeface="MS Gothic"/>
              </a:rPr>
              <a:t>RevCom</a:t>
            </a:r>
            <a:r>
              <a:rPr lang="en-US" altLang="zh-CN" sz="2400" dirty="0">
                <a:latin typeface="Times New Roman"/>
                <a:ea typeface="MS Gothic"/>
              </a:rPr>
              <a:t> and SASB approval			Sep 2024</a:t>
            </a:r>
          </a:p>
          <a:p>
            <a:pPr>
              <a:spcBef>
                <a:spcPts val="0"/>
              </a:spcBef>
            </a:pPr>
            <a:endParaRPr lang="en-US" dirty="0"/>
          </a:p>
          <a:p>
            <a:pPr lvl="1" algn="just">
              <a:spcBef>
                <a:spcPts val="0"/>
              </a:spcBef>
              <a:defRPr/>
            </a:pPr>
            <a:endParaRPr lang="en-US" sz="2400" b="1" dirty="0">
              <a:latin typeface="Times New Roman"/>
              <a:ea typeface="MS Gothic"/>
            </a:endParaRPr>
          </a:p>
          <a:p>
            <a:pPr marL="457200" lvl="1" indent="0">
              <a:spcBef>
                <a:spcPts val="0"/>
              </a:spcBef>
            </a:pPr>
            <a:endParaRPr lang="en-US" dirty="0"/>
          </a:p>
          <a:p>
            <a:pPr marL="457200" lvl="1" indent="0">
              <a:spcBef>
                <a:spcPts val="0"/>
              </a:spcBef>
            </a:pPr>
            <a:endParaRPr lang="en-US" dirty="0"/>
          </a:p>
          <a:p>
            <a:pPr>
              <a:spcBef>
                <a:spcPts val="0"/>
              </a:spcBef>
            </a:pPr>
            <a:endParaRPr lang="en-US" u="sng" dirty="0"/>
          </a:p>
        </p:txBody>
      </p:sp>
      <p:sp>
        <p:nvSpPr>
          <p:cNvPr id="2" name="Footer Placeholder 1">
            <a:extLst>
              <a:ext uri="{FF2B5EF4-FFF2-40B4-BE49-F238E27FC236}">
                <a16:creationId xmlns:a16="http://schemas.microsoft.com/office/drawing/2014/main" id="{621F5F9B-D225-B5D9-C44A-74F1ED28BD12}"/>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28052974-C378-DE5C-5F4E-7490D5E03DBF}"/>
              </a:ext>
            </a:extLst>
          </p:cNvPr>
          <p:cNvSpPr>
            <a:spLocks noGrp="1"/>
          </p:cNvSpPr>
          <p:nvPr>
            <p:ph type="sldNum" idx="12"/>
          </p:nvPr>
        </p:nvSpPr>
        <p:spPr/>
        <p:txBody>
          <a:bodyPr/>
          <a:lstStyle/>
          <a:p>
            <a:r>
              <a:rPr lang="en-GB"/>
              <a:t>Slide </a:t>
            </a:r>
            <a:fld id="{440F5867-744E-4AA6-B0ED-4C44D2DFBB7B}" type="slidenum">
              <a:rPr lang="en-GB" smtClean="0"/>
              <a:pPr/>
              <a:t>55</a:t>
            </a:fld>
            <a:endParaRPr lang="en-GB" dirty="0"/>
          </a:p>
        </p:txBody>
      </p:sp>
      <p:sp>
        <p:nvSpPr>
          <p:cNvPr id="4" name="Date Placeholder 3">
            <a:extLst>
              <a:ext uri="{FF2B5EF4-FFF2-40B4-BE49-F238E27FC236}">
                <a16:creationId xmlns:a16="http://schemas.microsoft.com/office/drawing/2014/main" id="{8FE0E4BE-1CA6-51C4-2A88-4BC637A89934}"/>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15381934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2225351" y="685800"/>
            <a:ext cx="7772400" cy="1066800"/>
          </a:xfrm>
        </p:spPr>
        <p:txBody>
          <a:bodyPr/>
          <a:lstStyle/>
          <a:p>
            <a:r>
              <a:rPr lang="en-US" sz="3600" dirty="0"/>
              <a:t>Teleconference(s)</a:t>
            </a:r>
          </a:p>
        </p:txBody>
      </p:sp>
      <p:sp>
        <p:nvSpPr>
          <p:cNvPr id="17414" name="Rectangle 3"/>
          <p:cNvSpPr>
            <a:spLocks noGrp="1" noChangeArrowheads="1"/>
          </p:cNvSpPr>
          <p:nvPr>
            <p:ph type="body" idx="1"/>
          </p:nvPr>
        </p:nvSpPr>
        <p:spPr>
          <a:xfrm>
            <a:off x="2209800" y="1676400"/>
            <a:ext cx="7772400" cy="762001"/>
          </a:xfrm>
          <a:ln>
            <a:solidFill>
              <a:schemeClr val="bg1"/>
            </a:solidFill>
          </a:ln>
        </p:spPr>
        <p:txBody>
          <a:bodyPr/>
          <a:lstStyle/>
          <a:p>
            <a:pPr>
              <a:spcBef>
                <a:spcPts val="0"/>
              </a:spcBef>
              <a:spcAft>
                <a:spcPts val="0"/>
              </a:spcAft>
              <a:buFont typeface="Calibri" panose="020F0502020204030204" pitchFamily="34" charset="0"/>
              <a:buChar char="-"/>
            </a:pPr>
            <a:r>
              <a:rPr lang="en-US" sz="2800" dirty="0"/>
              <a:t>May 30 and June 13 (Tuesdays), at 9:30am ET, 2 hours</a:t>
            </a:r>
          </a:p>
          <a:p>
            <a:pPr>
              <a:spcBef>
                <a:spcPts val="0"/>
              </a:spcBef>
              <a:spcAft>
                <a:spcPts val="0"/>
              </a:spcAft>
              <a:buFont typeface="Calibri" panose="020F0502020204030204" pitchFamily="34" charset="0"/>
              <a:buChar char="-"/>
            </a:pPr>
            <a:endParaRPr lang="en-US" sz="2800" dirty="0"/>
          </a:p>
          <a:p>
            <a:pPr>
              <a:spcBef>
                <a:spcPts val="0"/>
              </a:spcBef>
              <a:spcAft>
                <a:spcPts val="0"/>
              </a:spcAft>
              <a:buFont typeface="Calibri" panose="020F0502020204030204" pitchFamily="34" charset="0"/>
              <a:buChar char="-"/>
            </a:pPr>
            <a:endParaRPr lang="en-US" sz="2000" dirty="0"/>
          </a:p>
          <a:p>
            <a:pPr>
              <a:spcBef>
                <a:spcPts val="0"/>
              </a:spcBef>
              <a:spcAft>
                <a:spcPts val="0"/>
              </a:spcAft>
              <a:buFont typeface="Calibri" panose="020F0502020204030204" pitchFamily="34" charset="0"/>
              <a:buChar char="-"/>
            </a:pPr>
            <a:endParaRPr lang="en-US" sz="2000" dirty="0">
              <a:latin typeface="Calibri" panose="020F0502020204030204" pitchFamily="34" charset="0"/>
              <a:ea typeface="Calibri" panose="020F0502020204030204" pitchFamily="34" charset="0"/>
            </a:endParaRPr>
          </a:p>
          <a:p>
            <a:pPr marL="0" indent="0"/>
            <a:endParaRPr lang="en-US" sz="2800" dirty="0"/>
          </a:p>
        </p:txBody>
      </p:sp>
      <p:sp>
        <p:nvSpPr>
          <p:cNvPr id="4" name="Rectangle 2">
            <a:extLst>
              <a:ext uri="{FF2B5EF4-FFF2-40B4-BE49-F238E27FC236}">
                <a16:creationId xmlns:a16="http://schemas.microsoft.com/office/drawing/2014/main" id="{1A56DEE3-4F27-40F2-868C-37E77A470834}"/>
              </a:ext>
            </a:extLst>
          </p:cNvPr>
          <p:cNvSpPr txBox="1">
            <a:spLocks noChangeArrowheads="1"/>
          </p:cNvSpPr>
          <p:nvPr/>
        </p:nvSpPr>
        <p:spPr bwMode="auto">
          <a:xfrm>
            <a:off x="2225351" y="27432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r>
              <a:rPr lang="en-US" sz="3600" kern="0" dirty="0"/>
              <a:t>July plans</a:t>
            </a:r>
          </a:p>
        </p:txBody>
      </p:sp>
      <p:sp>
        <p:nvSpPr>
          <p:cNvPr id="5" name="Rectangle 3">
            <a:extLst>
              <a:ext uri="{FF2B5EF4-FFF2-40B4-BE49-F238E27FC236}">
                <a16:creationId xmlns:a16="http://schemas.microsoft.com/office/drawing/2014/main" id="{52F67E78-A60C-478A-A848-83B88C85AA35}"/>
              </a:ext>
            </a:extLst>
          </p:cNvPr>
          <p:cNvSpPr txBox="1">
            <a:spLocks noChangeArrowheads="1"/>
          </p:cNvSpPr>
          <p:nvPr/>
        </p:nvSpPr>
        <p:spPr bwMode="auto">
          <a:xfrm>
            <a:off x="2133600" y="3733800"/>
            <a:ext cx="7772400" cy="1676401"/>
          </a:xfrm>
          <a:prstGeom prst="rect">
            <a:avLst/>
          </a:prstGeom>
          <a:noFill/>
          <a:ln w="9525">
            <a:solidFill>
              <a:schemeClr val="bg1"/>
            </a:solid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457200" indent="-457200">
              <a:buFont typeface="Arial" panose="020B0604020202020204" pitchFamily="34" charset="0"/>
              <a:buChar char="•"/>
            </a:pPr>
            <a:r>
              <a:rPr lang="en-US" sz="2800" dirty="0"/>
              <a:t>Comment resolution on D1.0 Initial Letter Ballot</a:t>
            </a:r>
          </a:p>
          <a:p>
            <a:pPr marL="457200" indent="-457200">
              <a:buFont typeface="Arial" panose="020B0604020202020204" pitchFamily="34" charset="0"/>
              <a:buChar char="•"/>
            </a:pPr>
            <a:r>
              <a:rPr lang="en-US" sz="2800" dirty="0"/>
              <a:t>Response to WBA liaisons</a:t>
            </a:r>
          </a:p>
          <a:p>
            <a:pPr>
              <a:spcBef>
                <a:spcPts val="0"/>
              </a:spcBef>
              <a:spcAft>
                <a:spcPts val="0"/>
              </a:spcAft>
              <a:buFont typeface="Calibri" panose="020F0502020204030204" pitchFamily="34" charset="0"/>
              <a:buChar char="-"/>
            </a:pPr>
            <a:endParaRPr lang="en-US" sz="2800" kern="0" dirty="0"/>
          </a:p>
          <a:p>
            <a:pPr>
              <a:spcBef>
                <a:spcPts val="0"/>
              </a:spcBef>
              <a:spcAft>
                <a:spcPts val="0"/>
              </a:spcAft>
              <a:buFont typeface="Calibri" panose="020F0502020204030204" pitchFamily="34" charset="0"/>
              <a:buChar char="-"/>
            </a:pPr>
            <a:endParaRPr lang="en-US" sz="2800" kern="0" dirty="0"/>
          </a:p>
          <a:p>
            <a:pPr>
              <a:spcBef>
                <a:spcPts val="0"/>
              </a:spcBef>
              <a:spcAft>
                <a:spcPts val="0"/>
              </a:spcAft>
              <a:buFont typeface="Calibri" panose="020F0502020204030204" pitchFamily="34" charset="0"/>
              <a:buChar char="-"/>
            </a:pPr>
            <a:endParaRPr lang="en-US" sz="2000" kern="0" dirty="0">
              <a:latin typeface="Calibri" panose="020F0502020204030204" pitchFamily="34" charset="0"/>
              <a:ea typeface="Calibri" panose="020F0502020204030204" pitchFamily="34" charset="0"/>
            </a:endParaRPr>
          </a:p>
          <a:p>
            <a:pPr marL="0" indent="0">
              <a:buNone/>
            </a:pPr>
            <a:endParaRPr lang="en-US" sz="2800" kern="0" dirty="0"/>
          </a:p>
        </p:txBody>
      </p:sp>
      <p:sp>
        <p:nvSpPr>
          <p:cNvPr id="2" name="Footer Placeholder 1">
            <a:extLst>
              <a:ext uri="{FF2B5EF4-FFF2-40B4-BE49-F238E27FC236}">
                <a16:creationId xmlns:a16="http://schemas.microsoft.com/office/drawing/2014/main" id="{979F14D1-3B16-FA3E-900D-12CF8042F789}"/>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39E7771F-00A6-5F73-214B-852A84ADB685}"/>
              </a:ext>
            </a:extLst>
          </p:cNvPr>
          <p:cNvSpPr>
            <a:spLocks noGrp="1"/>
          </p:cNvSpPr>
          <p:nvPr>
            <p:ph type="sldNum" idx="12"/>
          </p:nvPr>
        </p:nvSpPr>
        <p:spPr/>
        <p:txBody>
          <a:bodyPr/>
          <a:lstStyle/>
          <a:p>
            <a:r>
              <a:rPr lang="en-GB"/>
              <a:t>Slide </a:t>
            </a:r>
            <a:fld id="{440F5867-744E-4AA6-B0ED-4C44D2DFBB7B}" type="slidenum">
              <a:rPr lang="en-GB" smtClean="0"/>
              <a:pPr/>
              <a:t>56</a:t>
            </a:fld>
            <a:endParaRPr lang="en-GB" dirty="0"/>
          </a:p>
        </p:txBody>
      </p:sp>
      <p:sp>
        <p:nvSpPr>
          <p:cNvPr id="6" name="Date Placeholder 5">
            <a:extLst>
              <a:ext uri="{FF2B5EF4-FFF2-40B4-BE49-F238E27FC236}">
                <a16:creationId xmlns:a16="http://schemas.microsoft.com/office/drawing/2014/main" id="{AC8B82C4-07BB-2052-4374-ED2143493790}"/>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25756312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err="1"/>
              <a:t>TGbi</a:t>
            </a:r>
            <a:r>
              <a:rPr lang="en-US" dirty="0"/>
              <a:t> Closing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2023-05-18</a:t>
            </a:r>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2" name="Table 2">
            <a:extLst>
              <a:ext uri="{FF2B5EF4-FFF2-40B4-BE49-F238E27FC236}">
                <a16:creationId xmlns:a16="http://schemas.microsoft.com/office/drawing/2014/main" id="{E58E41AC-ABC9-0442-ABCD-65D480523709}"/>
              </a:ext>
            </a:extLst>
          </p:cNvPr>
          <p:cNvGraphicFramePr>
            <a:graphicFrameLocks noGrp="1"/>
          </p:cNvGraphicFramePr>
          <p:nvPr>
            <p:extLst>
              <p:ext uri="{D42A27DB-BD31-4B8C-83A1-F6EECF244321}">
                <p14:modId xmlns:p14="http://schemas.microsoft.com/office/powerpoint/2010/main" val="2428288441"/>
              </p:ext>
            </p:extLst>
          </p:nvPr>
        </p:nvGraphicFramePr>
        <p:xfrm>
          <a:off x="1545546" y="2687320"/>
          <a:ext cx="9274855" cy="1717040"/>
        </p:xfrm>
        <a:graphic>
          <a:graphicData uri="http://schemas.openxmlformats.org/drawingml/2006/table">
            <a:tbl>
              <a:tblPr firstRow="1" bandRow="1">
                <a:tableStyleId>{5940675A-B579-460E-94D1-54222C63F5DA}</a:tableStyleId>
              </a:tblPr>
              <a:tblGrid>
                <a:gridCol w="1854971">
                  <a:extLst>
                    <a:ext uri="{9D8B030D-6E8A-4147-A177-3AD203B41FA5}">
                      <a16:colId xmlns:a16="http://schemas.microsoft.com/office/drawing/2014/main" val="1606451671"/>
                    </a:ext>
                  </a:extLst>
                </a:gridCol>
                <a:gridCol w="1854971">
                  <a:extLst>
                    <a:ext uri="{9D8B030D-6E8A-4147-A177-3AD203B41FA5}">
                      <a16:colId xmlns:a16="http://schemas.microsoft.com/office/drawing/2014/main" val="2597420575"/>
                    </a:ext>
                  </a:extLst>
                </a:gridCol>
                <a:gridCol w="1854971">
                  <a:extLst>
                    <a:ext uri="{9D8B030D-6E8A-4147-A177-3AD203B41FA5}">
                      <a16:colId xmlns:a16="http://schemas.microsoft.com/office/drawing/2014/main" val="3297511963"/>
                    </a:ext>
                  </a:extLst>
                </a:gridCol>
                <a:gridCol w="1854971">
                  <a:extLst>
                    <a:ext uri="{9D8B030D-6E8A-4147-A177-3AD203B41FA5}">
                      <a16:colId xmlns:a16="http://schemas.microsoft.com/office/drawing/2014/main" val="251461058"/>
                    </a:ext>
                  </a:extLst>
                </a:gridCol>
                <a:gridCol w="1854971">
                  <a:extLst>
                    <a:ext uri="{9D8B030D-6E8A-4147-A177-3AD203B41FA5}">
                      <a16:colId xmlns:a16="http://schemas.microsoft.com/office/drawing/2014/main" val="1740270933"/>
                    </a:ext>
                  </a:extLst>
                </a:gridCol>
              </a:tblGrid>
              <a:tr h="370840">
                <a:tc>
                  <a:txBody>
                    <a:bodyPr/>
                    <a:lstStyle/>
                    <a:p>
                      <a:r>
                        <a:rPr lang="en-US" sz="2000" b="1" dirty="0"/>
                        <a:t>Name</a:t>
                      </a:r>
                    </a:p>
                  </a:txBody>
                  <a:tcPr/>
                </a:tc>
                <a:tc>
                  <a:txBody>
                    <a:bodyPr/>
                    <a:lstStyle/>
                    <a:p>
                      <a:r>
                        <a:rPr lang="en-US" sz="2000" b="1" dirty="0"/>
                        <a:t>Affiliation</a:t>
                      </a:r>
                    </a:p>
                  </a:txBody>
                  <a:tcPr/>
                </a:tc>
                <a:tc>
                  <a:txBody>
                    <a:bodyPr/>
                    <a:lstStyle/>
                    <a:p>
                      <a:r>
                        <a:rPr lang="en-US" sz="2000" b="1" dirty="0"/>
                        <a:t>Address</a:t>
                      </a:r>
                    </a:p>
                  </a:txBody>
                  <a:tcPr/>
                </a:tc>
                <a:tc>
                  <a:txBody>
                    <a:bodyPr/>
                    <a:lstStyle/>
                    <a:p>
                      <a:r>
                        <a:rPr lang="en-US" sz="2000" b="1" dirty="0"/>
                        <a:t>Phone</a:t>
                      </a:r>
                    </a:p>
                  </a:txBody>
                  <a:tcPr/>
                </a:tc>
                <a:tc>
                  <a:txBody>
                    <a:bodyPr/>
                    <a:lstStyle/>
                    <a:p>
                      <a:r>
                        <a:rPr lang="en-US" sz="2000" b="1" dirty="0"/>
                        <a:t>Email</a:t>
                      </a:r>
                    </a:p>
                  </a:txBody>
                  <a:tcPr/>
                </a:tc>
                <a:extLst>
                  <a:ext uri="{0D108BD9-81ED-4DB2-BD59-A6C34878D82A}">
                    <a16:rowId xmlns:a16="http://schemas.microsoft.com/office/drawing/2014/main" val="3815905284"/>
                  </a:ext>
                </a:extLst>
              </a:tr>
              <a:tr h="370840">
                <a:tc>
                  <a:txBody>
                    <a:bodyPr/>
                    <a:lstStyle/>
                    <a:p>
                      <a:r>
                        <a:rPr lang="en-US" sz="1600" dirty="0"/>
                        <a:t>Carol Ansley</a:t>
                      </a:r>
                    </a:p>
                  </a:txBody>
                  <a:tcPr/>
                </a:tc>
                <a:tc>
                  <a:txBody>
                    <a:bodyPr/>
                    <a:lstStyle/>
                    <a:p>
                      <a:r>
                        <a:rPr lang="en-US" sz="1600" dirty="0"/>
                        <a:t>Cox Communications</a:t>
                      </a:r>
                    </a:p>
                  </a:txBody>
                  <a:tcPr/>
                </a:tc>
                <a:tc>
                  <a:txBody>
                    <a:bodyPr/>
                    <a:lstStyle/>
                    <a:p>
                      <a:endParaRPr lang="en-US" sz="1600" dirty="0"/>
                    </a:p>
                  </a:txBody>
                  <a:tcPr/>
                </a:tc>
                <a:tc>
                  <a:txBody>
                    <a:bodyPr/>
                    <a:lstStyle/>
                    <a:p>
                      <a:r>
                        <a:rPr lang="en-US" sz="1600" dirty="0"/>
                        <a:t>+1 404 229 1672</a:t>
                      </a:r>
                    </a:p>
                  </a:txBody>
                  <a:tcPr/>
                </a:tc>
                <a:tc>
                  <a:txBody>
                    <a:bodyPr/>
                    <a:lstStyle/>
                    <a:p>
                      <a:r>
                        <a:rPr lang="en-US" sz="1600" dirty="0" err="1"/>
                        <a:t>carol@ansley.com</a:t>
                      </a:r>
                      <a:endParaRPr lang="en-US" sz="1600" dirty="0"/>
                    </a:p>
                  </a:txBody>
                  <a:tcPr/>
                </a:tc>
                <a:extLst>
                  <a:ext uri="{0D108BD9-81ED-4DB2-BD59-A6C34878D82A}">
                    <a16:rowId xmlns:a16="http://schemas.microsoft.com/office/drawing/2014/main" val="2333771599"/>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579971748"/>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extLst>
                  <a:ext uri="{0D108BD9-81ED-4DB2-BD59-A6C34878D82A}">
                    <a16:rowId xmlns:a16="http://schemas.microsoft.com/office/drawing/2014/main" val="1245891227"/>
                  </a:ext>
                </a:extLst>
              </a:tr>
            </a:tbl>
          </a:graphicData>
        </a:graphic>
      </p:graphicFrame>
      <p:sp>
        <p:nvSpPr>
          <p:cNvPr id="3" name="Footer Placeholder 2">
            <a:extLst>
              <a:ext uri="{FF2B5EF4-FFF2-40B4-BE49-F238E27FC236}">
                <a16:creationId xmlns:a16="http://schemas.microsoft.com/office/drawing/2014/main" id="{06EDA594-981C-DCB8-D294-86D85A75E1CB}"/>
              </a:ext>
            </a:extLst>
          </p:cNvPr>
          <p:cNvSpPr>
            <a:spLocks noGrp="1"/>
          </p:cNvSpPr>
          <p:nvPr>
            <p:ph type="ftr" idx="11"/>
          </p:nvPr>
        </p:nvSpPr>
        <p:spPr/>
        <p:txBody>
          <a:bodyPr/>
          <a:lstStyle/>
          <a:p>
            <a:r>
              <a:rPr lang="en-GB"/>
              <a:t>Carol Ansley, Cox</a:t>
            </a:r>
          </a:p>
        </p:txBody>
      </p:sp>
      <p:sp>
        <p:nvSpPr>
          <p:cNvPr id="4" name="Slide Number Placeholder 3">
            <a:extLst>
              <a:ext uri="{FF2B5EF4-FFF2-40B4-BE49-F238E27FC236}">
                <a16:creationId xmlns:a16="http://schemas.microsoft.com/office/drawing/2014/main" id="{9599DC05-6A72-A3AC-21D8-CE81A34302F4}"/>
              </a:ext>
            </a:extLst>
          </p:cNvPr>
          <p:cNvSpPr>
            <a:spLocks noGrp="1"/>
          </p:cNvSpPr>
          <p:nvPr>
            <p:ph type="sldNum" idx="12"/>
          </p:nvPr>
        </p:nvSpPr>
        <p:spPr/>
        <p:txBody>
          <a:bodyPr/>
          <a:lstStyle/>
          <a:p>
            <a:r>
              <a:rPr lang="en-GB"/>
              <a:t>Slide </a:t>
            </a:r>
            <a:fld id="{DE40C9FC-4879-4F20-9ECA-A574A90476B7}" type="slidenum">
              <a:rPr lang="en-GB" smtClean="0"/>
              <a:pPr/>
              <a:t>57</a:t>
            </a:fld>
            <a:endParaRPr lang="en-GB"/>
          </a:p>
        </p:txBody>
      </p:sp>
      <p:sp>
        <p:nvSpPr>
          <p:cNvPr id="5" name="Date Placeholder 4">
            <a:extLst>
              <a:ext uri="{FF2B5EF4-FFF2-40B4-BE49-F238E27FC236}">
                <a16:creationId xmlns:a16="http://schemas.microsoft.com/office/drawing/2014/main" id="{8316CD26-4FFA-1753-948B-28BA709FE564}"/>
              </a:ext>
            </a:extLst>
          </p:cNvPr>
          <p:cNvSpPr>
            <a:spLocks noGrp="1"/>
          </p:cNvSpPr>
          <p:nvPr>
            <p:ph type="dt" idx="10"/>
          </p:nvPr>
        </p:nvSpPr>
        <p:spPr/>
        <p:txBody>
          <a:bodyPr/>
          <a:lstStyle/>
          <a:p>
            <a:r>
              <a:rPr lang="en-US"/>
              <a:t>May 2023</a:t>
            </a:r>
            <a:endParaRPr lang="en-GB"/>
          </a:p>
        </p:txBody>
      </p:sp>
    </p:spTree>
    <p:extLst>
      <p:ext uri="{BB962C8B-B14F-4D97-AF65-F5344CB8AC3E}">
        <p14:creationId xmlns:p14="http://schemas.microsoft.com/office/powerpoint/2010/main" val="1284690046"/>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1"/>
          <p:cNvSpPr txBox="1">
            <a:spLocks noGrp="1"/>
          </p:cNvSpPr>
          <p:nvPr>
            <p:ph type="title" idx="4294967295"/>
          </p:nvPr>
        </p:nvSpPr>
        <p:spPr>
          <a:xfrm>
            <a:off x="2209800" y="457200"/>
            <a:ext cx="7772400" cy="1066800"/>
          </a:xfrm>
          <a:prstGeom prst="rect">
            <a:avLst/>
          </a:prstGeom>
        </p:spPr>
        <p:txBody>
          <a:bodyPr lIns="45719" tIns="45719" rIns="45719" bIns="45719"/>
          <a:lstStyle/>
          <a:p>
            <a:r>
              <a:rPr dirty="0"/>
              <a:t>IEEE 802.11 </a:t>
            </a:r>
            <a:r>
              <a:rPr lang="en-US" dirty="0" err="1"/>
              <a:t>TGbi</a:t>
            </a:r>
            <a:endParaRPr dirty="0"/>
          </a:p>
        </p:txBody>
      </p:sp>
      <p:sp>
        <p:nvSpPr>
          <p:cNvPr id="82" name="Content Placeholder 2"/>
          <p:cNvSpPr txBox="1">
            <a:spLocks noGrp="1"/>
          </p:cNvSpPr>
          <p:nvPr>
            <p:ph type="body" idx="4294967295"/>
          </p:nvPr>
        </p:nvSpPr>
        <p:spPr>
          <a:xfrm>
            <a:off x="762000" y="1524000"/>
            <a:ext cx="10210800" cy="4572000"/>
          </a:xfrm>
          <a:prstGeom prst="rect">
            <a:avLst/>
          </a:prstGeom>
        </p:spPr>
        <p:txBody>
          <a:bodyPr lIns="45719" tIns="45719" rIns="45719" bIns="45719">
            <a:normAutofit fontScale="92500"/>
          </a:bodyPr>
          <a:lstStyle/>
          <a:p>
            <a:pPr>
              <a:buClr>
                <a:srgbClr val="000000"/>
              </a:buClr>
              <a:buSzPct val="100000"/>
              <a:buFont typeface="Arial"/>
              <a:buChar char="•"/>
            </a:pPr>
            <a:r>
              <a:rPr lang="en-US" dirty="0" err="1"/>
              <a:t>TGbi</a:t>
            </a:r>
            <a:r>
              <a:rPr lang="en-US" dirty="0"/>
              <a:t> met 4 times during this interim session.</a:t>
            </a:r>
          </a:p>
          <a:p>
            <a:pPr marL="0" indent="0">
              <a:buClr>
                <a:srgbClr val="000000"/>
              </a:buClr>
              <a:buSzPct val="100000"/>
            </a:pPr>
            <a:endParaRPr lang="en-US" dirty="0"/>
          </a:p>
          <a:p>
            <a:pPr>
              <a:buClr>
                <a:srgbClr val="000000"/>
              </a:buClr>
              <a:buSzPct val="100000"/>
              <a:buFont typeface="Arial"/>
              <a:buChar char="•"/>
            </a:pPr>
            <a:r>
              <a:rPr lang="en-US" dirty="0"/>
              <a:t>We reviewed several submissions on a variety of topics with proposed spec text. We also discussed substantive issues that may impact more than one requirement.</a:t>
            </a:r>
          </a:p>
          <a:p>
            <a:pPr>
              <a:buClr>
                <a:srgbClr val="000000"/>
              </a:buClr>
              <a:buSzPct val="100000"/>
              <a:buFont typeface="Arial"/>
              <a:buChar char="•"/>
            </a:pPr>
            <a:endParaRPr lang="en-US" dirty="0"/>
          </a:p>
          <a:p>
            <a:pPr>
              <a:buClr>
                <a:srgbClr val="000000"/>
              </a:buClr>
              <a:buSzPct val="100000"/>
              <a:buFont typeface="Arial"/>
              <a:buChar char="•"/>
            </a:pPr>
            <a:r>
              <a:rPr lang="en-US" dirty="0"/>
              <a:t>We continue to call for technical submissions, working toward an initial draft in September of 2023.</a:t>
            </a:r>
          </a:p>
          <a:p>
            <a:pPr>
              <a:buClr>
                <a:srgbClr val="000000"/>
              </a:buClr>
              <a:buSzPct val="100000"/>
              <a:buFont typeface="Arial"/>
              <a:buChar char="•"/>
            </a:pPr>
            <a:endParaRPr lang="en-US" dirty="0"/>
          </a:p>
          <a:p>
            <a:pPr>
              <a:buClr>
                <a:srgbClr val="000000"/>
              </a:buClr>
              <a:buSzPct val="100000"/>
              <a:buFont typeface="Arial"/>
              <a:buChar char="•"/>
            </a:pPr>
            <a:r>
              <a:rPr lang="en-US" dirty="0"/>
              <a:t>Anyone who is interested in this topic, please consider making a submission.</a:t>
            </a:r>
          </a:p>
          <a:p>
            <a:pPr>
              <a:buClr>
                <a:srgbClr val="000000"/>
              </a:buClr>
              <a:buSzPct val="100000"/>
              <a:buFont typeface="Arial"/>
              <a:buChar char="•"/>
            </a:pPr>
            <a:endParaRPr lang="en-US" dirty="0"/>
          </a:p>
          <a:p>
            <a:pPr>
              <a:buClr>
                <a:srgbClr val="000000"/>
              </a:buClr>
              <a:buSzPct val="100000"/>
              <a:buFont typeface="Arial"/>
              <a:buChar char="•"/>
            </a:pPr>
            <a:r>
              <a:rPr lang="en-US" dirty="0"/>
              <a:t>The timeline is unchanged.</a:t>
            </a:r>
          </a:p>
          <a:p>
            <a:pPr marL="0" indent="0">
              <a:buClr>
                <a:srgbClr val="000000"/>
              </a:buClr>
              <a:buSzPct val="100000"/>
            </a:pPr>
            <a:endParaRPr lang="en-US" dirty="0"/>
          </a:p>
        </p:txBody>
      </p:sp>
      <p:sp>
        <p:nvSpPr>
          <p:cNvPr id="2" name="Footer Placeholder 1">
            <a:extLst>
              <a:ext uri="{FF2B5EF4-FFF2-40B4-BE49-F238E27FC236}">
                <a16:creationId xmlns:a16="http://schemas.microsoft.com/office/drawing/2014/main" id="{748AEB17-8C91-4D0D-DCF9-13D2BA5C6F90}"/>
              </a:ext>
            </a:extLst>
          </p:cNvPr>
          <p:cNvSpPr>
            <a:spLocks noGrp="1"/>
          </p:cNvSpPr>
          <p:nvPr>
            <p:ph type="ftr" idx="11"/>
          </p:nvPr>
        </p:nvSpPr>
        <p:spPr/>
        <p:txBody>
          <a:bodyPr/>
          <a:lstStyle/>
          <a:p>
            <a:r>
              <a:rPr lang="en-GB"/>
              <a:t>Carol Ansley, Cox</a:t>
            </a:r>
          </a:p>
        </p:txBody>
      </p:sp>
      <p:sp>
        <p:nvSpPr>
          <p:cNvPr id="3" name="Slide Number Placeholder 2">
            <a:extLst>
              <a:ext uri="{FF2B5EF4-FFF2-40B4-BE49-F238E27FC236}">
                <a16:creationId xmlns:a16="http://schemas.microsoft.com/office/drawing/2014/main" id="{51B2791A-004E-272B-80DC-2F317F4BF96A}"/>
              </a:ext>
            </a:extLst>
          </p:cNvPr>
          <p:cNvSpPr>
            <a:spLocks noGrp="1"/>
          </p:cNvSpPr>
          <p:nvPr>
            <p:ph type="sldNum" idx="12"/>
          </p:nvPr>
        </p:nvSpPr>
        <p:spPr/>
        <p:txBody>
          <a:bodyPr/>
          <a:lstStyle/>
          <a:p>
            <a:r>
              <a:rPr lang="en-GB"/>
              <a:t>Slide </a:t>
            </a:r>
            <a:fld id="{F5D8E26B-7BCF-4D25-9C89-0168A6618F18}" type="slidenum">
              <a:rPr lang="en-GB" smtClean="0"/>
              <a:pPr/>
              <a:t>58</a:t>
            </a:fld>
            <a:endParaRPr lang="en-GB"/>
          </a:p>
        </p:txBody>
      </p:sp>
      <p:sp>
        <p:nvSpPr>
          <p:cNvPr id="4" name="Date Placeholder 3">
            <a:extLst>
              <a:ext uri="{FF2B5EF4-FFF2-40B4-BE49-F238E27FC236}">
                <a16:creationId xmlns:a16="http://schemas.microsoft.com/office/drawing/2014/main" id="{F7E2828A-095B-9AC9-7D38-7A1C6C60272C}"/>
              </a:ext>
            </a:extLst>
          </p:cNvPr>
          <p:cNvSpPr>
            <a:spLocks noGrp="1"/>
          </p:cNvSpPr>
          <p:nvPr>
            <p:ph type="dt" idx="10"/>
          </p:nvPr>
        </p:nvSpPr>
        <p:spPr/>
        <p:txBody>
          <a:bodyPr/>
          <a:lstStyle/>
          <a:p>
            <a:r>
              <a:rPr lang="en-US"/>
              <a:t>May 2023</a:t>
            </a:r>
            <a:endParaRPr lang="en-GB"/>
          </a:p>
        </p:txBody>
      </p:sp>
    </p:spTree>
    <p:extLst>
      <p:ext uri="{BB962C8B-B14F-4D97-AF65-F5344CB8AC3E}">
        <p14:creationId xmlns:p14="http://schemas.microsoft.com/office/powerpoint/2010/main" val="28967226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3F33E-BC3D-033B-88A7-19D77D976323}"/>
              </a:ext>
            </a:extLst>
          </p:cNvPr>
          <p:cNvSpPr>
            <a:spLocks noGrp="1"/>
          </p:cNvSpPr>
          <p:nvPr>
            <p:ph type="title"/>
          </p:nvPr>
        </p:nvSpPr>
        <p:spPr/>
        <p:txBody>
          <a:bodyPr/>
          <a:lstStyle/>
          <a:p>
            <a:r>
              <a:rPr lang="en-US" dirty="0"/>
              <a:t>Brief list of features under discussion</a:t>
            </a:r>
          </a:p>
        </p:txBody>
      </p:sp>
      <p:sp>
        <p:nvSpPr>
          <p:cNvPr id="3" name="Content Placeholder 2">
            <a:extLst>
              <a:ext uri="{FF2B5EF4-FFF2-40B4-BE49-F238E27FC236}">
                <a16:creationId xmlns:a16="http://schemas.microsoft.com/office/drawing/2014/main" id="{C62FF080-2574-BF0C-4FBA-8363B4E0FDBA}"/>
              </a:ext>
            </a:extLst>
          </p:cNvPr>
          <p:cNvSpPr>
            <a:spLocks noGrp="1"/>
          </p:cNvSpPr>
          <p:nvPr>
            <p:ph idx="1"/>
          </p:nvPr>
        </p:nvSpPr>
        <p:spPr>
          <a:xfrm>
            <a:off x="609600" y="1751015"/>
            <a:ext cx="10972800" cy="4375148"/>
          </a:xfrm>
        </p:spPr>
        <p:txBody>
          <a:bodyPr/>
          <a:lstStyle/>
          <a:p>
            <a:r>
              <a:rPr lang="en-US" dirty="0"/>
              <a:t>At a high level, we are </a:t>
            </a:r>
            <a:r>
              <a:rPr lang="en-US"/>
              <a:t>discussing:</a:t>
            </a:r>
            <a:endParaRPr lang="en-US" dirty="0"/>
          </a:p>
          <a:p>
            <a:pPr>
              <a:buFont typeface="Arial" panose="020B0604020202020204" pitchFamily="34" charset="0"/>
              <a:buChar char="•"/>
            </a:pPr>
            <a:r>
              <a:rPr lang="en-US" dirty="0"/>
              <a:t>MAC address change while associated for MLD and non-MLD STAs</a:t>
            </a:r>
          </a:p>
          <a:p>
            <a:pPr>
              <a:buFont typeface="Arial" panose="020B0604020202020204" pitchFamily="34" charset="0"/>
              <a:buChar char="•"/>
            </a:pPr>
            <a:r>
              <a:rPr lang="en-US" dirty="0"/>
              <a:t>Associated parameters affected by MAC address change</a:t>
            </a:r>
          </a:p>
          <a:p>
            <a:pPr>
              <a:buFont typeface="Arial" panose="020B0604020202020204" pitchFamily="34" charset="0"/>
              <a:buChar char="•"/>
            </a:pPr>
            <a:r>
              <a:rPr lang="en-US" dirty="0"/>
              <a:t>Expanding protected management frames</a:t>
            </a:r>
          </a:p>
          <a:p>
            <a:pPr>
              <a:buFont typeface="Arial" panose="020B0604020202020204" pitchFamily="34" charset="0"/>
              <a:buChar char="•"/>
            </a:pPr>
            <a:r>
              <a:rPr lang="en-US" dirty="0"/>
              <a:t>(re)Association message protection</a:t>
            </a:r>
          </a:p>
          <a:p>
            <a:pPr>
              <a:buFont typeface="Arial" panose="020B0604020202020204" pitchFamily="34" charset="0"/>
              <a:buChar char="•"/>
            </a:pPr>
            <a:r>
              <a:rPr lang="en-US" dirty="0"/>
              <a:t>Probe message protection and related protected parameter exchange</a:t>
            </a:r>
          </a:p>
        </p:txBody>
      </p:sp>
      <p:sp>
        <p:nvSpPr>
          <p:cNvPr id="4" name="Footer Placeholder 3">
            <a:extLst>
              <a:ext uri="{FF2B5EF4-FFF2-40B4-BE49-F238E27FC236}">
                <a16:creationId xmlns:a16="http://schemas.microsoft.com/office/drawing/2014/main" id="{ECFAA6DF-931D-8DEC-2292-5015CB2BBE9D}"/>
              </a:ext>
            </a:extLst>
          </p:cNvPr>
          <p:cNvSpPr>
            <a:spLocks noGrp="1"/>
          </p:cNvSpPr>
          <p:nvPr>
            <p:ph type="ftr" idx="14"/>
          </p:nvPr>
        </p:nvSpPr>
        <p:spPr/>
        <p:txBody>
          <a:bodyPr/>
          <a:lstStyle/>
          <a:p>
            <a:r>
              <a:rPr lang="en-GB"/>
              <a:t>Carol Ansley, Cox</a:t>
            </a:r>
            <a:endParaRPr lang="en-GB" dirty="0"/>
          </a:p>
        </p:txBody>
      </p:sp>
      <p:sp>
        <p:nvSpPr>
          <p:cNvPr id="5" name="Slide Number Placeholder 4">
            <a:extLst>
              <a:ext uri="{FF2B5EF4-FFF2-40B4-BE49-F238E27FC236}">
                <a16:creationId xmlns:a16="http://schemas.microsoft.com/office/drawing/2014/main" id="{52EF8373-7983-9BB4-D47D-5B29E5CC3FDA}"/>
              </a:ext>
            </a:extLst>
          </p:cNvPr>
          <p:cNvSpPr>
            <a:spLocks noGrp="1"/>
          </p:cNvSpPr>
          <p:nvPr>
            <p:ph type="sldNum" idx="12"/>
          </p:nvPr>
        </p:nvSpPr>
        <p:spPr/>
        <p:txBody>
          <a:bodyPr/>
          <a:lstStyle/>
          <a:p>
            <a:r>
              <a:rPr lang="en-GB"/>
              <a:t>Slide </a:t>
            </a:r>
            <a:fld id="{440F5867-744E-4AA6-B0ED-4C44D2DFBB7B}" type="slidenum">
              <a:rPr lang="en-GB" smtClean="0"/>
              <a:pPr/>
              <a:t>59</a:t>
            </a:fld>
            <a:endParaRPr lang="en-GB" dirty="0"/>
          </a:p>
        </p:txBody>
      </p:sp>
      <p:sp>
        <p:nvSpPr>
          <p:cNvPr id="6" name="Date Placeholder 5">
            <a:extLst>
              <a:ext uri="{FF2B5EF4-FFF2-40B4-BE49-F238E27FC236}">
                <a16:creationId xmlns:a16="http://schemas.microsoft.com/office/drawing/2014/main" id="{AABB0C19-F1EB-826F-6967-5BC236B5566F}"/>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33611259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867C0-DE16-40E2-8E50-D6A1A8155F62}"/>
              </a:ext>
            </a:extLst>
          </p:cNvPr>
          <p:cNvSpPr>
            <a:spLocks noGrp="1"/>
          </p:cNvSpPr>
          <p:nvPr>
            <p:ph type="title"/>
          </p:nvPr>
        </p:nvSpPr>
        <p:spPr/>
        <p:txBody>
          <a:bodyPr/>
          <a:lstStyle/>
          <a:p>
            <a:r>
              <a:rPr lang="en-US" dirty="0"/>
              <a:t>Attendees by affiliation</a:t>
            </a:r>
            <a:br>
              <a:rPr lang="en-US" dirty="0"/>
            </a:br>
            <a:r>
              <a:rPr lang="en-US" dirty="0"/>
              <a:t>(attended at least one meeting March to May</a:t>
            </a:r>
          </a:p>
        </p:txBody>
      </p:sp>
      <p:sp>
        <p:nvSpPr>
          <p:cNvPr id="4" name="Date Placeholder 3">
            <a:extLst>
              <a:ext uri="{FF2B5EF4-FFF2-40B4-BE49-F238E27FC236}">
                <a16:creationId xmlns:a16="http://schemas.microsoft.com/office/drawing/2014/main" id="{B2621AE5-EB5E-4CF0-A5F5-FC0015447EFB}"/>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May 2023</a:t>
            </a:r>
          </a:p>
        </p:txBody>
      </p:sp>
      <p:sp>
        <p:nvSpPr>
          <p:cNvPr id="5" name="Footer Placeholder 4">
            <a:extLst>
              <a:ext uri="{FF2B5EF4-FFF2-40B4-BE49-F238E27FC236}">
                <a16:creationId xmlns:a16="http://schemas.microsoft.com/office/drawing/2014/main" id="{63A08059-8BA5-4ED7-89A0-1830D2473426}"/>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6" name="Slide Number Placeholder 5">
            <a:extLst>
              <a:ext uri="{FF2B5EF4-FFF2-40B4-BE49-F238E27FC236}">
                <a16:creationId xmlns:a16="http://schemas.microsoft.com/office/drawing/2014/main" id="{45089981-0F8C-4894-9157-388EF44E8F4F}"/>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6</a:t>
            </a:fld>
            <a:endParaRPr lang="en-US"/>
          </a:p>
        </p:txBody>
      </p:sp>
      <p:pic>
        <p:nvPicPr>
          <p:cNvPr id="9" name="Content Placeholder 8">
            <a:extLst>
              <a:ext uri="{FF2B5EF4-FFF2-40B4-BE49-F238E27FC236}">
                <a16:creationId xmlns:a16="http://schemas.microsoft.com/office/drawing/2014/main" id="{49529495-06AE-DE07-5BC7-6FB888C393F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52600" y="1706783"/>
            <a:ext cx="8686800" cy="4746911"/>
          </a:xfrm>
        </p:spPr>
      </p:pic>
    </p:spTree>
    <p:extLst>
      <p:ext uri="{BB962C8B-B14F-4D97-AF65-F5344CB8AC3E}">
        <p14:creationId xmlns:p14="http://schemas.microsoft.com/office/powerpoint/2010/main" val="17843870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A60627-1ECB-DA47-B9C7-75BD7DBED9F0}"/>
              </a:ext>
            </a:extLst>
          </p:cNvPr>
          <p:cNvSpPr>
            <a:spLocks noGrp="1"/>
          </p:cNvSpPr>
          <p:nvPr>
            <p:ph type="title"/>
          </p:nvPr>
        </p:nvSpPr>
        <p:spPr/>
        <p:txBody>
          <a:bodyPr/>
          <a:lstStyle/>
          <a:p>
            <a:r>
              <a:rPr lang="en-US" dirty="0"/>
              <a:t>Timeline</a:t>
            </a:r>
          </a:p>
        </p:txBody>
      </p:sp>
      <p:sp>
        <p:nvSpPr>
          <p:cNvPr id="4" name="Text Placeholder 3">
            <a:extLst>
              <a:ext uri="{FF2B5EF4-FFF2-40B4-BE49-F238E27FC236}">
                <a16:creationId xmlns:a16="http://schemas.microsoft.com/office/drawing/2014/main" id="{16685247-17BB-1747-8EE0-02714A250D97}"/>
              </a:ext>
            </a:extLst>
          </p:cNvPr>
          <p:cNvSpPr>
            <a:spLocks noGrp="1"/>
          </p:cNvSpPr>
          <p:nvPr>
            <p:ph type="body" idx="1"/>
          </p:nvPr>
        </p:nvSpPr>
        <p:spPr>
          <a:xfrm>
            <a:off x="2209800" y="1751762"/>
            <a:ext cx="7770814" cy="3870664"/>
          </a:xfrm>
        </p:spPr>
        <p:txBody>
          <a:bodyPr>
            <a:normAutofit fontScale="85000" lnSpcReduction="20000"/>
          </a:bodyPr>
          <a:lstStyle/>
          <a:p>
            <a:r>
              <a:rPr lang="en-US" dirty="0"/>
              <a:t>TG use case start:				March 2021</a:t>
            </a:r>
          </a:p>
          <a:p>
            <a:r>
              <a:rPr lang="en-US" dirty="0"/>
              <a:t>Use case completion:			February 2022</a:t>
            </a:r>
          </a:p>
          <a:p>
            <a:r>
              <a:rPr lang="en-US" dirty="0"/>
              <a:t>Features identified:				September 2022</a:t>
            </a:r>
          </a:p>
          <a:p>
            <a:r>
              <a:rPr lang="en-US" dirty="0"/>
              <a:t>Comment collection:				September 2023 </a:t>
            </a:r>
          </a:p>
          <a:p>
            <a:r>
              <a:rPr lang="en-US" dirty="0"/>
              <a:t>LB initial:   						January 2023</a:t>
            </a:r>
            <a:endParaRPr lang="en-US" dirty="0">
              <a:solidFill>
                <a:srgbClr val="FF0000"/>
              </a:solidFill>
              <a:highlight>
                <a:srgbClr val="FFFF00"/>
              </a:highlight>
            </a:endParaRPr>
          </a:p>
          <a:p>
            <a:r>
              <a:rPr lang="en-US" dirty="0"/>
              <a:t>LB re-circ:  						May 2024 </a:t>
            </a:r>
          </a:p>
          <a:p>
            <a:r>
              <a:rPr lang="en-US" dirty="0"/>
              <a:t>Ballot Pool: 						December 2024</a:t>
            </a:r>
          </a:p>
          <a:p>
            <a:r>
              <a:rPr lang="en-US" dirty="0"/>
              <a:t>MDR: 							December 2024</a:t>
            </a:r>
          </a:p>
          <a:p>
            <a:r>
              <a:rPr lang="en-US" dirty="0"/>
              <a:t>SA ballot: 						January 2025</a:t>
            </a:r>
          </a:p>
          <a:p>
            <a:r>
              <a:rPr lang="en-US" dirty="0"/>
              <a:t>SA re-circ: 						July 2025 </a:t>
            </a:r>
          </a:p>
          <a:p>
            <a:r>
              <a:rPr lang="en-US" dirty="0"/>
              <a:t>802.11/EC approval: 			January 2026</a:t>
            </a:r>
          </a:p>
          <a:p>
            <a:r>
              <a:rPr lang="en-US" dirty="0" err="1"/>
              <a:t>RevCom</a:t>
            </a:r>
            <a:r>
              <a:rPr lang="en-US" dirty="0"/>
              <a:t>/SASB approval: 		March 2026</a:t>
            </a:r>
          </a:p>
          <a:p>
            <a:endParaRPr lang="en-US" dirty="0"/>
          </a:p>
        </p:txBody>
      </p:sp>
      <p:sp>
        <p:nvSpPr>
          <p:cNvPr id="2" name="Footer Placeholder 1">
            <a:extLst>
              <a:ext uri="{FF2B5EF4-FFF2-40B4-BE49-F238E27FC236}">
                <a16:creationId xmlns:a16="http://schemas.microsoft.com/office/drawing/2014/main" id="{72E3034B-CBD4-16E9-FC9D-986DFA6DF0BD}"/>
              </a:ext>
            </a:extLst>
          </p:cNvPr>
          <p:cNvSpPr>
            <a:spLocks noGrp="1"/>
          </p:cNvSpPr>
          <p:nvPr>
            <p:ph type="ftr" idx="14"/>
          </p:nvPr>
        </p:nvSpPr>
        <p:spPr/>
        <p:txBody>
          <a:bodyPr/>
          <a:lstStyle/>
          <a:p>
            <a:r>
              <a:rPr lang="en-GB"/>
              <a:t>Carol Ansley, Cox</a:t>
            </a:r>
            <a:endParaRPr lang="en-GB" dirty="0"/>
          </a:p>
        </p:txBody>
      </p:sp>
      <p:sp>
        <p:nvSpPr>
          <p:cNvPr id="5" name="Slide Number Placeholder 4">
            <a:extLst>
              <a:ext uri="{FF2B5EF4-FFF2-40B4-BE49-F238E27FC236}">
                <a16:creationId xmlns:a16="http://schemas.microsoft.com/office/drawing/2014/main" id="{C1583A1C-C76B-038C-C148-276862844083}"/>
              </a:ext>
            </a:extLst>
          </p:cNvPr>
          <p:cNvSpPr>
            <a:spLocks noGrp="1"/>
          </p:cNvSpPr>
          <p:nvPr>
            <p:ph type="sldNum" idx="12"/>
          </p:nvPr>
        </p:nvSpPr>
        <p:spPr/>
        <p:txBody>
          <a:bodyPr/>
          <a:lstStyle/>
          <a:p>
            <a:r>
              <a:rPr lang="en-GB"/>
              <a:t>Slide </a:t>
            </a:r>
            <a:fld id="{440F5867-744E-4AA6-B0ED-4C44D2DFBB7B}" type="slidenum">
              <a:rPr lang="en-GB" smtClean="0"/>
              <a:pPr/>
              <a:t>60</a:t>
            </a:fld>
            <a:endParaRPr lang="en-GB" dirty="0"/>
          </a:p>
        </p:txBody>
      </p:sp>
      <p:sp>
        <p:nvSpPr>
          <p:cNvPr id="6" name="Date Placeholder 5">
            <a:extLst>
              <a:ext uri="{FF2B5EF4-FFF2-40B4-BE49-F238E27FC236}">
                <a16:creationId xmlns:a16="http://schemas.microsoft.com/office/drawing/2014/main" id="{A41459E6-5F52-4BC9-5550-28101501C201}"/>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41138504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1"/>
          <p:cNvSpPr txBox="1">
            <a:spLocks noGrp="1"/>
          </p:cNvSpPr>
          <p:nvPr>
            <p:ph type="title" idx="4294967295"/>
          </p:nvPr>
        </p:nvSpPr>
        <p:spPr>
          <a:xfrm>
            <a:off x="2209800" y="457200"/>
            <a:ext cx="7772400" cy="1066800"/>
          </a:xfrm>
          <a:prstGeom prst="rect">
            <a:avLst/>
          </a:prstGeom>
        </p:spPr>
        <p:txBody>
          <a:bodyPr lIns="45719" tIns="45719" rIns="45719" bIns="45719"/>
          <a:lstStyle/>
          <a:p>
            <a:r>
              <a:rPr dirty="0"/>
              <a:t>IEEE 802.11 </a:t>
            </a:r>
            <a:r>
              <a:rPr lang="en-US" dirty="0" err="1"/>
              <a:t>TGbi</a:t>
            </a:r>
            <a:endParaRPr dirty="0"/>
          </a:p>
        </p:txBody>
      </p:sp>
      <p:sp>
        <p:nvSpPr>
          <p:cNvPr id="82" name="Content Placeholder 2"/>
          <p:cNvSpPr txBox="1">
            <a:spLocks noGrp="1"/>
          </p:cNvSpPr>
          <p:nvPr>
            <p:ph type="body" idx="4294967295"/>
          </p:nvPr>
        </p:nvSpPr>
        <p:spPr>
          <a:xfrm>
            <a:off x="762000" y="1524000"/>
            <a:ext cx="10210800" cy="4572000"/>
          </a:xfrm>
          <a:prstGeom prst="rect">
            <a:avLst/>
          </a:prstGeom>
        </p:spPr>
        <p:txBody>
          <a:bodyPr lIns="45719" tIns="45719" rIns="45719" bIns="45719">
            <a:normAutofit/>
          </a:bodyPr>
          <a:lstStyle/>
          <a:p>
            <a:pPr marL="0" indent="0">
              <a:buClr>
                <a:srgbClr val="000000"/>
              </a:buClr>
              <a:buSzPct val="100000"/>
            </a:pPr>
            <a:endParaRPr lang="en-US" dirty="0"/>
          </a:p>
          <a:p>
            <a:pPr>
              <a:buClr>
                <a:srgbClr val="000000"/>
              </a:buClr>
              <a:buSzPct val="100000"/>
              <a:buFont typeface="Arial"/>
              <a:buChar char="•"/>
            </a:pPr>
            <a:r>
              <a:rPr lang="en-US" dirty="0"/>
              <a:t>Upcoming teleconferences will be on Thursdays at 10amET.</a:t>
            </a:r>
          </a:p>
          <a:p>
            <a:pPr lvl="1">
              <a:buClr>
                <a:srgbClr val="000000"/>
              </a:buClr>
              <a:buSzPct val="100000"/>
              <a:buFont typeface="Arial"/>
              <a:buChar char="•"/>
            </a:pPr>
            <a:r>
              <a:rPr lang="en-US" dirty="0"/>
              <a:t> June 8</a:t>
            </a:r>
          </a:p>
          <a:p>
            <a:pPr lvl="1">
              <a:buClr>
                <a:srgbClr val="000000"/>
              </a:buClr>
              <a:buSzPct val="100000"/>
              <a:buFont typeface="Arial"/>
              <a:buChar char="•"/>
            </a:pPr>
            <a:r>
              <a:rPr lang="en-US" dirty="0"/>
              <a:t> June 22</a:t>
            </a:r>
          </a:p>
          <a:p>
            <a:pPr lvl="1">
              <a:buClr>
                <a:srgbClr val="000000"/>
              </a:buClr>
              <a:buSzPct val="100000"/>
              <a:buFont typeface="Arial"/>
              <a:buChar char="•"/>
            </a:pPr>
            <a:r>
              <a:rPr lang="en-US" dirty="0"/>
              <a:t> July 6</a:t>
            </a:r>
          </a:p>
          <a:p>
            <a:pPr lvl="1">
              <a:buClr>
                <a:srgbClr val="000000"/>
              </a:buClr>
              <a:buSzPct val="100000"/>
              <a:buFont typeface="Arial"/>
              <a:buChar char="•"/>
            </a:pPr>
            <a:endParaRPr lang="en-US" dirty="0"/>
          </a:p>
          <a:p>
            <a:pPr lvl="1">
              <a:buClr>
                <a:srgbClr val="000000"/>
              </a:buClr>
              <a:buSzPct val="100000"/>
              <a:buFont typeface="Arial"/>
              <a:buChar char="•"/>
            </a:pPr>
            <a:endParaRPr lang="en-US" dirty="0"/>
          </a:p>
        </p:txBody>
      </p:sp>
      <p:sp>
        <p:nvSpPr>
          <p:cNvPr id="2" name="Footer Placeholder 1">
            <a:extLst>
              <a:ext uri="{FF2B5EF4-FFF2-40B4-BE49-F238E27FC236}">
                <a16:creationId xmlns:a16="http://schemas.microsoft.com/office/drawing/2014/main" id="{373998F1-1F16-37A6-2DD4-58DEAB446677}"/>
              </a:ext>
            </a:extLst>
          </p:cNvPr>
          <p:cNvSpPr>
            <a:spLocks noGrp="1"/>
          </p:cNvSpPr>
          <p:nvPr>
            <p:ph type="ftr" idx="11"/>
          </p:nvPr>
        </p:nvSpPr>
        <p:spPr/>
        <p:txBody>
          <a:bodyPr/>
          <a:lstStyle/>
          <a:p>
            <a:r>
              <a:rPr lang="en-GB"/>
              <a:t>Carol Ansley, Cox</a:t>
            </a:r>
          </a:p>
        </p:txBody>
      </p:sp>
      <p:sp>
        <p:nvSpPr>
          <p:cNvPr id="3" name="Slide Number Placeholder 2">
            <a:extLst>
              <a:ext uri="{FF2B5EF4-FFF2-40B4-BE49-F238E27FC236}">
                <a16:creationId xmlns:a16="http://schemas.microsoft.com/office/drawing/2014/main" id="{F9A70010-5307-D652-3022-6A5312D4EE4A}"/>
              </a:ext>
            </a:extLst>
          </p:cNvPr>
          <p:cNvSpPr>
            <a:spLocks noGrp="1"/>
          </p:cNvSpPr>
          <p:nvPr>
            <p:ph type="sldNum" idx="12"/>
          </p:nvPr>
        </p:nvSpPr>
        <p:spPr/>
        <p:txBody>
          <a:bodyPr/>
          <a:lstStyle/>
          <a:p>
            <a:r>
              <a:rPr lang="en-GB"/>
              <a:t>Slide </a:t>
            </a:r>
            <a:fld id="{F5D8E26B-7BCF-4D25-9C89-0168A6618F18}" type="slidenum">
              <a:rPr lang="en-GB" smtClean="0"/>
              <a:pPr/>
              <a:t>61</a:t>
            </a:fld>
            <a:endParaRPr lang="en-GB"/>
          </a:p>
        </p:txBody>
      </p:sp>
      <p:sp>
        <p:nvSpPr>
          <p:cNvPr id="4" name="Date Placeholder 3">
            <a:extLst>
              <a:ext uri="{FF2B5EF4-FFF2-40B4-BE49-F238E27FC236}">
                <a16:creationId xmlns:a16="http://schemas.microsoft.com/office/drawing/2014/main" id="{8AA5354D-8CE6-1EC2-2173-D39CCA0413B9}"/>
              </a:ext>
            </a:extLst>
          </p:cNvPr>
          <p:cNvSpPr>
            <a:spLocks noGrp="1"/>
          </p:cNvSpPr>
          <p:nvPr>
            <p:ph type="dt" idx="10"/>
          </p:nvPr>
        </p:nvSpPr>
        <p:spPr/>
        <p:txBody>
          <a:bodyPr/>
          <a:lstStyle/>
          <a:p>
            <a:r>
              <a:rPr lang="en-US"/>
              <a:t>May 2023</a:t>
            </a:r>
            <a:endParaRPr lang="en-GB"/>
          </a:p>
        </p:txBody>
      </p:sp>
    </p:spTree>
    <p:extLst>
      <p:ext uri="{BB962C8B-B14F-4D97-AF65-F5344CB8AC3E}">
        <p14:creationId xmlns:p14="http://schemas.microsoft.com/office/powerpoint/2010/main" val="34193663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a:t>TGbk</a:t>
            </a:r>
            <a:r>
              <a:rPr lang="en-US" altLang="en-US" dirty="0"/>
              <a:t> 320MHz Positioning</a:t>
            </a:r>
            <a:br>
              <a:rPr lang="en-US" altLang="en-US" dirty="0"/>
            </a:br>
            <a:r>
              <a:rPr lang="en-US" altLang="en-US" dirty="0"/>
              <a:t>May Meeting Closing Report</a:t>
            </a:r>
            <a:endParaRPr lang="en-GB" dirty="0"/>
          </a:p>
        </p:txBody>
      </p:sp>
      <p:sp>
        <p:nvSpPr>
          <p:cNvPr id="3074" name="Rectangle 2"/>
          <p:cNvSpPr>
            <a:spLocks noGrp="1" noChangeArrowheads="1"/>
          </p:cNvSpPr>
          <p:nvPr>
            <p:ph type="subTitle" idx="1"/>
          </p:nvPr>
        </p:nvSpPr>
        <p:spPr>
          <a:xfrm>
            <a:off x="1828800" y="1689856"/>
            <a:ext cx="8534400" cy="476250"/>
          </a:xfrm>
          <a:ln/>
        </p:spPr>
        <p:txBody>
          <a:bodyPr/>
          <a:lstStyle/>
          <a:p>
            <a:pP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2023-05-17</a:t>
            </a:r>
          </a:p>
        </p:txBody>
      </p:sp>
      <p:graphicFrame>
        <p:nvGraphicFramePr>
          <p:cNvPr id="3075" name="Object 3"/>
          <p:cNvGraphicFramePr>
            <a:graphicFrameLocks noChangeAspect="1"/>
          </p:cNvGraphicFramePr>
          <p:nvPr>
            <p:extLst>
              <p:ext uri="{D42A27DB-BD31-4B8C-83A1-F6EECF244321}">
                <p14:modId xmlns:p14="http://schemas.microsoft.com/office/powerpoint/2010/main" val="213428515"/>
              </p:ext>
            </p:extLst>
          </p:nvPr>
        </p:nvGraphicFramePr>
        <p:xfrm>
          <a:off x="1004888" y="2411413"/>
          <a:ext cx="10510837" cy="2482850"/>
        </p:xfrm>
        <a:graphic>
          <a:graphicData uri="http://schemas.openxmlformats.org/presentationml/2006/ole">
            <mc:AlternateContent xmlns:mc="http://schemas.openxmlformats.org/markup-compatibility/2006">
              <mc:Choice xmlns:v="urn:schemas-microsoft-com:vml" Requires="v">
                <p:oleObj name="Document" r:id="rId3" imgW="10773432" imgH="2549252" progId="Word.Document.8">
                  <p:embed/>
                </p:oleObj>
              </mc:Choice>
              <mc:Fallback>
                <p:oleObj name="Document" r:id="rId3" imgW="10773432" imgH="2549252" progId="Word.Document.8">
                  <p:embed/>
                  <p:pic>
                    <p:nvPicPr>
                      <p:cNvPr id="3075" name="Object 3"/>
                      <p:cNvPicPr>
                        <a:picLocks noChangeAspect="1" noChangeArrowheads="1"/>
                      </p:cNvPicPr>
                      <p:nvPr/>
                    </p:nvPicPr>
                    <p:blipFill>
                      <a:blip r:embed="rId4"/>
                      <a:srcRect/>
                      <a:stretch>
                        <a:fillRect/>
                      </a:stretch>
                    </p:blipFill>
                    <p:spPr bwMode="auto">
                      <a:xfrm>
                        <a:off x="1004888" y="2411413"/>
                        <a:ext cx="10510837" cy="2482850"/>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A98D30F4-3EB6-795E-4A49-D0874AAE30D5}"/>
              </a:ext>
            </a:extLst>
          </p:cNvPr>
          <p:cNvSpPr>
            <a:spLocks noGrp="1"/>
          </p:cNvSpPr>
          <p:nvPr>
            <p:ph type="ftr" idx="11"/>
          </p:nvPr>
        </p:nvSpPr>
        <p:spPr/>
        <p:txBody>
          <a:bodyPr/>
          <a:lstStyle/>
          <a:p>
            <a:r>
              <a:rPr lang="en-GB"/>
              <a:t>Jonathan Segev, Intel</a:t>
            </a:r>
          </a:p>
        </p:txBody>
      </p:sp>
      <p:sp>
        <p:nvSpPr>
          <p:cNvPr id="3" name="Slide Number Placeholder 2">
            <a:extLst>
              <a:ext uri="{FF2B5EF4-FFF2-40B4-BE49-F238E27FC236}">
                <a16:creationId xmlns:a16="http://schemas.microsoft.com/office/drawing/2014/main" id="{28FBB0A6-7923-FB58-DE23-9CAC69AA8359}"/>
              </a:ext>
            </a:extLst>
          </p:cNvPr>
          <p:cNvSpPr>
            <a:spLocks noGrp="1"/>
          </p:cNvSpPr>
          <p:nvPr>
            <p:ph type="sldNum" idx="12"/>
          </p:nvPr>
        </p:nvSpPr>
        <p:spPr/>
        <p:txBody>
          <a:bodyPr/>
          <a:lstStyle/>
          <a:p>
            <a:r>
              <a:rPr lang="en-GB"/>
              <a:t>Slide </a:t>
            </a:r>
            <a:fld id="{DE40C9FC-4879-4F20-9ECA-A574A90476B7}" type="slidenum">
              <a:rPr lang="en-GB" smtClean="0"/>
              <a:pPr/>
              <a:t>62</a:t>
            </a:fld>
            <a:endParaRPr lang="en-GB"/>
          </a:p>
        </p:txBody>
      </p:sp>
      <p:sp>
        <p:nvSpPr>
          <p:cNvPr id="4" name="Date Placeholder 3">
            <a:extLst>
              <a:ext uri="{FF2B5EF4-FFF2-40B4-BE49-F238E27FC236}">
                <a16:creationId xmlns:a16="http://schemas.microsoft.com/office/drawing/2014/main" id="{F256409F-587C-A343-C8C8-BE8499213041}"/>
              </a:ext>
            </a:extLst>
          </p:cNvPr>
          <p:cNvSpPr>
            <a:spLocks noGrp="1"/>
          </p:cNvSpPr>
          <p:nvPr>
            <p:ph type="dt" idx="10"/>
          </p:nvPr>
        </p:nvSpPr>
        <p:spPr/>
        <p:txBody>
          <a:bodyPr/>
          <a:lstStyle/>
          <a:p>
            <a:r>
              <a:rPr lang="en-US"/>
              <a:t>May 2023</a:t>
            </a:r>
            <a:endParaRPr lang="en-GB"/>
          </a:p>
        </p:txBody>
      </p:sp>
    </p:spTree>
    <p:extLst>
      <p:ext uri="{BB962C8B-B14F-4D97-AF65-F5344CB8AC3E}">
        <p14:creationId xmlns:p14="http://schemas.microsoft.com/office/powerpoint/2010/main" val="89800887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idx="1"/>
          </p:nvPr>
        </p:nvSpPr>
        <p:spPr>
          <a:ln/>
        </p:spPr>
        <p:txBody>
          <a:bodyPr/>
          <a:lstStyle/>
          <a:p>
            <a:pPr indent="12700" algn="just">
              <a:spcBef>
                <a:spcPct val="20000"/>
              </a:spcBef>
            </a:pPr>
            <a:r>
              <a:rPr lang="en-US" dirty="0"/>
              <a:t>This document is the </a:t>
            </a:r>
            <a:r>
              <a:rPr lang="en-US" dirty="0" err="1"/>
              <a:t>TGbk</a:t>
            </a:r>
            <a:r>
              <a:rPr lang="en-US" dirty="0"/>
              <a:t> 320MHz Positioning closing report for the IEEE 802.11 May 2023 interim session.</a:t>
            </a:r>
          </a:p>
          <a:p>
            <a:pPr indent="12700" algn="just">
              <a:spcBef>
                <a:spcPct val="20000"/>
              </a:spcBef>
            </a:pPr>
            <a:endParaRPr lang="en-US" altLang="en-US" dirty="0"/>
          </a:p>
        </p:txBody>
      </p:sp>
      <p:sp>
        <p:nvSpPr>
          <p:cNvPr id="2" name="Footer Placeholder 1">
            <a:extLst>
              <a:ext uri="{FF2B5EF4-FFF2-40B4-BE49-F238E27FC236}">
                <a16:creationId xmlns:a16="http://schemas.microsoft.com/office/drawing/2014/main" id="{0CB12E67-5671-33E9-2B8A-C7383F4644AC}"/>
              </a:ext>
            </a:extLst>
          </p:cNvPr>
          <p:cNvSpPr>
            <a:spLocks noGrp="1"/>
          </p:cNvSpPr>
          <p:nvPr>
            <p:ph type="ftr" idx="14"/>
          </p:nvPr>
        </p:nvSpPr>
        <p:spPr/>
        <p:txBody>
          <a:bodyPr/>
          <a:lstStyle/>
          <a:p>
            <a:r>
              <a:rPr lang="en-GB"/>
              <a:t>Jonathan Segev, Intel</a:t>
            </a:r>
            <a:endParaRPr lang="en-GB" dirty="0"/>
          </a:p>
        </p:txBody>
      </p:sp>
      <p:sp>
        <p:nvSpPr>
          <p:cNvPr id="3" name="Slide Number Placeholder 2">
            <a:extLst>
              <a:ext uri="{FF2B5EF4-FFF2-40B4-BE49-F238E27FC236}">
                <a16:creationId xmlns:a16="http://schemas.microsoft.com/office/drawing/2014/main" id="{5C8B56D5-390F-D696-E6A8-4167E6EE6A7D}"/>
              </a:ext>
            </a:extLst>
          </p:cNvPr>
          <p:cNvSpPr>
            <a:spLocks noGrp="1"/>
          </p:cNvSpPr>
          <p:nvPr>
            <p:ph type="sldNum" idx="12"/>
          </p:nvPr>
        </p:nvSpPr>
        <p:spPr/>
        <p:txBody>
          <a:bodyPr/>
          <a:lstStyle/>
          <a:p>
            <a:r>
              <a:rPr lang="en-GB"/>
              <a:t>Slide </a:t>
            </a:r>
            <a:fld id="{440F5867-744E-4AA6-B0ED-4C44D2DFBB7B}" type="slidenum">
              <a:rPr lang="en-GB" smtClean="0"/>
              <a:pPr/>
              <a:t>63</a:t>
            </a:fld>
            <a:endParaRPr lang="en-GB" dirty="0"/>
          </a:p>
        </p:txBody>
      </p:sp>
      <p:sp>
        <p:nvSpPr>
          <p:cNvPr id="7" name="Date Placeholder 6">
            <a:extLst>
              <a:ext uri="{FF2B5EF4-FFF2-40B4-BE49-F238E27FC236}">
                <a16:creationId xmlns:a16="http://schemas.microsoft.com/office/drawing/2014/main" id="{BA75186E-1CF0-6CB3-E0E6-983E655D63FE}"/>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271425131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a:xfrm>
            <a:off x="191344" y="685802"/>
            <a:ext cx="11809312" cy="775034"/>
          </a:xfrm>
        </p:spPr>
        <p:txBody>
          <a:bodyPr/>
          <a:lstStyle/>
          <a:p>
            <a:r>
              <a:rPr lang="en-US" dirty="0"/>
              <a:t>May Session Progress and Targets for July</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191344" y="1535145"/>
            <a:ext cx="10657184" cy="2469919"/>
          </a:xfrm>
        </p:spPr>
        <p:txBody>
          <a:bodyPr/>
          <a:lstStyle/>
          <a:p>
            <a:pPr>
              <a:buFont typeface="Arial" panose="020B0604020202020204" pitchFamily="34" charset="0"/>
              <a:buChar char="•"/>
            </a:pPr>
            <a:r>
              <a:rPr lang="en-US" b="0" dirty="0"/>
              <a:t>Work completed this week:</a:t>
            </a:r>
          </a:p>
          <a:p>
            <a:pPr lvl="1">
              <a:buFont typeface="Arial" panose="020B0604020202020204" pitchFamily="34" charset="0"/>
              <a:buChar char="•"/>
            </a:pPr>
            <a:r>
              <a:rPr lang="en-US" dirty="0"/>
              <a:t>Completed SFD development.</a:t>
            </a:r>
          </a:p>
          <a:p>
            <a:pPr lvl="1">
              <a:buFont typeface="Arial" panose="020B0604020202020204" pitchFamily="34" charset="0"/>
              <a:buChar char="•"/>
            </a:pPr>
            <a:r>
              <a:rPr lang="en-US" dirty="0"/>
              <a:t>Reviewed Draft text proposals for PHY and MAC and adopted 5 amendment text submissions into initial draft.</a:t>
            </a:r>
          </a:p>
          <a:p>
            <a:pPr lvl="1">
              <a:buFont typeface="Arial" panose="020B0604020202020204" pitchFamily="34" charset="0"/>
              <a:buChar char="•"/>
            </a:pPr>
            <a:r>
              <a:rPr lang="en-US" dirty="0"/>
              <a:t>Expected to generate P802.11bk draft 0.1 coming out of this week.</a:t>
            </a:r>
          </a:p>
        </p:txBody>
      </p:sp>
      <p:grpSp>
        <p:nvGrpSpPr>
          <p:cNvPr id="10" name="Group 9">
            <a:extLst>
              <a:ext uri="{FF2B5EF4-FFF2-40B4-BE49-F238E27FC236}">
                <a16:creationId xmlns:a16="http://schemas.microsoft.com/office/drawing/2014/main" id="{9C3037FA-DCCF-4501-86FC-77889B31AD16}"/>
              </a:ext>
            </a:extLst>
          </p:cNvPr>
          <p:cNvGrpSpPr/>
          <p:nvPr/>
        </p:nvGrpSpPr>
        <p:grpSpPr>
          <a:xfrm>
            <a:off x="2023881" y="4869160"/>
            <a:ext cx="5631921" cy="1201106"/>
            <a:chOff x="2845792" y="3241917"/>
            <a:chExt cx="5285898" cy="855830"/>
          </a:xfrm>
        </p:grpSpPr>
        <p:sp>
          <p:nvSpPr>
            <p:cNvPr id="11" name="TextBox 10">
              <a:extLst>
                <a:ext uri="{FF2B5EF4-FFF2-40B4-BE49-F238E27FC236}">
                  <a16:creationId xmlns:a16="http://schemas.microsoft.com/office/drawing/2014/main" id="{4A7C7271-C823-4DBE-B1C8-4D7553782EBA}"/>
                </a:ext>
              </a:extLst>
            </p:cNvPr>
            <p:cNvSpPr txBox="1">
              <a:spLocks noChangeAspect="1"/>
            </p:cNvSpPr>
            <p:nvPr/>
          </p:nvSpPr>
          <p:spPr>
            <a:xfrm>
              <a:off x="2845792" y="3241917"/>
              <a:ext cx="2087134" cy="461665"/>
            </a:xfrm>
            <a:prstGeom prst="rect">
              <a:avLst/>
            </a:prstGeom>
            <a:noFill/>
          </p:spPr>
          <p:txBody>
            <a:bodyPr wrap="square" rtlCol="0">
              <a:spAutoFit/>
            </a:bodyPr>
            <a:lstStyle/>
            <a:p>
              <a:r>
                <a:rPr lang="en-US" b="1" dirty="0" err="1">
                  <a:solidFill>
                    <a:schemeClr val="tx1"/>
                  </a:solidFill>
                </a:rPr>
                <a:t>TGbk</a:t>
              </a:r>
              <a:r>
                <a:rPr lang="en-US" b="1" dirty="0">
                  <a:solidFill>
                    <a:schemeClr val="tx1"/>
                  </a:solidFill>
                </a:rPr>
                <a:t>:</a:t>
              </a:r>
            </a:p>
          </p:txBody>
        </p:sp>
        <p:sp>
          <p:nvSpPr>
            <p:cNvPr id="12" name="Rectangle 11">
              <a:extLst>
                <a:ext uri="{FF2B5EF4-FFF2-40B4-BE49-F238E27FC236}">
                  <a16:creationId xmlns:a16="http://schemas.microsoft.com/office/drawing/2014/main" id="{C3C941D8-B7BA-4857-97D9-3D39D684FBD9}"/>
                </a:ext>
              </a:extLst>
            </p:cNvPr>
            <p:cNvSpPr/>
            <p:nvPr/>
          </p:nvSpPr>
          <p:spPr bwMode="auto">
            <a:xfrm>
              <a:off x="4275000" y="3613737"/>
              <a:ext cx="1512428" cy="484010"/>
            </a:xfrm>
            <a:prstGeom prst="rect">
              <a:avLst/>
            </a:prstGeom>
            <a:solidFill>
              <a:schemeClr val="accent1">
                <a:lumMod val="75000"/>
              </a:schemeClr>
            </a:solidFill>
            <a:ln>
              <a:solidFill>
                <a:schemeClr val="accent1">
                  <a:lumMod val="60000"/>
                  <a:lumOff val="40000"/>
                </a:schemeClr>
              </a:solidFill>
              <a:headEnd type="none" w="sm" len="sm"/>
              <a:tailEnd type="none" w="sm" len="sm"/>
            </a:ln>
            <a:extLst>
              <a:ext uri="{AF507438-7753-43e0-B8FC-AC1667EBCBE1}"/>
            </a:extLst>
          </p:spPr>
          <p:style>
            <a:lnRef idx="0">
              <a:schemeClr val="accent6"/>
            </a:lnRef>
            <a:fillRef idx="3">
              <a:schemeClr val="accent6"/>
            </a:fillRef>
            <a:effectRef idx="3">
              <a:schemeClr val="accent6"/>
            </a:effectRef>
            <a:fontRef idx="minor">
              <a:schemeClr val="lt1"/>
            </a:fontRef>
          </p:style>
          <p:txBody>
            <a:bodyPr anchor="ctr"/>
            <a:lstStyle/>
            <a:p>
              <a:pPr algn="ctr" eaLnBrk="0" hangingPunct="0">
                <a:defRPr/>
              </a:pPr>
              <a:r>
                <a:rPr lang="en-US" sz="1200" b="1" dirty="0">
                  <a:solidFill>
                    <a:schemeClr val="bg1"/>
                  </a:solidFill>
                  <a:latin typeface="Arial" pitchFamily="34" charset="0"/>
                  <a:cs typeface="Arial" pitchFamily="34" charset="0"/>
                </a:rPr>
                <a:t>Specification framework (SFD)</a:t>
              </a:r>
            </a:p>
          </p:txBody>
        </p:sp>
        <p:cxnSp>
          <p:nvCxnSpPr>
            <p:cNvPr id="13" name="Straight Arrow Connector 12">
              <a:extLst>
                <a:ext uri="{FF2B5EF4-FFF2-40B4-BE49-F238E27FC236}">
                  <a16:creationId xmlns:a16="http://schemas.microsoft.com/office/drawing/2014/main" id="{389AA7FF-8C2B-4816-8536-50AA731BE689}"/>
                </a:ext>
              </a:extLst>
            </p:cNvPr>
            <p:cNvCxnSpPr/>
            <p:nvPr/>
          </p:nvCxnSpPr>
          <p:spPr bwMode="auto">
            <a:xfrm>
              <a:off x="5787427" y="3916223"/>
              <a:ext cx="831835" cy="0"/>
            </a:xfrm>
            <a:prstGeom prst="straightConnector1">
              <a:avLst/>
            </a:prstGeom>
            <a:ln>
              <a:headEnd type="none" w="sm" len="sm"/>
              <a:tailEnd type="arrow"/>
            </a:ln>
            <a:extLst>
              <a:ext uri="{AF507438-7753-43e0-B8FC-AC1667EBCBE1}"/>
            </a:extLst>
          </p:spPr>
          <p:style>
            <a:lnRef idx="2">
              <a:schemeClr val="dk1"/>
            </a:lnRef>
            <a:fillRef idx="0">
              <a:schemeClr val="dk1"/>
            </a:fillRef>
            <a:effectRef idx="1">
              <a:schemeClr val="dk1"/>
            </a:effectRef>
            <a:fontRef idx="minor">
              <a:schemeClr val="tx1"/>
            </a:fontRef>
          </p:style>
        </p:cxnSp>
        <p:sp>
          <p:nvSpPr>
            <p:cNvPr id="14" name="Rectangle 13">
              <a:extLst>
                <a:ext uri="{FF2B5EF4-FFF2-40B4-BE49-F238E27FC236}">
                  <a16:creationId xmlns:a16="http://schemas.microsoft.com/office/drawing/2014/main" id="{CCE44772-81B7-45E2-B1B5-D76D9293B30B}"/>
                </a:ext>
              </a:extLst>
            </p:cNvPr>
            <p:cNvSpPr/>
            <p:nvPr/>
          </p:nvSpPr>
          <p:spPr bwMode="auto">
            <a:xfrm>
              <a:off x="6619262" y="3613737"/>
              <a:ext cx="1512428" cy="484010"/>
            </a:xfrm>
            <a:prstGeom prst="rect">
              <a:avLst/>
            </a:prstGeom>
            <a:solidFill>
              <a:schemeClr val="accent1">
                <a:lumMod val="50000"/>
              </a:schemeClr>
            </a:solidFill>
            <a:ln>
              <a:solidFill>
                <a:schemeClr val="accent1">
                  <a:lumMod val="60000"/>
                  <a:lumOff val="40000"/>
                </a:schemeClr>
              </a:solidFill>
              <a:headEnd type="none" w="sm" len="sm"/>
              <a:tailEnd type="none" w="sm" len="sm"/>
            </a:ln>
            <a:extLst>
              <a:ext uri="{AF507438-7753-43e0-B8FC-AC1667EBCBE1}"/>
            </a:extLst>
          </p:spPr>
          <p:style>
            <a:lnRef idx="0">
              <a:schemeClr val="accent6"/>
            </a:lnRef>
            <a:fillRef idx="3">
              <a:schemeClr val="accent6"/>
            </a:fillRef>
            <a:effectRef idx="3">
              <a:schemeClr val="accent6"/>
            </a:effectRef>
            <a:fontRef idx="minor">
              <a:schemeClr val="lt1"/>
            </a:fontRef>
          </p:style>
          <p:txBody>
            <a:bodyPr anchor="ctr"/>
            <a:lstStyle/>
            <a:p>
              <a:pPr algn="ctr" eaLnBrk="0" hangingPunct="0">
                <a:defRPr/>
              </a:pPr>
              <a:r>
                <a:rPr lang="en-US" sz="1200" b="1" dirty="0">
                  <a:solidFill>
                    <a:schemeClr val="bg1"/>
                  </a:solidFill>
                  <a:latin typeface="Arial" pitchFamily="34" charset="0"/>
                  <a:cs typeface="Arial" pitchFamily="34" charset="0"/>
                </a:rPr>
                <a:t>Draft amendment</a:t>
              </a:r>
            </a:p>
          </p:txBody>
        </p:sp>
      </p:grpSp>
      <p:grpSp>
        <p:nvGrpSpPr>
          <p:cNvPr id="15" name="Group 14">
            <a:extLst>
              <a:ext uri="{FF2B5EF4-FFF2-40B4-BE49-F238E27FC236}">
                <a16:creationId xmlns:a16="http://schemas.microsoft.com/office/drawing/2014/main" id="{51C6BF5A-FC77-4B30-AFB2-E1A35F56E7A5}"/>
              </a:ext>
            </a:extLst>
          </p:cNvPr>
          <p:cNvGrpSpPr>
            <a:grpSpLocks noChangeAspect="1"/>
          </p:cNvGrpSpPr>
          <p:nvPr/>
        </p:nvGrpSpPr>
        <p:grpSpPr>
          <a:xfrm>
            <a:off x="4316742" y="3669856"/>
            <a:ext cx="7560840" cy="839328"/>
            <a:chOff x="550425" y="4856471"/>
            <a:chExt cx="9938093" cy="1103226"/>
          </a:xfrm>
        </p:grpSpPr>
        <p:sp>
          <p:nvSpPr>
            <p:cNvPr id="16" name="TextBox 15">
              <a:extLst>
                <a:ext uri="{FF2B5EF4-FFF2-40B4-BE49-F238E27FC236}">
                  <a16:creationId xmlns:a16="http://schemas.microsoft.com/office/drawing/2014/main" id="{D1C45289-DE96-44AB-ABA5-D3957ECBAB80}"/>
                </a:ext>
              </a:extLst>
            </p:cNvPr>
            <p:cNvSpPr txBox="1"/>
            <p:nvPr/>
          </p:nvSpPr>
          <p:spPr>
            <a:xfrm>
              <a:off x="550425" y="4856471"/>
              <a:ext cx="2087134" cy="461665"/>
            </a:xfrm>
            <a:prstGeom prst="rect">
              <a:avLst/>
            </a:prstGeom>
            <a:noFill/>
          </p:spPr>
          <p:txBody>
            <a:bodyPr wrap="square" rtlCol="0">
              <a:spAutoFit/>
            </a:bodyPr>
            <a:lstStyle/>
            <a:p>
              <a:r>
                <a:rPr lang="en-US" b="1" dirty="0" err="1">
                  <a:solidFill>
                    <a:schemeClr val="tx1"/>
                  </a:solidFill>
                </a:rPr>
                <a:t>TGaz</a:t>
              </a:r>
              <a:r>
                <a:rPr lang="en-US" b="1" dirty="0">
                  <a:solidFill>
                    <a:schemeClr val="tx1"/>
                  </a:solidFill>
                </a:rPr>
                <a:t>:</a:t>
              </a:r>
            </a:p>
          </p:txBody>
        </p:sp>
        <p:sp>
          <p:nvSpPr>
            <p:cNvPr id="17" name="Rectangle 16">
              <a:extLst>
                <a:ext uri="{FF2B5EF4-FFF2-40B4-BE49-F238E27FC236}">
                  <a16:creationId xmlns:a16="http://schemas.microsoft.com/office/drawing/2014/main" id="{903714B9-50CC-43A1-B0C4-6FD9B1F1E329}"/>
                </a:ext>
              </a:extLst>
            </p:cNvPr>
            <p:cNvSpPr/>
            <p:nvPr/>
          </p:nvSpPr>
          <p:spPr bwMode="auto">
            <a:xfrm>
              <a:off x="1943302" y="5230423"/>
              <a:ext cx="1512428" cy="482595"/>
            </a:xfrm>
            <a:prstGeom prst="rect">
              <a:avLst/>
            </a:prstGeom>
            <a:solidFill>
              <a:schemeClr val="accent1">
                <a:lumMod val="20000"/>
                <a:lumOff val="80000"/>
              </a:schemeClr>
            </a:solidFill>
            <a:ln>
              <a:solidFill>
                <a:schemeClr val="accent5">
                  <a:lumMod val="20000"/>
                  <a:lumOff val="80000"/>
                </a:schemeClr>
              </a:solidFill>
              <a:headEnd type="none" w="sm" len="sm"/>
              <a:tailEnd type="none" w="sm" len="sm"/>
            </a:ln>
            <a:extLst>
              <a:ext uri="{AF507438-7753-43e0-B8FC-AC1667EBCBE1}"/>
            </a:extLst>
          </p:spPr>
          <p:style>
            <a:lnRef idx="0">
              <a:schemeClr val="accent6"/>
            </a:lnRef>
            <a:fillRef idx="3">
              <a:schemeClr val="accent6"/>
            </a:fillRef>
            <a:effectRef idx="3">
              <a:schemeClr val="accent6"/>
            </a:effectRef>
            <a:fontRef idx="minor">
              <a:schemeClr val="lt1"/>
            </a:fontRef>
          </p:style>
          <p:txBody>
            <a:bodyPr anchor="ctr"/>
            <a:lstStyle/>
            <a:p>
              <a:pPr algn="ctr" eaLnBrk="0" hangingPunct="0">
                <a:defRPr/>
              </a:pPr>
              <a:r>
                <a:rPr lang="en-US" sz="1200" b="1" dirty="0">
                  <a:solidFill>
                    <a:sysClr val="windowText" lastClr="000000"/>
                  </a:solidFill>
                  <a:latin typeface="Arial" pitchFamily="34" charset="0"/>
                  <a:cs typeface="Arial" pitchFamily="34" charset="0"/>
                </a:rPr>
                <a:t>Usage model</a:t>
              </a:r>
            </a:p>
          </p:txBody>
        </p:sp>
        <p:sp>
          <p:nvSpPr>
            <p:cNvPr id="18" name="Rectangle 17">
              <a:extLst>
                <a:ext uri="{FF2B5EF4-FFF2-40B4-BE49-F238E27FC236}">
                  <a16:creationId xmlns:a16="http://schemas.microsoft.com/office/drawing/2014/main" id="{21E4193D-742B-410D-9D5B-2242164DD6C0}"/>
                </a:ext>
              </a:extLst>
            </p:cNvPr>
            <p:cNvSpPr/>
            <p:nvPr/>
          </p:nvSpPr>
          <p:spPr bwMode="auto">
            <a:xfrm>
              <a:off x="4287565" y="5229009"/>
              <a:ext cx="1512428" cy="484009"/>
            </a:xfrm>
            <a:prstGeom prst="rect">
              <a:avLst/>
            </a:prstGeom>
            <a:solidFill>
              <a:schemeClr val="accent1">
                <a:lumMod val="60000"/>
                <a:lumOff val="40000"/>
              </a:schemeClr>
            </a:solidFill>
            <a:ln>
              <a:solidFill>
                <a:schemeClr val="accent1">
                  <a:lumMod val="60000"/>
                  <a:lumOff val="40000"/>
                </a:schemeClr>
              </a:solidFill>
              <a:headEnd type="none" w="sm" len="sm"/>
              <a:tailEnd type="none" w="sm" len="sm"/>
            </a:ln>
            <a:extLst>
              <a:ext uri="{AF507438-7753-43e0-B8FC-AC1667EBCBE1}"/>
            </a:extLst>
          </p:spPr>
          <p:style>
            <a:lnRef idx="0">
              <a:schemeClr val="accent6"/>
            </a:lnRef>
            <a:fillRef idx="3">
              <a:schemeClr val="accent6"/>
            </a:fillRef>
            <a:effectRef idx="3">
              <a:schemeClr val="accent6"/>
            </a:effectRef>
            <a:fontRef idx="minor">
              <a:schemeClr val="lt1"/>
            </a:fontRef>
          </p:style>
          <p:txBody>
            <a:bodyPr anchor="ctr"/>
            <a:lstStyle/>
            <a:p>
              <a:pPr algn="ctr" eaLnBrk="0" hangingPunct="0">
                <a:defRPr/>
              </a:pPr>
              <a:r>
                <a:rPr lang="en-US" sz="1200" b="1" dirty="0">
                  <a:solidFill>
                    <a:sysClr val="windowText" lastClr="000000"/>
                  </a:solidFill>
                  <a:latin typeface="Arial" pitchFamily="34" charset="0"/>
                  <a:cs typeface="Arial" pitchFamily="34" charset="0"/>
                </a:rPr>
                <a:t>Functional requirements</a:t>
              </a:r>
            </a:p>
          </p:txBody>
        </p:sp>
        <p:cxnSp>
          <p:nvCxnSpPr>
            <p:cNvPr id="19" name="Straight Arrow Connector 18">
              <a:extLst>
                <a:ext uri="{FF2B5EF4-FFF2-40B4-BE49-F238E27FC236}">
                  <a16:creationId xmlns:a16="http://schemas.microsoft.com/office/drawing/2014/main" id="{AFDCB87F-492D-44E1-82E4-4F17DEE2E23A}"/>
                </a:ext>
              </a:extLst>
            </p:cNvPr>
            <p:cNvCxnSpPr/>
            <p:nvPr/>
          </p:nvCxnSpPr>
          <p:spPr bwMode="auto">
            <a:xfrm>
              <a:off x="3455730" y="5532909"/>
              <a:ext cx="831835" cy="0"/>
            </a:xfrm>
            <a:prstGeom prst="straightConnector1">
              <a:avLst/>
            </a:prstGeom>
            <a:ln>
              <a:headEnd type="none" w="sm" len="sm"/>
              <a:tailEnd type="arrow"/>
            </a:ln>
            <a:extLst>
              <a:ext uri="{AF507438-7753-43e0-B8FC-AC1667EBCBE1}"/>
            </a:extLst>
          </p:spPr>
          <p:style>
            <a:lnRef idx="2">
              <a:schemeClr val="dk1"/>
            </a:lnRef>
            <a:fillRef idx="0">
              <a:schemeClr val="dk1"/>
            </a:fillRef>
            <a:effectRef idx="1">
              <a:schemeClr val="dk1"/>
            </a:effectRef>
            <a:fontRef idx="minor">
              <a:schemeClr val="tx1"/>
            </a:fontRef>
          </p:style>
        </p:cxnSp>
        <p:sp>
          <p:nvSpPr>
            <p:cNvPr id="20" name="Rectangle 19">
              <a:extLst>
                <a:ext uri="{FF2B5EF4-FFF2-40B4-BE49-F238E27FC236}">
                  <a16:creationId xmlns:a16="http://schemas.microsoft.com/office/drawing/2014/main" id="{E48AF1EB-BEF7-4C50-A921-C00CE69F51E2}"/>
                </a:ext>
              </a:extLst>
            </p:cNvPr>
            <p:cNvSpPr/>
            <p:nvPr/>
          </p:nvSpPr>
          <p:spPr bwMode="auto">
            <a:xfrm>
              <a:off x="6631828" y="5230423"/>
              <a:ext cx="1512428" cy="484010"/>
            </a:xfrm>
            <a:prstGeom prst="rect">
              <a:avLst/>
            </a:prstGeom>
            <a:solidFill>
              <a:schemeClr val="accent1">
                <a:lumMod val="75000"/>
              </a:schemeClr>
            </a:solidFill>
            <a:ln>
              <a:solidFill>
                <a:schemeClr val="accent1">
                  <a:lumMod val="60000"/>
                  <a:lumOff val="40000"/>
                </a:schemeClr>
              </a:solidFill>
              <a:headEnd type="none" w="sm" len="sm"/>
              <a:tailEnd type="none" w="sm" len="sm"/>
            </a:ln>
            <a:extLst>
              <a:ext uri="{AF507438-7753-43e0-B8FC-AC1667EBCBE1}"/>
            </a:extLst>
          </p:spPr>
          <p:style>
            <a:lnRef idx="0">
              <a:schemeClr val="accent6"/>
            </a:lnRef>
            <a:fillRef idx="3">
              <a:schemeClr val="accent6"/>
            </a:fillRef>
            <a:effectRef idx="3">
              <a:schemeClr val="accent6"/>
            </a:effectRef>
            <a:fontRef idx="minor">
              <a:schemeClr val="lt1"/>
            </a:fontRef>
          </p:style>
          <p:txBody>
            <a:bodyPr anchor="ctr"/>
            <a:lstStyle/>
            <a:p>
              <a:pPr algn="ctr" eaLnBrk="0" hangingPunct="0">
                <a:defRPr/>
              </a:pPr>
              <a:r>
                <a:rPr lang="en-US" sz="1200" b="1" dirty="0">
                  <a:solidFill>
                    <a:schemeClr val="bg1"/>
                  </a:solidFill>
                  <a:latin typeface="Arial" pitchFamily="34" charset="0"/>
                  <a:cs typeface="Arial" pitchFamily="34" charset="0"/>
                </a:rPr>
                <a:t>Specification framework</a:t>
              </a:r>
            </a:p>
          </p:txBody>
        </p:sp>
        <p:cxnSp>
          <p:nvCxnSpPr>
            <p:cNvPr id="21" name="Straight Arrow Connector 20">
              <a:extLst>
                <a:ext uri="{FF2B5EF4-FFF2-40B4-BE49-F238E27FC236}">
                  <a16:creationId xmlns:a16="http://schemas.microsoft.com/office/drawing/2014/main" id="{7B2FB4BC-2144-4CD5-98CB-7964C9EB4408}"/>
                </a:ext>
              </a:extLst>
            </p:cNvPr>
            <p:cNvCxnSpPr/>
            <p:nvPr/>
          </p:nvCxnSpPr>
          <p:spPr bwMode="auto">
            <a:xfrm>
              <a:off x="5799992" y="5532909"/>
              <a:ext cx="831835" cy="0"/>
            </a:xfrm>
            <a:prstGeom prst="straightConnector1">
              <a:avLst/>
            </a:prstGeom>
            <a:ln>
              <a:headEnd type="none" w="sm" len="sm"/>
              <a:tailEnd type="arrow"/>
            </a:ln>
            <a:extLst>
              <a:ext uri="{AF507438-7753-43e0-B8FC-AC1667EBCBE1}"/>
            </a:extLst>
          </p:spPr>
          <p:style>
            <a:lnRef idx="2">
              <a:schemeClr val="dk1"/>
            </a:lnRef>
            <a:fillRef idx="0">
              <a:schemeClr val="dk1"/>
            </a:fillRef>
            <a:effectRef idx="1">
              <a:schemeClr val="dk1"/>
            </a:effectRef>
            <a:fontRef idx="minor">
              <a:schemeClr val="tx1"/>
            </a:fontRef>
          </p:style>
        </p:cxnSp>
        <p:cxnSp>
          <p:nvCxnSpPr>
            <p:cNvPr id="22" name="Straight Arrow Connector 21">
              <a:extLst>
                <a:ext uri="{FF2B5EF4-FFF2-40B4-BE49-F238E27FC236}">
                  <a16:creationId xmlns:a16="http://schemas.microsoft.com/office/drawing/2014/main" id="{83A26CC5-83EE-440B-9621-5AAA7692F991}"/>
                </a:ext>
              </a:extLst>
            </p:cNvPr>
            <p:cNvCxnSpPr/>
            <p:nvPr/>
          </p:nvCxnSpPr>
          <p:spPr bwMode="auto">
            <a:xfrm>
              <a:off x="8144255" y="5532909"/>
              <a:ext cx="831835" cy="0"/>
            </a:xfrm>
            <a:prstGeom prst="straightConnector1">
              <a:avLst/>
            </a:prstGeom>
            <a:ln>
              <a:headEnd type="none" w="sm" len="sm"/>
              <a:tailEnd type="arrow"/>
            </a:ln>
            <a:extLst>
              <a:ext uri="{AF507438-7753-43e0-B8FC-AC1667EBCBE1}"/>
            </a:extLst>
          </p:spPr>
          <p:style>
            <a:lnRef idx="2">
              <a:schemeClr val="dk1"/>
            </a:lnRef>
            <a:fillRef idx="0">
              <a:schemeClr val="dk1"/>
            </a:fillRef>
            <a:effectRef idx="1">
              <a:schemeClr val="dk1"/>
            </a:effectRef>
            <a:fontRef idx="minor">
              <a:schemeClr val="tx1"/>
            </a:fontRef>
          </p:style>
        </p:cxnSp>
        <p:sp>
          <p:nvSpPr>
            <p:cNvPr id="23" name="Rectangle 22">
              <a:extLst>
                <a:ext uri="{FF2B5EF4-FFF2-40B4-BE49-F238E27FC236}">
                  <a16:creationId xmlns:a16="http://schemas.microsoft.com/office/drawing/2014/main" id="{676F90B0-F796-46CE-82CB-A1E88D4A3A07}"/>
                </a:ext>
              </a:extLst>
            </p:cNvPr>
            <p:cNvSpPr/>
            <p:nvPr/>
          </p:nvSpPr>
          <p:spPr bwMode="auto">
            <a:xfrm>
              <a:off x="8976090" y="5230423"/>
              <a:ext cx="1512428" cy="484010"/>
            </a:xfrm>
            <a:prstGeom prst="rect">
              <a:avLst/>
            </a:prstGeom>
            <a:solidFill>
              <a:schemeClr val="accent1">
                <a:lumMod val="50000"/>
              </a:schemeClr>
            </a:solidFill>
            <a:ln>
              <a:solidFill>
                <a:schemeClr val="accent1">
                  <a:lumMod val="60000"/>
                  <a:lumOff val="40000"/>
                </a:schemeClr>
              </a:solidFill>
              <a:headEnd type="none" w="sm" len="sm"/>
              <a:tailEnd type="none" w="sm" len="sm"/>
            </a:ln>
            <a:extLst>
              <a:ext uri="{AF507438-7753-43e0-B8FC-AC1667EBCBE1}"/>
            </a:extLst>
          </p:spPr>
          <p:style>
            <a:lnRef idx="0">
              <a:schemeClr val="accent6"/>
            </a:lnRef>
            <a:fillRef idx="3">
              <a:schemeClr val="accent6"/>
            </a:fillRef>
            <a:effectRef idx="3">
              <a:schemeClr val="accent6"/>
            </a:effectRef>
            <a:fontRef idx="minor">
              <a:schemeClr val="lt1"/>
            </a:fontRef>
          </p:style>
          <p:txBody>
            <a:bodyPr anchor="ctr"/>
            <a:lstStyle/>
            <a:p>
              <a:pPr algn="ctr" eaLnBrk="0" hangingPunct="0">
                <a:defRPr/>
              </a:pPr>
              <a:r>
                <a:rPr lang="en-US" sz="1200" b="1" dirty="0">
                  <a:solidFill>
                    <a:schemeClr val="bg1"/>
                  </a:solidFill>
                  <a:latin typeface="Arial" pitchFamily="34" charset="0"/>
                  <a:cs typeface="Arial" pitchFamily="34" charset="0"/>
                </a:rPr>
                <a:t>Draft amendment</a:t>
              </a:r>
            </a:p>
          </p:txBody>
        </p:sp>
        <p:grpSp>
          <p:nvGrpSpPr>
            <p:cNvPr id="24" name="Group 23">
              <a:extLst>
                <a:ext uri="{FF2B5EF4-FFF2-40B4-BE49-F238E27FC236}">
                  <a16:creationId xmlns:a16="http://schemas.microsoft.com/office/drawing/2014/main" id="{7646E523-F714-4F76-AE20-6205277389A5}"/>
                </a:ext>
              </a:extLst>
            </p:cNvPr>
            <p:cNvGrpSpPr/>
            <p:nvPr/>
          </p:nvGrpSpPr>
          <p:grpSpPr>
            <a:xfrm>
              <a:off x="1943301" y="5087304"/>
              <a:ext cx="1512428" cy="872393"/>
              <a:chOff x="2281259" y="5223255"/>
              <a:chExt cx="685272" cy="455796"/>
            </a:xfrm>
          </p:grpSpPr>
          <p:cxnSp>
            <p:nvCxnSpPr>
              <p:cNvPr id="28" name="Straight Connector 27">
                <a:extLst>
                  <a:ext uri="{FF2B5EF4-FFF2-40B4-BE49-F238E27FC236}">
                    <a16:creationId xmlns:a16="http://schemas.microsoft.com/office/drawing/2014/main" id="{ADEA66FF-CDE1-4637-A658-B7539BA72D6D}"/>
                  </a:ext>
                </a:extLst>
              </p:cNvPr>
              <p:cNvCxnSpPr/>
              <p:nvPr/>
            </p:nvCxnSpPr>
            <p:spPr bwMode="auto">
              <a:xfrm>
                <a:off x="2281259" y="5223255"/>
                <a:ext cx="685272" cy="432048"/>
              </a:xfrm>
              <a:prstGeom prst="line">
                <a:avLst/>
              </a:prstGeom>
              <a:solidFill>
                <a:srgbClr val="00B8FF"/>
              </a:solidFill>
              <a:ln w="22225" cap="flat" cmpd="sng" algn="ctr">
                <a:solidFill>
                  <a:srgbClr val="FF0000"/>
                </a:solidFill>
                <a:prstDash val="lgDashDot"/>
                <a:round/>
                <a:headEnd type="none" w="med" len="med"/>
                <a:tailEnd type="none" w="med" len="med"/>
              </a:ln>
              <a:effectLst/>
            </p:spPr>
          </p:cxnSp>
          <p:cxnSp>
            <p:nvCxnSpPr>
              <p:cNvPr id="29" name="Straight Connector 28">
                <a:extLst>
                  <a:ext uri="{FF2B5EF4-FFF2-40B4-BE49-F238E27FC236}">
                    <a16:creationId xmlns:a16="http://schemas.microsoft.com/office/drawing/2014/main" id="{FF39AD60-7299-4218-A7D9-6F7DA218804A}"/>
                  </a:ext>
                </a:extLst>
              </p:cNvPr>
              <p:cNvCxnSpPr>
                <a:cxnSpLocks/>
              </p:cNvCxnSpPr>
              <p:nvPr/>
            </p:nvCxnSpPr>
            <p:spPr bwMode="auto">
              <a:xfrm flipH="1">
                <a:off x="2281259" y="5247003"/>
                <a:ext cx="685272" cy="432048"/>
              </a:xfrm>
              <a:prstGeom prst="line">
                <a:avLst/>
              </a:prstGeom>
              <a:solidFill>
                <a:srgbClr val="00B8FF"/>
              </a:solidFill>
              <a:ln w="22225" cap="flat" cmpd="sng" algn="ctr">
                <a:solidFill>
                  <a:srgbClr val="FF0000"/>
                </a:solidFill>
                <a:prstDash val="lgDashDot"/>
                <a:round/>
                <a:headEnd type="none" w="med" len="med"/>
                <a:tailEnd type="none" w="med" len="med"/>
              </a:ln>
              <a:effectLst/>
            </p:spPr>
          </p:cxnSp>
        </p:grpSp>
        <p:grpSp>
          <p:nvGrpSpPr>
            <p:cNvPr id="25" name="Group 24">
              <a:extLst>
                <a:ext uri="{FF2B5EF4-FFF2-40B4-BE49-F238E27FC236}">
                  <a16:creationId xmlns:a16="http://schemas.microsoft.com/office/drawing/2014/main" id="{8D61770F-6627-4769-BB11-A1FA1C701901}"/>
                </a:ext>
              </a:extLst>
            </p:cNvPr>
            <p:cNvGrpSpPr/>
            <p:nvPr/>
          </p:nvGrpSpPr>
          <p:grpSpPr>
            <a:xfrm>
              <a:off x="4273148" y="5064576"/>
              <a:ext cx="1512428" cy="872393"/>
              <a:chOff x="2281259" y="5223255"/>
              <a:chExt cx="685272" cy="455796"/>
            </a:xfrm>
          </p:grpSpPr>
          <p:cxnSp>
            <p:nvCxnSpPr>
              <p:cNvPr id="26" name="Straight Connector 25">
                <a:extLst>
                  <a:ext uri="{FF2B5EF4-FFF2-40B4-BE49-F238E27FC236}">
                    <a16:creationId xmlns:a16="http://schemas.microsoft.com/office/drawing/2014/main" id="{7EB889AA-D9F0-4B85-AB08-2DEA507CD0CB}"/>
                  </a:ext>
                </a:extLst>
              </p:cNvPr>
              <p:cNvCxnSpPr/>
              <p:nvPr/>
            </p:nvCxnSpPr>
            <p:spPr bwMode="auto">
              <a:xfrm>
                <a:off x="2281259" y="5223255"/>
                <a:ext cx="685272" cy="432048"/>
              </a:xfrm>
              <a:prstGeom prst="line">
                <a:avLst/>
              </a:prstGeom>
              <a:solidFill>
                <a:srgbClr val="00B8FF"/>
              </a:solidFill>
              <a:ln w="22225" cap="flat" cmpd="sng" algn="ctr">
                <a:solidFill>
                  <a:srgbClr val="FF0000"/>
                </a:solidFill>
                <a:prstDash val="lgDashDot"/>
                <a:round/>
                <a:headEnd type="none" w="med" len="med"/>
                <a:tailEnd type="none" w="med" len="med"/>
              </a:ln>
              <a:effectLst/>
            </p:spPr>
          </p:cxnSp>
          <p:cxnSp>
            <p:nvCxnSpPr>
              <p:cNvPr id="27" name="Straight Connector 26">
                <a:extLst>
                  <a:ext uri="{FF2B5EF4-FFF2-40B4-BE49-F238E27FC236}">
                    <a16:creationId xmlns:a16="http://schemas.microsoft.com/office/drawing/2014/main" id="{2FEB524A-EF46-4DCD-8DF8-35FF88BEB289}"/>
                  </a:ext>
                </a:extLst>
              </p:cNvPr>
              <p:cNvCxnSpPr>
                <a:cxnSpLocks/>
              </p:cNvCxnSpPr>
              <p:nvPr/>
            </p:nvCxnSpPr>
            <p:spPr bwMode="auto">
              <a:xfrm flipH="1">
                <a:off x="2281259" y="5247003"/>
                <a:ext cx="685272" cy="432048"/>
              </a:xfrm>
              <a:prstGeom prst="line">
                <a:avLst/>
              </a:prstGeom>
              <a:solidFill>
                <a:srgbClr val="00B8FF"/>
              </a:solidFill>
              <a:ln w="22225" cap="flat" cmpd="sng" algn="ctr">
                <a:solidFill>
                  <a:srgbClr val="FF0000"/>
                </a:solidFill>
                <a:prstDash val="lgDashDot"/>
                <a:round/>
                <a:headEnd type="none" w="med" len="med"/>
                <a:tailEnd type="none" w="med" len="med"/>
              </a:ln>
              <a:effectLst/>
            </p:spPr>
          </p:cxnSp>
        </p:grpSp>
      </p:grpSp>
      <p:sp>
        <p:nvSpPr>
          <p:cNvPr id="30" name="Arrow: Down 29">
            <a:extLst>
              <a:ext uri="{FF2B5EF4-FFF2-40B4-BE49-F238E27FC236}">
                <a16:creationId xmlns:a16="http://schemas.microsoft.com/office/drawing/2014/main" id="{1A1CD639-3822-47FF-83B8-75EEBEDEEE09}"/>
              </a:ext>
            </a:extLst>
          </p:cNvPr>
          <p:cNvSpPr/>
          <p:nvPr/>
        </p:nvSpPr>
        <p:spPr bwMode="auto">
          <a:xfrm rot="2901312">
            <a:off x="7664775" y="4456430"/>
            <a:ext cx="374723" cy="806669"/>
          </a:xfrm>
          <a:prstGeom prst="down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7" name="Footer Placeholder 6">
            <a:extLst>
              <a:ext uri="{FF2B5EF4-FFF2-40B4-BE49-F238E27FC236}">
                <a16:creationId xmlns:a16="http://schemas.microsoft.com/office/drawing/2014/main" id="{42292EAD-BCF5-B1A5-921F-CC12E0CE5ECB}"/>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704F745D-2CC3-A39D-9356-C08B54087647}"/>
              </a:ext>
            </a:extLst>
          </p:cNvPr>
          <p:cNvSpPr>
            <a:spLocks noGrp="1"/>
          </p:cNvSpPr>
          <p:nvPr>
            <p:ph type="sldNum" idx="12"/>
          </p:nvPr>
        </p:nvSpPr>
        <p:spPr/>
        <p:txBody>
          <a:bodyPr/>
          <a:lstStyle/>
          <a:p>
            <a:r>
              <a:rPr lang="en-GB"/>
              <a:t>Slide </a:t>
            </a:r>
            <a:fld id="{440F5867-744E-4AA6-B0ED-4C44D2DFBB7B}" type="slidenum">
              <a:rPr lang="en-GB" smtClean="0"/>
              <a:pPr/>
              <a:t>64</a:t>
            </a:fld>
            <a:endParaRPr lang="en-GB" dirty="0"/>
          </a:p>
        </p:txBody>
      </p:sp>
      <p:sp>
        <p:nvSpPr>
          <p:cNvPr id="31" name="Date Placeholder 30">
            <a:extLst>
              <a:ext uri="{FF2B5EF4-FFF2-40B4-BE49-F238E27FC236}">
                <a16:creationId xmlns:a16="http://schemas.microsoft.com/office/drawing/2014/main" id="{BC57F78D-D08C-AB93-A64B-F7881D8DE8B2}"/>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11755817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a:xfrm>
            <a:off x="191344" y="685801"/>
            <a:ext cx="11809312" cy="1065213"/>
          </a:xfrm>
        </p:spPr>
        <p:txBody>
          <a:bodyPr/>
          <a:lstStyle/>
          <a:p>
            <a:r>
              <a:rPr lang="en-US" dirty="0"/>
              <a:t>May Session Progress and Targets for July</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191344" y="1751015"/>
            <a:ext cx="10009112" cy="4343400"/>
          </a:xfrm>
        </p:spPr>
        <p:txBody>
          <a:bodyPr/>
          <a:lstStyle/>
          <a:p>
            <a:pPr>
              <a:buFont typeface="Arial" panose="020B0604020202020204" pitchFamily="34" charset="0"/>
              <a:buChar char="•"/>
            </a:pPr>
            <a:r>
              <a:rPr lang="en-US" b="0" dirty="0"/>
              <a:t>Work between now and the July session:</a:t>
            </a:r>
          </a:p>
          <a:p>
            <a:pPr lvl="1">
              <a:buFont typeface="Arial" panose="020B0604020202020204" pitchFamily="34" charset="0"/>
              <a:buChar char="•"/>
            </a:pPr>
            <a:r>
              <a:rPr lang="en-US" dirty="0"/>
              <a:t>Generate initial P802.11bk draft (D0.1).</a:t>
            </a:r>
            <a:endParaRPr lang="en-US" b="0" dirty="0"/>
          </a:p>
          <a:p>
            <a:pPr lvl="1">
              <a:buFont typeface="Arial" panose="020B0604020202020204" pitchFamily="34" charset="0"/>
              <a:buChar char="•"/>
            </a:pPr>
            <a:r>
              <a:rPr lang="en-US" b="0" dirty="0"/>
              <a:t>Continue review and adoption of amendment text.</a:t>
            </a:r>
          </a:p>
          <a:p>
            <a:pPr>
              <a:buFont typeface="Arial" panose="020B0604020202020204" pitchFamily="34" charset="0"/>
              <a:buChar char="•"/>
            </a:pPr>
            <a:endParaRPr lang="en-US" b="0" dirty="0"/>
          </a:p>
          <a:p>
            <a:pPr>
              <a:buFont typeface="Arial" panose="020B0604020202020204" pitchFamily="34" charset="0"/>
              <a:buChar char="•"/>
            </a:pPr>
            <a:endParaRPr lang="en-US" dirty="0"/>
          </a:p>
        </p:txBody>
      </p:sp>
      <p:sp>
        <p:nvSpPr>
          <p:cNvPr id="7" name="Footer Placeholder 6">
            <a:extLst>
              <a:ext uri="{FF2B5EF4-FFF2-40B4-BE49-F238E27FC236}">
                <a16:creationId xmlns:a16="http://schemas.microsoft.com/office/drawing/2014/main" id="{C40BBBBC-35DF-9D52-94C3-B9D776BA4997}"/>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DD45BC35-98F4-5876-CC6C-787375D9D7F3}"/>
              </a:ext>
            </a:extLst>
          </p:cNvPr>
          <p:cNvSpPr>
            <a:spLocks noGrp="1"/>
          </p:cNvSpPr>
          <p:nvPr>
            <p:ph type="sldNum" idx="12"/>
          </p:nvPr>
        </p:nvSpPr>
        <p:spPr/>
        <p:txBody>
          <a:bodyPr/>
          <a:lstStyle/>
          <a:p>
            <a:r>
              <a:rPr lang="en-GB"/>
              <a:t>Slide </a:t>
            </a:r>
            <a:fld id="{440F5867-744E-4AA6-B0ED-4C44D2DFBB7B}" type="slidenum">
              <a:rPr lang="en-GB" smtClean="0"/>
              <a:pPr/>
              <a:t>65</a:t>
            </a:fld>
            <a:endParaRPr lang="en-GB" dirty="0"/>
          </a:p>
        </p:txBody>
      </p:sp>
      <p:sp>
        <p:nvSpPr>
          <p:cNvPr id="9" name="Date Placeholder 8">
            <a:extLst>
              <a:ext uri="{FF2B5EF4-FFF2-40B4-BE49-F238E27FC236}">
                <a16:creationId xmlns:a16="http://schemas.microsoft.com/office/drawing/2014/main" id="{922CB3E8-B090-2A54-9916-6C271B10207A}"/>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383888309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F83E7-3A0B-4238-818F-C4D271BAEAA3}"/>
              </a:ext>
            </a:extLst>
          </p:cNvPr>
          <p:cNvSpPr>
            <a:spLocks noGrp="1"/>
          </p:cNvSpPr>
          <p:nvPr>
            <p:ph type="title"/>
          </p:nvPr>
        </p:nvSpPr>
        <p:spPr/>
        <p:txBody>
          <a:bodyPr/>
          <a:lstStyle/>
          <a:p>
            <a:r>
              <a:rPr lang="en-US" dirty="0" err="1"/>
              <a:t>TGbk</a:t>
            </a:r>
            <a:r>
              <a:rPr lang="en-US" dirty="0"/>
              <a:t> Projected Timeline</a:t>
            </a:r>
          </a:p>
        </p:txBody>
      </p:sp>
      <p:grpSp>
        <p:nvGrpSpPr>
          <p:cNvPr id="94" name="Group 93">
            <a:extLst>
              <a:ext uri="{FF2B5EF4-FFF2-40B4-BE49-F238E27FC236}">
                <a16:creationId xmlns:a16="http://schemas.microsoft.com/office/drawing/2014/main" id="{B3DB5F32-438A-4776-9924-1979778026DA}"/>
              </a:ext>
            </a:extLst>
          </p:cNvPr>
          <p:cNvGrpSpPr/>
          <p:nvPr/>
        </p:nvGrpSpPr>
        <p:grpSpPr>
          <a:xfrm>
            <a:off x="1003037" y="1839498"/>
            <a:ext cx="10285410" cy="4193610"/>
            <a:chOff x="1601361" y="1830390"/>
            <a:chExt cx="10285410" cy="4193610"/>
          </a:xfrm>
        </p:grpSpPr>
        <p:sp>
          <p:nvSpPr>
            <p:cNvPr id="8" name="Rectangle 7">
              <a:extLst>
                <a:ext uri="{FF2B5EF4-FFF2-40B4-BE49-F238E27FC236}">
                  <a16:creationId xmlns:a16="http://schemas.microsoft.com/office/drawing/2014/main" id="{1FB10516-3491-4316-A725-E4F1B9846A8D}"/>
                </a:ext>
              </a:extLst>
            </p:cNvPr>
            <p:cNvSpPr>
              <a:spLocks noChangeArrowheads="1"/>
            </p:cNvSpPr>
            <p:nvPr/>
          </p:nvSpPr>
          <p:spPr bwMode="auto">
            <a:xfrm>
              <a:off x="1601361" y="1847536"/>
              <a:ext cx="10285409" cy="4176464"/>
            </a:xfrm>
            <a:prstGeom prst="rect">
              <a:avLst/>
            </a:prstGeom>
            <a:noFill/>
            <a:ln w="2540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9" name="Rectangle 8">
              <a:extLst>
                <a:ext uri="{FF2B5EF4-FFF2-40B4-BE49-F238E27FC236}">
                  <a16:creationId xmlns:a16="http://schemas.microsoft.com/office/drawing/2014/main" id="{B387DA77-B53F-462C-90EA-AA2F27328AC2}"/>
                </a:ext>
              </a:extLst>
            </p:cNvPr>
            <p:cNvSpPr>
              <a:spLocks noChangeArrowheads="1"/>
            </p:cNvSpPr>
            <p:nvPr/>
          </p:nvSpPr>
          <p:spPr bwMode="auto">
            <a:xfrm>
              <a:off x="7992908" y="1854203"/>
              <a:ext cx="1304652"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Q2 2024</a:t>
              </a:r>
            </a:p>
          </p:txBody>
        </p:sp>
        <p:sp>
          <p:nvSpPr>
            <p:cNvPr id="10" name="Rectangle 9">
              <a:extLst>
                <a:ext uri="{FF2B5EF4-FFF2-40B4-BE49-F238E27FC236}">
                  <a16:creationId xmlns:a16="http://schemas.microsoft.com/office/drawing/2014/main" id="{ED863154-4D05-415D-ACB3-92E0A6E47AF4}"/>
                </a:ext>
              </a:extLst>
            </p:cNvPr>
            <p:cNvSpPr>
              <a:spLocks noChangeArrowheads="1"/>
            </p:cNvSpPr>
            <p:nvPr/>
          </p:nvSpPr>
          <p:spPr bwMode="auto">
            <a:xfrm>
              <a:off x="6727414" y="1847536"/>
              <a:ext cx="1265494" cy="37976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Q1 2024</a:t>
              </a:r>
            </a:p>
          </p:txBody>
        </p:sp>
        <p:sp>
          <p:nvSpPr>
            <p:cNvPr id="11" name="Rectangle 10">
              <a:extLst>
                <a:ext uri="{FF2B5EF4-FFF2-40B4-BE49-F238E27FC236}">
                  <a16:creationId xmlns:a16="http://schemas.microsoft.com/office/drawing/2014/main" id="{FFEF244E-1972-4D20-9C4E-1D743CDE82F5}"/>
                </a:ext>
              </a:extLst>
            </p:cNvPr>
            <p:cNvSpPr>
              <a:spLocks noChangeArrowheads="1"/>
            </p:cNvSpPr>
            <p:nvPr/>
          </p:nvSpPr>
          <p:spPr bwMode="auto">
            <a:xfrm>
              <a:off x="4189307" y="1847536"/>
              <a:ext cx="1272613" cy="37899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Q3 2023</a:t>
              </a:r>
            </a:p>
          </p:txBody>
        </p:sp>
        <p:sp>
          <p:nvSpPr>
            <p:cNvPr id="12" name="Rectangle 11">
              <a:extLst>
                <a:ext uri="{FF2B5EF4-FFF2-40B4-BE49-F238E27FC236}">
                  <a16:creationId xmlns:a16="http://schemas.microsoft.com/office/drawing/2014/main" id="{3AC636AE-408B-49BA-A585-EE731FCBE342}"/>
                </a:ext>
              </a:extLst>
            </p:cNvPr>
            <p:cNvSpPr>
              <a:spLocks noChangeArrowheads="1"/>
            </p:cNvSpPr>
            <p:nvPr/>
          </p:nvSpPr>
          <p:spPr bwMode="auto">
            <a:xfrm>
              <a:off x="2873974" y="1847535"/>
              <a:ext cx="1315332"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Q2 2023</a:t>
              </a:r>
            </a:p>
          </p:txBody>
        </p:sp>
        <p:sp>
          <p:nvSpPr>
            <p:cNvPr id="13" name="Rectangle 12">
              <a:extLst>
                <a:ext uri="{FF2B5EF4-FFF2-40B4-BE49-F238E27FC236}">
                  <a16:creationId xmlns:a16="http://schemas.microsoft.com/office/drawing/2014/main" id="{38A759AD-A5F9-4921-B4E4-193177D62170}"/>
                </a:ext>
              </a:extLst>
            </p:cNvPr>
            <p:cNvSpPr>
              <a:spLocks noChangeArrowheads="1"/>
            </p:cNvSpPr>
            <p:nvPr/>
          </p:nvSpPr>
          <p:spPr bwMode="auto">
            <a:xfrm>
              <a:off x="1601362" y="1847535"/>
              <a:ext cx="1272613"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Q1 2023</a:t>
              </a:r>
            </a:p>
          </p:txBody>
        </p:sp>
        <p:sp>
          <p:nvSpPr>
            <p:cNvPr id="14" name="Rectangle 13">
              <a:extLst>
                <a:ext uri="{FF2B5EF4-FFF2-40B4-BE49-F238E27FC236}">
                  <a16:creationId xmlns:a16="http://schemas.microsoft.com/office/drawing/2014/main" id="{6043A20A-AA58-435A-9C85-5D2307B670C2}"/>
                </a:ext>
              </a:extLst>
            </p:cNvPr>
            <p:cNvSpPr>
              <a:spLocks noChangeArrowheads="1"/>
            </p:cNvSpPr>
            <p:nvPr/>
          </p:nvSpPr>
          <p:spPr bwMode="auto">
            <a:xfrm>
              <a:off x="5453021" y="1847535"/>
              <a:ext cx="1288633"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Q4 2023</a:t>
              </a:r>
            </a:p>
          </p:txBody>
        </p:sp>
        <p:sp>
          <p:nvSpPr>
            <p:cNvPr id="24" name="Rectangle 23">
              <a:extLst>
                <a:ext uri="{FF2B5EF4-FFF2-40B4-BE49-F238E27FC236}">
                  <a16:creationId xmlns:a16="http://schemas.microsoft.com/office/drawing/2014/main" id="{BD678BB0-2F9C-4596-A626-291BF2C7627A}"/>
                </a:ext>
              </a:extLst>
            </p:cNvPr>
            <p:cNvSpPr>
              <a:spLocks noChangeArrowheads="1"/>
            </p:cNvSpPr>
            <p:nvPr/>
          </p:nvSpPr>
          <p:spPr bwMode="auto">
            <a:xfrm>
              <a:off x="9285986" y="1854203"/>
              <a:ext cx="1304652"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Q3 2024</a:t>
              </a:r>
            </a:p>
          </p:txBody>
        </p:sp>
        <p:sp>
          <p:nvSpPr>
            <p:cNvPr id="26" name="Line 15">
              <a:extLst>
                <a:ext uri="{FF2B5EF4-FFF2-40B4-BE49-F238E27FC236}">
                  <a16:creationId xmlns:a16="http://schemas.microsoft.com/office/drawing/2014/main" id="{68106E24-D65B-4E50-B77B-941DACCA4475}"/>
                </a:ext>
              </a:extLst>
            </p:cNvPr>
            <p:cNvSpPr>
              <a:spLocks noChangeShapeType="1"/>
            </p:cNvSpPr>
            <p:nvPr/>
          </p:nvSpPr>
          <p:spPr bwMode="auto">
            <a:xfrm flipH="1">
              <a:off x="8084484" y="1881550"/>
              <a:ext cx="3175"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7" name="Line 14">
              <a:extLst>
                <a:ext uri="{FF2B5EF4-FFF2-40B4-BE49-F238E27FC236}">
                  <a16:creationId xmlns:a16="http://schemas.microsoft.com/office/drawing/2014/main" id="{28C78A47-22C9-40BB-8E4B-99DA028C7827}"/>
                </a:ext>
              </a:extLst>
            </p:cNvPr>
            <p:cNvSpPr>
              <a:spLocks noChangeShapeType="1"/>
            </p:cNvSpPr>
            <p:nvPr/>
          </p:nvSpPr>
          <p:spPr bwMode="auto">
            <a:xfrm flipH="1">
              <a:off x="5494029" y="1881550"/>
              <a:ext cx="7937"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8" name="Line 10">
              <a:extLst>
                <a:ext uri="{FF2B5EF4-FFF2-40B4-BE49-F238E27FC236}">
                  <a16:creationId xmlns:a16="http://schemas.microsoft.com/office/drawing/2014/main" id="{0F92ABEB-0196-40D3-B81E-7278EBB15BC7}"/>
                </a:ext>
              </a:extLst>
            </p:cNvPr>
            <p:cNvSpPr>
              <a:spLocks noChangeShapeType="1"/>
            </p:cNvSpPr>
            <p:nvPr/>
          </p:nvSpPr>
          <p:spPr bwMode="auto">
            <a:xfrm>
              <a:off x="2820662" y="1881550"/>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9" name="Line 11">
              <a:extLst>
                <a:ext uri="{FF2B5EF4-FFF2-40B4-BE49-F238E27FC236}">
                  <a16:creationId xmlns:a16="http://schemas.microsoft.com/office/drawing/2014/main" id="{E9B78053-243D-43F8-B9D5-6D6F6ABAFCBF}"/>
                </a:ext>
              </a:extLst>
            </p:cNvPr>
            <p:cNvSpPr>
              <a:spLocks noChangeShapeType="1"/>
            </p:cNvSpPr>
            <p:nvPr/>
          </p:nvSpPr>
          <p:spPr bwMode="auto">
            <a:xfrm>
              <a:off x="4188976" y="1881550"/>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0" name="Line 15">
              <a:extLst>
                <a:ext uri="{FF2B5EF4-FFF2-40B4-BE49-F238E27FC236}">
                  <a16:creationId xmlns:a16="http://schemas.microsoft.com/office/drawing/2014/main" id="{10175594-B941-44A7-AEBA-76BE68099D90}"/>
                </a:ext>
              </a:extLst>
            </p:cNvPr>
            <p:cNvSpPr>
              <a:spLocks noChangeShapeType="1"/>
            </p:cNvSpPr>
            <p:nvPr/>
          </p:nvSpPr>
          <p:spPr bwMode="auto">
            <a:xfrm>
              <a:off x="6752767" y="1881550"/>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1" name="Line 15">
              <a:extLst>
                <a:ext uri="{FF2B5EF4-FFF2-40B4-BE49-F238E27FC236}">
                  <a16:creationId xmlns:a16="http://schemas.microsoft.com/office/drawing/2014/main" id="{7B29AA31-B78F-488F-A9BB-1858125D5FF0}"/>
                </a:ext>
              </a:extLst>
            </p:cNvPr>
            <p:cNvSpPr>
              <a:spLocks noChangeShapeType="1"/>
            </p:cNvSpPr>
            <p:nvPr/>
          </p:nvSpPr>
          <p:spPr bwMode="auto">
            <a:xfrm flipH="1">
              <a:off x="9320644" y="1847536"/>
              <a:ext cx="3175"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89" name="Rectangle 88">
              <a:extLst>
                <a:ext uri="{FF2B5EF4-FFF2-40B4-BE49-F238E27FC236}">
                  <a16:creationId xmlns:a16="http://schemas.microsoft.com/office/drawing/2014/main" id="{FB2D85A7-131A-462B-9502-8756B1C0EE0B}"/>
                </a:ext>
              </a:extLst>
            </p:cNvPr>
            <p:cNvSpPr>
              <a:spLocks noChangeArrowheads="1"/>
            </p:cNvSpPr>
            <p:nvPr/>
          </p:nvSpPr>
          <p:spPr bwMode="auto">
            <a:xfrm>
              <a:off x="10582119" y="1837057"/>
              <a:ext cx="1304652" cy="389474"/>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Q4 2024</a:t>
              </a:r>
            </a:p>
          </p:txBody>
        </p:sp>
        <p:sp>
          <p:nvSpPr>
            <p:cNvPr id="90" name="Line 15">
              <a:extLst>
                <a:ext uri="{FF2B5EF4-FFF2-40B4-BE49-F238E27FC236}">
                  <a16:creationId xmlns:a16="http://schemas.microsoft.com/office/drawing/2014/main" id="{057E6EE2-3254-4589-9990-AA753E9B3AAF}"/>
                </a:ext>
              </a:extLst>
            </p:cNvPr>
            <p:cNvSpPr>
              <a:spLocks noChangeShapeType="1"/>
            </p:cNvSpPr>
            <p:nvPr/>
          </p:nvSpPr>
          <p:spPr bwMode="auto">
            <a:xfrm flipH="1">
              <a:off x="10616777" y="1830390"/>
              <a:ext cx="3175"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grpSp>
      <p:sp>
        <p:nvSpPr>
          <p:cNvPr id="95" name="Text Box 26">
            <a:extLst>
              <a:ext uri="{FF2B5EF4-FFF2-40B4-BE49-F238E27FC236}">
                <a16:creationId xmlns:a16="http://schemas.microsoft.com/office/drawing/2014/main" id="{3EBD7134-DD4C-487B-93DC-A5904E47AD1E}"/>
              </a:ext>
            </a:extLst>
          </p:cNvPr>
          <p:cNvSpPr txBox="1">
            <a:spLocks noChangeArrowheads="1"/>
          </p:cNvSpPr>
          <p:nvPr/>
        </p:nvSpPr>
        <p:spPr bwMode="auto">
          <a:xfrm flipH="1">
            <a:off x="903341" y="2523664"/>
            <a:ext cx="865662" cy="23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Formation</a:t>
            </a:r>
          </a:p>
        </p:txBody>
      </p:sp>
      <p:sp>
        <p:nvSpPr>
          <p:cNvPr id="96" name="Isosceles Triangle 95">
            <a:extLst>
              <a:ext uri="{FF2B5EF4-FFF2-40B4-BE49-F238E27FC236}">
                <a16:creationId xmlns:a16="http://schemas.microsoft.com/office/drawing/2014/main" id="{A3726148-8C90-40D6-86F2-518337385D11}"/>
              </a:ext>
            </a:extLst>
          </p:cNvPr>
          <p:cNvSpPr>
            <a:spLocks noChangeArrowheads="1"/>
          </p:cNvSpPr>
          <p:nvPr/>
        </p:nvSpPr>
        <p:spPr bwMode="auto">
          <a:xfrm flipH="1">
            <a:off x="1091710" y="2333185"/>
            <a:ext cx="216000" cy="180000"/>
          </a:xfrm>
          <a:prstGeom prst="triangle">
            <a:avLst>
              <a:gd name="adj" fmla="val 50000"/>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100">
              <a:latin typeface="+mn-lt"/>
              <a:ea typeface="+mn-ea"/>
            </a:endParaRPr>
          </a:p>
        </p:txBody>
      </p:sp>
      <p:sp>
        <p:nvSpPr>
          <p:cNvPr id="98" name="Rectangle 97">
            <a:extLst>
              <a:ext uri="{FF2B5EF4-FFF2-40B4-BE49-F238E27FC236}">
                <a16:creationId xmlns:a16="http://schemas.microsoft.com/office/drawing/2014/main" id="{77AF3098-DF72-48B6-BA63-507FB60A86AE}"/>
              </a:ext>
            </a:extLst>
          </p:cNvPr>
          <p:cNvSpPr/>
          <p:nvPr/>
        </p:nvSpPr>
        <p:spPr>
          <a:xfrm>
            <a:off x="1130066" y="2892649"/>
            <a:ext cx="1111020" cy="316127"/>
          </a:xfrm>
          <a:prstGeom prst="rect">
            <a:avLst/>
          </a:prstGeom>
          <a:gradFill flip="none" rotWithShape="1">
            <a:gsLst>
              <a:gs pos="0">
                <a:schemeClr val="accent1">
                  <a:lumMod val="5000"/>
                  <a:lumOff val="95000"/>
                </a:schemeClr>
              </a:gs>
              <a:gs pos="0">
                <a:schemeClr val="accent1"/>
              </a:gs>
              <a:gs pos="100000">
                <a:srgbClr val="FFFF00"/>
              </a:gs>
              <a:gs pos="95000">
                <a:schemeClr val="accent1"/>
              </a:gs>
              <a:gs pos="100000">
                <a:srgbClr val="FFFF00"/>
              </a:gs>
            </a:gsLst>
            <a:lin ang="0" scaled="1"/>
            <a:tileRect/>
          </a:gradFill>
          <a:ln w="9525"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Times New Roman"/>
                <a:ea typeface="MS Gothic"/>
                <a:cs typeface="+mn-cs"/>
              </a:rPr>
              <a:t>Framework</a:t>
            </a:r>
          </a:p>
        </p:txBody>
      </p:sp>
      <p:sp>
        <p:nvSpPr>
          <p:cNvPr id="99" name="Rectangle 98">
            <a:extLst>
              <a:ext uri="{FF2B5EF4-FFF2-40B4-BE49-F238E27FC236}">
                <a16:creationId xmlns:a16="http://schemas.microsoft.com/office/drawing/2014/main" id="{52DC9D0E-C34E-4678-B84B-3251B894A84D}"/>
              </a:ext>
            </a:extLst>
          </p:cNvPr>
          <p:cNvSpPr/>
          <p:nvPr/>
        </p:nvSpPr>
        <p:spPr>
          <a:xfrm>
            <a:off x="1899520" y="3667441"/>
            <a:ext cx="3004122" cy="316126"/>
          </a:xfrm>
          <a:prstGeom prst="rect">
            <a:avLst/>
          </a:prstGeom>
          <a:gradFill flip="none" rotWithShape="1">
            <a:gsLst>
              <a:gs pos="0">
                <a:schemeClr val="accent1">
                  <a:lumMod val="5000"/>
                  <a:lumOff val="95000"/>
                </a:schemeClr>
              </a:gs>
              <a:gs pos="0">
                <a:schemeClr val="accent1"/>
              </a:gs>
              <a:gs pos="100000">
                <a:srgbClr val="FFFF00"/>
              </a:gs>
              <a:gs pos="0">
                <a:schemeClr val="accent1"/>
              </a:gs>
              <a:gs pos="38000">
                <a:srgbClr val="FFFF00"/>
              </a:gs>
            </a:gsLst>
            <a:lin ang="0" scaled="1"/>
            <a:tileRect/>
          </a:gra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802.11bk D1.0 amendment text</a:t>
            </a:r>
          </a:p>
        </p:txBody>
      </p:sp>
      <p:sp>
        <p:nvSpPr>
          <p:cNvPr id="101" name="Rectangle 100">
            <a:extLst>
              <a:ext uri="{FF2B5EF4-FFF2-40B4-BE49-F238E27FC236}">
                <a16:creationId xmlns:a16="http://schemas.microsoft.com/office/drawing/2014/main" id="{5347C074-D267-4406-A958-F6BF5CB9A4FE}"/>
              </a:ext>
            </a:extLst>
          </p:cNvPr>
          <p:cNvSpPr/>
          <p:nvPr/>
        </p:nvSpPr>
        <p:spPr>
          <a:xfrm>
            <a:off x="4895705" y="4280847"/>
            <a:ext cx="1880903" cy="288937"/>
          </a:xfrm>
          <a:prstGeom prst="rect">
            <a:avLst/>
          </a:prstGeom>
          <a:solidFill>
            <a:srgbClr val="FFFF00"/>
          </a:solidFill>
          <a:ln w="9525"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Times New Roman"/>
                <a:ea typeface="MS Gothic"/>
                <a:cs typeface="+mn-cs"/>
              </a:rPr>
              <a:t>WG Ballot series</a:t>
            </a:r>
          </a:p>
        </p:txBody>
      </p:sp>
      <p:sp>
        <p:nvSpPr>
          <p:cNvPr id="102" name="Rectangle 101">
            <a:extLst>
              <a:ext uri="{FF2B5EF4-FFF2-40B4-BE49-F238E27FC236}">
                <a16:creationId xmlns:a16="http://schemas.microsoft.com/office/drawing/2014/main" id="{5521878A-21D2-4589-9254-DF1BC0BEF568}"/>
              </a:ext>
            </a:extLst>
          </p:cNvPr>
          <p:cNvSpPr/>
          <p:nvPr/>
        </p:nvSpPr>
        <p:spPr>
          <a:xfrm>
            <a:off x="6442473" y="4826425"/>
            <a:ext cx="1719500" cy="288937"/>
          </a:xfrm>
          <a:prstGeom prst="rect">
            <a:avLst/>
          </a:prstGeom>
          <a:solidFill>
            <a:srgbClr val="FFFF00"/>
          </a:solidFill>
          <a:ln w="9525"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Times New Roman"/>
                <a:ea typeface="MS Gothic"/>
                <a:cs typeface="+mn-cs"/>
              </a:rPr>
              <a:t>SA Ballot series</a:t>
            </a:r>
          </a:p>
        </p:txBody>
      </p:sp>
      <p:sp>
        <p:nvSpPr>
          <p:cNvPr id="104" name="Isosceles Triangle 103">
            <a:extLst>
              <a:ext uri="{FF2B5EF4-FFF2-40B4-BE49-F238E27FC236}">
                <a16:creationId xmlns:a16="http://schemas.microsoft.com/office/drawing/2014/main" id="{8ACC35D5-8B35-43CB-A9F1-9B1F5620CB3B}"/>
              </a:ext>
            </a:extLst>
          </p:cNvPr>
          <p:cNvSpPr>
            <a:spLocks noChangeArrowheads="1"/>
          </p:cNvSpPr>
          <p:nvPr/>
        </p:nvSpPr>
        <p:spPr bwMode="auto">
          <a:xfrm flipH="1">
            <a:off x="2118317" y="2360234"/>
            <a:ext cx="216000" cy="180000"/>
          </a:xfrm>
          <a:prstGeom prst="triangle">
            <a:avLst>
              <a:gd name="adj" fmla="val 50000"/>
            </a:avLst>
          </a:prstGeom>
          <a:solidFill>
            <a:schemeClr val="accent1"/>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105" name="Text Box 26">
            <a:extLst>
              <a:ext uri="{FF2B5EF4-FFF2-40B4-BE49-F238E27FC236}">
                <a16:creationId xmlns:a16="http://schemas.microsoft.com/office/drawing/2014/main" id="{38D8E094-3E96-4172-8A71-66B9C44A4826}"/>
              </a:ext>
            </a:extLst>
          </p:cNvPr>
          <p:cNvSpPr txBox="1">
            <a:spLocks noChangeArrowheads="1"/>
          </p:cNvSpPr>
          <p:nvPr/>
        </p:nvSpPr>
        <p:spPr bwMode="auto">
          <a:xfrm flipH="1">
            <a:off x="1899520" y="2542308"/>
            <a:ext cx="1529147"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Framework completion</a:t>
            </a:r>
          </a:p>
          <a:p>
            <a:pPr algn="ctr"/>
            <a:r>
              <a:rPr lang="en-US" altLang="en-US" sz="1000" dirty="0">
                <a:latin typeface="Arial" panose="020B0604020202020204" pitchFamily="34" charset="0"/>
                <a:cs typeface="Arial" panose="020B0604020202020204" pitchFamily="34" charset="0"/>
              </a:rPr>
              <a:t>05/23</a:t>
            </a:r>
          </a:p>
        </p:txBody>
      </p:sp>
      <p:sp>
        <p:nvSpPr>
          <p:cNvPr id="106" name="Isosceles Triangle 105">
            <a:extLst>
              <a:ext uri="{FF2B5EF4-FFF2-40B4-BE49-F238E27FC236}">
                <a16:creationId xmlns:a16="http://schemas.microsoft.com/office/drawing/2014/main" id="{1A75E50E-D56A-401D-90FA-B2290CFA3F49}"/>
              </a:ext>
            </a:extLst>
          </p:cNvPr>
          <p:cNvSpPr>
            <a:spLocks noChangeArrowheads="1"/>
          </p:cNvSpPr>
          <p:nvPr/>
        </p:nvSpPr>
        <p:spPr bwMode="auto">
          <a:xfrm flipH="1">
            <a:off x="4801762" y="2378780"/>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107" name="Text Box 26">
            <a:extLst>
              <a:ext uri="{FF2B5EF4-FFF2-40B4-BE49-F238E27FC236}">
                <a16:creationId xmlns:a16="http://schemas.microsoft.com/office/drawing/2014/main" id="{A094C387-A5E7-4E60-889A-96910C825204}"/>
              </a:ext>
            </a:extLst>
          </p:cNvPr>
          <p:cNvSpPr txBox="1">
            <a:spLocks noChangeArrowheads="1"/>
          </p:cNvSpPr>
          <p:nvPr/>
        </p:nvSpPr>
        <p:spPr bwMode="auto">
          <a:xfrm flipH="1">
            <a:off x="4419199" y="2569259"/>
            <a:ext cx="1288633" cy="544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WG approval for initial WG ballot</a:t>
            </a:r>
          </a:p>
          <a:p>
            <a:pPr algn="ctr"/>
            <a:r>
              <a:rPr lang="en-US" altLang="en-US" sz="1000" dirty="0">
                <a:latin typeface="Arial" panose="020B0604020202020204" pitchFamily="34" charset="0"/>
                <a:cs typeface="Arial" panose="020B0604020202020204" pitchFamily="34" charset="0"/>
              </a:rPr>
              <a:t>09/23</a:t>
            </a:r>
          </a:p>
        </p:txBody>
      </p:sp>
      <p:sp>
        <p:nvSpPr>
          <p:cNvPr id="108" name="Isosceles Triangle 107">
            <a:extLst>
              <a:ext uri="{FF2B5EF4-FFF2-40B4-BE49-F238E27FC236}">
                <a16:creationId xmlns:a16="http://schemas.microsoft.com/office/drawing/2014/main" id="{465E9FF8-4B95-4A2C-8C48-E4314B4455CD}"/>
              </a:ext>
            </a:extLst>
          </p:cNvPr>
          <p:cNvSpPr>
            <a:spLocks noChangeArrowheads="1"/>
          </p:cNvSpPr>
          <p:nvPr/>
        </p:nvSpPr>
        <p:spPr bwMode="auto">
          <a:xfrm flipH="1">
            <a:off x="6312290" y="2378780"/>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109" name="Text Box 26">
            <a:extLst>
              <a:ext uri="{FF2B5EF4-FFF2-40B4-BE49-F238E27FC236}">
                <a16:creationId xmlns:a16="http://schemas.microsoft.com/office/drawing/2014/main" id="{1579F5DE-63C0-4C16-BFFE-4660DAAB745B}"/>
              </a:ext>
            </a:extLst>
          </p:cNvPr>
          <p:cNvSpPr txBox="1">
            <a:spLocks noChangeArrowheads="1"/>
          </p:cNvSpPr>
          <p:nvPr/>
        </p:nvSpPr>
        <p:spPr bwMode="auto">
          <a:xfrm flipH="1">
            <a:off x="5929728" y="2569259"/>
            <a:ext cx="1140066"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WG approval for initial SA ballot</a:t>
            </a:r>
          </a:p>
        </p:txBody>
      </p:sp>
      <p:grpSp>
        <p:nvGrpSpPr>
          <p:cNvPr id="3" name="Group 2">
            <a:extLst>
              <a:ext uri="{FF2B5EF4-FFF2-40B4-BE49-F238E27FC236}">
                <a16:creationId xmlns:a16="http://schemas.microsoft.com/office/drawing/2014/main" id="{342EA3FF-0E85-4E3A-8FAE-310634A8C7D3}"/>
              </a:ext>
            </a:extLst>
          </p:cNvPr>
          <p:cNvGrpSpPr/>
          <p:nvPr/>
        </p:nvGrpSpPr>
        <p:grpSpPr>
          <a:xfrm>
            <a:off x="7081852" y="3011494"/>
            <a:ext cx="998028" cy="570630"/>
            <a:chOff x="7680176" y="2434195"/>
            <a:chExt cx="998028" cy="570630"/>
          </a:xfrm>
        </p:grpSpPr>
        <p:sp>
          <p:nvSpPr>
            <p:cNvPr id="110" name="Isosceles Triangle 109">
              <a:extLst>
                <a:ext uri="{FF2B5EF4-FFF2-40B4-BE49-F238E27FC236}">
                  <a16:creationId xmlns:a16="http://schemas.microsoft.com/office/drawing/2014/main" id="{2F206080-C2AD-45DD-AB2E-0FE23D5B2316}"/>
                </a:ext>
              </a:extLst>
            </p:cNvPr>
            <p:cNvSpPr>
              <a:spLocks noChangeArrowheads="1"/>
            </p:cNvSpPr>
            <p:nvPr/>
          </p:nvSpPr>
          <p:spPr bwMode="auto">
            <a:xfrm flipH="1">
              <a:off x="8238432" y="2434195"/>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111" name="Text Box 26">
              <a:extLst>
                <a:ext uri="{FF2B5EF4-FFF2-40B4-BE49-F238E27FC236}">
                  <a16:creationId xmlns:a16="http://schemas.microsoft.com/office/drawing/2014/main" id="{3544CEFA-853D-42EE-BE5F-91A69969A652}"/>
                </a:ext>
              </a:extLst>
            </p:cNvPr>
            <p:cNvSpPr txBox="1">
              <a:spLocks noChangeArrowheads="1"/>
            </p:cNvSpPr>
            <p:nvPr/>
          </p:nvSpPr>
          <p:spPr bwMode="auto">
            <a:xfrm flipH="1">
              <a:off x="7680176" y="2614195"/>
              <a:ext cx="998028"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11be SA ballot</a:t>
              </a:r>
            </a:p>
            <a:p>
              <a:pPr algn="ctr"/>
              <a:r>
                <a:rPr lang="en-US" altLang="en-US" sz="1000" dirty="0">
                  <a:latin typeface="Arial" panose="020B0604020202020204" pitchFamily="34" charset="0"/>
                  <a:cs typeface="Arial" panose="020B0604020202020204" pitchFamily="34" charset="0"/>
                </a:rPr>
                <a:t>completion</a:t>
              </a:r>
            </a:p>
          </p:txBody>
        </p:sp>
      </p:grpSp>
      <p:sp>
        <p:nvSpPr>
          <p:cNvPr id="112" name="Isosceles Triangle 111">
            <a:extLst>
              <a:ext uri="{FF2B5EF4-FFF2-40B4-BE49-F238E27FC236}">
                <a16:creationId xmlns:a16="http://schemas.microsoft.com/office/drawing/2014/main" id="{1CD08CAB-19C6-4B44-9301-1A978E1D519A}"/>
              </a:ext>
            </a:extLst>
          </p:cNvPr>
          <p:cNvSpPr>
            <a:spLocks noChangeArrowheads="1"/>
          </p:cNvSpPr>
          <p:nvPr/>
        </p:nvSpPr>
        <p:spPr bwMode="auto">
          <a:xfrm flipH="1">
            <a:off x="8023695" y="2429996"/>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113" name="Text Box 26">
            <a:extLst>
              <a:ext uri="{FF2B5EF4-FFF2-40B4-BE49-F238E27FC236}">
                <a16:creationId xmlns:a16="http://schemas.microsoft.com/office/drawing/2014/main" id="{3FA8BB6A-4A2B-4406-869A-143EAC92BD41}"/>
              </a:ext>
            </a:extLst>
          </p:cNvPr>
          <p:cNvSpPr txBox="1">
            <a:spLocks noChangeArrowheads="1"/>
          </p:cNvSpPr>
          <p:nvPr/>
        </p:nvSpPr>
        <p:spPr bwMode="auto">
          <a:xfrm flipH="1">
            <a:off x="7379968" y="2609996"/>
            <a:ext cx="998028"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11bk SA ballot completion</a:t>
            </a:r>
          </a:p>
        </p:txBody>
      </p:sp>
      <p:sp>
        <p:nvSpPr>
          <p:cNvPr id="41" name="Isosceles Triangle 40">
            <a:extLst>
              <a:ext uri="{FF2B5EF4-FFF2-40B4-BE49-F238E27FC236}">
                <a16:creationId xmlns:a16="http://schemas.microsoft.com/office/drawing/2014/main" id="{373B16CB-F2A9-466D-9001-89B2E901C45D}"/>
              </a:ext>
            </a:extLst>
          </p:cNvPr>
          <p:cNvSpPr>
            <a:spLocks noChangeArrowheads="1"/>
          </p:cNvSpPr>
          <p:nvPr/>
        </p:nvSpPr>
        <p:spPr bwMode="auto">
          <a:xfrm flipH="1">
            <a:off x="8434481" y="2429996"/>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42" name="Text Box 26">
            <a:extLst>
              <a:ext uri="{FF2B5EF4-FFF2-40B4-BE49-F238E27FC236}">
                <a16:creationId xmlns:a16="http://schemas.microsoft.com/office/drawing/2014/main" id="{4D7DD4BF-EF6E-4337-9846-74570E25648D}"/>
              </a:ext>
            </a:extLst>
          </p:cNvPr>
          <p:cNvSpPr txBox="1">
            <a:spLocks noChangeArrowheads="1"/>
          </p:cNvSpPr>
          <p:nvPr/>
        </p:nvSpPr>
        <p:spPr bwMode="auto">
          <a:xfrm flipH="1">
            <a:off x="8287485" y="2611916"/>
            <a:ext cx="667607"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11bk EC </a:t>
            </a:r>
          </a:p>
          <a:p>
            <a:pPr algn="ctr"/>
            <a:r>
              <a:rPr lang="en-US" altLang="en-US" sz="1000" dirty="0">
                <a:latin typeface="Arial" panose="020B0604020202020204" pitchFamily="34" charset="0"/>
                <a:cs typeface="Arial" panose="020B0604020202020204" pitchFamily="34" charset="0"/>
              </a:rPr>
              <a:t>approval</a:t>
            </a:r>
          </a:p>
        </p:txBody>
      </p:sp>
      <p:cxnSp>
        <p:nvCxnSpPr>
          <p:cNvPr id="44" name="Straight Connector 43">
            <a:extLst>
              <a:ext uri="{FF2B5EF4-FFF2-40B4-BE49-F238E27FC236}">
                <a16:creationId xmlns:a16="http://schemas.microsoft.com/office/drawing/2014/main" id="{6CF7DF2C-4FF2-45EA-9E54-23DE7C8A2595}"/>
              </a:ext>
            </a:extLst>
          </p:cNvPr>
          <p:cNvCxnSpPr>
            <a:cxnSpLocks/>
          </p:cNvCxnSpPr>
          <p:nvPr/>
        </p:nvCxnSpPr>
        <p:spPr bwMode="auto">
          <a:xfrm flipV="1">
            <a:off x="1124341" y="3222084"/>
            <a:ext cx="109728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Footer Placeholder 6">
            <a:extLst>
              <a:ext uri="{FF2B5EF4-FFF2-40B4-BE49-F238E27FC236}">
                <a16:creationId xmlns:a16="http://schemas.microsoft.com/office/drawing/2014/main" id="{E6BEC60E-0D9B-2076-2F47-0C1785347A08}"/>
              </a:ext>
            </a:extLst>
          </p:cNvPr>
          <p:cNvSpPr>
            <a:spLocks noGrp="1"/>
          </p:cNvSpPr>
          <p:nvPr>
            <p:ph type="ftr" idx="14"/>
          </p:nvPr>
        </p:nvSpPr>
        <p:spPr/>
        <p:txBody>
          <a:bodyPr/>
          <a:lstStyle/>
          <a:p>
            <a:r>
              <a:rPr lang="en-GB"/>
              <a:t>Jonathan Segev, Intel</a:t>
            </a:r>
            <a:endParaRPr lang="en-GB" dirty="0"/>
          </a:p>
        </p:txBody>
      </p:sp>
      <p:sp>
        <p:nvSpPr>
          <p:cNvPr id="15" name="Slide Number Placeholder 14">
            <a:extLst>
              <a:ext uri="{FF2B5EF4-FFF2-40B4-BE49-F238E27FC236}">
                <a16:creationId xmlns:a16="http://schemas.microsoft.com/office/drawing/2014/main" id="{8D23224A-661E-4D0D-F2CF-A77E50F769C7}"/>
              </a:ext>
            </a:extLst>
          </p:cNvPr>
          <p:cNvSpPr>
            <a:spLocks noGrp="1"/>
          </p:cNvSpPr>
          <p:nvPr>
            <p:ph type="sldNum" idx="12"/>
          </p:nvPr>
        </p:nvSpPr>
        <p:spPr/>
        <p:txBody>
          <a:bodyPr/>
          <a:lstStyle/>
          <a:p>
            <a:r>
              <a:rPr lang="en-GB"/>
              <a:t>Slide </a:t>
            </a:r>
            <a:fld id="{440F5867-744E-4AA6-B0ED-4C44D2DFBB7B}" type="slidenum">
              <a:rPr lang="en-GB" smtClean="0"/>
              <a:pPr/>
              <a:t>66</a:t>
            </a:fld>
            <a:endParaRPr lang="en-GB" dirty="0"/>
          </a:p>
        </p:txBody>
      </p:sp>
      <p:sp>
        <p:nvSpPr>
          <p:cNvPr id="16" name="Date Placeholder 15">
            <a:extLst>
              <a:ext uri="{FF2B5EF4-FFF2-40B4-BE49-F238E27FC236}">
                <a16:creationId xmlns:a16="http://schemas.microsoft.com/office/drawing/2014/main" id="{DA4E261D-67B6-E68C-CD56-1CE371BB172B}"/>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8485587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AAA7D-AF08-4879-953B-4B7FF0391C1D}"/>
              </a:ext>
            </a:extLst>
          </p:cNvPr>
          <p:cNvSpPr>
            <a:spLocks noGrp="1"/>
          </p:cNvSpPr>
          <p:nvPr>
            <p:ph type="title"/>
          </p:nvPr>
        </p:nvSpPr>
        <p:spPr>
          <a:xfrm>
            <a:off x="914401" y="685801"/>
            <a:ext cx="10361084" cy="726975"/>
          </a:xfrm>
        </p:spPr>
        <p:txBody>
          <a:bodyPr/>
          <a:lstStyle/>
          <a:p>
            <a:r>
              <a:rPr lang="en-US" dirty="0"/>
              <a:t>Scheduled </a:t>
            </a:r>
            <a:r>
              <a:rPr lang="en-US" dirty="0" err="1"/>
              <a:t>TGbk</a:t>
            </a:r>
            <a:r>
              <a:rPr lang="en-US" dirty="0"/>
              <a:t> telecons</a:t>
            </a:r>
          </a:p>
        </p:txBody>
      </p:sp>
      <p:sp>
        <p:nvSpPr>
          <p:cNvPr id="8" name="Content Placeholder 2">
            <a:extLst>
              <a:ext uri="{FF2B5EF4-FFF2-40B4-BE49-F238E27FC236}">
                <a16:creationId xmlns:a16="http://schemas.microsoft.com/office/drawing/2014/main" id="{CC5B7EB9-3DEF-4981-89A9-614127FF9327}"/>
              </a:ext>
            </a:extLst>
          </p:cNvPr>
          <p:cNvSpPr txBox="1">
            <a:spLocks/>
          </p:cNvSpPr>
          <p:nvPr/>
        </p:nvSpPr>
        <p:spPr bwMode="auto">
          <a:xfrm>
            <a:off x="869621" y="1865108"/>
            <a:ext cx="10190067" cy="196601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lvl="1">
              <a:buFont typeface="Arial" panose="020B0604020202020204" pitchFamily="34" charset="0"/>
              <a:buChar char="•"/>
            </a:pPr>
            <a:r>
              <a:rPr lang="en-US" altLang="en-US" kern="0" dirty="0"/>
              <a:t>Tue. </a:t>
            </a:r>
            <a:r>
              <a:rPr lang="en-US" altLang="en-US" b="0" kern="0" dirty="0"/>
              <a:t>June 6</a:t>
            </a:r>
            <a:r>
              <a:rPr lang="en-US" altLang="en-US" b="0" kern="0" baseline="30000" dirty="0"/>
              <a:t>th</a:t>
            </a:r>
            <a:r>
              <a:rPr lang="en-US" altLang="en-US" b="0" kern="0" dirty="0"/>
              <a:t> 		13:00-14:30 ET / </a:t>
            </a:r>
            <a:r>
              <a:rPr lang="en-US" altLang="en-US" kern="0" dirty="0"/>
              <a:t>10:00 – 11:30 PT*</a:t>
            </a:r>
            <a:r>
              <a:rPr lang="en-US" altLang="en-US" sz="1800" b="0" kern="0" baseline="30000" dirty="0"/>
              <a:t> </a:t>
            </a:r>
            <a:endParaRPr lang="en-US" altLang="en-US" kern="0" dirty="0"/>
          </a:p>
          <a:p>
            <a:pPr lvl="1">
              <a:buFont typeface="Arial" panose="020B0604020202020204" pitchFamily="34" charset="0"/>
              <a:buChar char="•"/>
            </a:pPr>
            <a:r>
              <a:rPr lang="en-US" altLang="en-US" kern="0" dirty="0"/>
              <a:t>Tue. </a:t>
            </a:r>
            <a:r>
              <a:rPr lang="en-US" altLang="en-US" b="0" kern="0" dirty="0"/>
              <a:t>June </a:t>
            </a:r>
            <a:r>
              <a:rPr lang="en-US" altLang="en-US" kern="0" dirty="0"/>
              <a:t>20</a:t>
            </a:r>
            <a:r>
              <a:rPr lang="en-US" altLang="en-US" b="0" kern="0" baseline="30000" dirty="0"/>
              <a:t>th</a:t>
            </a:r>
            <a:r>
              <a:rPr lang="en-US" altLang="en-US" b="0" kern="0" dirty="0"/>
              <a:t>  </a:t>
            </a:r>
            <a:r>
              <a:rPr lang="en-US" altLang="en-US" b="0" kern="0" baseline="30000" dirty="0"/>
              <a:t> </a:t>
            </a:r>
            <a:r>
              <a:rPr lang="en-US" altLang="en-US" kern="0" dirty="0"/>
              <a:t>	</a:t>
            </a:r>
            <a:r>
              <a:rPr lang="en-US" altLang="en-US" b="0" kern="0" dirty="0"/>
              <a:t>13:00-14:30 ET / </a:t>
            </a:r>
            <a:r>
              <a:rPr lang="en-US" altLang="en-US" kern="0" dirty="0"/>
              <a:t>10:00 – 11:30 PT*</a:t>
            </a:r>
            <a:endParaRPr lang="en-US" altLang="en-US" sz="1100" b="0" kern="0" baseline="30000" dirty="0"/>
          </a:p>
          <a:p>
            <a:pPr lvl="1">
              <a:buFont typeface="Arial" panose="020B0604020202020204" pitchFamily="34" charset="0"/>
              <a:buChar char="•"/>
            </a:pPr>
            <a:r>
              <a:rPr lang="en-US" altLang="en-US" kern="0" dirty="0"/>
              <a:t>Tue. </a:t>
            </a:r>
            <a:r>
              <a:rPr lang="en-US" altLang="en-US" b="0" kern="0" dirty="0"/>
              <a:t>June 27</a:t>
            </a:r>
            <a:r>
              <a:rPr lang="en-US" altLang="en-US" b="0" kern="0" baseline="30000" dirty="0"/>
              <a:t>th</a:t>
            </a:r>
            <a:r>
              <a:rPr lang="en-US" altLang="en-US" b="0" kern="0" dirty="0"/>
              <a:t> </a:t>
            </a:r>
            <a:r>
              <a:rPr lang="en-US" altLang="en-US" b="0" kern="0" baseline="30000" dirty="0"/>
              <a:t> </a:t>
            </a:r>
            <a:r>
              <a:rPr lang="en-US" altLang="en-US" kern="0" dirty="0"/>
              <a:t>	</a:t>
            </a:r>
            <a:r>
              <a:rPr lang="en-US" altLang="en-US" b="0" kern="0" dirty="0"/>
              <a:t>13:00-14:30 ET / </a:t>
            </a:r>
            <a:r>
              <a:rPr lang="en-US" altLang="en-US" kern="0" dirty="0"/>
              <a:t>10:00 – 11:30 PT*</a:t>
            </a:r>
            <a:r>
              <a:rPr lang="en-US" altLang="en-US" sz="1600" b="0" kern="0" baseline="30000" dirty="0"/>
              <a:t> </a:t>
            </a:r>
            <a:r>
              <a:rPr lang="en-US" altLang="en-US" sz="1200" b="0" kern="0" baseline="30000" dirty="0"/>
              <a:t>┼</a:t>
            </a:r>
            <a:endParaRPr lang="en-US" altLang="en-US" kern="0" baseline="30000" dirty="0"/>
          </a:p>
          <a:p>
            <a:pPr marL="0" indent="0"/>
            <a:endParaRPr lang="en-US" altLang="en-US" sz="2000" b="0" kern="0" dirty="0"/>
          </a:p>
        </p:txBody>
      </p:sp>
      <p:sp>
        <p:nvSpPr>
          <p:cNvPr id="9" name="TextBox 8">
            <a:extLst>
              <a:ext uri="{FF2B5EF4-FFF2-40B4-BE49-F238E27FC236}">
                <a16:creationId xmlns:a16="http://schemas.microsoft.com/office/drawing/2014/main" id="{C62FCB9C-804D-48A6-AD0F-0AA4C10DB6AA}"/>
              </a:ext>
            </a:extLst>
          </p:cNvPr>
          <p:cNvSpPr txBox="1"/>
          <p:nvPr/>
        </p:nvSpPr>
        <p:spPr>
          <a:xfrm>
            <a:off x="869621" y="4789021"/>
            <a:ext cx="10694384" cy="830997"/>
          </a:xfrm>
          <a:prstGeom prst="rect">
            <a:avLst/>
          </a:prstGeom>
          <a:noFill/>
        </p:spPr>
        <p:txBody>
          <a:bodyPr wrap="square" rtlCol="0">
            <a:spAutoFit/>
          </a:bodyPr>
          <a:lstStyle/>
          <a:p>
            <a:pPr marL="0" indent="0"/>
            <a:r>
              <a:rPr lang="en-US" altLang="en-US" sz="1400" b="0" dirty="0">
                <a:solidFill>
                  <a:schemeClr val="tx1"/>
                </a:solidFill>
              </a:rPr>
              <a:t>* - </a:t>
            </a:r>
            <a:r>
              <a:rPr lang="en-US" altLang="en-US" sz="1600" dirty="0">
                <a:solidFill>
                  <a:schemeClr val="tx1"/>
                </a:solidFill>
              </a:rPr>
              <a:t>newly announced</a:t>
            </a:r>
          </a:p>
          <a:p>
            <a:r>
              <a:rPr lang="en-US" sz="1600" dirty="0">
                <a:solidFill>
                  <a:schemeClr val="tx1"/>
                </a:solidFill>
              </a:rPr>
              <a:t>** - meeting as part of the IEEE week, refer to WG agenda document for details.</a:t>
            </a:r>
          </a:p>
          <a:p>
            <a:r>
              <a:rPr lang="en-US" altLang="en-US" sz="1600" b="0" kern="0" baseline="30000" dirty="0">
                <a:solidFill>
                  <a:schemeClr val="tx1"/>
                </a:solidFill>
              </a:rPr>
              <a:t>┼  </a:t>
            </a:r>
            <a:r>
              <a:rPr lang="en-US" sz="1600" dirty="0">
                <a:solidFill>
                  <a:schemeClr val="tx1"/>
                </a:solidFill>
              </a:rPr>
              <a:t>- Motion meeting, motions to be made available to chair 15 days in advance and announced to group 10 days in advance.</a:t>
            </a:r>
            <a:endParaRPr lang="en-US" sz="1400" dirty="0">
              <a:solidFill>
                <a:schemeClr val="tx1"/>
              </a:solidFill>
            </a:endParaRPr>
          </a:p>
        </p:txBody>
      </p:sp>
      <p:sp>
        <p:nvSpPr>
          <p:cNvPr id="3" name="Footer Placeholder 2">
            <a:extLst>
              <a:ext uri="{FF2B5EF4-FFF2-40B4-BE49-F238E27FC236}">
                <a16:creationId xmlns:a16="http://schemas.microsoft.com/office/drawing/2014/main" id="{C2881E85-8E98-8014-E221-84585BB8F944}"/>
              </a:ext>
            </a:extLst>
          </p:cNvPr>
          <p:cNvSpPr>
            <a:spLocks noGrp="1"/>
          </p:cNvSpPr>
          <p:nvPr>
            <p:ph type="ftr" idx="14"/>
          </p:nvPr>
        </p:nvSpPr>
        <p:spPr/>
        <p:txBody>
          <a:bodyPr/>
          <a:lstStyle/>
          <a:p>
            <a:r>
              <a:rPr lang="en-GB"/>
              <a:t>Jonathan Segev, Intel</a:t>
            </a:r>
            <a:endParaRPr lang="en-GB" dirty="0"/>
          </a:p>
        </p:txBody>
      </p:sp>
      <p:sp>
        <p:nvSpPr>
          <p:cNvPr id="7" name="Slide Number Placeholder 6">
            <a:extLst>
              <a:ext uri="{FF2B5EF4-FFF2-40B4-BE49-F238E27FC236}">
                <a16:creationId xmlns:a16="http://schemas.microsoft.com/office/drawing/2014/main" id="{C2997F8C-D13D-76B9-B7D9-0233C906F8E5}"/>
              </a:ext>
            </a:extLst>
          </p:cNvPr>
          <p:cNvSpPr>
            <a:spLocks noGrp="1"/>
          </p:cNvSpPr>
          <p:nvPr>
            <p:ph type="sldNum" idx="12"/>
          </p:nvPr>
        </p:nvSpPr>
        <p:spPr/>
        <p:txBody>
          <a:bodyPr/>
          <a:lstStyle/>
          <a:p>
            <a:r>
              <a:rPr lang="en-GB"/>
              <a:t>Slide </a:t>
            </a:r>
            <a:fld id="{440F5867-744E-4AA6-B0ED-4C44D2DFBB7B}" type="slidenum">
              <a:rPr lang="en-GB" smtClean="0"/>
              <a:pPr/>
              <a:t>67</a:t>
            </a:fld>
            <a:endParaRPr lang="en-GB" dirty="0"/>
          </a:p>
        </p:txBody>
      </p:sp>
      <p:sp>
        <p:nvSpPr>
          <p:cNvPr id="10" name="Date Placeholder 9">
            <a:extLst>
              <a:ext uri="{FF2B5EF4-FFF2-40B4-BE49-F238E27FC236}">
                <a16:creationId xmlns:a16="http://schemas.microsoft.com/office/drawing/2014/main" id="{1B4EFE9E-1042-C875-CBC1-AE95C36E3D12}"/>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14218349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800"/>
            <a:ext cx="7772400" cy="1066800"/>
          </a:xfrm>
          <a:noFill/>
        </p:spPr>
        <p:txBody>
          <a:bodyPr/>
          <a:lstStyle/>
          <a:p>
            <a:r>
              <a:rPr lang="en-US" dirty="0"/>
              <a:t>May 2023 UHR SG Closing Report</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2023-05-18</a:t>
            </a:r>
          </a:p>
        </p:txBody>
      </p:sp>
      <p:graphicFrame>
        <p:nvGraphicFramePr>
          <p:cNvPr id="1026" name="Object 11"/>
          <p:cNvGraphicFramePr>
            <a:graphicFrameLocks noChangeAspect="1"/>
          </p:cNvGraphicFramePr>
          <p:nvPr>
            <p:extLst>
              <p:ext uri="{D42A27DB-BD31-4B8C-83A1-F6EECF244321}">
                <p14:modId xmlns:p14="http://schemas.microsoft.com/office/powerpoint/2010/main" val="2582811264"/>
              </p:ext>
            </p:extLst>
          </p:nvPr>
        </p:nvGraphicFramePr>
        <p:xfrm>
          <a:off x="2073275" y="2357438"/>
          <a:ext cx="8534400" cy="1177925"/>
        </p:xfrm>
        <a:graphic>
          <a:graphicData uri="http://schemas.openxmlformats.org/presentationml/2006/ole">
            <mc:AlternateContent xmlns:mc="http://schemas.openxmlformats.org/markup-compatibility/2006">
              <mc:Choice xmlns:v="urn:schemas-microsoft-com:vml" Requires="v">
                <p:oleObj name="Document" r:id="rId3" imgW="8538476" imgH="1184650" progId="Word.Document.8">
                  <p:embed/>
                </p:oleObj>
              </mc:Choice>
              <mc:Fallback>
                <p:oleObj name="Document" r:id="rId3" imgW="8538476" imgH="1184650" progId="Word.Document.8">
                  <p:embed/>
                  <p:pic>
                    <p:nvPicPr>
                      <p:cNvPr id="1026" name="Object 11"/>
                      <p:cNvPicPr>
                        <a:picLocks noChangeAspect="1" noChangeArrowheads="1"/>
                      </p:cNvPicPr>
                      <p:nvPr/>
                    </p:nvPicPr>
                    <p:blipFill>
                      <a:blip r:embed="rId4"/>
                      <a:srcRect/>
                      <a:stretch>
                        <a:fillRect/>
                      </a:stretch>
                    </p:blipFill>
                    <p:spPr bwMode="auto">
                      <a:xfrm>
                        <a:off x="2073275" y="2357438"/>
                        <a:ext cx="8534400" cy="11779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dirty="0"/>
              <a:t>Authors:</a:t>
            </a:r>
          </a:p>
        </p:txBody>
      </p:sp>
      <p:sp>
        <p:nvSpPr>
          <p:cNvPr id="3" name="Footer Placeholder 2">
            <a:extLst>
              <a:ext uri="{FF2B5EF4-FFF2-40B4-BE49-F238E27FC236}">
                <a16:creationId xmlns:a16="http://schemas.microsoft.com/office/drawing/2014/main" id="{65EF4663-AA46-D1C7-D116-C1A93080BB3D}"/>
              </a:ext>
            </a:extLst>
          </p:cNvPr>
          <p:cNvSpPr>
            <a:spLocks noGrp="1"/>
          </p:cNvSpPr>
          <p:nvPr>
            <p:ph type="ftr" idx="14"/>
          </p:nvPr>
        </p:nvSpPr>
        <p:spPr/>
        <p:txBody>
          <a:bodyPr/>
          <a:lstStyle/>
          <a:p>
            <a:r>
              <a:rPr lang="en-GB"/>
              <a:t>Laurent Cariou, Intel</a:t>
            </a:r>
            <a:endParaRPr lang="en-GB" dirty="0"/>
          </a:p>
        </p:txBody>
      </p:sp>
      <p:sp>
        <p:nvSpPr>
          <p:cNvPr id="4" name="Slide Number Placeholder 3">
            <a:extLst>
              <a:ext uri="{FF2B5EF4-FFF2-40B4-BE49-F238E27FC236}">
                <a16:creationId xmlns:a16="http://schemas.microsoft.com/office/drawing/2014/main" id="{49C6FF52-B206-3413-7321-3923A6877E60}"/>
              </a:ext>
            </a:extLst>
          </p:cNvPr>
          <p:cNvSpPr>
            <a:spLocks noGrp="1"/>
          </p:cNvSpPr>
          <p:nvPr>
            <p:ph type="sldNum" idx="12"/>
          </p:nvPr>
        </p:nvSpPr>
        <p:spPr/>
        <p:txBody>
          <a:bodyPr/>
          <a:lstStyle/>
          <a:p>
            <a:r>
              <a:rPr lang="en-GB"/>
              <a:t>Slide </a:t>
            </a:r>
            <a:fld id="{440F5867-744E-4AA6-B0ED-4C44D2DFBB7B}" type="slidenum">
              <a:rPr lang="en-GB" smtClean="0"/>
              <a:pPr/>
              <a:t>68</a:t>
            </a:fld>
            <a:endParaRPr lang="en-GB" dirty="0"/>
          </a:p>
        </p:txBody>
      </p:sp>
      <p:sp>
        <p:nvSpPr>
          <p:cNvPr id="5" name="Date Placeholder 4">
            <a:extLst>
              <a:ext uri="{FF2B5EF4-FFF2-40B4-BE49-F238E27FC236}">
                <a16:creationId xmlns:a16="http://schemas.microsoft.com/office/drawing/2014/main" id="{78CB8728-E018-9E74-E08E-0FA483BECF8A}"/>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19468049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685800" y="1905000"/>
            <a:ext cx="11201400" cy="4114800"/>
          </a:xfrm>
        </p:spPr>
        <p:txBody>
          <a:bodyPr/>
          <a:lstStyle/>
          <a:p>
            <a:pPr>
              <a:lnSpc>
                <a:spcPct val="90000"/>
              </a:lnSpc>
            </a:pPr>
            <a:r>
              <a:rPr lang="en-US" dirty="0"/>
              <a:t>Completed work</a:t>
            </a:r>
          </a:p>
          <a:p>
            <a:pPr lvl="1">
              <a:lnSpc>
                <a:spcPct val="90000"/>
              </a:lnSpc>
            </a:pPr>
            <a:r>
              <a:rPr lang="en-US" sz="1800" dirty="0"/>
              <a:t>22 contributions focused on technical proposals addressing the PAR KPIs</a:t>
            </a:r>
          </a:p>
          <a:p>
            <a:pPr lvl="1">
              <a:lnSpc>
                <a:spcPct val="90000"/>
              </a:lnSpc>
            </a:pPr>
            <a:endParaRPr lang="en-US" dirty="0"/>
          </a:p>
          <a:p>
            <a:pPr lvl="1">
              <a:lnSpc>
                <a:spcPct val="90000"/>
              </a:lnSpc>
            </a:pPr>
            <a:r>
              <a:rPr lang="en-US" dirty="0"/>
              <a:t>Minutes:</a:t>
            </a:r>
          </a:p>
          <a:p>
            <a:pPr lvl="2">
              <a:lnSpc>
                <a:spcPct val="90000"/>
              </a:lnSpc>
            </a:pPr>
            <a:r>
              <a:rPr lang="en-US" sz="1800" dirty="0"/>
              <a:t>Doc 23/0785r0</a:t>
            </a:r>
          </a:p>
          <a:p>
            <a:pPr lvl="2">
              <a:lnSpc>
                <a:spcPct val="90000"/>
              </a:lnSpc>
            </a:pPr>
            <a:endParaRPr lang="en-US" dirty="0">
              <a:hlinkClick r:id="rId3">
                <a:extLst>
                  <a:ext uri="{A12FA001-AC4F-418D-AE19-62706E023703}">
                    <ahyp:hlinkClr xmlns:ahyp="http://schemas.microsoft.com/office/drawing/2018/hyperlinkcolor" val="tx"/>
                  </a:ext>
                </a:extLst>
              </a:hlinkClick>
            </a:endParaRPr>
          </a:p>
          <a:p>
            <a:pPr lvl="2">
              <a:lnSpc>
                <a:spcPct val="90000"/>
              </a:lnSpc>
            </a:pPr>
            <a:endParaRPr lang="en-US" dirty="0"/>
          </a:p>
          <a:p>
            <a:pPr lvl="2">
              <a:lnSpc>
                <a:spcPct val="90000"/>
              </a:lnSpc>
            </a:pPr>
            <a:endParaRPr lang="en-US" sz="1600" dirty="0"/>
          </a:p>
          <a:p>
            <a:pPr>
              <a:lnSpc>
                <a:spcPct val="90000"/>
              </a:lnSpc>
            </a:pPr>
            <a:endParaRPr lang="en-US" sz="1600" i="0" u="none" strike="noStrike" dirty="0">
              <a:solidFill>
                <a:srgbClr val="000000"/>
              </a:solidFill>
              <a:effectLst/>
              <a:latin typeface="Calibri" panose="020F0502020204030204" pitchFamily="34" charset="0"/>
            </a:endParaRPr>
          </a:p>
          <a:p>
            <a:pPr lvl="1">
              <a:lnSpc>
                <a:spcPct val="90000"/>
              </a:lnSpc>
            </a:pPr>
            <a:endParaRPr lang="en-US" dirty="0"/>
          </a:p>
          <a:p>
            <a:pPr marL="457200" lvl="1" indent="0">
              <a:lnSpc>
                <a:spcPct val="90000"/>
              </a:lnSpc>
              <a:buNone/>
            </a:pPr>
            <a:endParaRPr lang="en-US" dirty="0"/>
          </a:p>
          <a:p>
            <a:pPr>
              <a:lnSpc>
                <a:spcPct val="90000"/>
              </a:lnSpc>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202FE149-A3D7-27B5-B14E-A2B0D055570E}"/>
              </a:ext>
            </a:extLst>
          </p:cNvPr>
          <p:cNvSpPr>
            <a:spLocks noGrp="1"/>
          </p:cNvSpPr>
          <p:nvPr>
            <p:ph type="ftr" sz="quarter" idx="11"/>
          </p:nvPr>
        </p:nvSpPr>
        <p:spPr/>
        <p:txBody>
          <a:bodyPr/>
          <a:lstStyle/>
          <a:p>
            <a:pPr>
              <a:defRPr/>
            </a:pPr>
            <a:r>
              <a:rPr lang="en-US"/>
              <a:t>Laurent Cariou, Intel</a:t>
            </a:r>
            <a:endParaRPr lang="en-US" dirty="0"/>
          </a:p>
        </p:txBody>
      </p:sp>
      <p:sp>
        <p:nvSpPr>
          <p:cNvPr id="4" name="Slide Number Placeholder 3">
            <a:extLst>
              <a:ext uri="{FF2B5EF4-FFF2-40B4-BE49-F238E27FC236}">
                <a16:creationId xmlns:a16="http://schemas.microsoft.com/office/drawing/2014/main" id="{DEA2557A-C5F3-FEB1-470C-59DA2A49602C}"/>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69</a:t>
            </a:fld>
            <a:endParaRPr lang="en-US" dirty="0"/>
          </a:p>
        </p:txBody>
      </p:sp>
      <p:sp>
        <p:nvSpPr>
          <p:cNvPr id="5" name="Date Placeholder 4">
            <a:extLst>
              <a:ext uri="{FF2B5EF4-FFF2-40B4-BE49-F238E27FC236}">
                <a16:creationId xmlns:a16="http://schemas.microsoft.com/office/drawing/2014/main" id="{843E2E6A-1ED9-93C7-DF99-DF1B9817EC34}"/>
              </a:ext>
            </a:extLst>
          </p:cNvPr>
          <p:cNvSpPr>
            <a:spLocks noGrp="1"/>
          </p:cNvSpPr>
          <p:nvPr>
            <p:ph type="dt" sz="half" idx="10"/>
          </p:nvPr>
        </p:nvSpPr>
        <p:spPr/>
        <p:txBody>
          <a:bodyPr/>
          <a:lstStyle/>
          <a:p>
            <a:pPr>
              <a:defRPr/>
            </a:pPr>
            <a:r>
              <a:rPr lang="en-US"/>
              <a:t>May 2023</a:t>
            </a:r>
            <a:endParaRPr lang="en-US" dirty="0"/>
          </a:p>
        </p:txBody>
      </p:sp>
    </p:spTree>
    <p:extLst>
      <p:ext uri="{BB962C8B-B14F-4D97-AF65-F5344CB8AC3E}">
        <p14:creationId xmlns:p14="http://schemas.microsoft.com/office/powerpoint/2010/main" val="1326077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18312-8B32-4EF3-A60E-0BAA89327CE2}"/>
              </a:ext>
            </a:extLst>
          </p:cNvPr>
          <p:cNvSpPr>
            <a:spLocks noGrp="1"/>
          </p:cNvSpPr>
          <p:nvPr>
            <p:ph type="title"/>
          </p:nvPr>
        </p:nvSpPr>
        <p:spPr/>
        <p:txBody>
          <a:bodyPr/>
          <a:lstStyle/>
          <a:p>
            <a:r>
              <a:rPr lang="en-US" dirty="0"/>
              <a:t>Attendance by subgroup (March to May)</a:t>
            </a:r>
          </a:p>
        </p:txBody>
      </p:sp>
      <p:sp>
        <p:nvSpPr>
          <p:cNvPr id="4" name="Date Placeholder 3">
            <a:extLst>
              <a:ext uri="{FF2B5EF4-FFF2-40B4-BE49-F238E27FC236}">
                <a16:creationId xmlns:a16="http://schemas.microsoft.com/office/drawing/2014/main" id="{8D20EB58-84BD-4A59-979A-CC5365F87061}"/>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May 2023</a:t>
            </a:r>
          </a:p>
        </p:txBody>
      </p:sp>
      <p:sp>
        <p:nvSpPr>
          <p:cNvPr id="5" name="Footer Placeholder 4">
            <a:extLst>
              <a:ext uri="{FF2B5EF4-FFF2-40B4-BE49-F238E27FC236}">
                <a16:creationId xmlns:a16="http://schemas.microsoft.com/office/drawing/2014/main" id="{14DB3660-8F54-485A-ADFF-470042F745CC}"/>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6" name="Slide Number Placeholder 5">
            <a:extLst>
              <a:ext uri="{FF2B5EF4-FFF2-40B4-BE49-F238E27FC236}">
                <a16:creationId xmlns:a16="http://schemas.microsoft.com/office/drawing/2014/main" id="{3E7AE66F-EC38-468C-838B-30F3AE0D9C11}"/>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7</a:t>
            </a:fld>
            <a:endParaRPr lang="en-US"/>
          </a:p>
        </p:txBody>
      </p:sp>
      <p:pic>
        <p:nvPicPr>
          <p:cNvPr id="8" name="Content Placeholder 7">
            <a:extLst>
              <a:ext uri="{FF2B5EF4-FFF2-40B4-BE49-F238E27FC236}">
                <a16:creationId xmlns:a16="http://schemas.microsoft.com/office/drawing/2014/main" id="{9D1CAF19-AADD-D68E-0166-AA3F24A5E3E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76400" y="1600201"/>
            <a:ext cx="8881846" cy="4853494"/>
          </a:xfrm>
        </p:spPr>
      </p:pic>
    </p:spTree>
    <p:extLst>
      <p:ext uri="{BB962C8B-B14F-4D97-AF65-F5344CB8AC3E}">
        <p14:creationId xmlns:p14="http://schemas.microsoft.com/office/powerpoint/2010/main" val="15154372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CC6D9C-231E-4010-9950-661F4D83FA2C}"/>
              </a:ext>
            </a:extLst>
          </p:cNvPr>
          <p:cNvSpPr>
            <a:spLocks noGrp="1"/>
          </p:cNvSpPr>
          <p:nvPr>
            <p:ph idx="1"/>
          </p:nvPr>
        </p:nvSpPr>
        <p:spPr>
          <a:xfrm>
            <a:off x="914400" y="2057400"/>
            <a:ext cx="10363200" cy="4114800"/>
          </a:xfrm>
        </p:spPr>
        <p:txBody>
          <a:bodyPr/>
          <a:lstStyle/>
          <a:p>
            <a:pPr>
              <a:lnSpc>
                <a:spcPct val="90000"/>
              </a:lnSpc>
            </a:pPr>
            <a:r>
              <a:rPr lang="en-US" dirty="0"/>
              <a:t>Teleconference plan:</a:t>
            </a:r>
          </a:p>
          <a:p>
            <a:pPr lvl="1">
              <a:buFont typeface="Arial" panose="020B0604020202020204" pitchFamily="34" charset="0"/>
              <a:buChar char="•"/>
            </a:pPr>
            <a:r>
              <a:rPr lang="en-US" sz="1600" dirty="0"/>
              <a:t>June 1</a:t>
            </a:r>
            <a:r>
              <a:rPr lang="en-US" sz="1600" baseline="30000" dirty="0"/>
              <a:t>st</a:t>
            </a:r>
            <a:r>
              <a:rPr lang="en-US" sz="1600" dirty="0"/>
              <a:t> 10am-12pm</a:t>
            </a:r>
          </a:p>
          <a:p>
            <a:pPr lvl="1">
              <a:buFont typeface="Arial" panose="020B0604020202020204" pitchFamily="34" charset="0"/>
              <a:buChar char="•"/>
            </a:pPr>
            <a:r>
              <a:rPr lang="en-US" sz="1600" dirty="0"/>
              <a:t>June 5</a:t>
            </a:r>
            <a:r>
              <a:rPr lang="en-US" sz="1600" baseline="30000" dirty="0"/>
              <a:t>th</a:t>
            </a:r>
            <a:r>
              <a:rPr lang="en-US" sz="1600" dirty="0"/>
              <a:t> 10am-12pm</a:t>
            </a:r>
          </a:p>
          <a:p>
            <a:pPr lvl="1">
              <a:buFont typeface="Arial" panose="020B0604020202020204" pitchFamily="34" charset="0"/>
              <a:buChar char="•"/>
            </a:pPr>
            <a:r>
              <a:rPr lang="en-US" sz="1600" dirty="0"/>
              <a:t>June 12</a:t>
            </a:r>
            <a:r>
              <a:rPr lang="en-US" sz="1600" baseline="30000" dirty="0"/>
              <a:t>th</a:t>
            </a:r>
            <a:r>
              <a:rPr lang="en-US" sz="1600" dirty="0"/>
              <a:t> 10am-12pm</a:t>
            </a:r>
          </a:p>
          <a:p>
            <a:pPr lvl="1">
              <a:buFont typeface="Arial" panose="020B0604020202020204" pitchFamily="34" charset="0"/>
              <a:buChar char="•"/>
            </a:pPr>
            <a:r>
              <a:rPr lang="en-US" sz="1600" dirty="0"/>
              <a:t>June 19</a:t>
            </a:r>
            <a:r>
              <a:rPr lang="en-US" sz="1600" baseline="30000" dirty="0"/>
              <a:t>th</a:t>
            </a:r>
            <a:r>
              <a:rPr lang="en-US" sz="1600" dirty="0"/>
              <a:t> 10am-12pm</a:t>
            </a:r>
          </a:p>
          <a:p>
            <a:pPr lvl="1">
              <a:buFont typeface="Arial" panose="020B0604020202020204" pitchFamily="34" charset="0"/>
              <a:buChar char="•"/>
            </a:pPr>
            <a:r>
              <a:rPr lang="en-US" sz="1600" dirty="0"/>
              <a:t>June 26</a:t>
            </a:r>
            <a:r>
              <a:rPr lang="en-US" sz="1600" baseline="30000" dirty="0"/>
              <a:t>th</a:t>
            </a:r>
            <a:r>
              <a:rPr lang="en-US" sz="1600" dirty="0"/>
              <a:t> 10am-12pm</a:t>
            </a:r>
          </a:p>
          <a:p>
            <a:pPr lvl="1">
              <a:lnSpc>
                <a:spcPct val="80000"/>
              </a:lnSpc>
            </a:pPr>
            <a:endParaRPr lang="en-US" altLang="en-US" b="1" dirty="0"/>
          </a:p>
          <a:p>
            <a:pPr marL="0" indent="0">
              <a:lnSpc>
                <a:spcPct val="90000"/>
              </a:lnSpc>
              <a:buNone/>
            </a:pPr>
            <a:endParaRPr lang="en-US" kern="0" dirty="0"/>
          </a:p>
          <a:p>
            <a:pPr>
              <a:lnSpc>
                <a:spcPct val="90000"/>
              </a:lnSpc>
            </a:pPr>
            <a:r>
              <a:rPr lang="en-US" kern="0" dirty="0"/>
              <a:t>In July:</a:t>
            </a:r>
          </a:p>
          <a:p>
            <a:pPr lvl="1">
              <a:lnSpc>
                <a:spcPct val="90000"/>
              </a:lnSpc>
            </a:pPr>
            <a:r>
              <a:rPr lang="en-US" dirty="0"/>
              <a:t>Address PAR comments</a:t>
            </a:r>
          </a:p>
          <a:p>
            <a:pPr lvl="1">
              <a:lnSpc>
                <a:spcPct val="90000"/>
              </a:lnSpc>
            </a:pPr>
            <a:r>
              <a:rPr lang="en-US" dirty="0"/>
              <a:t>Technical presentations and discussion addressing UHR PAR KPIs</a:t>
            </a:r>
          </a:p>
          <a:p>
            <a:pPr lvl="1">
              <a:lnSpc>
                <a:spcPct val="90000"/>
              </a:lnSpc>
            </a:pPr>
            <a:r>
              <a:rPr lang="en-US" dirty="0"/>
              <a:t>Joint meeting with 802.1 TSN TG</a:t>
            </a:r>
            <a:endParaRPr lang="en-US" kern="0" dirty="0"/>
          </a:p>
          <a:p>
            <a:pPr>
              <a:lnSpc>
                <a:spcPct val="90000"/>
              </a:lnSpc>
            </a:pPr>
            <a:endParaRPr lang="en-US" kern="0" dirty="0"/>
          </a:p>
          <a:p>
            <a:pPr marL="0" indent="0">
              <a:lnSpc>
                <a:spcPct val="90000"/>
              </a:lnSpc>
              <a:buNone/>
            </a:pPr>
            <a:endParaRPr lang="en-US" kern="0" dirty="0"/>
          </a:p>
        </p:txBody>
      </p:sp>
      <p:sp>
        <p:nvSpPr>
          <p:cNvPr id="5125" name="Rectangle 2"/>
          <p:cNvSpPr>
            <a:spLocks noGrp="1" noChangeArrowheads="1"/>
          </p:cNvSpPr>
          <p:nvPr>
            <p:ph type="title"/>
          </p:nvPr>
        </p:nvSpPr>
        <p:spPr/>
        <p:txBody>
          <a:bodyPr/>
          <a:lstStyle/>
          <a:p>
            <a:r>
              <a:rPr lang="en-US" dirty="0"/>
              <a:t>Plans for July</a:t>
            </a:r>
          </a:p>
        </p:txBody>
      </p:sp>
      <p:sp>
        <p:nvSpPr>
          <p:cNvPr id="3" name="Footer Placeholder 2">
            <a:extLst>
              <a:ext uri="{FF2B5EF4-FFF2-40B4-BE49-F238E27FC236}">
                <a16:creationId xmlns:a16="http://schemas.microsoft.com/office/drawing/2014/main" id="{A2E91323-A3E4-0559-65BC-5B00B98A3011}"/>
              </a:ext>
            </a:extLst>
          </p:cNvPr>
          <p:cNvSpPr>
            <a:spLocks noGrp="1"/>
          </p:cNvSpPr>
          <p:nvPr>
            <p:ph type="ftr" sz="quarter" idx="11"/>
          </p:nvPr>
        </p:nvSpPr>
        <p:spPr/>
        <p:txBody>
          <a:bodyPr/>
          <a:lstStyle/>
          <a:p>
            <a:pPr>
              <a:defRPr/>
            </a:pPr>
            <a:r>
              <a:rPr lang="en-US"/>
              <a:t>Laurent Cariou, Intel</a:t>
            </a:r>
            <a:endParaRPr lang="en-US" dirty="0"/>
          </a:p>
        </p:txBody>
      </p:sp>
      <p:sp>
        <p:nvSpPr>
          <p:cNvPr id="5" name="Slide Number Placeholder 4">
            <a:extLst>
              <a:ext uri="{FF2B5EF4-FFF2-40B4-BE49-F238E27FC236}">
                <a16:creationId xmlns:a16="http://schemas.microsoft.com/office/drawing/2014/main" id="{F9851C8C-9C92-40DF-CBFC-E691CCCE4E17}"/>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70</a:t>
            </a:fld>
            <a:endParaRPr lang="en-US" dirty="0"/>
          </a:p>
        </p:txBody>
      </p:sp>
      <p:sp>
        <p:nvSpPr>
          <p:cNvPr id="7" name="Date Placeholder 6">
            <a:extLst>
              <a:ext uri="{FF2B5EF4-FFF2-40B4-BE49-F238E27FC236}">
                <a16:creationId xmlns:a16="http://schemas.microsoft.com/office/drawing/2014/main" id="{70659561-72CB-E88E-6270-933AFA9A3DA4}"/>
              </a:ext>
            </a:extLst>
          </p:cNvPr>
          <p:cNvSpPr>
            <a:spLocks noGrp="1"/>
          </p:cNvSpPr>
          <p:nvPr>
            <p:ph type="dt" sz="half" idx="10"/>
          </p:nvPr>
        </p:nvSpPr>
        <p:spPr/>
        <p:txBody>
          <a:bodyPr/>
          <a:lstStyle/>
          <a:p>
            <a:pPr>
              <a:defRPr/>
            </a:pPr>
            <a:r>
              <a:rPr lang="en-US"/>
              <a:t>May 2023</a:t>
            </a:r>
            <a:endParaRPr lang="en-US" dirty="0"/>
          </a:p>
        </p:txBody>
      </p:sp>
    </p:spTree>
    <p:extLst>
      <p:ext uri="{BB962C8B-B14F-4D97-AF65-F5344CB8AC3E}">
        <p14:creationId xmlns:p14="http://schemas.microsoft.com/office/powerpoint/2010/main" val="39741486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600201" y="685800"/>
            <a:ext cx="9144000" cy="1827530"/>
          </a:xfrm>
        </p:spPr>
        <p:txBody>
          <a:bodyPr vert="horz" wrap="square" lIns="92160" tIns="46080" rIns="92160" bIns="46080" anchor="ctr" anchorCtr="0"/>
          <a:lstStyle/>
          <a:p>
            <a:r>
              <a:rPr lang="en-US" altLang="zh-CN" sz="3200" dirty="0">
                <a:solidFill>
                  <a:srgbClr val="0000FF"/>
                </a:solidFill>
                <a:latin typeface="Arial Black" panose="020B0A04020102020204" pitchFamily="34" charset="0"/>
              </a:rPr>
              <a:t>IEEE 802.11 May 2023 Interim</a:t>
            </a:r>
            <a:br>
              <a:rPr lang="en-US" altLang="zh-CN" sz="3200" dirty="0">
                <a:solidFill>
                  <a:srgbClr val="0000FF"/>
                </a:solidFill>
                <a:latin typeface="Arial Black" panose="020B0A04020102020204" pitchFamily="34" charset="0"/>
              </a:rPr>
            </a:br>
            <a:r>
              <a:rPr lang="en-US" altLang="en-US" sz="3200" dirty="0">
                <a:solidFill>
                  <a:srgbClr val="0000FF"/>
                </a:solidFill>
                <a:latin typeface="Arial Black" panose="020B0A04020102020204" pitchFamily="34" charset="0"/>
              </a:rPr>
              <a:t>AMP SG Closing Report</a:t>
            </a:r>
            <a:endParaRPr lang="en-US" sz="3200" dirty="0">
              <a:solidFill>
                <a:srgbClr val="0000FF"/>
              </a:solidFill>
              <a:latin typeface="Arial Black" panose="020B0A04020102020204" pitchFamily="34" charset="0"/>
            </a:endParaRPr>
          </a:p>
        </p:txBody>
      </p:sp>
      <p:sp>
        <p:nvSpPr>
          <p:cNvPr id="15362" name="日期占位符 4"/>
          <p:cNvSpPr>
            <a:spLocks noGrp="1"/>
          </p:cNvSpPr>
          <p:nvPr>
            <p:ph type="dt" idx="10"/>
          </p:nvPr>
        </p:nvSpPr>
        <p:spPr>
          <a:xfrm>
            <a:off x="928688" y="333375"/>
            <a:ext cx="2500312" cy="273050"/>
          </a:xfrm>
        </p:spPr>
        <p:txBody>
          <a:bodyPr wrap="square" lIns="0" tIns="0" rIns="0" bIns="0" anchor="b" anchorCtr="0"/>
          <a:lstStyle>
            <a:lvl1pPr marL="0" lvl="0"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Times New Roman" panose="02020603050405020304" pitchFamily="18" charset="0"/>
                <a:ea typeface="MS PGothic" panose="020B0600070205080204" pitchFamily="34" charset="-128"/>
              </a:defRPr>
            </a:lvl1pPr>
            <a:lvl2pPr marL="457200" lvl="1"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Times New Roman" panose="02020603050405020304" pitchFamily="18" charset="0"/>
                <a:ea typeface="MS PGothic" panose="020B0600070205080204" pitchFamily="34" charset="-128"/>
                <a:cs typeface="+mn-cs"/>
              </a:defRPr>
            </a:lvl2pPr>
            <a:lvl3pPr marL="914400" lvl="2"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Times New Roman" panose="02020603050405020304" pitchFamily="18" charset="0"/>
                <a:ea typeface="MS PGothic" panose="020B0600070205080204" pitchFamily="34" charset="-128"/>
                <a:cs typeface="+mn-cs"/>
              </a:defRPr>
            </a:lvl3pPr>
            <a:lvl4pPr marL="1371600" lvl="3"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Times New Roman" panose="02020603050405020304" pitchFamily="18" charset="0"/>
                <a:ea typeface="MS PGothic" panose="020B0600070205080204" pitchFamily="34" charset="-128"/>
                <a:cs typeface="+mn-cs"/>
              </a:defRPr>
            </a:lvl4pPr>
            <a:lvl5pPr marL="1828800" lvl="4"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Times New Roman" panose="02020603050405020304" pitchFamily="18" charset="0"/>
                <a:ea typeface="MS PGothic" panose="020B0600070205080204" pitchFamily="34" charset="-128"/>
                <a:cs typeface="+mn-cs"/>
              </a:defRPr>
            </a:lvl5pPr>
          </a:lstStyle>
          <a:p>
            <a:pPr lvl="0" eaLnBrk="0" hangingPunct="0">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US" altLang="zh-CN" sz="1800" b="1" dirty="0">
                <a:solidFill>
                  <a:srgbClr val="000000"/>
                </a:solidFill>
                <a:ea typeface="Arial Unicode MS" pitchFamily="34" charset="-122"/>
              </a:rPr>
              <a:t>May 2023</a:t>
            </a:r>
            <a:endParaRPr lang="en-US" altLang="zh-CN" sz="1800" b="1" dirty="0">
              <a:solidFill>
                <a:srgbClr val="000000"/>
              </a:solidFill>
              <a:latin typeface="Times New Roman" panose="02020603050405020304" pitchFamily="18" charset="0"/>
              <a:ea typeface="Arial Unicode MS" pitchFamily="34" charset="-122"/>
            </a:endParaRPr>
          </a:p>
        </p:txBody>
      </p:sp>
      <p:sp>
        <p:nvSpPr>
          <p:cNvPr id="15363" name="页脚占位符 3"/>
          <p:cNvSpPr>
            <a:spLocks noGrp="1"/>
          </p:cNvSpPr>
          <p:nvPr>
            <p:ph type="ftr" idx="11"/>
          </p:nvPr>
        </p:nvSpPr>
        <p:spPr/>
        <p:txBody>
          <a:bodyPr wrap="square" lIns="0" tIns="0" rIns="0" bIns="0" anchor="t" anchorCtr="0"/>
          <a:lstStyle>
            <a:lvl1pPr marL="0" lvl="0"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Times New Roman" panose="02020603050405020304" pitchFamily="18" charset="0"/>
                <a:ea typeface="MS PGothic" panose="020B0600070205080204" pitchFamily="34" charset="-128"/>
              </a:defRPr>
            </a:lvl1pPr>
            <a:lvl2pPr marL="457200" lvl="1"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Times New Roman" panose="02020603050405020304" pitchFamily="18" charset="0"/>
                <a:ea typeface="MS PGothic" panose="020B0600070205080204" pitchFamily="34" charset="-128"/>
                <a:cs typeface="+mn-cs"/>
              </a:defRPr>
            </a:lvl2pPr>
            <a:lvl3pPr marL="914400" lvl="2"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Times New Roman" panose="02020603050405020304" pitchFamily="18" charset="0"/>
                <a:ea typeface="MS PGothic" panose="020B0600070205080204" pitchFamily="34" charset="-128"/>
                <a:cs typeface="+mn-cs"/>
              </a:defRPr>
            </a:lvl3pPr>
            <a:lvl4pPr marL="1371600" lvl="3"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Times New Roman" panose="02020603050405020304" pitchFamily="18" charset="0"/>
                <a:ea typeface="MS PGothic" panose="020B0600070205080204" pitchFamily="34" charset="-128"/>
                <a:cs typeface="+mn-cs"/>
              </a:defRPr>
            </a:lvl4pPr>
            <a:lvl5pPr marL="1828800" lvl="4"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Times New Roman" panose="02020603050405020304" pitchFamily="18" charset="0"/>
                <a:ea typeface="MS PGothic" panose="020B0600070205080204" pitchFamily="34" charset="-128"/>
                <a:cs typeface="+mn-cs"/>
              </a:defRPr>
            </a:lvl5pPr>
          </a:lstStyle>
          <a:p>
            <a:pPr lvl="0" algn="r" eaLnBrk="0" hangingPunct="0">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US" altLang="zh-CN" dirty="0">
                <a:solidFill>
                  <a:srgbClr val="000000"/>
                </a:solidFill>
                <a:latin typeface="Times New Roman" panose="02020603050405020304" pitchFamily="18" charset="0"/>
                <a:ea typeface="Arial Unicode MS" pitchFamily="34" charset="-122"/>
              </a:rPr>
              <a:t>Bo Sun (Sanechips)</a:t>
            </a:r>
          </a:p>
        </p:txBody>
      </p:sp>
      <p:sp>
        <p:nvSpPr>
          <p:cNvPr id="15364" name="灯片编号占位符 4"/>
          <p:cNvSpPr>
            <a:spLocks noGrp="1"/>
          </p:cNvSpPr>
          <p:nvPr>
            <p:ph type="sldNum" idx="12"/>
          </p:nvPr>
        </p:nvSpPr>
        <p:spPr>
          <a:xfrm>
            <a:off x="5792788" y="6475413"/>
            <a:ext cx="704850" cy="363537"/>
          </a:xfrm>
        </p:spPr>
        <p:txBody>
          <a:bodyPr wrap="square" lIns="0" tIns="0" rIns="0" bIns="0" anchor="t" anchorCtr="0"/>
          <a:lstStyle>
            <a:lvl1pPr marL="0" lvl="0"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Times New Roman" panose="02020603050405020304" pitchFamily="18" charset="0"/>
                <a:ea typeface="MS PGothic" panose="020B0600070205080204" pitchFamily="34" charset="-128"/>
              </a:defRPr>
            </a:lvl1pPr>
            <a:lvl2pPr marL="457200" lvl="1"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Times New Roman" panose="02020603050405020304" pitchFamily="18" charset="0"/>
                <a:ea typeface="MS PGothic" panose="020B0600070205080204" pitchFamily="34" charset="-128"/>
                <a:cs typeface="+mn-cs"/>
              </a:defRPr>
            </a:lvl2pPr>
            <a:lvl3pPr marL="914400" lvl="2"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Times New Roman" panose="02020603050405020304" pitchFamily="18" charset="0"/>
                <a:ea typeface="MS PGothic" panose="020B0600070205080204" pitchFamily="34" charset="-128"/>
                <a:cs typeface="+mn-cs"/>
              </a:defRPr>
            </a:lvl3pPr>
            <a:lvl4pPr marL="1371600" lvl="3"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Times New Roman" panose="02020603050405020304" pitchFamily="18" charset="0"/>
                <a:ea typeface="MS PGothic" panose="020B0600070205080204" pitchFamily="34" charset="-128"/>
                <a:cs typeface="+mn-cs"/>
              </a:defRPr>
            </a:lvl4pPr>
            <a:lvl5pPr marL="1828800" lvl="4" indent="0" algn="l" defTabSz="914400" rtl="0" eaLnBrk="1" fontAlgn="base" latinLnBrk="0" hangingPunct="1">
              <a:lnSpc>
                <a:spcPct val="100000"/>
              </a:lnSpc>
              <a:spcBef>
                <a:spcPct val="0"/>
              </a:spcBef>
              <a:spcAft>
                <a:spcPct val="0"/>
              </a:spcAft>
              <a:buNone/>
              <a:defRPr sz="1200" b="0" i="0" u="none" kern="1200" baseline="0">
                <a:solidFill>
                  <a:schemeClr val="tx1"/>
                </a:solidFill>
                <a:latin typeface="Times New Roman" panose="02020603050405020304" pitchFamily="18" charset="0"/>
                <a:ea typeface="MS PGothic" panose="020B0600070205080204" pitchFamily="34" charset="-128"/>
                <a:cs typeface="+mn-cs"/>
              </a:defRPr>
            </a:lvl5pPr>
          </a:lstStyle>
          <a:p>
            <a:pPr lvl="0" algn="ctr" eaLnBrk="0" hangingPunct="0">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US" altLang="en-US" dirty="0">
                <a:latin typeface="Times New Roman" panose="02020603050405020304" pitchFamily="18" charset="0"/>
                <a:ea typeface="Arial Unicode MS" pitchFamily="34" charset="-122"/>
              </a:rPr>
              <a:t>Slide </a:t>
            </a:r>
            <a:fld id="{9A0DB2DC-4C9A-4742-B13C-FB6460FD3503}" type="slidenum">
              <a:rPr lang="en-US" altLang="en-US" dirty="0">
                <a:latin typeface="Times New Roman" panose="02020603050405020304" pitchFamily="18" charset="0"/>
                <a:ea typeface="Arial Unicode MS" pitchFamily="34" charset="-122"/>
              </a:rPr>
              <a:t>71</a:t>
            </a:fld>
            <a:endParaRPr lang="en-US" altLang="en-US" dirty="0">
              <a:latin typeface="Times New Roman" panose="02020603050405020304" pitchFamily="18" charset="0"/>
              <a:ea typeface="Arial Unicode MS" pitchFamily="34" charset="-122"/>
            </a:endParaRPr>
          </a:p>
        </p:txBody>
      </p:sp>
      <p:sp>
        <p:nvSpPr>
          <p:cNvPr id="7" name="Content Placeholder 2"/>
          <p:cNvSpPr txBox="1"/>
          <p:nvPr/>
        </p:nvSpPr>
        <p:spPr>
          <a:xfrm>
            <a:off x="1219200" y="2133600"/>
            <a:ext cx="9829800" cy="4124960"/>
          </a:xfrm>
          <a:prstGeom prst="rect">
            <a:avLst/>
          </a:prstGeom>
        </p:spPr>
        <p:txBody>
          <a:bodyPr/>
          <a:lstStyle>
            <a:lvl1pPr marL="342900" indent="-342900" algn="l" rtl="0" eaLnBrk="0" fontAlgn="base" hangingPunct="0">
              <a:spcBef>
                <a:spcPct val="20000"/>
              </a:spcBef>
              <a:spcAft>
                <a:spcPct val="0"/>
              </a:spcAft>
              <a:buChar char="•"/>
              <a:defRPr sz="2400" b="1">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2pPr>
            <a:lvl3pPr marL="108585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panose="020B0600070205080204" pitchFamily="34" charset="-128"/>
              </a:defRPr>
            </a:lvl3pPr>
            <a:lvl4pPr marL="14287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4pPr>
            <a:lvl5pPr marL="17716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36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Chair:	Bo Sun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Sanechips</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a:t>
            </a:r>
          </a:p>
          <a:p>
            <a:pPr marL="342900" marR="0" lvl="0" indent="-342900" algn="l" defTabSz="914400" rtl="0" eaLnBrk="0" fontAlgn="base" latinLnBrk="0" hangingPunct="0">
              <a:lnSpc>
                <a:spcPct val="90000"/>
              </a:lnSpc>
              <a:spcBef>
                <a:spcPct val="20000"/>
              </a:spcBef>
              <a:spcAft>
                <a:spcPct val="0"/>
              </a:spcAft>
              <a:buClrTx/>
              <a:buSzTx/>
              <a:buFontTx/>
              <a:buNone/>
              <a:defRPr/>
            </a:pPr>
            <a:r>
              <a:rPr lang="en-US" altLang="en-US" sz="2000" kern="0" dirty="0">
                <a:latin typeface="Arial" panose="020B0604020202020204" pitchFamily="34" charset="0"/>
              </a:rPr>
              <a:t>			Vice Chair:	Steve </a:t>
            </a:r>
            <a:r>
              <a:rPr lang="en-US" altLang="en-US" sz="2000" kern="0" dirty="0" err="1">
                <a:latin typeface="Arial" panose="020B0604020202020204" pitchFamily="34" charset="0"/>
              </a:rPr>
              <a:t>Shellhammer</a:t>
            </a:r>
            <a:r>
              <a:rPr lang="en-US" altLang="en-US" sz="2000" kern="0" dirty="0">
                <a:latin typeface="Arial" panose="020B0604020202020204" pitchFamily="34" charset="0"/>
              </a:rPr>
              <a:t> (Qualcomm)</a:t>
            </a: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Secretary :	</a:t>
            </a:r>
            <a:r>
              <a:rPr lang="en-US" altLang="zh-CN" sz="2000" kern="0" dirty="0" err="1">
                <a:latin typeface="Arial" panose="020B0604020202020204" pitchFamily="34" charset="0"/>
              </a:rPr>
              <a:t>Hao</a:t>
            </a:r>
            <a:r>
              <a:rPr lang="en-US" altLang="zh-CN" sz="2000" kern="0" dirty="0">
                <a:latin typeface="Arial" panose="020B0604020202020204" pitchFamily="34" charset="0"/>
              </a:rPr>
              <a:t> Wang (</a:t>
            </a:r>
            <a:r>
              <a:rPr lang="en-US" altLang="zh-CN" sz="2000" kern="0" dirty="0" err="1">
                <a:latin typeface="Arial" panose="020B0604020202020204" pitchFamily="34" charset="0"/>
              </a:rPr>
              <a:t>Tencent</a:t>
            </a:r>
            <a:r>
              <a:rPr lang="en-US" altLang="zh-CN" sz="2000" kern="0" dirty="0">
                <a:latin typeface="Arial" panose="020B0604020202020204" pitchFamily="34" charset="0"/>
              </a:rPr>
              <a:t>)</a:t>
            </a:r>
            <a:endParaRPr kumimoji="0" lang="en-US" altLang="en-US" sz="2000" b="1" i="1" u="none" strike="noStrike" kern="0" cap="none" spc="0" normalizeH="0" baseline="0" noProof="0" dirty="0">
              <a:ln>
                <a:noFill/>
              </a:ln>
              <a:solidFill>
                <a:schemeClr val="tx1"/>
              </a:solidFill>
              <a:effectLst/>
              <a:uLnTx/>
              <a:uFillTx/>
              <a:latin typeface="Arial" panose="020B0604020202020204" pitchFamily="34"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14400" y="1969770"/>
            <a:ext cx="10361295" cy="4505644"/>
          </a:xfrm>
        </p:spPr>
        <p:txBody>
          <a:bodyPr>
            <a:normAutofit fontScale="97500"/>
          </a:bodyPr>
          <a:lstStyle/>
          <a:p>
            <a:pPr>
              <a:buFont typeface="Arial" panose="020B0604020202020204" pitchFamily="34" charset="0"/>
              <a:buChar char="•"/>
            </a:pPr>
            <a:r>
              <a:rPr lang="en-GB" altLang="en-US" dirty="0"/>
              <a:t>3 AMP SG meetings were planned in this week</a:t>
            </a:r>
          </a:p>
          <a:p>
            <a:pPr>
              <a:buFont typeface="Arial" panose="020B0604020202020204" pitchFamily="34" charset="0"/>
              <a:buChar char="•"/>
            </a:pPr>
            <a:r>
              <a:rPr lang="en-GB" altLang="en-US" dirty="0"/>
              <a:t>AMP SG elected Steve </a:t>
            </a:r>
            <a:r>
              <a:rPr lang="en-GB" altLang="en-US" dirty="0" err="1"/>
              <a:t>Shellhammer</a:t>
            </a:r>
            <a:r>
              <a:rPr lang="en-GB" altLang="en-US" dirty="0"/>
              <a:t> as SG Vice Chair and </a:t>
            </a:r>
            <a:r>
              <a:rPr lang="en-GB" altLang="en-US" dirty="0" err="1"/>
              <a:t>Hao</a:t>
            </a:r>
            <a:r>
              <a:rPr lang="en-GB" altLang="en-US" dirty="0"/>
              <a:t> Wang as SG Secretary</a:t>
            </a:r>
          </a:p>
          <a:p>
            <a:pPr lvl="0">
              <a:buFont typeface="Arial" panose="020B0604020202020204" pitchFamily="34" charset="0"/>
              <a:buChar char="•"/>
            </a:pPr>
            <a:r>
              <a:rPr lang="en-GB" altLang="en-US" dirty="0"/>
              <a:t>6 technical submissions were presented and discussed, covering use cases and tech feasibility, to assist PAR/CSD development.</a:t>
            </a:r>
          </a:p>
          <a:p>
            <a:pPr>
              <a:buFont typeface="Arial" panose="020B0604020202020204" pitchFamily="34" charset="0"/>
              <a:buChar char="•"/>
            </a:pPr>
            <a:r>
              <a:rPr lang="en-GB" altLang="en-US" dirty="0"/>
              <a:t>AMP SG agenda for this week is as below:</a:t>
            </a:r>
          </a:p>
          <a:p>
            <a:pPr lvl="1">
              <a:buFont typeface="Arial" panose="020B0604020202020204" pitchFamily="34" charset="0"/>
              <a:buChar char="•"/>
            </a:pPr>
            <a:r>
              <a:rPr lang="en-GB" altLang="en-US" dirty="0">
                <a:hlinkClick r:id="rId2"/>
              </a:rPr>
              <a:t>https://mentor.ieee.org/802.11/dcn/23/11-23-0577-03-0amp-amp-sg-meeting-agenda-for-may-interim-2023.pptx</a:t>
            </a:r>
            <a:endParaRPr lang="en-GB" altLang="en-US" dirty="0"/>
          </a:p>
          <a:p>
            <a:pPr lvl="1">
              <a:buFont typeface="Arial" panose="020B0604020202020204" pitchFamily="34" charset="0"/>
              <a:buChar char="•"/>
            </a:pPr>
            <a:endParaRPr lang="en-US" altLang="en-GB" dirty="0"/>
          </a:p>
          <a:p>
            <a:pPr marL="57150" indent="0"/>
            <a:r>
              <a:rPr lang="en-US" altLang="en-GB" dirty="0"/>
              <a:t>Goal of future AMP SG work: </a:t>
            </a:r>
          </a:p>
          <a:p>
            <a:pPr marL="514350" lvl="1" indent="0"/>
            <a:r>
              <a:rPr lang="en-US" altLang="en-GB" dirty="0"/>
              <a:t>PAR/CSD development</a:t>
            </a:r>
          </a:p>
        </p:txBody>
      </p:sp>
      <p:sp>
        <p:nvSpPr>
          <p:cNvPr id="4" name="灯片编号占位符 3"/>
          <p:cNvSpPr>
            <a:spLocks noGrp="1"/>
          </p:cNvSpPr>
          <p:nvPr>
            <p:ph type="sldNum" idx="12"/>
          </p:nvPr>
        </p:nvSpPr>
        <p:spPr/>
        <p:txBody>
          <a:bodyPr/>
          <a:lstStyle/>
          <a:p>
            <a:pPr>
              <a:defRPr/>
            </a:pPr>
            <a:r>
              <a:rPr lang="en-US"/>
              <a:t>Slide </a:t>
            </a:r>
            <a:fld id="{B5CE3AE4-DCBA-4DC5-AE11-678723746781}" type="slidenum">
              <a:rPr lang="en-US" smtClean="0"/>
              <a:t>72</a:t>
            </a:fld>
            <a:endParaRPr lang="en-US"/>
          </a:p>
        </p:txBody>
      </p:sp>
      <p:sp>
        <p:nvSpPr>
          <p:cNvPr id="5" name="页脚占位符 4"/>
          <p:cNvSpPr>
            <a:spLocks noGrp="1"/>
          </p:cNvSpPr>
          <p:nvPr>
            <p:ph type="ftr" idx="14"/>
          </p:nvPr>
        </p:nvSpPr>
        <p:spPr/>
        <p:txBody>
          <a:bodyPr/>
          <a:lstStyle/>
          <a:p>
            <a:pPr>
              <a:defRPr/>
            </a:pPr>
            <a:r>
              <a:rPr lang="en-US" dirty="0"/>
              <a:t>Bo Sun (Sanechips)</a:t>
            </a:r>
          </a:p>
        </p:txBody>
      </p:sp>
      <p:sp>
        <p:nvSpPr>
          <p:cNvPr id="6" name="日期占位符 5"/>
          <p:cNvSpPr>
            <a:spLocks noGrp="1"/>
          </p:cNvSpPr>
          <p:nvPr>
            <p:ph type="dt" idx="15"/>
          </p:nvPr>
        </p:nvSpPr>
        <p:spPr/>
        <p:txBody>
          <a:bodyPr/>
          <a:lstStyle/>
          <a:p>
            <a:pPr>
              <a:defRPr/>
            </a:pPr>
            <a:r>
              <a:rPr lang="en-US" dirty="0"/>
              <a:t>May 2023</a:t>
            </a:r>
          </a:p>
        </p:txBody>
      </p:sp>
      <p:sp>
        <p:nvSpPr>
          <p:cNvPr id="7" name="标题 6"/>
          <p:cNvSpPr>
            <a:spLocks noGrp="1"/>
          </p:cNvSpPr>
          <p:nvPr>
            <p:ph type="title"/>
          </p:nvPr>
        </p:nvSpPr>
        <p:spPr/>
        <p:txBody>
          <a:bodyPr/>
          <a:lstStyle/>
          <a:p>
            <a:r>
              <a:rPr lang="en-US" altLang="zh-CN" dirty="0"/>
              <a:t>AMP SG’s Progress during this week</a:t>
            </a:r>
            <a:endParaRPr lang="zh-CN" alt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idx="12"/>
          </p:nvPr>
        </p:nvSpPr>
        <p:spPr/>
        <p:txBody>
          <a:bodyPr/>
          <a:lstStyle/>
          <a:p>
            <a:pPr>
              <a:defRPr/>
            </a:pPr>
            <a:r>
              <a:rPr lang="en-US"/>
              <a:t>Slide </a:t>
            </a:r>
            <a:fld id="{B5CE3AE4-DCBA-4DC5-AE11-678723746781}" type="slidenum">
              <a:rPr lang="en-US" smtClean="0"/>
              <a:t>73</a:t>
            </a:fld>
            <a:endParaRPr lang="en-US"/>
          </a:p>
        </p:txBody>
      </p:sp>
      <p:sp>
        <p:nvSpPr>
          <p:cNvPr id="5" name="页脚占位符 4"/>
          <p:cNvSpPr>
            <a:spLocks noGrp="1"/>
          </p:cNvSpPr>
          <p:nvPr>
            <p:ph type="ftr" idx="14"/>
          </p:nvPr>
        </p:nvSpPr>
        <p:spPr/>
        <p:txBody>
          <a:bodyPr/>
          <a:lstStyle/>
          <a:p>
            <a:pPr>
              <a:defRPr/>
            </a:pPr>
            <a:r>
              <a:rPr lang="en-US" dirty="0"/>
              <a:t>Bo Sun (Sanechips)</a:t>
            </a:r>
          </a:p>
        </p:txBody>
      </p:sp>
      <p:sp>
        <p:nvSpPr>
          <p:cNvPr id="6" name="日期占位符 5"/>
          <p:cNvSpPr>
            <a:spLocks noGrp="1"/>
          </p:cNvSpPr>
          <p:nvPr>
            <p:ph type="dt" idx="15"/>
          </p:nvPr>
        </p:nvSpPr>
        <p:spPr/>
        <p:txBody>
          <a:bodyPr/>
          <a:lstStyle/>
          <a:p>
            <a:pPr>
              <a:defRPr/>
            </a:pPr>
            <a:r>
              <a:rPr lang="en-US" dirty="0"/>
              <a:t>May 2023</a:t>
            </a:r>
          </a:p>
        </p:txBody>
      </p:sp>
      <p:sp>
        <p:nvSpPr>
          <p:cNvPr id="7" name="标题 6"/>
          <p:cNvSpPr>
            <a:spLocks noGrp="1"/>
          </p:cNvSpPr>
          <p:nvPr>
            <p:ph type="title"/>
          </p:nvPr>
        </p:nvSpPr>
        <p:spPr/>
        <p:txBody>
          <a:bodyPr/>
          <a:lstStyle/>
          <a:p>
            <a:r>
              <a:rPr lang="en-US" altLang="zh-CN" dirty="0"/>
              <a:t>AMP SG Teleconference Plan</a:t>
            </a:r>
            <a:endParaRPr lang="zh-CN" altLang="en-US" dirty="0"/>
          </a:p>
        </p:txBody>
      </p:sp>
      <p:sp>
        <p:nvSpPr>
          <p:cNvPr id="9" name="内容占位符 2"/>
          <p:cNvSpPr txBox="1">
            <a:spLocks/>
          </p:cNvSpPr>
          <p:nvPr/>
        </p:nvSpPr>
        <p:spPr>
          <a:xfrm>
            <a:off x="914401" y="1981201"/>
            <a:ext cx="10361084" cy="4419599"/>
          </a:xfrm>
          <a:prstGeom prst="rect">
            <a:avLst/>
          </a:prstGeom>
        </p:spPr>
        <p:txBody>
          <a:bodyPr>
            <a:noAutofit/>
          </a:bodyPr>
          <a:lstStyle>
            <a:lvl1pPr marL="257175" indent="-257175" algn="l" defTabSz="336550" rtl="0" eaLnBrk="0" fontAlgn="base" hangingPunct="0">
              <a:spcBef>
                <a:spcPts val="450"/>
              </a:spcBef>
              <a:spcAft>
                <a:spcPct val="0"/>
              </a:spcAft>
              <a:buClr>
                <a:srgbClr val="000000"/>
              </a:buClr>
              <a:buSzPct val="100000"/>
              <a:buFont typeface="Times New Roman" panose="02020603050405020304" pitchFamily="18" charset="0"/>
              <a:defRPr b="1">
                <a:solidFill>
                  <a:srgbClr val="000000"/>
                </a:solidFill>
                <a:latin typeface="+mn-lt"/>
                <a:ea typeface="+mn-ea"/>
                <a:cs typeface="+mn-cs"/>
              </a:defRPr>
            </a:lvl1pPr>
            <a:lvl2pPr marL="557530" indent="-214630" algn="l" defTabSz="336550"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n-ea"/>
              </a:defRPr>
            </a:lvl2pPr>
            <a:lvl3pPr marL="857250" indent="-171450" algn="l" defTabSz="336550" rtl="0" eaLnBrk="0" fontAlgn="base" hangingPunct="0">
              <a:spcBef>
                <a:spcPts val="34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2001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15430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18859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6pPr>
            <a:lvl7pPr marL="22288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7pPr>
            <a:lvl8pPr marL="25717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8pPr>
            <a:lvl9pPr marL="29146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9pPr>
          </a:lstStyle>
          <a:p>
            <a:pPr>
              <a:lnSpc>
                <a:spcPct val="150000"/>
              </a:lnSpc>
              <a:spcBef>
                <a:spcPts val="600"/>
              </a:spcBef>
              <a:spcAft>
                <a:spcPts val="600"/>
              </a:spcAft>
            </a:pPr>
            <a:r>
              <a:rPr lang="en-US" dirty="0"/>
              <a:t>AMP SG teleconference plan after May 802 interim session:</a:t>
            </a:r>
          </a:p>
          <a:p>
            <a:pPr marL="586105" lvl="1" indent="-285750">
              <a:lnSpc>
                <a:spcPct val="150000"/>
              </a:lnSpc>
              <a:spcBef>
                <a:spcPts val="600"/>
              </a:spcBef>
              <a:spcAft>
                <a:spcPts val="600"/>
              </a:spcAft>
              <a:buFont typeface="Arial" panose="020B0604020202020204" pitchFamily="34" charset="0"/>
              <a:buChar char="•"/>
            </a:pPr>
            <a:r>
              <a:rPr lang="en-US" sz="2400" dirty="0"/>
              <a:t>May 30, 10:00am, ET; 2 hours, </a:t>
            </a:r>
            <a:r>
              <a:rPr lang="en-US" sz="2400" dirty="0" err="1"/>
              <a:t>webex</a:t>
            </a:r>
            <a:endParaRPr lang="en-US" sz="2400" dirty="0"/>
          </a:p>
          <a:p>
            <a:pPr marL="586105" lvl="1" indent="-285750">
              <a:lnSpc>
                <a:spcPct val="150000"/>
              </a:lnSpc>
              <a:spcBef>
                <a:spcPts val="600"/>
              </a:spcBef>
              <a:spcAft>
                <a:spcPts val="600"/>
              </a:spcAft>
              <a:buFont typeface="Arial" panose="020B0604020202020204" pitchFamily="34" charset="0"/>
              <a:buChar char="•"/>
            </a:pPr>
            <a:r>
              <a:rPr lang="en-US" sz="2400" dirty="0"/>
              <a:t>Jun 13, 10:00am, ET; 2 hours, </a:t>
            </a:r>
            <a:r>
              <a:rPr lang="en-US" sz="2400" dirty="0" err="1"/>
              <a:t>webex</a:t>
            </a:r>
            <a:endParaRPr lang="en-US" sz="2400" dirty="0"/>
          </a:p>
          <a:p>
            <a:pPr marL="586105" lvl="1" indent="-285750">
              <a:lnSpc>
                <a:spcPct val="150000"/>
              </a:lnSpc>
              <a:spcBef>
                <a:spcPts val="600"/>
              </a:spcBef>
              <a:spcAft>
                <a:spcPts val="600"/>
              </a:spcAft>
              <a:buFont typeface="Arial" panose="020B0604020202020204" pitchFamily="34" charset="0"/>
              <a:buChar char="•"/>
            </a:pPr>
            <a:r>
              <a:rPr lang="en-US" sz="2400" dirty="0"/>
              <a:t>Jun 27, 10:00am, ET; 2 hours, </a:t>
            </a:r>
            <a:r>
              <a:rPr lang="en-US" sz="2400" dirty="0" err="1"/>
              <a:t>webex</a:t>
            </a:r>
            <a:endParaRPr lang="en-US" sz="2400" dirty="0"/>
          </a:p>
        </p:txBody>
      </p:sp>
    </p:spTree>
    <p:extLst>
      <p:ext uri="{BB962C8B-B14F-4D97-AF65-F5344CB8AC3E}">
        <p14:creationId xmlns:p14="http://schemas.microsoft.com/office/powerpoint/2010/main" val="184419362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800"/>
            <a:ext cx="7772400" cy="1066800"/>
          </a:xfrm>
          <a:noFill/>
        </p:spPr>
        <p:txBody>
          <a:bodyPr/>
          <a:lstStyle/>
          <a:p>
            <a:r>
              <a:rPr lang="en-US" dirty="0"/>
              <a:t>May 2023 AIML TIG Closing Report</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2023-01-19</a:t>
            </a:r>
          </a:p>
        </p:txBody>
      </p:sp>
      <p:graphicFrame>
        <p:nvGraphicFramePr>
          <p:cNvPr id="1026" name="Object 11"/>
          <p:cNvGraphicFramePr>
            <a:graphicFrameLocks noChangeAspect="1"/>
          </p:cNvGraphicFramePr>
          <p:nvPr>
            <p:extLst>
              <p:ext uri="{D42A27DB-BD31-4B8C-83A1-F6EECF244321}">
                <p14:modId xmlns:p14="http://schemas.microsoft.com/office/powerpoint/2010/main" val="3873024517"/>
              </p:ext>
            </p:extLst>
          </p:nvPr>
        </p:nvGraphicFramePr>
        <p:xfrm>
          <a:off x="2071688" y="2357438"/>
          <a:ext cx="8559800" cy="1190625"/>
        </p:xfrm>
        <a:graphic>
          <a:graphicData uri="http://schemas.openxmlformats.org/presentationml/2006/ole">
            <mc:AlternateContent xmlns:mc="http://schemas.openxmlformats.org/markup-compatibility/2006">
              <mc:Choice xmlns:v="urn:schemas-microsoft-com:vml" Requires="v">
                <p:oleObj name="Document" r:id="rId3" imgW="8534348" imgH="1182309" progId="Word.Document.8">
                  <p:embed/>
                </p:oleObj>
              </mc:Choice>
              <mc:Fallback>
                <p:oleObj name="Document" r:id="rId3" imgW="8534348" imgH="1182309" progId="Word.Document.8">
                  <p:embed/>
                  <p:pic>
                    <p:nvPicPr>
                      <p:cNvPr id="1026" name="Object 11"/>
                      <p:cNvPicPr>
                        <a:picLocks noChangeAspect="1" noChangeArrowheads="1"/>
                      </p:cNvPicPr>
                      <p:nvPr/>
                    </p:nvPicPr>
                    <p:blipFill>
                      <a:blip r:embed="rId4"/>
                      <a:srcRect/>
                      <a:stretch>
                        <a:fillRect/>
                      </a:stretch>
                    </p:blipFill>
                    <p:spPr bwMode="auto">
                      <a:xfrm>
                        <a:off x="2071688" y="2357438"/>
                        <a:ext cx="8559800" cy="11906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dirty="0"/>
              <a:t>Authors:</a:t>
            </a:r>
          </a:p>
        </p:txBody>
      </p:sp>
      <p:sp>
        <p:nvSpPr>
          <p:cNvPr id="3" name="Footer Placeholder 2">
            <a:extLst>
              <a:ext uri="{FF2B5EF4-FFF2-40B4-BE49-F238E27FC236}">
                <a16:creationId xmlns:a16="http://schemas.microsoft.com/office/drawing/2014/main" id="{D5816F57-5A65-212C-F811-AC9A5E76DD8B}"/>
              </a:ext>
            </a:extLst>
          </p:cNvPr>
          <p:cNvSpPr>
            <a:spLocks noGrp="1"/>
          </p:cNvSpPr>
          <p:nvPr>
            <p:ph type="ftr" idx="14"/>
          </p:nvPr>
        </p:nvSpPr>
        <p:spPr/>
        <p:txBody>
          <a:bodyPr/>
          <a:lstStyle/>
          <a:p>
            <a:r>
              <a:rPr lang="en-GB"/>
              <a:t>Xiaofei Wang, InterDigital</a:t>
            </a:r>
            <a:endParaRPr lang="en-GB" dirty="0"/>
          </a:p>
        </p:txBody>
      </p:sp>
      <p:sp>
        <p:nvSpPr>
          <p:cNvPr id="4" name="Slide Number Placeholder 3">
            <a:extLst>
              <a:ext uri="{FF2B5EF4-FFF2-40B4-BE49-F238E27FC236}">
                <a16:creationId xmlns:a16="http://schemas.microsoft.com/office/drawing/2014/main" id="{16CB6343-5304-7766-C5DF-48C9FFFB55B0}"/>
              </a:ext>
            </a:extLst>
          </p:cNvPr>
          <p:cNvSpPr>
            <a:spLocks noGrp="1"/>
          </p:cNvSpPr>
          <p:nvPr>
            <p:ph type="sldNum" idx="12"/>
          </p:nvPr>
        </p:nvSpPr>
        <p:spPr/>
        <p:txBody>
          <a:bodyPr/>
          <a:lstStyle/>
          <a:p>
            <a:r>
              <a:rPr lang="en-GB"/>
              <a:t>Slide </a:t>
            </a:r>
            <a:fld id="{440F5867-744E-4AA6-B0ED-4C44D2DFBB7B}" type="slidenum">
              <a:rPr lang="en-GB" smtClean="0"/>
              <a:pPr/>
              <a:t>74</a:t>
            </a:fld>
            <a:endParaRPr lang="en-GB" dirty="0"/>
          </a:p>
        </p:txBody>
      </p:sp>
      <p:sp>
        <p:nvSpPr>
          <p:cNvPr id="5" name="Date Placeholder 4">
            <a:extLst>
              <a:ext uri="{FF2B5EF4-FFF2-40B4-BE49-F238E27FC236}">
                <a16:creationId xmlns:a16="http://schemas.microsoft.com/office/drawing/2014/main" id="{25163864-BC32-A70A-9FA3-ABE6021FCB65}"/>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118364410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a:extLst>
              <a:ext uri="{FF2B5EF4-FFF2-40B4-BE49-F238E27FC236}">
                <a16:creationId xmlns:a16="http://schemas.microsoft.com/office/drawing/2014/main" id="{76ED1CA6-1028-934D-8519-967EB5D70F93}"/>
              </a:ext>
            </a:extLst>
          </p:cNvPr>
          <p:cNvSpPr>
            <a:spLocks noGrp="1" noChangeArrowheads="1"/>
          </p:cNvSpPr>
          <p:nvPr>
            <p:ph type="title"/>
          </p:nvPr>
        </p:nvSpPr>
        <p:spPr/>
        <p:txBody>
          <a:bodyPr/>
          <a:lstStyle/>
          <a:p>
            <a:r>
              <a:rPr lang="en-GB" altLang="en-US" dirty="0"/>
              <a:t>Abstract</a:t>
            </a:r>
          </a:p>
        </p:txBody>
      </p:sp>
      <p:sp>
        <p:nvSpPr>
          <p:cNvPr id="17413" name="Rectangle 3">
            <a:extLst>
              <a:ext uri="{FF2B5EF4-FFF2-40B4-BE49-F238E27FC236}">
                <a16:creationId xmlns:a16="http://schemas.microsoft.com/office/drawing/2014/main" id="{C2334348-7D14-5567-9887-24899B21D490}"/>
              </a:ext>
            </a:extLst>
          </p:cNvPr>
          <p:cNvSpPr>
            <a:spLocks noGrp="1" noChangeArrowheads="1"/>
          </p:cNvSpPr>
          <p:nvPr>
            <p:ph type="body" idx="1"/>
          </p:nvPr>
        </p:nvSpPr>
        <p:spPr/>
        <p:txBody>
          <a:bodyPr/>
          <a:lstStyle/>
          <a:p>
            <a:pPr marL="0" indent="0">
              <a:buNone/>
            </a:pPr>
            <a:r>
              <a:rPr lang="en-GB" altLang="en-US" sz="2800" dirty="0"/>
              <a:t>Closing report for the AIML TIG for May 2023</a:t>
            </a:r>
          </a:p>
        </p:txBody>
      </p:sp>
      <p:sp>
        <p:nvSpPr>
          <p:cNvPr id="2" name="Footer Placeholder 1">
            <a:extLst>
              <a:ext uri="{FF2B5EF4-FFF2-40B4-BE49-F238E27FC236}">
                <a16:creationId xmlns:a16="http://schemas.microsoft.com/office/drawing/2014/main" id="{4C824461-B3EE-8874-09A0-BD28DB867548}"/>
              </a:ext>
            </a:extLst>
          </p:cNvPr>
          <p:cNvSpPr>
            <a:spLocks noGrp="1"/>
          </p:cNvSpPr>
          <p:nvPr>
            <p:ph type="ftr" idx="14"/>
          </p:nvPr>
        </p:nvSpPr>
        <p:spPr/>
        <p:txBody>
          <a:bodyPr/>
          <a:lstStyle/>
          <a:p>
            <a:r>
              <a:rPr lang="en-GB"/>
              <a:t>Xiaofei Wang, InterDigital</a:t>
            </a:r>
            <a:endParaRPr lang="en-GB" dirty="0"/>
          </a:p>
        </p:txBody>
      </p:sp>
      <p:sp>
        <p:nvSpPr>
          <p:cNvPr id="3" name="Slide Number Placeholder 2">
            <a:extLst>
              <a:ext uri="{FF2B5EF4-FFF2-40B4-BE49-F238E27FC236}">
                <a16:creationId xmlns:a16="http://schemas.microsoft.com/office/drawing/2014/main" id="{E570468D-E3BA-ACB3-F978-66FF5DD8DA72}"/>
              </a:ext>
            </a:extLst>
          </p:cNvPr>
          <p:cNvSpPr>
            <a:spLocks noGrp="1"/>
          </p:cNvSpPr>
          <p:nvPr>
            <p:ph type="sldNum" idx="12"/>
          </p:nvPr>
        </p:nvSpPr>
        <p:spPr/>
        <p:txBody>
          <a:bodyPr/>
          <a:lstStyle/>
          <a:p>
            <a:r>
              <a:rPr lang="en-GB"/>
              <a:t>Slide </a:t>
            </a:r>
            <a:fld id="{440F5867-744E-4AA6-B0ED-4C44D2DFBB7B}" type="slidenum">
              <a:rPr lang="en-GB" smtClean="0"/>
              <a:pPr/>
              <a:t>75</a:t>
            </a:fld>
            <a:endParaRPr lang="en-GB" dirty="0"/>
          </a:p>
        </p:txBody>
      </p:sp>
      <p:sp>
        <p:nvSpPr>
          <p:cNvPr id="4" name="Date Placeholder 3">
            <a:extLst>
              <a:ext uri="{FF2B5EF4-FFF2-40B4-BE49-F238E27FC236}">
                <a16:creationId xmlns:a16="http://schemas.microsoft.com/office/drawing/2014/main" id="{F92CF3BE-A6E7-3A0C-11CD-E07C16594C3B}"/>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155974742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914400" y="1905000"/>
            <a:ext cx="10363200" cy="4114800"/>
          </a:xfrm>
        </p:spPr>
        <p:txBody>
          <a:bodyPr/>
          <a:lstStyle/>
          <a:p>
            <a:pPr marL="342900" lvl="1" indent="-342900">
              <a:lnSpc>
                <a:spcPct val="90000"/>
              </a:lnSpc>
              <a:buChar char="•"/>
            </a:pPr>
            <a:r>
              <a:rPr lang="en-US" sz="2400" b="1" dirty="0">
                <a:ea typeface="+mn-ea"/>
                <a:cs typeface="+mn-cs"/>
              </a:rPr>
              <a:t>3 meeting slots</a:t>
            </a:r>
          </a:p>
          <a:p>
            <a:pPr marL="685800" lvl="2" indent="-342900">
              <a:lnSpc>
                <a:spcPct val="90000"/>
              </a:lnSpc>
            </a:pPr>
            <a:r>
              <a:rPr lang="en-US" sz="2000" dirty="0"/>
              <a:t>Monday AM2</a:t>
            </a:r>
          </a:p>
          <a:p>
            <a:pPr marL="685800" lvl="2" indent="-342900">
              <a:lnSpc>
                <a:spcPct val="90000"/>
              </a:lnSpc>
            </a:pPr>
            <a:r>
              <a:rPr lang="en-US" sz="2000" dirty="0"/>
              <a:t>Wednesday AM2</a:t>
            </a:r>
          </a:p>
          <a:p>
            <a:pPr marL="685800" lvl="2" indent="-342900">
              <a:lnSpc>
                <a:spcPct val="90000"/>
              </a:lnSpc>
            </a:pPr>
            <a:r>
              <a:rPr lang="en-US" sz="2000" dirty="0"/>
              <a:t>Thursday AM1</a:t>
            </a:r>
          </a:p>
          <a:p>
            <a:pPr marL="685800" lvl="2" indent="-342900">
              <a:lnSpc>
                <a:spcPct val="90000"/>
              </a:lnSpc>
            </a:pPr>
            <a:r>
              <a:rPr lang="en-US" sz="2000" dirty="0"/>
              <a:t>Agenda: 11-23/550r6</a:t>
            </a:r>
          </a:p>
          <a:p>
            <a:pPr marL="342900" lvl="2" indent="0">
              <a:lnSpc>
                <a:spcPct val="90000"/>
              </a:lnSpc>
              <a:buNone/>
            </a:pPr>
            <a:endParaRPr lang="en-US" sz="2000" dirty="0"/>
          </a:p>
          <a:p>
            <a:pPr marL="342900" lvl="1" indent="-342900">
              <a:lnSpc>
                <a:spcPct val="90000"/>
              </a:lnSpc>
              <a:buChar char="•"/>
            </a:pPr>
            <a:r>
              <a:rPr lang="en-US" sz="2400" b="1" dirty="0">
                <a:ea typeface="+mn-ea"/>
                <a:cs typeface="+mn-cs"/>
              </a:rPr>
              <a:t>AIML TIG discussed on contribution to the UHR SG</a:t>
            </a:r>
          </a:p>
          <a:p>
            <a:pPr marL="685800" lvl="2" indent="-342900">
              <a:lnSpc>
                <a:spcPct val="90000"/>
              </a:lnSpc>
            </a:pPr>
            <a:r>
              <a:rPr lang="en-US" sz="2000" dirty="0"/>
              <a:t>Chair will submit a contribution to UHR SG for July 2023 meeting session</a:t>
            </a:r>
          </a:p>
          <a:p>
            <a:pPr marL="1028700" lvl="3" indent="-342900">
              <a:lnSpc>
                <a:spcPct val="90000"/>
              </a:lnSpc>
            </a:pPr>
            <a:r>
              <a:rPr lang="en-US" sz="2000" dirty="0"/>
              <a:t>Similar to the AIML TIG Status report presented to 802.11 WG in Jan 2023</a:t>
            </a:r>
          </a:p>
          <a:p>
            <a:pPr marL="1028700" lvl="3" indent="-342900">
              <a:lnSpc>
                <a:spcPct val="90000"/>
              </a:lnSpc>
            </a:pPr>
            <a:r>
              <a:rPr lang="en-US" sz="2000" dirty="0"/>
              <a:t>Will conduct straw poll to poll the interests of UHR SG members on particular use cases</a:t>
            </a:r>
          </a:p>
          <a:p>
            <a:pPr marL="685800" lvl="2" indent="-342900">
              <a:lnSpc>
                <a:spcPct val="90000"/>
              </a:lnSpc>
            </a:pPr>
            <a:r>
              <a:rPr lang="en-US" sz="2000" dirty="0"/>
              <a:t>Will discuss the next steps of the AIML TIG based on the outcome</a:t>
            </a:r>
          </a:p>
          <a:p>
            <a:pPr marL="342900" lvl="1" indent="-342900">
              <a:lnSpc>
                <a:spcPct val="90000"/>
              </a:lnSpc>
              <a:buChar char="•"/>
            </a:pPr>
            <a:endParaRPr lang="en-US" dirty="0"/>
          </a:p>
          <a:p>
            <a:pPr marL="457200" lvl="1" indent="0">
              <a:lnSpc>
                <a:spcPct val="90000"/>
              </a:lnSpc>
              <a:buNone/>
            </a:pPr>
            <a:endParaRPr lang="en-US" dirty="0"/>
          </a:p>
          <a:p>
            <a:pPr>
              <a:lnSpc>
                <a:spcPct val="90000"/>
              </a:lnSpc>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937F0822-DA13-F8F5-65DB-C129CFA1C66C}"/>
              </a:ext>
            </a:extLst>
          </p:cNvPr>
          <p:cNvSpPr>
            <a:spLocks noGrp="1"/>
          </p:cNvSpPr>
          <p:nvPr>
            <p:ph type="ftr" sz="quarter" idx="11"/>
          </p:nvPr>
        </p:nvSpPr>
        <p:spPr/>
        <p:txBody>
          <a:bodyPr/>
          <a:lstStyle/>
          <a:p>
            <a:pPr>
              <a:defRPr/>
            </a:pPr>
            <a:r>
              <a:rPr lang="en-US"/>
              <a:t>Xiaofei Wang, InterDigital</a:t>
            </a:r>
            <a:endParaRPr lang="en-US" dirty="0"/>
          </a:p>
        </p:txBody>
      </p:sp>
      <p:sp>
        <p:nvSpPr>
          <p:cNvPr id="4" name="Slide Number Placeholder 3">
            <a:extLst>
              <a:ext uri="{FF2B5EF4-FFF2-40B4-BE49-F238E27FC236}">
                <a16:creationId xmlns:a16="http://schemas.microsoft.com/office/drawing/2014/main" id="{C459B5C2-9C93-B0D3-DCE6-038A90991D26}"/>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76</a:t>
            </a:fld>
            <a:endParaRPr lang="en-US" dirty="0"/>
          </a:p>
        </p:txBody>
      </p:sp>
      <p:sp>
        <p:nvSpPr>
          <p:cNvPr id="5" name="Date Placeholder 4">
            <a:extLst>
              <a:ext uri="{FF2B5EF4-FFF2-40B4-BE49-F238E27FC236}">
                <a16:creationId xmlns:a16="http://schemas.microsoft.com/office/drawing/2014/main" id="{396C9098-0C6F-8BC9-30A5-30ED7390AD36}"/>
              </a:ext>
            </a:extLst>
          </p:cNvPr>
          <p:cNvSpPr>
            <a:spLocks noGrp="1"/>
          </p:cNvSpPr>
          <p:nvPr>
            <p:ph type="dt" sz="half" idx="10"/>
          </p:nvPr>
        </p:nvSpPr>
        <p:spPr/>
        <p:txBody>
          <a:bodyPr/>
          <a:lstStyle/>
          <a:p>
            <a:pPr>
              <a:defRPr/>
            </a:pPr>
            <a:r>
              <a:rPr lang="en-US"/>
              <a:t>May 2023</a:t>
            </a:r>
            <a:endParaRPr lang="en-US" dirty="0"/>
          </a:p>
        </p:txBody>
      </p:sp>
    </p:spTree>
    <p:extLst>
      <p:ext uri="{BB962C8B-B14F-4D97-AF65-F5344CB8AC3E}">
        <p14:creationId xmlns:p14="http://schemas.microsoft.com/office/powerpoint/2010/main" val="152177798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914400" y="1905000"/>
            <a:ext cx="10363200" cy="4114800"/>
          </a:xfrm>
        </p:spPr>
        <p:txBody>
          <a:bodyPr/>
          <a:lstStyle/>
          <a:p>
            <a:pPr marL="342900" lvl="1" indent="-342900">
              <a:lnSpc>
                <a:spcPct val="90000"/>
              </a:lnSpc>
              <a:buChar char="•"/>
            </a:pPr>
            <a:r>
              <a:rPr lang="en-US" sz="2400" b="1" dirty="0">
                <a:ea typeface="+mn-ea"/>
                <a:cs typeface="+mn-cs"/>
              </a:rPr>
              <a:t>10 technical contributions</a:t>
            </a:r>
          </a:p>
          <a:p>
            <a:pPr marL="685800" lvl="2" indent="-342900">
              <a:lnSpc>
                <a:spcPct val="90000"/>
              </a:lnSpc>
            </a:pPr>
            <a:r>
              <a:rPr lang="en-US" sz="2000" dirty="0"/>
              <a:t>4 technical report draft proposals</a:t>
            </a:r>
          </a:p>
          <a:p>
            <a:pPr marL="685800" lvl="2" indent="-342900">
              <a:lnSpc>
                <a:spcPct val="90000"/>
              </a:lnSpc>
            </a:pPr>
            <a:r>
              <a:rPr lang="en-US" sz="2000" dirty="0"/>
              <a:t>1 new use case: may be merged into existing use case</a:t>
            </a:r>
          </a:p>
          <a:p>
            <a:pPr marL="685800" lvl="2" indent="-342900">
              <a:lnSpc>
                <a:spcPct val="90000"/>
              </a:lnSpc>
            </a:pPr>
            <a:r>
              <a:rPr lang="en-US" sz="2000" dirty="0"/>
              <a:t>3 additional technical contribution on AIML-based CSI compression</a:t>
            </a:r>
          </a:p>
          <a:p>
            <a:pPr marL="685800" lvl="2" indent="-342900">
              <a:lnSpc>
                <a:spcPct val="90000"/>
              </a:lnSpc>
            </a:pPr>
            <a:r>
              <a:rPr lang="en-US" sz="2000" dirty="0"/>
              <a:t>2 additional technical contribution on AIML model sharing use case</a:t>
            </a:r>
          </a:p>
          <a:p>
            <a:pPr marL="342900" lvl="2" indent="0">
              <a:lnSpc>
                <a:spcPct val="90000"/>
              </a:lnSpc>
              <a:buNone/>
            </a:pPr>
            <a:endParaRPr lang="en-US" dirty="0"/>
          </a:p>
          <a:p>
            <a:pPr>
              <a:lnSpc>
                <a:spcPct val="90000"/>
              </a:lnSpc>
            </a:pPr>
            <a:r>
              <a:rPr lang="en-US" sz="2400" b="1" dirty="0">
                <a:ea typeface="+mn-ea"/>
                <a:cs typeface="+mn-cs"/>
              </a:rPr>
              <a:t>Use case 4 of AIML-based Roaming Enhancement has been approved and integrated into the AIML TIG technical report</a:t>
            </a:r>
          </a:p>
          <a:p>
            <a:pPr lvl="1">
              <a:lnSpc>
                <a:spcPct val="90000"/>
              </a:lnSpc>
            </a:pPr>
            <a:r>
              <a:rPr lang="en-US" b="1" dirty="0">
                <a:ea typeface="+mn-ea"/>
                <a:cs typeface="+mn-cs"/>
              </a:rPr>
              <a:t>Technical report draft: 11-22/987r7 now contains 4 use cases:</a:t>
            </a:r>
          </a:p>
          <a:p>
            <a:pPr marL="1314450" lvl="2" indent="-457200">
              <a:lnSpc>
                <a:spcPct val="90000"/>
              </a:lnSpc>
              <a:buFont typeface="+mj-lt"/>
              <a:buAutoNum type="arabicPeriod"/>
            </a:pPr>
            <a:r>
              <a:rPr lang="en-US" sz="2000" dirty="0"/>
              <a:t>AIML-based CSI Compression</a:t>
            </a:r>
          </a:p>
          <a:p>
            <a:pPr marL="1314450" lvl="2" indent="-457200">
              <a:lnSpc>
                <a:spcPct val="90000"/>
              </a:lnSpc>
              <a:buFont typeface="+mj-lt"/>
              <a:buAutoNum type="arabicPeriod"/>
            </a:pPr>
            <a:r>
              <a:rPr lang="en-US" sz="2000" dirty="0"/>
              <a:t>AIML-based channel access</a:t>
            </a:r>
          </a:p>
          <a:p>
            <a:pPr marL="1314450" lvl="2" indent="-457200">
              <a:lnSpc>
                <a:spcPct val="90000"/>
              </a:lnSpc>
              <a:buFont typeface="+mj-lt"/>
              <a:buAutoNum type="arabicPeriod"/>
            </a:pPr>
            <a:r>
              <a:rPr lang="en-US" sz="2000" dirty="0"/>
              <a:t>AIML Model sharing</a:t>
            </a:r>
          </a:p>
          <a:p>
            <a:pPr marL="1314450" lvl="2" indent="-457200">
              <a:lnSpc>
                <a:spcPct val="90000"/>
              </a:lnSpc>
              <a:buFont typeface="+mj-lt"/>
              <a:buAutoNum type="arabicPeriod"/>
            </a:pPr>
            <a:r>
              <a:rPr lang="en-US" sz="2000" dirty="0"/>
              <a:t>AIML-based roaming enhancement</a:t>
            </a:r>
          </a:p>
          <a:p>
            <a:pPr>
              <a:lnSpc>
                <a:spcPct val="90000"/>
              </a:lnSpc>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8E6061E1-24CA-8BCB-ADF6-7295586E813A}"/>
              </a:ext>
            </a:extLst>
          </p:cNvPr>
          <p:cNvSpPr>
            <a:spLocks noGrp="1"/>
          </p:cNvSpPr>
          <p:nvPr>
            <p:ph type="ftr" sz="quarter" idx="11"/>
          </p:nvPr>
        </p:nvSpPr>
        <p:spPr/>
        <p:txBody>
          <a:bodyPr/>
          <a:lstStyle/>
          <a:p>
            <a:pPr>
              <a:defRPr/>
            </a:pPr>
            <a:r>
              <a:rPr lang="en-US"/>
              <a:t>Xiaofei Wang, InterDigital</a:t>
            </a:r>
            <a:endParaRPr lang="en-US" dirty="0"/>
          </a:p>
        </p:txBody>
      </p:sp>
      <p:sp>
        <p:nvSpPr>
          <p:cNvPr id="4" name="Slide Number Placeholder 3">
            <a:extLst>
              <a:ext uri="{FF2B5EF4-FFF2-40B4-BE49-F238E27FC236}">
                <a16:creationId xmlns:a16="http://schemas.microsoft.com/office/drawing/2014/main" id="{000F45F7-250C-8AFC-C0E0-C0D707FAC38D}"/>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77</a:t>
            </a:fld>
            <a:endParaRPr lang="en-US" dirty="0"/>
          </a:p>
        </p:txBody>
      </p:sp>
      <p:sp>
        <p:nvSpPr>
          <p:cNvPr id="5" name="Date Placeholder 4">
            <a:extLst>
              <a:ext uri="{FF2B5EF4-FFF2-40B4-BE49-F238E27FC236}">
                <a16:creationId xmlns:a16="http://schemas.microsoft.com/office/drawing/2014/main" id="{2F95F924-402D-A50D-6D2C-B9FE99F9F4DA}"/>
              </a:ext>
            </a:extLst>
          </p:cNvPr>
          <p:cNvSpPr>
            <a:spLocks noGrp="1"/>
          </p:cNvSpPr>
          <p:nvPr>
            <p:ph type="dt" sz="half" idx="10"/>
          </p:nvPr>
        </p:nvSpPr>
        <p:spPr/>
        <p:txBody>
          <a:bodyPr/>
          <a:lstStyle/>
          <a:p>
            <a:pPr>
              <a:defRPr/>
            </a:pPr>
            <a:r>
              <a:rPr lang="en-US"/>
              <a:t>May 2023</a:t>
            </a:r>
            <a:endParaRPr lang="en-US" dirty="0"/>
          </a:p>
        </p:txBody>
      </p:sp>
    </p:spTree>
    <p:extLst>
      <p:ext uri="{BB962C8B-B14F-4D97-AF65-F5344CB8AC3E}">
        <p14:creationId xmlns:p14="http://schemas.microsoft.com/office/powerpoint/2010/main" val="313146771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CC6D9C-231E-4010-9950-661F4D83FA2C}"/>
              </a:ext>
            </a:extLst>
          </p:cNvPr>
          <p:cNvSpPr>
            <a:spLocks noGrp="1"/>
          </p:cNvSpPr>
          <p:nvPr>
            <p:ph idx="1"/>
          </p:nvPr>
        </p:nvSpPr>
        <p:spPr/>
        <p:txBody>
          <a:bodyPr/>
          <a:lstStyle/>
          <a:p>
            <a:pPr>
              <a:lnSpc>
                <a:spcPct val="90000"/>
              </a:lnSpc>
            </a:pPr>
            <a:r>
              <a:rPr lang="en-US" dirty="0"/>
              <a:t>3 Teleconferences on Tuesdays announced on the reflector: </a:t>
            </a:r>
          </a:p>
          <a:p>
            <a:pPr lvl="1">
              <a:lnSpc>
                <a:spcPct val="80000"/>
              </a:lnSpc>
            </a:pPr>
            <a:r>
              <a:rPr lang="en-US" altLang="en-US" b="1" dirty="0"/>
              <a:t>May 30, 2023 at 10 am -- 11:30 am ET</a:t>
            </a:r>
          </a:p>
          <a:p>
            <a:pPr lvl="1">
              <a:lnSpc>
                <a:spcPct val="80000"/>
              </a:lnSpc>
            </a:pPr>
            <a:r>
              <a:rPr lang="en-US" altLang="en-US" b="1" dirty="0"/>
              <a:t>June 13, 2023 at 10 am – 11:30 am ET</a:t>
            </a:r>
          </a:p>
          <a:p>
            <a:pPr lvl="1">
              <a:lnSpc>
                <a:spcPct val="80000"/>
              </a:lnSpc>
            </a:pPr>
            <a:r>
              <a:rPr lang="en-US" altLang="en-US" b="1" dirty="0"/>
              <a:t>June 27, 2023 at 10 am – 11:30 am ET</a:t>
            </a:r>
          </a:p>
          <a:p>
            <a:pPr marL="457200" lvl="1" indent="0">
              <a:lnSpc>
                <a:spcPct val="90000"/>
              </a:lnSpc>
              <a:buNone/>
            </a:pPr>
            <a:endParaRPr lang="en-US" kern="0" dirty="0"/>
          </a:p>
          <a:p>
            <a:pPr>
              <a:lnSpc>
                <a:spcPct val="90000"/>
              </a:lnSpc>
            </a:pPr>
            <a:endParaRPr lang="en-US" kern="0" dirty="0"/>
          </a:p>
          <a:p>
            <a:pPr>
              <a:lnSpc>
                <a:spcPct val="90000"/>
              </a:lnSpc>
            </a:pPr>
            <a:r>
              <a:rPr lang="en-US" kern="0" dirty="0"/>
              <a:t>Continue with technical presentations</a:t>
            </a:r>
          </a:p>
          <a:p>
            <a:pPr lvl="1">
              <a:lnSpc>
                <a:spcPct val="90000"/>
              </a:lnSpc>
            </a:pPr>
            <a:r>
              <a:rPr lang="en-US" dirty="0"/>
              <a:t>Use cases and technical report presentations</a:t>
            </a:r>
          </a:p>
          <a:p>
            <a:pPr lvl="1">
              <a:lnSpc>
                <a:spcPct val="90000"/>
              </a:lnSpc>
            </a:pPr>
            <a:r>
              <a:rPr lang="en-US" dirty="0"/>
              <a:t>Conclusions and recommendations</a:t>
            </a:r>
          </a:p>
          <a:p>
            <a:pPr marL="457200" lvl="1" indent="0">
              <a:lnSpc>
                <a:spcPct val="90000"/>
              </a:lnSpc>
              <a:buNone/>
            </a:pPr>
            <a:endParaRPr lang="en-US" kern="0" dirty="0"/>
          </a:p>
        </p:txBody>
      </p:sp>
      <p:sp>
        <p:nvSpPr>
          <p:cNvPr id="5125" name="Rectangle 2"/>
          <p:cNvSpPr>
            <a:spLocks noGrp="1" noChangeArrowheads="1"/>
          </p:cNvSpPr>
          <p:nvPr>
            <p:ph type="title"/>
          </p:nvPr>
        </p:nvSpPr>
        <p:spPr/>
        <p:txBody>
          <a:bodyPr/>
          <a:lstStyle/>
          <a:p>
            <a:r>
              <a:rPr lang="en-US" dirty="0"/>
              <a:t>Plans for July 2023</a:t>
            </a:r>
          </a:p>
        </p:txBody>
      </p:sp>
      <p:sp>
        <p:nvSpPr>
          <p:cNvPr id="3" name="Footer Placeholder 2">
            <a:extLst>
              <a:ext uri="{FF2B5EF4-FFF2-40B4-BE49-F238E27FC236}">
                <a16:creationId xmlns:a16="http://schemas.microsoft.com/office/drawing/2014/main" id="{EC8B7383-BC39-8745-4CCD-EE957D52A7EC}"/>
              </a:ext>
            </a:extLst>
          </p:cNvPr>
          <p:cNvSpPr>
            <a:spLocks noGrp="1"/>
          </p:cNvSpPr>
          <p:nvPr>
            <p:ph type="ftr" sz="quarter" idx="11"/>
          </p:nvPr>
        </p:nvSpPr>
        <p:spPr/>
        <p:txBody>
          <a:bodyPr/>
          <a:lstStyle/>
          <a:p>
            <a:pPr>
              <a:defRPr/>
            </a:pPr>
            <a:r>
              <a:rPr lang="en-US"/>
              <a:t>Xiaofei Wang, InterDigital</a:t>
            </a:r>
            <a:endParaRPr lang="en-US" dirty="0"/>
          </a:p>
        </p:txBody>
      </p:sp>
      <p:sp>
        <p:nvSpPr>
          <p:cNvPr id="5" name="Slide Number Placeholder 4">
            <a:extLst>
              <a:ext uri="{FF2B5EF4-FFF2-40B4-BE49-F238E27FC236}">
                <a16:creationId xmlns:a16="http://schemas.microsoft.com/office/drawing/2014/main" id="{8C711303-B6A1-FCEB-A7F4-1C5E6740542B}"/>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78</a:t>
            </a:fld>
            <a:endParaRPr lang="en-US" dirty="0"/>
          </a:p>
        </p:txBody>
      </p:sp>
      <p:sp>
        <p:nvSpPr>
          <p:cNvPr id="6" name="Date Placeholder 5">
            <a:extLst>
              <a:ext uri="{FF2B5EF4-FFF2-40B4-BE49-F238E27FC236}">
                <a16:creationId xmlns:a16="http://schemas.microsoft.com/office/drawing/2014/main" id="{66F9990D-C93C-1119-D517-6084E458B108}"/>
              </a:ext>
            </a:extLst>
          </p:cNvPr>
          <p:cNvSpPr>
            <a:spLocks noGrp="1"/>
          </p:cNvSpPr>
          <p:nvPr>
            <p:ph type="dt" sz="half" idx="10"/>
          </p:nvPr>
        </p:nvSpPr>
        <p:spPr/>
        <p:txBody>
          <a:bodyPr/>
          <a:lstStyle/>
          <a:p>
            <a:pPr>
              <a:defRPr/>
            </a:pPr>
            <a:r>
              <a:rPr lang="en-US"/>
              <a:t>May 2023</a:t>
            </a:r>
            <a:endParaRPr lang="en-US" dirty="0"/>
          </a:p>
        </p:txBody>
      </p:sp>
    </p:spTree>
    <p:extLst>
      <p:ext uri="{BB962C8B-B14F-4D97-AF65-F5344CB8AC3E}">
        <p14:creationId xmlns:p14="http://schemas.microsoft.com/office/powerpoint/2010/main" val="253558150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3D10358-1819-A459-E114-42E67C5CEF9E}"/>
              </a:ext>
            </a:extLst>
          </p:cNvPr>
          <p:cNvSpPr>
            <a:spLocks noGrp="1"/>
          </p:cNvSpPr>
          <p:nvPr>
            <p:ph type="title"/>
          </p:nvPr>
        </p:nvSpPr>
        <p:spPr/>
        <p:txBody>
          <a:bodyPr/>
          <a:lstStyle/>
          <a:p>
            <a:r>
              <a:rPr lang="en-US" dirty="0"/>
              <a:t>Internal Liaisons</a:t>
            </a:r>
          </a:p>
        </p:txBody>
      </p:sp>
      <p:sp>
        <p:nvSpPr>
          <p:cNvPr id="8" name="Text Placeholder 7">
            <a:extLst>
              <a:ext uri="{FF2B5EF4-FFF2-40B4-BE49-F238E27FC236}">
                <a16:creationId xmlns:a16="http://schemas.microsoft.com/office/drawing/2014/main" id="{7B52ED6F-B987-E4E3-189C-76CCF7127DC7}"/>
              </a:ext>
            </a:extLst>
          </p:cNvPr>
          <p:cNvSpPr>
            <a:spLocks noGrp="1"/>
          </p:cNvSpPr>
          <p:nvPr>
            <p:ph type="body" idx="1"/>
          </p:nvPr>
        </p:nvSpPr>
        <p:spPr/>
        <p:txBody>
          <a:bodyPr/>
          <a:lstStyle/>
          <a:p>
            <a:r>
              <a:rPr lang="en-US" dirty="0"/>
              <a:t>From Mid-Week Plenary</a:t>
            </a:r>
          </a:p>
        </p:txBody>
      </p:sp>
      <p:sp>
        <p:nvSpPr>
          <p:cNvPr id="4" name="Date Placeholder 3">
            <a:extLst>
              <a:ext uri="{FF2B5EF4-FFF2-40B4-BE49-F238E27FC236}">
                <a16:creationId xmlns:a16="http://schemas.microsoft.com/office/drawing/2014/main" id="{2A26A9D6-4167-DD6D-2EBB-FA9740FE9BDD}"/>
              </a:ext>
            </a:extLst>
          </p:cNvPr>
          <p:cNvSpPr>
            <a:spLocks noGrp="1"/>
          </p:cNvSpPr>
          <p:nvPr>
            <p:ph type="dt" idx="10"/>
          </p:nvPr>
        </p:nvSpPr>
        <p:spPr/>
        <p:txBody>
          <a:bodyPr/>
          <a:lstStyle/>
          <a:p>
            <a:pPr>
              <a:defRPr/>
            </a:pPr>
            <a:r>
              <a:rPr lang="en-US"/>
              <a:t>September 2022</a:t>
            </a:r>
            <a:endParaRPr lang="en-US" dirty="0"/>
          </a:p>
        </p:txBody>
      </p:sp>
      <p:sp>
        <p:nvSpPr>
          <p:cNvPr id="5" name="Footer Placeholder 4">
            <a:extLst>
              <a:ext uri="{FF2B5EF4-FFF2-40B4-BE49-F238E27FC236}">
                <a16:creationId xmlns:a16="http://schemas.microsoft.com/office/drawing/2014/main" id="{F3AFADBA-4729-D23C-0775-D04A09F9D245}"/>
              </a:ext>
            </a:extLst>
          </p:cNvPr>
          <p:cNvSpPr>
            <a:spLocks noGrp="1"/>
          </p:cNvSpPr>
          <p:nvPr>
            <p:ph type="ftr" idx="11"/>
          </p:nvPr>
        </p:nvSpPr>
        <p:spPr/>
        <p:txBody>
          <a:bodyPr/>
          <a:lstStyle/>
          <a:p>
            <a:pPr>
              <a:defRPr/>
            </a:pPr>
            <a:r>
              <a:rPr lang="en-US"/>
              <a:t>Xiaofei Wang (InterDigital)</a:t>
            </a:r>
            <a:endParaRPr lang="en-US" dirty="0"/>
          </a:p>
        </p:txBody>
      </p:sp>
      <p:sp>
        <p:nvSpPr>
          <p:cNvPr id="6" name="Slide Number Placeholder 5">
            <a:extLst>
              <a:ext uri="{FF2B5EF4-FFF2-40B4-BE49-F238E27FC236}">
                <a16:creationId xmlns:a16="http://schemas.microsoft.com/office/drawing/2014/main" id="{1FCA9530-7B31-DC3B-0EBB-18D4A8C80751}"/>
              </a:ext>
            </a:extLst>
          </p:cNvPr>
          <p:cNvSpPr>
            <a:spLocks noGrp="1"/>
          </p:cNvSpPr>
          <p:nvPr>
            <p:ph type="sldNum" idx="12"/>
          </p:nvPr>
        </p:nvSpPr>
        <p:spPr/>
        <p:txBody>
          <a:bodyPr/>
          <a:lstStyle/>
          <a:p>
            <a:pPr>
              <a:defRPr/>
            </a:pPr>
            <a:r>
              <a:rPr lang="en-US"/>
              <a:t>Slide </a:t>
            </a:r>
            <a:fld id="{C0237118-83BD-4B23-982E-CD5E6FF86FA7}" type="slidenum">
              <a:rPr lang="en-US" smtClean="0"/>
              <a:pPr>
                <a:defRPr/>
              </a:pPr>
              <a:t>79</a:t>
            </a:fld>
            <a:endParaRPr lang="en-US" dirty="0"/>
          </a:p>
        </p:txBody>
      </p:sp>
    </p:spTree>
    <p:extLst>
      <p:ext uri="{BB962C8B-B14F-4D97-AF65-F5344CB8AC3E}">
        <p14:creationId xmlns:p14="http://schemas.microsoft.com/office/powerpoint/2010/main" val="3084092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03CF-1292-F8F5-E66C-F015E21D6678}"/>
              </a:ext>
            </a:extLst>
          </p:cNvPr>
          <p:cNvSpPr>
            <a:spLocks noGrp="1"/>
          </p:cNvSpPr>
          <p:nvPr>
            <p:ph type="title"/>
          </p:nvPr>
        </p:nvSpPr>
        <p:spPr/>
        <p:txBody>
          <a:bodyPr/>
          <a:lstStyle/>
          <a:p>
            <a:r>
              <a:rPr lang="en-US" dirty="0"/>
              <a:t>Attendance by affiliation (May interim session)</a:t>
            </a:r>
          </a:p>
        </p:txBody>
      </p:sp>
      <p:pic>
        <p:nvPicPr>
          <p:cNvPr id="8" name="Content Placeholder 7">
            <a:extLst>
              <a:ext uri="{FF2B5EF4-FFF2-40B4-BE49-F238E27FC236}">
                <a16:creationId xmlns:a16="http://schemas.microsoft.com/office/drawing/2014/main" id="{BF52612E-5DF9-27E3-4E1C-7430CDB13DA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76400" y="1622278"/>
            <a:ext cx="8839199" cy="4830190"/>
          </a:xfrm>
        </p:spPr>
      </p:pic>
      <p:sp>
        <p:nvSpPr>
          <p:cNvPr id="4" name="Slide Number Placeholder 3">
            <a:extLst>
              <a:ext uri="{FF2B5EF4-FFF2-40B4-BE49-F238E27FC236}">
                <a16:creationId xmlns:a16="http://schemas.microsoft.com/office/drawing/2014/main" id="{F7121E83-A1F7-955F-7A67-7B854C1A25AE}"/>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
        <p:nvSpPr>
          <p:cNvPr id="5" name="Footer Placeholder 4">
            <a:extLst>
              <a:ext uri="{FF2B5EF4-FFF2-40B4-BE49-F238E27FC236}">
                <a16:creationId xmlns:a16="http://schemas.microsoft.com/office/drawing/2014/main" id="{F2CC7DBC-13A2-7DCE-7A42-7CB3806CAE97}"/>
              </a:ext>
            </a:extLst>
          </p:cNvPr>
          <p:cNvSpPr>
            <a:spLocks noGrp="1"/>
          </p:cNvSpPr>
          <p:nvPr>
            <p:ph type="ftr" idx="14"/>
          </p:nvPr>
        </p:nvSpPr>
        <p:spPr/>
        <p:txBody>
          <a:bodyPr/>
          <a:lstStyle/>
          <a:p>
            <a:r>
              <a:rPr lang="en-GB"/>
              <a:t>Robert Stacey (Intel)</a:t>
            </a:r>
            <a:endParaRPr lang="en-GB" dirty="0"/>
          </a:p>
        </p:txBody>
      </p:sp>
      <p:sp>
        <p:nvSpPr>
          <p:cNvPr id="6" name="Date Placeholder 5">
            <a:extLst>
              <a:ext uri="{FF2B5EF4-FFF2-40B4-BE49-F238E27FC236}">
                <a16:creationId xmlns:a16="http://schemas.microsoft.com/office/drawing/2014/main" id="{9F0EA8C8-6700-EE27-0DE8-92A010B33369}"/>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24199286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802.15 Liaison Report – May 2023</a:t>
            </a:r>
            <a:endParaRPr lang="en-GB" dirty="0"/>
          </a:p>
        </p:txBody>
      </p:sp>
      <p:sp>
        <p:nvSpPr>
          <p:cNvPr id="3074" name="Rectangle 2"/>
          <p:cNvSpPr>
            <a:spLocks noGrp="1" noChangeArrowheads="1"/>
          </p:cNvSpPr>
          <p:nvPr>
            <p:ph type="subTitle" idx="1"/>
          </p:nvPr>
        </p:nvSpPr>
        <p:spPr>
          <a:xfrm>
            <a:off x="1828800" y="1689856"/>
            <a:ext cx="8534400" cy="476250"/>
          </a:xfrm>
          <a:ln/>
        </p:spPr>
        <p:txBody>
          <a:bodyPr/>
          <a:lstStyle/>
          <a:p>
            <a:pP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2023-05-16</a:t>
            </a:r>
          </a:p>
        </p:txBody>
      </p:sp>
      <p:graphicFrame>
        <p:nvGraphicFramePr>
          <p:cNvPr id="3075" name="Object 3"/>
          <p:cNvGraphicFramePr>
            <a:graphicFrameLocks noChangeAspect="1"/>
          </p:cNvGraphicFramePr>
          <p:nvPr>
            <p:extLst>
              <p:ext uri="{D42A27DB-BD31-4B8C-83A1-F6EECF244321}">
                <p14:modId xmlns:p14="http://schemas.microsoft.com/office/powerpoint/2010/main" val="4177689740"/>
              </p:ext>
            </p:extLst>
          </p:nvPr>
        </p:nvGraphicFramePr>
        <p:xfrm>
          <a:off x="1001713" y="2408238"/>
          <a:ext cx="10493375" cy="2482850"/>
        </p:xfrm>
        <a:graphic>
          <a:graphicData uri="http://schemas.openxmlformats.org/presentationml/2006/ole">
            <mc:AlternateContent xmlns:mc="http://schemas.openxmlformats.org/markup-compatibility/2006">
              <mc:Choice xmlns:v="urn:schemas-microsoft-com:vml" Requires="v">
                <p:oleObj name="Document" r:id="rId3" imgW="10773432" imgH="2552498" progId="Word.Document.8">
                  <p:embed/>
                </p:oleObj>
              </mc:Choice>
              <mc:Fallback>
                <p:oleObj name="Document" r:id="rId3" imgW="10773432" imgH="2552498" progId="Word.Document.8">
                  <p:embed/>
                  <p:pic>
                    <p:nvPicPr>
                      <p:cNvPr id="3075" name="Object 3"/>
                      <p:cNvPicPr>
                        <a:picLocks noChangeAspect="1" noChangeArrowheads="1"/>
                      </p:cNvPicPr>
                      <p:nvPr/>
                    </p:nvPicPr>
                    <p:blipFill>
                      <a:blip r:embed="rId4"/>
                      <a:srcRect/>
                      <a:stretch>
                        <a:fillRect/>
                      </a:stretch>
                    </p:blipFill>
                    <p:spPr bwMode="auto">
                      <a:xfrm>
                        <a:off x="1001713" y="2408238"/>
                        <a:ext cx="10493375" cy="2482850"/>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FC6167F5-8613-FBB6-0B2C-C82C345C543B}"/>
              </a:ext>
            </a:extLst>
          </p:cNvPr>
          <p:cNvSpPr>
            <a:spLocks noGrp="1"/>
          </p:cNvSpPr>
          <p:nvPr>
            <p:ph type="ftr" idx="11"/>
          </p:nvPr>
        </p:nvSpPr>
        <p:spPr/>
        <p:txBody>
          <a:bodyPr/>
          <a:lstStyle/>
          <a:p>
            <a:r>
              <a:rPr lang="en-GB"/>
              <a:t>Jonathan Segev, Intel</a:t>
            </a:r>
          </a:p>
        </p:txBody>
      </p:sp>
      <p:sp>
        <p:nvSpPr>
          <p:cNvPr id="3" name="Slide Number Placeholder 2">
            <a:extLst>
              <a:ext uri="{FF2B5EF4-FFF2-40B4-BE49-F238E27FC236}">
                <a16:creationId xmlns:a16="http://schemas.microsoft.com/office/drawing/2014/main" id="{B2EB4790-4FBD-6C91-0609-45119C0165FA}"/>
              </a:ext>
            </a:extLst>
          </p:cNvPr>
          <p:cNvSpPr>
            <a:spLocks noGrp="1"/>
          </p:cNvSpPr>
          <p:nvPr>
            <p:ph type="sldNum" idx="12"/>
          </p:nvPr>
        </p:nvSpPr>
        <p:spPr/>
        <p:txBody>
          <a:bodyPr/>
          <a:lstStyle/>
          <a:p>
            <a:r>
              <a:rPr lang="en-GB"/>
              <a:t>Slide </a:t>
            </a:r>
            <a:fld id="{DE40C9FC-4879-4F20-9ECA-A574A90476B7}" type="slidenum">
              <a:rPr lang="en-GB" smtClean="0"/>
              <a:pPr/>
              <a:t>80</a:t>
            </a:fld>
            <a:endParaRPr lang="en-GB"/>
          </a:p>
        </p:txBody>
      </p:sp>
      <p:sp>
        <p:nvSpPr>
          <p:cNvPr id="4" name="Date Placeholder 3">
            <a:extLst>
              <a:ext uri="{FF2B5EF4-FFF2-40B4-BE49-F238E27FC236}">
                <a16:creationId xmlns:a16="http://schemas.microsoft.com/office/drawing/2014/main" id="{8C1FF4F2-15D1-A4F9-B18E-0BB5BE3433C5}"/>
              </a:ext>
            </a:extLst>
          </p:cNvPr>
          <p:cNvSpPr>
            <a:spLocks noGrp="1"/>
          </p:cNvSpPr>
          <p:nvPr>
            <p:ph type="dt" idx="10"/>
          </p:nvPr>
        </p:nvSpPr>
        <p:spPr/>
        <p:txBody>
          <a:bodyPr/>
          <a:lstStyle/>
          <a:p>
            <a:r>
              <a:rPr lang="en-US"/>
              <a:t>May 2023</a:t>
            </a:r>
            <a:endParaRPr lang="en-GB"/>
          </a:p>
        </p:txBody>
      </p:sp>
    </p:spTree>
    <p:extLst>
      <p:ext uri="{BB962C8B-B14F-4D97-AF65-F5344CB8AC3E}">
        <p14:creationId xmlns:p14="http://schemas.microsoft.com/office/powerpoint/2010/main" val="29992980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5278C-C993-8F57-1E84-C5489A9AD942}"/>
              </a:ext>
            </a:extLst>
          </p:cNvPr>
          <p:cNvSpPr>
            <a:spLocks noGrp="1"/>
          </p:cNvSpPr>
          <p:nvPr>
            <p:ph type="title"/>
          </p:nvPr>
        </p:nvSpPr>
        <p:spPr>
          <a:xfrm>
            <a:off x="914401" y="685801"/>
            <a:ext cx="10361084" cy="582959"/>
          </a:xfrm>
        </p:spPr>
        <p:txBody>
          <a:bodyPr/>
          <a:lstStyle/>
          <a:p>
            <a:r>
              <a:rPr lang="en-US" sz="3200" b="1" kern="0" dirty="0"/>
              <a:t>802.15 WG Standards Pipeline</a:t>
            </a:r>
            <a:endParaRPr lang="en-US" dirty="0"/>
          </a:p>
        </p:txBody>
      </p:sp>
      <p:pic>
        <p:nvPicPr>
          <p:cNvPr id="7" name="Picture 6">
            <a:extLst>
              <a:ext uri="{FF2B5EF4-FFF2-40B4-BE49-F238E27FC236}">
                <a16:creationId xmlns:a16="http://schemas.microsoft.com/office/drawing/2014/main" id="{8E939D56-8D6E-0764-88DD-A22D1010EDAC}"/>
              </a:ext>
            </a:extLst>
          </p:cNvPr>
          <p:cNvPicPr>
            <a:picLocks noChangeAspect="1"/>
          </p:cNvPicPr>
          <p:nvPr/>
        </p:nvPicPr>
        <p:blipFill>
          <a:blip r:embed="rId2"/>
          <a:stretch>
            <a:fillRect/>
          </a:stretch>
        </p:blipFill>
        <p:spPr>
          <a:xfrm>
            <a:off x="1339305" y="1523883"/>
            <a:ext cx="8908026" cy="4696408"/>
          </a:xfrm>
          <a:prstGeom prst="rect">
            <a:avLst/>
          </a:prstGeom>
        </p:spPr>
      </p:pic>
      <p:sp>
        <p:nvSpPr>
          <p:cNvPr id="3" name="Footer Placeholder 2">
            <a:extLst>
              <a:ext uri="{FF2B5EF4-FFF2-40B4-BE49-F238E27FC236}">
                <a16:creationId xmlns:a16="http://schemas.microsoft.com/office/drawing/2014/main" id="{C89DE6E0-AB1D-F926-73B4-993B342A6CDA}"/>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6FEF2AFE-6401-52BB-D9CA-7A5C6599C165}"/>
              </a:ext>
            </a:extLst>
          </p:cNvPr>
          <p:cNvSpPr>
            <a:spLocks noGrp="1"/>
          </p:cNvSpPr>
          <p:nvPr>
            <p:ph type="sldNum" idx="12"/>
          </p:nvPr>
        </p:nvSpPr>
        <p:spPr/>
        <p:txBody>
          <a:bodyPr/>
          <a:lstStyle/>
          <a:p>
            <a:r>
              <a:rPr lang="en-GB"/>
              <a:t>Slide </a:t>
            </a:r>
            <a:fld id="{440F5867-744E-4AA6-B0ED-4C44D2DFBB7B}" type="slidenum">
              <a:rPr lang="en-GB" smtClean="0"/>
              <a:pPr/>
              <a:t>81</a:t>
            </a:fld>
            <a:endParaRPr lang="en-GB" dirty="0"/>
          </a:p>
        </p:txBody>
      </p:sp>
      <p:sp>
        <p:nvSpPr>
          <p:cNvPr id="9" name="Date Placeholder 8">
            <a:extLst>
              <a:ext uri="{FF2B5EF4-FFF2-40B4-BE49-F238E27FC236}">
                <a16:creationId xmlns:a16="http://schemas.microsoft.com/office/drawing/2014/main" id="{8787471F-54A9-114B-230E-F7C0520AB65A}"/>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253757611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8F380-B4F2-D584-5161-1755253DBEA8}"/>
              </a:ext>
            </a:extLst>
          </p:cNvPr>
          <p:cNvSpPr>
            <a:spLocks noGrp="1"/>
          </p:cNvSpPr>
          <p:nvPr>
            <p:ph type="title"/>
          </p:nvPr>
        </p:nvSpPr>
        <p:spPr/>
        <p:txBody>
          <a:bodyPr/>
          <a:lstStyle/>
          <a:p>
            <a:r>
              <a:rPr lang="en-US" dirty="0"/>
              <a:t>IG JS1G </a:t>
            </a:r>
            <a:r>
              <a:rPr lang="en-US" b="0" dirty="0"/>
              <a:t>(Interest Group Japan Sub 1GHz)</a:t>
            </a:r>
          </a:p>
        </p:txBody>
      </p:sp>
      <p:sp>
        <p:nvSpPr>
          <p:cNvPr id="3" name="Content Placeholder 2">
            <a:extLst>
              <a:ext uri="{FF2B5EF4-FFF2-40B4-BE49-F238E27FC236}">
                <a16:creationId xmlns:a16="http://schemas.microsoft.com/office/drawing/2014/main" id="{027AA5FB-540A-5A05-0CFF-CC61C934CBD5}"/>
              </a:ext>
            </a:extLst>
          </p:cNvPr>
          <p:cNvSpPr>
            <a:spLocks noGrp="1"/>
          </p:cNvSpPr>
          <p:nvPr>
            <p:ph idx="1"/>
          </p:nvPr>
        </p:nvSpPr>
        <p:spPr/>
        <p:txBody>
          <a:bodyPr/>
          <a:lstStyle/>
          <a:p>
            <a:pPr>
              <a:buFont typeface="Arial" panose="020B0604020202020204" pitchFamily="34" charset="0"/>
              <a:buChar char="•"/>
            </a:pPr>
            <a:r>
              <a:rPr lang="en-US" dirty="0"/>
              <a:t>What is it:</a:t>
            </a:r>
          </a:p>
          <a:p>
            <a:pPr lvl="1">
              <a:buFont typeface="Arial" panose="020B0604020202020204" pitchFamily="34" charset="0"/>
              <a:buChar char="•"/>
            </a:pPr>
            <a:r>
              <a:rPr lang="en-US" b="0" dirty="0"/>
              <a:t>Demand for IOT devices from refreshing Japanese utility infrastructure.</a:t>
            </a:r>
          </a:p>
          <a:p>
            <a:pPr>
              <a:buFont typeface="Arial" panose="020B0604020202020204" pitchFamily="34" charset="0"/>
              <a:buChar char="•"/>
            </a:pPr>
            <a:r>
              <a:rPr lang="en-US" b="0" dirty="0"/>
              <a:t>Status:</a:t>
            </a:r>
          </a:p>
          <a:p>
            <a:pPr lvl="1">
              <a:buFont typeface="Arial" panose="020B0604020202020204" pitchFamily="34" charset="0"/>
              <a:buChar char="•"/>
            </a:pPr>
            <a:r>
              <a:rPr lang="en-US" b="0" dirty="0"/>
              <a:t>Discussed details on the differences between JJ-300.10 (low power IPv6 for home energy) and IEEE Std 802.15.4 channel access. </a:t>
            </a:r>
          </a:p>
          <a:p>
            <a:pPr lvl="1">
              <a:buFont typeface="Arial" panose="020B0604020202020204" pitchFamily="34" charset="0"/>
              <a:buChar char="•"/>
            </a:pPr>
            <a:r>
              <a:rPr lang="en-US" b="0" dirty="0"/>
              <a:t>Discussed benefits and interests in aligning the two standards to enable greater opportunity in Japan and other places.</a:t>
            </a:r>
          </a:p>
          <a:p>
            <a:pPr lvl="1">
              <a:buFont typeface="Arial" panose="020B0604020202020204" pitchFamily="34" charset="0"/>
              <a:buChar char="•"/>
            </a:pPr>
            <a:r>
              <a:rPr lang="en-US" b="0" dirty="0"/>
              <a:t>Outreach to 802.19 to extend 802.15.4 channel access to no-CCA.</a:t>
            </a:r>
          </a:p>
          <a:p>
            <a:pPr>
              <a:buFont typeface="Arial" panose="020B0604020202020204" pitchFamily="34" charset="0"/>
              <a:buChar char="•"/>
            </a:pPr>
            <a:endParaRPr lang="en-US" b="0" dirty="0"/>
          </a:p>
        </p:txBody>
      </p:sp>
      <p:sp>
        <p:nvSpPr>
          <p:cNvPr id="7" name="Footer Placeholder 6">
            <a:extLst>
              <a:ext uri="{FF2B5EF4-FFF2-40B4-BE49-F238E27FC236}">
                <a16:creationId xmlns:a16="http://schemas.microsoft.com/office/drawing/2014/main" id="{A3EE42B7-1C94-3836-D427-6D0AC7F869B2}"/>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38D71913-241A-13B2-7F04-7D01A97BAD33}"/>
              </a:ext>
            </a:extLst>
          </p:cNvPr>
          <p:cNvSpPr>
            <a:spLocks noGrp="1"/>
          </p:cNvSpPr>
          <p:nvPr>
            <p:ph type="sldNum" idx="12"/>
          </p:nvPr>
        </p:nvSpPr>
        <p:spPr/>
        <p:txBody>
          <a:bodyPr/>
          <a:lstStyle/>
          <a:p>
            <a:r>
              <a:rPr lang="en-GB"/>
              <a:t>Slide </a:t>
            </a:r>
            <a:fld id="{440F5867-744E-4AA6-B0ED-4C44D2DFBB7B}" type="slidenum">
              <a:rPr lang="en-GB" smtClean="0"/>
              <a:pPr/>
              <a:t>82</a:t>
            </a:fld>
            <a:endParaRPr lang="en-GB" dirty="0"/>
          </a:p>
        </p:txBody>
      </p:sp>
      <p:sp>
        <p:nvSpPr>
          <p:cNvPr id="9" name="Date Placeholder 8">
            <a:extLst>
              <a:ext uri="{FF2B5EF4-FFF2-40B4-BE49-F238E27FC236}">
                <a16:creationId xmlns:a16="http://schemas.microsoft.com/office/drawing/2014/main" id="{5AF0225B-276D-EC62-B131-2451204DB2ED}"/>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95644834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7A9E1-5C21-05DA-8C01-6C242A3652BE}"/>
              </a:ext>
            </a:extLst>
          </p:cNvPr>
          <p:cNvSpPr>
            <a:spLocks noGrp="1"/>
          </p:cNvSpPr>
          <p:nvPr>
            <p:ph type="title"/>
          </p:nvPr>
        </p:nvSpPr>
        <p:spPr/>
        <p:txBody>
          <a:bodyPr/>
          <a:lstStyle/>
          <a:p>
            <a:r>
              <a:rPr lang="en-US" dirty="0"/>
              <a:t>IG NG OFDM </a:t>
            </a:r>
            <a:r>
              <a:rPr lang="en-US" sz="2800" b="0" dirty="0"/>
              <a:t>(Next Gen SUN/Smart Utility Network OFDM)</a:t>
            </a:r>
            <a:endParaRPr lang="en-US" b="0" dirty="0"/>
          </a:p>
        </p:txBody>
      </p:sp>
      <p:sp>
        <p:nvSpPr>
          <p:cNvPr id="3" name="Content Placeholder 2">
            <a:extLst>
              <a:ext uri="{FF2B5EF4-FFF2-40B4-BE49-F238E27FC236}">
                <a16:creationId xmlns:a16="http://schemas.microsoft.com/office/drawing/2014/main" id="{95C42675-6DC2-269A-4FD7-63F5E74C2F53}"/>
              </a:ext>
            </a:extLst>
          </p:cNvPr>
          <p:cNvSpPr>
            <a:spLocks noGrp="1"/>
          </p:cNvSpPr>
          <p:nvPr>
            <p:ph idx="1"/>
          </p:nvPr>
        </p:nvSpPr>
        <p:spPr/>
        <p:txBody>
          <a:bodyPr/>
          <a:lstStyle/>
          <a:p>
            <a:pPr>
              <a:buFont typeface="Arial" panose="020B0604020202020204" pitchFamily="34" charset="0"/>
              <a:buChar char="•"/>
            </a:pPr>
            <a:r>
              <a:rPr lang="en-US" dirty="0"/>
              <a:t>What is it?</a:t>
            </a:r>
          </a:p>
          <a:p>
            <a:pPr lvl="1">
              <a:buFont typeface="Arial" panose="020B0604020202020204" pitchFamily="34" charset="0"/>
              <a:buChar char="•"/>
            </a:pPr>
            <a:r>
              <a:rPr lang="en-US" altLang="en-US" sz="2000" dirty="0">
                <a:latin typeface="Times New Roman" panose="02020603050405020304" pitchFamily="18" charset="0"/>
              </a:rPr>
              <a:t>Long Range extension of the 802.15.4-2020 OFDM PHY</a:t>
            </a:r>
            <a:r>
              <a:rPr lang="en-US" altLang="en-US" dirty="0">
                <a:latin typeface="Times New Roman" panose="02020603050405020304" pitchFamily="18" charset="0"/>
              </a:rPr>
              <a:t>.</a:t>
            </a:r>
          </a:p>
          <a:p>
            <a:pPr lvl="1">
              <a:buFont typeface="Arial" panose="020B0604020202020204" pitchFamily="34" charset="0"/>
              <a:buChar char="•"/>
            </a:pPr>
            <a:r>
              <a:rPr lang="en-US" altLang="en-US" sz="2000" dirty="0">
                <a:latin typeface="Times New Roman" panose="02020603050405020304" pitchFamily="18" charset="0"/>
              </a:rPr>
              <a:t>E</a:t>
            </a:r>
            <a:r>
              <a:rPr lang="en-US" dirty="0"/>
              <a:t>nhancing OFDM with Long Range extension for increased link budget and reliability while remaining compliant with existing regulatory regulations worldwide (FCC 15.247) and </a:t>
            </a:r>
            <a:r>
              <a:rPr lang="en-US" altLang="en-US" sz="2000" dirty="0">
                <a:latin typeface="Times New Roman" panose="02020603050405020304" pitchFamily="18" charset="0"/>
              </a:rPr>
              <a:t>significantly increased operating range of the existing SUN-OFDM PHY .</a:t>
            </a:r>
          </a:p>
          <a:p>
            <a:pPr marL="914400" lvl="1" indent="-514350">
              <a:buFont typeface="Arial" panose="020B0604020202020204" pitchFamily="34" charset="0"/>
              <a:buChar char="•"/>
              <a:defRPr/>
            </a:pPr>
            <a:r>
              <a:rPr lang="en-US" altLang="en-US" dirty="0">
                <a:latin typeface="Times New Roman" panose="02020603050405020304" pitchFamily="18" charset="0"/>
              </a:rPr>
              <a:t>Long range PHY to enable city wide simple star networks, dense networks with &gt;10K nodes, Power efficient for battery operated end node.</a:t>
            </a:r>
            <a:endParaRPr lang="en-US" dirty="0">
              <a:latin typeface="Times New Roman" panose="02020603050405020304" pitchFamily="18" charset="0"/>
            </a:endParaRPr>
          </a:p>
          <a:p>
            <a:pPr>
              <a:buFont typeface="Arial" panose="020B0604020202020204" pitchFamily="34" charset="0"/>
              <a:buChar char="•"/>
            </a:pPr>
            <a:r>
              <a:rPr lang="en-US" dirty="0"/>
              <a:t>Status:</a:t>
            </a:r>
          </a:p>
          <a:p>
            <a:pPr lvl="1">
              <a:buFont typeface="Arial" panose="020B0604020202020204" pitchFamily="34" charset="0"/>
              <a:buChar char="•"/>
            </a:pPr>
            <a:r>
              <a:rPr lang="en-US" dirty="0"/>
              <a:t>Early in the process, meeting for the 1</a:t>
            </a:r>
            <a:r>
              <a:rPr lang="en-US" baseline="30000" dirty="0"/>
              <a:t>st</a:t>
            </a:r>
            <a:r>
              <a:rPr lang="en-US" dirty="0"/>
              <a:t> time.</a:t>
            </a:r>
          </a:p>
          <a:p>
            <a:pPr lvl="1">
              <a:buFont typeface="Arial" panose="020B0604020202020204" pitchFamily="34" charset="0"/>
              <a:buChar char="•"/>
            </a:pPr>
            <a:endParaRPr lang="en-US" dirty="0"/>
          </a:p>
        </p:txBody>
      </p:sp>
      <p:sp>
        <p:nvSpPr>
          <p:cNvPr id="7" name="Footer Placeholder 6">
            <a:extLst>
              <a:ext uri="{FF2B5EF4-FFF2-40B4-BE49-F238E27FC236}">
                <a16:creationId xmlns:a16="http://schemas.microsoft.com/office/drawing/2014/main" id="{41C2EA07-BE87-2644-A999-D5E9E64A6208}"/>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B5F1CE2F-5D03-FC92-4172-EA42590A1769}"/>
              </a:ext>
            </a:extLst>
          </p:cNvPr>
          <p:cNvSpPr>
            <a:spLocks noGrp="1"/>
          </p:cNvSpPr>
          <p:nvPr>
            <p:ph type="sldNum" idx="12"/>
          </p:nvPr>
        </p:nvSpPr>
        <p:spPr/>
        <p:txBody>
          <a:bodyPr/>
          <a:lstStyle/>
          <a:p>
            <a:r>
              <a:rPr lang="en-GB"/>
              <a:t>Slide </a:t>
            </a:r>
            <a:fld id="{440F5867-744E-4AA6-B0ED-4C44D2DFBB7B}" type="slidenum">
              <a:rPr lang="en-GB" smtClean="0"/>
              <a:pPr/>
              <a:t>83</a:t>
            </a:fld>
            <a:endParaRPr lang="en-GB" dirty="0"/>
          </a:p>
        </p:txBody>
      </p:sp>
      <p:sp>
        <p:nvSpPr>
          <p:cNvPr id="9" name="Date Placeholder 8">
            <a:extLst>
              <a:ext uri="{FF2B5EF4-FFF2-40B4-BE49-F238E27FC236}">
                <a16:creationId xmlns:a16="http://schemas.microsoft.com/office/drawing/2014/main" id="{FB421296-4CC4-524D-78B5-C6C90B47730A}"/>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286398711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a:xfrm>
            <a:off x="914401" y="685801"/>
            <a:ext cx="10361084" cy="684213"/>
          </a:xfrm>
        </p:spPr>
        <p:txBody>
          <a:bodyPr/>
          <a:lstStyle/>
          <a:p>
            <a:r>
              <a:rPr lang="en-US" dirty="0"/>
              <a:t>802.15.4ab Next Generation UWB</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335360" y="1370014"/>
            <a:ext cx="11521280" cy="4724400"/>
          </a:xfrm>
        </p:spPr>
        <p:txBody>
          <a:bodyPr/>
          <a:lstStyle/>
          <a:p>
            <a:pPr>
              <a:buFont typeface="Arial" panose="020B0604020202020204" pitchFamily="34" charset="0"/>
              <a:buChar char="•"/>
            </a:pPr>
            <a:r>
              <a:rPr lang="en-US" dirty="0"/>
              <a:t>What is it:</a:t>
            </a:r>
          </a:p>
          <a:p>
            <a:pPr lvl="1">
              <a:buFont typeface="Arial" panose="020B0604020202020204" pitchFamily="34" charset="0"/>
              <a:buChar char="•"/>
            </a:pPr>
            <a:r>
              <a:rPr lang="en-US" sz="2400" dirty="0"/>
              <a:t>Builds on 802.15.4z increasing footprint and usefulness to additional usages beyond range measurement. Area of enhancements relates to ranging resiliency, sensing, data rates, support for additional spectrum, improved detection and many more.</a:t>
            </a:r>
          </a:p>
          <a:p>
            <a:pPr lvl="1">
              <a:buFont typeface="Arial" panose="020B0604020202020204" pitchFamily="34" charset="0"/>
              <a:buChar char="•"/>
            </a:pPr>
            <a:endParaRPr lang="en-US" dirty="0"/>
          </a:p>
          <a:p>
            <a:pPr>
              <a:buFont typeface="Arial" panose="020B0604020202020204" pitchFamily="34" charset="0"/>
              <a:buChar char="•"/>
            </a:pPr>
            <a:r>
              <a:rPr lang="en-US" dirty="0"/>
              <a:t>Status:</a:t>
            </a:r>
          </a:p>
          <a:p>
            <a:pPr lvl="1">
              <a:buFont typeface="Arial" panose="020B0604020202020204" pitchFamily="34" charset="0"/>
              <a:buChar char="•"/>
            </a:pPr>
            <a:r>
              <a:rPr lang="en-US" sz="2400" dirty="0"/>
              <a:t>Ad </a:t>
            </a:r>
            <a:r>
              <a:rPr lang="en-US" sz="2400" dirty="0" err="1"/>
              <a:t>hocs</a:t>
            </a:r>
            <a:r>
              <a:rPr lang="en-US" sz="2400" dirty="0"/>
              <a:t> assigned to individual topics: NB operation, Sensing, improved data rates, MMS, developing amendment text and incorporating into single document by editor.</a:t>
            </a:r>
          </a:p>
          <a:p>
            <a:pPr lvl="1">
              <a:buFont typeface="Arial" panose="020B0604020202020204" pitchFamily="34" charset="0"/>
              <a:buChar char="•"/>
            </a:pPr>
            <a:r>
              <a:rPr lang="en-US" sz="2400" dirty="0"/>
              <a:t>Substantial discussion on minimal shared feature set across the major topics.</a:t>
            </a:r>
          </a:p>
          <a:p>
            <a:pPr lvl="1">
              <a:buFont typeface="Arial" panose="020B0604020202020204" pitchFamily="34" charset="0"/>
              <a:buChar char="•"/>
            </a:pPr>
            <a:r>
              <a:rPr lang="en-US" sz="2400" dirty="0"/>
              <a:t>Co-existence – topic of importance, especially with NB operation.</a:t>
            </a:r>
          </a:p>
          <a:p>
            <a:pPr lvl="1">
              <a:buFont typeface="Arial" panose="020B0604020202020204" pitchFamily="34" charset="0"/>
              <a:buChar char="•"/>
            </a:pPr>
            <a:r>
              <a:rPr lang="en-US" sz="2400" dirty="0"/>
              <a:t>Proposal to work with 802.19 on non CCA operation for 802.15.4. </a:t>
            </a:r>
          </a:p>
          <a:p>
            <a:pPr lvl="1">
              <a:buFont typeface="Arial" panose="020B0604020202020204" pitchFamily="34" charset="0"/>
              <a:buChar char="•"/>
            </a:pPr>
            <a:endParaRPr lang="en-US" dirty="0"/>
          </a:p>
        </p:txBody>
      </p:sp>
      <p:sp>
        <p:nvSpPr>
          <p:cNvPr id="7" name="Footer Placeholder 6">
            <a:extLst>
              <a:ext uri="{FF2B5EF4-FFF2-40B4-BE49-F238E27FC236}">
                <a16:creationId xmlns:a16="http://schemas.microsoft.com/office/drawing/2014/main" id="{B2765940-502D-72CD-7BD4-41D8B4C70F4E}"/>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1E7DC5FB-7436-F876-4C7A-472018304606}"/>
              </a:ext>
            </a:extLst>
          </p:cNvPr>
          <p:cNvSpPr>
            <a:spLocks noGrp="1"/>
          </p:cNvSpPr>
          <p:nvPr>
            <p:ph type="sldNum" idx="12"/>
          </p:nvPr>
        </p:nvSpPr>
        <p:spPr/>
        <p:txBody>
          <a:bodyPr/>
          <a:lstStyle/>
          <a:p>
            <a:r>
              <a:rPr lang="en-GB"/>
              <a:t>Slide </a:t>
            </a:r>
            <a:fld id="{440F5867-744E-4AA6-B0ED-4C44D2DFBB7B}" type="slidenum">
              <a:rPr lang="en-GB" smtClean="0"/>
              <a:pPr/>
              <a:t>84</a:t>
            </a:fld>
            <a:endParaRPr lang="en-GB" dirty="0"/>
          </a:p>
        </p:txBody>
      </p:sp>
      <p:sp>
        <p:nvSpPr>
          <p:cNvPr id="9" name="Date Placeholder 8">
            <a:extLst>
              <a:ext uri="{FF2B5EF4-FFF2-40B4-BE49-F238E27FC236}">
                <a16:creationId xmlns:a16="http://schemas.microsoft.com/office/drawing/2014/main" id="{4488C016-675E-5637-648D-876592470FAA}"/>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38673492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60D2A-7906-447C-A4DA-4B7457BBAD52}"/>
              </a:ext>
            </a:extLst>
          </p:cNvPr>
          <p:cNvSpPr>
            <a:spLocks noGrp="1"/>
          </p:cNvSpPr>
          <p:nvPr>
            <p:ph type="title"/>
          </p:nvPr>
        </p:nvSpPr>
        <p:spPr/>
        <p:txBody>
          <a:bodyPr/>
          <a:lstStyle/>
          <a:p>
            <a:r>
              <a:rPr lang="en-US" dirty="0"/>
              <a:t>Privacy SG/TG</a:t>
            </a:r>
          </a:p>
        </p:txBody>
      </p:sp>
      <p:sp>
        <p:nvSpPr>
          <p:cNvPr id="3" name="Content Placeholder 2">
            <a:extLst>
              <a:ext uri="{FF2B5EF4-FFF2-40B4-BE49-F238E27FC236}">
                <a16:creationId xmlns:a16="http://schemas.microsoft.com/office/drawing/2014/main" id="{B95AECD6-8620-4647-86D1-3CB1976093FB}"/>
              </a:ext>
            </a:extLst>
          </p:cNvPr>
          <p:cNvSpPr>
            <a:spLocks noGrp="1"/>
          </p:cNvSpPr>
          <p:nvPr>
            <p:ph idx="1"/>
          </p:nvPr>
        </p:nvSpPr>
        <p:spPr>
          <a:xfrm>
            <a:off x="914400" y="1556792"/>
            <a:ext cx="10870231" cy="4537623"/>
          </a:xfrm>
        </p:spPr>
        <p:txBody>
          <a:bodyPr/>
          <a:lstStyle/>
          <a:p>
            <a:pPr>
              <a:buFont typeface="Arial" panose="020B0604020202020204" pitchFamily="34" charset="0"/>
              <a:buChar char="•"/>
            </a:pPr>
            <a:r>
              <a:rPr lang="en-US" dirty="0"/>
              <a:t>What is it:</a:t>
            </a:r>
          </a:p>
          <a:p>
            <a:pPr lvl="1" algn="l">
              <a:buFont typeface="Arial" panose="020B0604020202020204" pitchFamily="34" charset="0"/>
              <a:buChar char="•"/>
            </a:pPr>
            <a:r>
              <a:rPr lang="en-US" sz="2400" dirty="0"/>
              <a:t>New project development for increased privacy for 802.15.4-2020, baseline for 802.15.4z (UWB and Ranging) .</a:t>
            </a:r>
          </a:p>
          <a:p>
            <a:pPr lvl="1">
              <a:buFont typeface="Arial" panose="020B0604020202020204" pitchFamily="34" charset="0"/>
              <a:buChar char="•"/>
            </a:pPr>
            <a:r>
              <a:rPr lang="en-US" sz="2400" dirty="0"/>
              <a:t>Improved security and privacy to protect from user tracking and profiling attack.</a:t>
            </a:r>
          </a:p>
          <a:p>
            <a:pPr lvl="1">
              <a:buFont typeface="Arial" panose="020B0604020202020204" pitchFamily="34" charset="0"/>
              <a:buChar char="•"/>
            </a:pPr>
            <a:r>
              <a:rPr lang="en-US" sz="2400" dirty="0"/>
              <a:t>Amongst envisioned mechanism MAC address randomization and rolling MAC address.</a:t>
            </a:r>
          </a:p>
          <a:p>
            <a:pPr>
              <a:buFont typeface="Arial" panose="020B0604020202020204" pitchFamily="34" charset="0"/>
              <a:buChar char="•"/>
            </a:pPr>
            <a:r>
              <a:rPr lang="en-US" dirty="0"/>
              <a:t>Status:</a:t>
            </a:r>
          </a:p>
          <a:p>
            <a:pPr lvl="1">
              <a:buFont typeface="Arial" panose="020B0604020202020204" pitchFamily="34" charset="0"/>
              <a:buChar char="•"/>
            </a:pPr>
            <a:r>
              <a:rPr lang="en-US" sz="2400" b="0" dirty="0"/>
              <a:t>SG transitioned to TG status during this meeting.</a:t>
            </a:r>
          </a:p>
          <a:p>
            <a:pPr lvl="1">
              <a:buFont typeface="Arial" panose="020B0604020202020204" pitchFamily="34" charset="0"/>
              <a:buChar char="•"/>
            </a:pPr>
            <a:r>
              <a:rPr lang="en-US" sz="2400" b="0" dirty="0"/>
              <a:t>Progress on the identified issues of current standard:</a:t>
            </a:r>
            <a:r>
              <a:rPr lang="en-US" sz="2400" dirty="0"/>
              <a:t> static MAC address , MAC address set across multiple radios in a single physical device, MAC address refresh, security context refresh for group and unicast, network discover and more.</a:t>
            </a:r>
            <a:endParaRPr lang="en-US" sz="2400" b="0" dirty="0"/>
          </a:p>
        </p:txBody>
      </p:sp>
      <p:sp>
        <p:nvSpPr>
          <p:cNvPr id="7" name="Footer Placeholder 6">
            <a:extLst>
              <a:ext uri="{FF2B5EF4-FFF2-40B4-BE49-F238E27FC236}">
                <a16:creationId xmlns:a16="http://schemas.microsoft.com/office/drawing/2014/main" id="{1C15C666-9890-69DE-2DD6-61719F6BC73C}"/>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86842987-936A-92A9-099C-DA268571F60F}"/>
              </a:ext>
            </a:extLst>
          </p:cNvPr>
          <p:cNvSpPr>
            <a:spLocks noGrp="1"/>
          </p:cNvSpPr>
          <p:nvPr>
            <p:ph type="sldNum" idx="12"/>
          </p:nvPr>
        </p:nvSpPr>
        <p:spPr/>
        <p:txBody>
          <a:bodyPr/>
          <a:lstStyle/>
          <a:p>
            <a:r>
              <a:rPr lang="en-GB"/>
              <a:t>Slide </a:t>
            </a:r>
            <a:fld id="{440F5867-744E-4AA6-B0ED-4C44D2DFBB7B}" type="slidenum">
              <a:rPr lang="en-GB" smtClean="0"/>
              <a:pPr/>
              <a:t>85</a:t>
            </a:fld>
            <a:endParaRPr lang="en-GB" dirty="0"/>
          </a:p>
        </p:txBody>
      </p:sp>
      <p:sp>
        <p:nvSpPr>
          <p:cNvPr id="9" name="Date Placeholder 8">
            <a:extLst>
              <a:ext uri="{FF2B5EF4-FFF2-40B4-BE49-F238E27FC236}">
                <a16:creationId xmlns:a16="http://schemas.microsoft.com/office/drawing/2014/main" id="{1A2A5EA9-7C36-D114-A544-4FBC0741BC3C}"/>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266999782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p:txBody>
          <a:bodyPr/>
          <a:lstStyle/>
          <a:p>
            <a:r>
              <a:rPr lang="en-US" dirty="0"/>
              <a:t>802.15.16t Narrow Band Licensed Operation (NB-</a:t>
            </a:r>
            <a:r>
              <a:rPr lang="en-US" dirty="0" err="1"/>
              <a:t>Lic</a:t>
            </a:r>
            <a:r>
              <a:rPr lang="en-US" dirty="0"/>
              <a:t>)</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335360" y="1729245"/>
            <a:ext cx="11521280" cy="4343400"/>
          </a:xfrm>
        </p:spPr>
        <p:txBody>
          <a:bodyPr/>
          <a:lstStyle/>
          <a:p>
            <a:pPr>
              <a:buFont typeface="Arial" panose="020B0604020202020204" pitchFamily="34" charset="0"/>
              <a:buChar char="•"/>
            </a:pPr>
            <a:r>
              <a:rPr lang="en-US" dirty="0"/>
              <a:t>What is it:</a:t>
            </a:r>
          </a:p>
          <a:p>
            <a:pPr lvl="1">
              <a:buFont typeface="Arial" panose="020B0604020202020204" pitchFamily="34" charset="0"/>
              <a:buChar char="•"/>
            </a:pPr>
            <a:r>
              <a:rPr lang="en-US" sz="2400" dirty="0"/>
              <a:t>Licensed Narrow Band (NB) Operation in channels bandwidth between 5 – 100KHz in the VHF/UHF bands such as 160MHz, 450MHz, 700MHz and 900MHz, taking advantage of the superior channel propagation properties. Targeted usages mission critical operation.</a:t>
            </a:r>
          </a:p>
          <a:p>
            <a:pPr lvl="1">
              <a:buFont typeface="Arial" panose="020B0604020202020204" pitchFamily="34" charset="0"/>
              <a:buChar char="•"/>
            </a:pPr>
            <a:endParaRPr lang="en-US" dirty="0"/>
          </a:p>
          <a:p>
            <a:pPr>
              <a:buFont typeface="Arial" panose="020B0604020202020204" pitchFamily="34" charset="0"/>
              <a:buChar char="•"/>
            </a:pPr>
            <a:r>
              <a:rPr lang="en-US" dirty="0"/>
              <a:t>Status and main discussion topics:</a:t>
            </a:r>
          </a:p>
          <a:p>
            <a:pPr lvl="1">
              <a:buFont typeface="Arial" panose="020B0604020202020204" pitchFamily="34" charset="0"/>
              <a:buChar char="•"/>
            </a:pPr>
            <a:r>
              <a:rPr lang="en-US" sz="2400" dirty="0"/>
              <a:t>In comment resolution of amendment draft 0.9 pre WG approved draft.</a:t>
            </a:r>
          </a:p>
          <a:p>
            <a:pPr marL="457200" lvl="1" indent="0"/>
            <a:endParaRPr lang="en-US" sz="2400" dirty="0"/>
          </a:p>
          <a:p>
            <a:pPr lvl="1">
              <a:buFont typeface="Arial" panose="020B0604020202020204" pitchFamily="34" charset="0"/>
              <a:buChar char="•"/>
            </a:pPr>
            <a:endParaRPr lang="en-US" sz="2400" dirty="0"/>
          </a:p>
          <a:p>
            <a:pPr lvl="2">
              <a:buFont typeface="Arial" panose="020B0604020202020204" pitchFamily="34" charset="0"/>
              <a:buChar char="•"/>
            </a:pPr>
            <a:endParaRPr lang="en-US" sz="2000" dirty="0"/>
          </a:p>
          <a:p>
            <a:pPr lvl="1">
              <a:buFont typeface="Arial" panose="020B0604020202020204" pitchFamily="34" charset="0"/>
              <a:buChar char="•"/>
            </a:pPr>
            <a:endParaRPr lang="en-US" dirty="0"/>
          </a:p>
        </p:txBody>
      </p:sp>
      <p:sp>
        <p:nvSpPr>
          <p:cNvPr id="7" name="Footer Placeholder 6">
            <a:extLst>
              <a:ext uri="{FF2B5EF4-FFF2-40B4-BE49-F238E27FC236}">
                <a16:creationId xmlns:a16="http://schemas.microsoft.com/office/drawing/2014/main" id="{5D835543-04EA-A21A-773C-D833D85DE899}"/>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AEBA9775-E3D9-3E0F-FA20-5586DF2BCE16}"/>
              </a:ext>
            </a:extLst>
          </p:cNvPr>
          <p:cNvSpPr>
            <a:spLocks noGrp="1"/>
          </p:cNvSpPr>
          <p:nvPr>
            <p:ph type="sldNum" idx="12"/>
          </p:nvPr>
        </p:nvSpPr>
        <p:spPr/>
        <p:txBody>
          <a:bodyPr/>
          <a:lstStyle/>
          <a:p>
            <a:r>
              <a:rPr lang="en-GB"/>
              <a:t>Slide </a:t>
            </a:r>
            <a:fld id="{440F5867-744E-4AA6-B0ED-4C44D2DFBB7B}" type="slidenum">
              <a:rPr lang="en-GB" smtClean="0"/>
              <a:pPr/>
              <a:t>86</a:t>
            </a:fld>
            <a:endParaRPr lang="en-GB" dirty="0"/>
          </a:p>
        </p:txBody>
      </p:sp>
      <p:sp>
        <p:nvSpPr>
          <p:cNvPr id="9" name="Date Placeholder 8">
            <a:extLst>
              <a:ext uri="{FF2B5EF4-FFF2-40B4-BE49-F238E27FC236}">
                <a16:creationId xmlns:a16="http://schemas.microsoft.com/office/drawing/2014/main" id="{D7A91FFE-985B-1CE8-C9BC-9B6A486C2EB3}"/>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149161647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31DCE-922E-42F9-99E7-E52BDFB693B0}"/>
              </a:ext>
            </a:extLst>
          </p:cNvPr>
          <p:cNvSpPr>
            <a:spLocks noGrp="1"/>
          </p:cNvSpPr>
          <p:nvPr>
            <p:ph type="title"/>
          </p:nvPr>
        </p:nvSpPr>
        <p:spPr/>
        <p:txBody>
          <a:bodyPr/>
          <a:lstStyle/>
          <a:p>
            <a:r>
              <a:rPr lang="en-US" altLang="en-US" sz="3200" dirty="0"/>
              <a:t>802.15.6ma - Enhanced Dependability Body Area Network (ED-BAN)</a:t>
            </a:r>
            <a:endParaRPr lang="en-US" dirty="0"/>
          </a:p>
        </p:txBody>
      </p:sp>
      <p:sp>
        <p:nvSpPr>
          <p:cNvPr id="3" name="Content Placeholder 2">
            <a:extLst>
              <a:ext uri="{FF2B5EF4-FFF2-40B4-BE49-F238E27FC236}">
                <a16:creationId xmlns:a16="http://schemas.microsoft.com/office/drawing/2014/main" id="{F828A3E4-2A88-49A0-A26C-E5BCB999AB63}"/>
              </a:ext>
            </a:extLst>
          </p:cNvPr>
          <p:cNvSpPr>
            <a:spLocks noGrp="1"/>
          </p:cNvSpPr>
          <p:nvPr>
            <p:ph idx="1"/>
          </p:nvPr>
        </p:nvSpPr>
        <p:spPr>
          <a:xfrm>
            <a:off x="896766" y="1751014"/>
            <a:ext cx="10815857" cy="4351039"/>
          </a:xfrm>
        </p:spPr>
        <p:txBody>
          <a:bodyPr/>
          <a:lstStyle/>
          <a:p>
            <a:pPr>
              <a:buFont typeface="Arial" panose="020B0604020202020204" pitchFamily="34" charset="0"/>
              <a:buChar char="•"/>
            </a:pPr>
            <a:r>
              <a:rPr lang="en-US" dirty="0"/>
              <a:t>What is it:</a:t>
            </a:r>
          </a:p>
          <a:p>
            <a:pPr lvl="1">
              <a:buFont typeface="Arial" panose="020B0604020202020204" pitchFamily="34" charset="0"/>
              <a:buChar char="•"/>
            </a:pPr>
            <a:r>
              <a:rPr lang="en-US" b="0" dirty="0"/>
              <a:t>Enhancements to the BAN (Body Area NW) Ultra Wideband (UWB) physical layer (PHY) and media access control (MAC) to support enhanced dependability to a human BAN (HBAN) and support for vehicle body area networks (VBAN).</a:t>
            </a:r>
          </a:p>
          <a:p>
            <a:pPr lvl="1">
              <a:buFont typeface="Arial" panose="020B0604020202020204" pitchFamily="34" charset="0"/>
              <a:buChar char="•"/>
            </a:pPr>
            <a:r>
              <a:rPr lang="en-US" dirty="0"/>
              <a:t>This revision focuses on international operation.</a:t>
            </a:r>
            <a:endParaRPr lang="en-US" b="0" dirty="0"/>
          </a:p>
          <a:p>
            <a:pPr>
              <a:buFont typeface="Arial" panose="020B0604020202020204" pitchFamily="34" charset="0"/>
              <a:buChar char="•"/>
            </a:pPr>
            <a:r>
              <a:rPr lang="en-US" dirty="0"/>
              <a:t>Status:</a:t>
            </a:r>
          </a:p>
          <a:p>
            <a:pPr lvl="1">
              <a:buFont typeface="Arial" panose="020B0604020202020204" pitchFamily="34" charset="0"/>
              <a:buChar char="•"/>
            </a:pPr>
            <a:r>
              <a:rPr lang="en-US" b="0" dirty="0"/>
              <a:t>Completed the Technical Requirements phase and in protocol development stage.</a:t>
            </a:r>
          </a:p>
          <a:p>
            <a:pPr lvl="1">
              <a:buFont typeface="Arial" panose="020B0604020202020204" pitchFamily="34" charset="0"/>
              <a:buChar char="•"/>
            </a:pPr>
            <a:r>
              <a:rPr lang="en-US" b="0" dirty="0"/>
              <a:t>Review propagation Simulations of UWB Communication Applications for HBAN and VBAN Use Cases.</a:t>
            </a:r>
          </a:p>
          <a:p>
            <a:pPr lvl="1">
              <a:buFont typeface="Arial" panose="020B0604020202020204" pitchFamily="34" charset="0"/>
              <a:buChar char="•"/>
            </a:pPr>
            <a:r>
              <a:rPr lang="en-US" dirty="0"/>
              <a:t>Concept of channel coding for IEEE802.15.6ma and harmonization to .15.4ab (UWB) FEC evolution. </a:t>
            </a:r>
          </a:p>
        </p:txBody>
      </p:sp>
      <p:sp>
        <p:nvSpPr>
          <p:cNvPr id="7" name="Footer Placeholder 6">
            <a:extLst>
              <a:ext uri="{FF2B5EF4-FFF2-40B4-BE49-F238E27FC236}">
                <a16:creationId xmlns:a16="http://schemas.microsoft.com/office/drawing/2014/main" id="{F091762C-9AB9-3ECB-561F-68957C0AA690}"/>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790A53D9-DFC2-E9BB-1F2D-3684944841D7}"/>
              </a:ext>
            </a:extLst>
          </p:cNvPr>
          <p:cNvSpPr>
            <a:spLocks noGrp="1"/>
          </p:cNvSpPr>
          <p:nvPr>
            <p:ph type="sldNum" idx="12"/>
          </p:nvPr>
        </p:nvSpPr>
        <p:spPr/>
        <p:txBody>
          <a:bodyPr/>
          <a:lstStyle/>
          <a:p>
            <a:r>
              <a:rPr lang="en-GB"/>
              <a:t>Slide </a:t>
            </a:r>
            <a:fld id="{440F5867-744E-4AA6-B0ED-4C44D2DFBB7B}" type="slidenum">
              <a:rPr lang="en-GB" smtClean="0"/>
              <a:pPr/>
              <a:t>87</a:t>
            </a:fld>
            <a:endParaRPr lang="en-GB" dirty="0"/>
          </a:p>
        </p:txBody>
      </p:sp>
      <p:sp>
        <p:nvSpPr>
          <p:cNvPr id="9" name="Date Placeholder 8">
            <a:extLst>
              <a:ext uri="{FF2B5EF4-FFF2-40B4-BE49-F238E27FC236}">
                <a16:creationId xmlns:a16="http://schemas.microsoft.com/office/drawing/2014/main" id="{B1CB2D86-6EBD-4729-CEB9-4D807C853D69}"/>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332724976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8D3D134-749F-4C49-9D9D-BCE6CC73375B}"/>
              </a:ext>
            </a:extLst>
          </p:cNvPr>
          <p:cNvSpPr/>
          <p:nvPr/>
        </p:nvSpPr>
        <p:spPr bwMode="auto">
          <a:xfrm>
            <a:off x="1531027" y="108160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TG4me 	</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Cor1 15.4 2020 Revision 1</a:t>
            </a:r>
          </a:p>
        </p:txBody>
      </p:sp>
      <p:sp>
        <p:nvSpPr>
          <p:cNvPr id="13" name="Rectangle 12">
            <a:extLst>
              <a:ext uri="{FF2B5EF4-FFF2-40B4-BE49-F238E27FC236}">
                <a16:creationId xmlns:a16="http://schemas.microsoft.com/office/drawing/2014/main" id="{48FD34C8-6083-417F-85FE-DC383714C8EE}"/>
              </a:ext>
            </a:extLst>
          </p:cNvPr>
          <p:cNvSpPr/>
          <p:nvPr/>
        </p:nvSpPr>
        <p:spPr bwMode="auto">
          <a:xfrm>
            <a:off x="3756411" y="108160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3200" b="1" dirty="0">
                <a:solidFill>
                  <a:srgbClr val="0070C0"/>
                </a:solidFill>
              </a:rPr>
              <a:t>TG4ab</a:t>
            </a:r>
          </a:p>
          <a:p>
            <a:pPr algn="ctr"/>
            <a:r>
              <a:rPr kumimoji="0" lang="en-US" sz="1800" i="0" u="none" strike="noStrike" cap="none" normalizeH="0" baseline="0" dirty="0">
                <a:ln>
                  <a:noFill/>
                </a:ln>
                <a:solidFill>
                  <a:srgbClr val="0070C0"/>
                </a:solidFill>
                <a:effectLst/>
                <a:latin typeface="Times New Roman" pitchFamily="16" charset="0"/>
                <a:ea typeface="MS Gothic" charset="-128"/>
              </a:rPr>
              <a:t>Next Generation UWB</a:t>
            </a:r>
          </a:p>
        </p:txBody>
      </p:sp>
      <p:sp>
        <p:nvSpPr>
          <p:cNvPr id="14" name="Rectangle 13">
            <a:extLst>
              <a:ext uri="{FF2B5EF4-FFF2-40B4-BE49-F238E27FC236}">
                <a16:creationId xmlns:a16="http://schemas.microsoft.com/office/drawing/2014/main" id="{EC5C5238-D6B8-4589-890A-7136A29E8DA5}"/>
              </a:ext>
            </a:extLst>
          </p:cNvPr>
          <p:cNvSpPr/>
          <p:nvPr/>
        </p:nvSpPr>
        <p:spPr bwMode="auto">
          <a:xfrm>
            <a:off x="5981795" y="108160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TG6ma</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Body Area Networks</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Revision</a:t>
            </a:r>
          </a:p>
        </p:txBody>
      </p:sp>
      <p:sp>
        <p:nvSpPr>
          <p:cNvPr id="15" name="Rectangle 14">
            <a:extLst>
              <a:ext uri="{FF2B5EF4-FFF2-40B4-BE49-F238E27FC236}">
                <a16:creationId xmlns:a16="http://schemas.microsoft.com/office/drawing/2014/main" id="{55F68278-F7A9-46ED-A638-27AA8C23D812}"/>
              </a:ext>
            </a:extLst>
          </p:cNvPr>
          <p:cNvSpPr/>
          <p:nvPr/>
        </p:nvSpPr>
        <p:spPr bwMode="auto">
          <a:xfrm>
            <a:off x="8207180" y="108160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TG7a</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Optical Camera Communications</a:t>
            </a:r>
          </a:p>
        </p:txBody>
      </p:sp>
      <p:sp>
        <p:nvSpPr>
          <p:cNvPr id="24" name="Rectangle 23">
            <a:extLst>
              <a:ext uri="{FF2B5EF4-FFF2-40B4-BE49-F238E27FC236}">
                <a16:creationId xmlns:a16="http://schemas.microsoft.com/office/drawing/2014/main" id="{EA2A7A1E-7C81-4CCD-A357-0CF7530EDD69}"/>
              </a:ext>
            </a:extLst>
          </p:cNvPr>
          <p:cNvSpPr/>
          <p:nvPr/>
        </p:nvSpPr>
        <p:spPr bwMode="auto">
          <a:xfrm>
            <a:off x="1510811" y="286135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TG13 	</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Multi Gigabit/sec</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Optical Wireless Communication</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800" b="1" i="0" u="none" strike="noStrike" cap="none" normalizeH="0" baseline="0" dirty="0">
              <a:ln>
                <a:noFill/>
              </a:ln>
              <a:solidFill>
                <a:srgbClr val="0070C0"/>
              </a:solidFill>
              <a:effectLst/>
              <a:latin typeface="Times New Roman" pitchFamily="16" charset="0"/>
              <a:ea typeface="MS Gothic" charset="-128"/>
            </a:endParaRPr>
          </a:p>
        </p:txBody>
      </p:sp>
      <p:sp>
        <p:nvSpPr>
          <p:cNvPr id="26" name="Rectangle 25">
            <a:extLst>
              <a:ext uri="{FF2B5EF4-FFF2-40B4-BE49-F238E27FC236}">
                <a16:creationId xmlns:a16="http://schemas.microsoft.com/office/drawing/2014/main" id="{16C1D98D-93CE-48BD-92AA-FCA005D6689F}"/>
              </a:ext>
            </a:extLst>
          </p:cNvPr>
          <p:cNvSpPr/>
          <p:nvPr/>
        </p:nvSpPr>
        <p:spPr bwMode="auto">
          <a:xfrm>
            <a:off x="3736195" y="286135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TG15</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Ultra Wide-Band Ad-Hoc Networks</a:t>
            </a:r>
          </a:p>
        </p:txBody>
      </p:sp>
      <p:sp>
        <p:nvSpPr>
          <p:cNvPr id="27" name="Rectangle 26">
            <a:extLst>
              <a:ext uri="{FF2B5EF4-FFF2-40B4-BE49-F238E27FC236}">
                <a16:creationId xmlns:a16="http://schemas.microsoft.com/office/drawing/2014/main" id="{711B876B-288B-4CC7-AE55-C1FB481E4A83}"/>
              </a:ext>
            </a:extLst>
          </p:cNvPr>
          <p:cNvSpPr/>
          <p:nvPr/>
        </p:nvSpPr>
        <p:spPr bwMode="auto">
          <a:xfrm>
            <a:off x="5961579" y="286135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TG16t</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Ultra Wide-Band Ad-Hoc Networks</a:t>
            </a:r>
          </a:p>
        </p:txBody>
      </p:sp>
      <p:sp>
        <p:nvSpPr>
          <p:cNvPr id="28" name="Rectangle 27">
            <a:extLst>
              <a:ext uri="{FF2B5EF4-FFF2-40B4-BE49-F238E27FC236}">
                <a16:creationId xmlns:a16="http://schemas.microsoft.com/office/drawing/2014/main" id="{57FD5BA7-BD2A-4493-930F-65A95B7C1BA5}"/>
              </a:ext>
            </a:extLst>
          </p:cNvPr>
          <p:cNvSpPr/>
          <p:nvPr/>
        </p:nvSpPr>
        <p:spPr bwMode="auto">
          <a:xfrm>
            <a:off x="8186964" y="286135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TG3mb</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TG HDR</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High Data Rate</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Revision</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800" b="1" i="0" u="none" strike="noStrike" cap="none" normalizeH="0" baseline="0" dirty="0">
              <a:ln>
                <a:noFill/>
              </a:ln>
              <a:solidFill>
                <a:srgbClr val="0070C0"/>
              </a:solidFill>
              <a:effectLst/>
              <a:latin typeface="Times New Roman" pitchFamily="16" charset="0"/>
              <a:ea typeface="MS Gothic" charset="-128"/>
            </a:endParaRPr>
          </a:p>
        </p:txBody>
      </p:sp>
      <p:sp>
        <p:nvSpPr>
          <p:cNvPr id="29" name="Rectangle 28">
            <a:extLst>
              <a:ext uri="{FF2B5EF4-FFF2-40B4-BE49-F238E27FC236}">
                <a16:creationId xmlns:a16="http://schemas.microsoft.com/office/drawing/2014/main" id="{0E9B215B-6BC5-4E8D-BFD7-5B0F83D81A50}"/>
              </a:ext>
            </a:extLst>
          </p:cNvPr>
          <p:cNvSpPr/>
          <p:nvPr/>
        </p:nvSpPr>
        <p:spPr bwMode="auto">
          <a:xfrm>
            <a:off x="3747883" y="4606449"/>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3200" b="1" dirty="0" err="1">
                <a:solidFill>
                  <a:srgbClr val="0070C0"/>
                </a:solidFill>
              </a:rPr>
              <a:t>SC</a:t>
            </a:r>
            <a:r>
              <a:rPr lang="en-US" sz="2000" b="1" dirty="0" err="1">
                <a:solidFill>
                  <a:srgbClr val="0070C0"/>
                </a:solidFill>
              </a:rPr>
              <a:t>THz</a:t>
            </a:r>
            <a:endParaRPr lang="en-US" sz="2000" b="1" dirty="0">
              <a:solidFill>
                <a:srgbClr val="0070C0"/>
              </a:solidFill>
            </a:endParaRP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2800" i="0" u="none" strike="noStrike" cap="none" normalizeH="0" baseline="-25000" dirty="0">
                <a:ln>
                  <a:noFill/>
                </a:ln>
                <a:solidFill>
                  <a:srgbClr val="0070C0"/>
                </a:solidFill>
                <a:effectLst/>
                <a:latin typeface="Times New Roman" pitchFamily="16" charset="0"/>
                <a:ea typeface="MS Gothic" charset="-128"/>
              </a:rPr>
              <a:t>Standing Committee THz</a:t>
            </a:r>
          </a:p>
        </p:txBody>
      </p:sp>
      <p:sp>
        <p:nvSpPr>
          <p:cNvPr id="30" name="Rectangle 29">
            <a:extLst>
              <a:ext uri="{FF2B5EF4-FFF2-40B4-BE49-F238E27FC236}">
                <a16:creationId xmlns:a16="http://schemas.microsoft.com/office/drawing/2014/main" id="{8CB17732-95CC-49CD-A028-93B7738D3FD9}"/>
              </a:ext>
            </a:extLst>
          </p:cNvPr>
          <p:cNvSpPr/>
          <p:nvPr/>
        </p:nvSpPr>
        <p:spPr bwMode="auto">
          <a:xfrm>
            <a:off x="1528342" y="4606449"/>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err="1">
                <a:ln>
                  <a:noFill/>
                </a:ln>
                <a:solidFill>
                  <a:srgbClr val="0070C0"/>
                </a:solidFill>
                <a:effectLst/>
                <a:latin typeface="Times New Roman" pitchFamily="16" charset="0"/>
                <a:ea typeface="MS Gothic" charset="-128"/>
              </a:rPr>
              <a:t>SC</a:t>
            </a:r>
            <a:r>
              <a:rPr kumimoji="0" lang="en-US" b="1" i="0" u="none" strike="noStrike" cap="none" normalizeH="0" baseline="0" dirty="0" err="1">
                <a:ln>
                  <a:noFill/>
                </a:ln>
                <a:solidFill>
                  <a:srgbClr val="0070C0"/>
                </a:solidFill>
                <a:effectLst/>
                <a:latin typeface="Times New Roman" pitchFamily="16" charset="0"/>
                <a:ea typeface="MS Gothic" charset="-128"/>
              </a:rPr>
              <a:t>maint</a:t>
            </a:r>
            <a:endParaRPr kumimoji="0" lang="en-US" b="1" i="0" u="none" strike="noStrike" cap="none" normalizeH="0" baseline="0" dirty="0">
              <a:ln>
                <a:noFill/>
              </a:ln>
              <a:solidFill>
                <a:srgbClr val="0070C0"/>
              </a:solidFill>
              <a:effectLst/>
              <a:latin typeface="Times New Roman" pitchFamily="16" charset="0"/>
              <a:ea typeface="MS Gothic" charset="-128"/>
            </a:endParaRP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Maintenance Group</a:t>
            </a:r>
          </a:p>
        </p:txBody>
      </p:sp>
      <p:sp>
        <p:nvSpPr>
          <p:cNvPr id="31" name="Rectangle 30">
            <a:extLst>
              <a:ext uri="{FF2B5EF4-FFF2-40B4-BE49-F238E27FC236}">
                <a16:creationId xmlns:a16="http://schemas.microsoft.com/office/drawing/2014/main" id="{EB93DE27-5D6C-4B57-A511-8F3E6DE64152}"/>
              </a:ext>
            </a:extLst>
          </p:cNvPr>
          <p:cNvSpPr/>
          <p:nvPr/>
        </p:nvSpPr>
        <p:spPr bwMode="auto">
          <a:xfrm>
            <a:off x="5967424" y="4606449"/>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SC</a:t>
            </a:r>
            <a:r>
              <a:rPr kumimoji="0" lang="en-US" sz="1800" b="1" i="0" u="none" strike="noStrike" cap="none" normalizeH="0" baseline="0" dirty="0">
                <a:ln>
                  <a:noFill/>
                </a:ln>
                <a:solidFill>
                  <a:srgbClr val="0070C0"/>
                </a:solidFill>
                <a:effectLst/>
                <a:latin typeface="Times New Roman" pitchFamily="16" charset="0"/>
                <a:ea typeface="MS Gothic" charset="-128"/>
              </a:rPr>
              <a:t>WNG</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Wireless Next Generation</a:t>
            </a:r>
          </a:p>
        </p:txBody>
      </p:sp>
      <p:sp>
        <p:nvSpPr>
          <p:cNvPr id="41" name="Rectangle 40">
            <a:extLst>
              <a:ext uri="{FF2B5EF4-FFF2-40B4-BE49-F238E27FC236}">
                <a16:creationId xmlns:a16="http://schemas.microsoft.com/office/drawing/2014/main" id="{43B2EC7C-D2EE-41DD-80D9-CB2FF38CF6F7}"/>
              </a:ext>
            </a:extLst>
          </p:cNvPr>
          <p:cNvSpPr/>
          <p:nvPr/>
        </p:nvSpPr>
        <p:spPr bwMode="auto">
          <a:xfrm>
            <a:off x="8186964" y="4606449"/>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SC</a:t>
            </a:r>
            <a:r>
              <a:rPr kumimoji="0" lang="en-US" sz="1800" b="1" i="0" u="none" strike="noStrike" cap="none" normalizeH="0" baseline="0" dirty="0">
                <a:ln>
                  <a:noFill/>
                </a:ln>
                <a:solidFill>
                  <a:srgbClr val="0070C0"/>
                </a:solidFill>
                <a:effectLst/>
                <a:latin typeface="Times New Roman" pitchFamily="16" charset="0"/>
                <a:ea typeface="MS Gothic" charset="-128"/>
              </a:rPr>
              <a:t>IETF</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800" dirty="0">
                <a:solidFill>
                  <a:srgbClr val="0070C0"/>
                </a:solidFill>
              </a:rPr>
              <a:t>IETF liaison</a:t>
            </a:r>
            <a:endParaRPr kumimoji="0" lang="en-US" sz="1800" i="0" u="none" strike="noStrike" cap="none" normalizeH="0" baseline="0" dirty="0">
              <a:ln>
                <a:noFill/>
              </a:ln>
              <a:solidFill>
                <a:srgbClr val="0070C0"/>
              </a:solidFill>
              <a:effectLst/>
              <a:latin typeface="Times New Roman" pitchFamily="16" charset="0"/>
              <a:ea typeface="MS Gothic" charset="-128"/>
            </a:endParaRPr>
          </a:p>
        </p:txBody>
      </p:sp>
      <p:sp>
        <p:nvSpPr>
          <p:cNvPr id="2" name="Footer Placeholder 1">
            <a:extLst>
              <a:ext uri="{FF2B5EF4-FFF2-40B4-BE49-F238E27FC236}">
                <a16:creationId xmlns:a16="http://schemas.microsoft.com/office/drawing/2014/main" id="{628EFDAB-8806-1B28-4D49-E6CB2F9CC9BC}"/>
              </a:ext>
            </a:extLst>
          </p:cNvPr>
          <p:cNvSpPr>
            <a:spLocks noGrp="1"/>
          </p:cNvSpPr>
          <p:nvPr>
            <p:ph type="ftr" idx="14"/>
          </p:nvPr>
        </p:nvSpPr>
        <p:spPr/>
        <p:txBody>
          <a:bodyPr/>
          <a:lstStyle/>
          <a:p>
            <a:r>
              <a:rPr lang="en-GB"/>
              <a:t>Jonathan Segev, Intel</a:t>
            </a:r>
            <a:endParaRPr lang="en-GB" dirty="0"/>
          </a:p>
        </p:txBody>
      </p:sp>
      <p:sp>
        <p:nvSpPr>
          <p:cNvPr id="3" name="Slide Number Placeholder 2">
            <a:extLst>
              <a:ext uri="{FF2B5EF4-FFF2-40B4-BE49-F238E27FC236}">
                <a16:creationId xmlns:a16="http://schemas.microsoft.com/office/drawing/2014/main" id="{6608EA42-370A-B6FA-7A09-AE5A7738C5AC}"/>
              </a:ext>
            </a:extLst>
          </p:cNvPr>
          <p:cNvSpPr>
            <a:spLocks noGrp="1"/>
          </p:cNvSpPr>
          <p:nvPr>
            <p:ph type="sldNum" idx="12"/>
          </p:nvPr>
        </p:nvSpPr>
        <p:spPr/>
        <p:txBody>
          <a:bodyPr/>
          <a:lstStyle/>
          <a:p>
            <a:r>
              <a:rPr lang="en-GB"/>
              <a:t>Slide </a:t>
            </a:r>
            <a:fld id="{440F5867-744E-4AA6-B0ED-4C44D2DFBB7B}" type="slidenum">
              <a:rPr lang="en-GB" smtClean="0"/>
              <a:pPr/>
              <a:t>88</a:t>
            </a:fld>
            <a:endParaRPr lang="en-GB" dirty="0"/>
          </a:p>
        </p:txBody>
      </p:sp>
      <p:sp>
        <p:nvSpPr>
          <p:cNvPr id="8" name="Date Placeholder 7">
            <a:extLst>
              <a:ext uri="{FF2B5EF4-FFF2-40B4-BE49-F238E27FC236}">
                <a16:creationId xmlns:a16="http://schemas.microsoft.com/office/drawing/2014/main" id="{AFAB143C-B178-FB92-3755-85B924451106}"/>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346831416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3505200" y="1435894"/>
            <a:ext cx="7772400" cy="1066800"/>
          </a:xfrm>
          <a:ln/>
        </p:spPr>
        <p:txBody>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latin typeface="Times New Roman" charset="0"/>
              </a:rPr>
              <a:t>802.18 Liaison Report – May 2023</a:t>
            </a:r>
            <a:endParaRPr lang="en-GB" dirty="0"/>
          </a:p>
        </p:txBody>
      </p:sp>
      <p:sp>
        <p:nvSpPr>
          <p:cNvPr id="3074" name="Rectangle 2"/>
          <p:cNvSpPr>
            <a:spLocks noGrp="1" noChangeArrowheads="1"/>
          </p:cNvSpPr>
          <p:nvPr>
            <p:ph type="body" idx="1"/>
          </p:nvPr>
        </p:nvSpPr>
        <p:spPr>
          <a:xfrm>
            <a:off x="3505200" y="2502694"/>
            <a:ext cx="7772400" cy="771524"/>
          </a:xfrm>
          <a:ln/>
        </p:spPr>
        <p:txBody>
          <a:bodyPr/>
          <a:lstStyle/>
          <a:p>
            <a:pPr algn="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 </a:t>
            </a:r>
            <a:r>
              <a:rPr lang="en-GB" sz="2000" b="0" dirty="0"/>
              <a:t>17 May 2023</a:t>
            </a:r>
          </a:p>
        </p:txBody>
      </p:sp>
      <p:sp>
        <p:nvSpPr>
          <p:cNvPr id="11" name="Rectangle 4"/>
          <p:cNvSpPr>
            <a:spLocks noChangeArrowheads="1"/>
          </p:cNvSpPr>
          <p:nvPr/>
        </p:nvSpPr>
        <p:spPr bwMode="auto">
          <a:xfrm>
            <a:off x="2971801" y="365760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b="1" dirty="0">
                <a:solidFill>
                  <a:srgbClr val="000000"/>
                </a:solidFill>
              </a:rPr>
              <a:t>Author:</a:t>
            </a:r>
          </a:p>
        </p:txBody>
      </p:sp>
      <p:graphicFrame>
        <p:nvGraphicFramePr>
          <p:cNvPr id="12" name="Object 11"/>
          <p:cNvGraphicFramePr>
            <a:graphicFrameLocks noChangeAspect="1"/>
          </p:cNvGraphicFramePr>
          <p:nvPr>
            <p:extLst>
              <p:ext uri="{D42A27DB-BD31-4B8C-83A1-F6EECF244321}">
                <p14:modId xmlns:p14="http://schemas.microsoft.com/office/powerpoint/2010/main" val="3222110337"/>
              </p:ext>
            </p:extLst>
          </p:nvPr>
        </p:nvGraphicFramePr>
        <p:xfrm>
          <a:off x="2971800" y="4191000"/>
          <a:ext cx="8591550" cy="4572000"/>
        </p:xfrm>
        <a:graphic>
          <a:graphicData uri="http://schemas.openxmlformats.org/presentationml/2006/ole">
            <mc:AlternateContent xmlns:mc="http://schemas.openxmlformats.org/markup-compatibility/2006">
              <mc:Choice xmlns:v="urn:schemas-microsoft-com:vml" Requires="v">
                <p:oleObj name="Document" r:id="rId3" imgW="8284803" imgH="4492752" progId="Word.Document.8">
                  <p:embed/>
                </p:oleObj>
              </mc:Choice>
              <mc:Fallback>
                <p:oleObj name="Document" r:id="rId3" imgW="8284803" imgH="4492752" progId="Word.Document.8">
                  <p:embed/>
                  <p:pic>
                    <p:nvPicPr>
                      <p:cNvPr id="12" name="Object 11"/>
                      <p:cNvPicPr>
                        <a:picLocks noChangeAspect="1" noChangeArrowheads="1"/>
                      </p:cNvPicPr>
                      <p:nvPr/>
                    </p:nvPicPr>
                    <p:blipFill>
                      <a:blip r:embed="rId4"/>
                      <a:srcRect/>
                      <a:stretch>
                        <a:fillRect/>
                      </a:stretch>
                    </p:blipFill>
                    <p:spPr bwMode="auto">
                      <a:xfrm>
                        <a:off x="2971800" y="4191000"/>
                        <a:ext cx="8591550" cy="4572000"/>
                      </a:xfrm>
                      <a:prstGeom prst="rect">
                        <a:avLst/>
                      </a:prstGeom>
                      <a:noFill/>
                      <a:ln>
                        <a:noFill/>
                      </a:ln>
                      <a:effectLst/>
                    </p:spPr>
                  </p:pic>
                </p:oleObj>
              </mc:Fallback>
            </mc:AlternateContent>
          </a:graphicData>
        </a:graphic>
      </p:graphicFrame>
      <p:sp>
        <p:nvSpPr>
          <p:cNvPr id="2" name="Footer Placeholder 1">
            <a:extLst>
              <a:ext uri="{FF2B5EF4-FFF2-40B4-BE49-F238E27FC236}">
                <a16:creationId xmlns:a16="http://schemas.microsoft.com/office/drawing/2014/main" id="{BE96C48D-C23F-6E4E-B397-5DBFE66AA46D}"/>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56884BD7-80B9-A35E-7661-4FDD5EAE39C7}"/>
              </a:ext>
            </a:extLst>
          </p:cNvPr>
          <p:cNvSpPr>
            <a:spLocks noGrp="1"/>
          </p:cNvSpPr>
          <p:nvPr>
            <p:ph type="sldNum" idx="12"/>
          </p:nvPr>
        </p:nvSpPr>
        <p:spPr/>
        <p:txBody>
          <a:bodyPr/>
          <a:lstStyle/>
          <a:p>
            <a:r>
              <a:rPr lang="en-GB"/>
              <a:t>Slide </a:t>
            </a:r>
            <a:fld id="{440F5867-744E-4AA6-B0ED-4C44D2DFBB7B}" type="slidenum">
              <a:rPr lang="en-GB" smtClean="0"/>
              <a:pPr/>
              <a:t>89</a:t>
            </a:fld>
            <a:endParaRPr lang="en-GB" dirty="0"/>
          </a:p>
        </p:txBody>
      </p:sp>
      <p:sp>
        <p:nvSpPr>
          <p:cNvPr id="4" name="Date Placeholder 3">
            <a:extLst>
              <a:ext uri="{FF2B5EF4-FFF2-40B4-BE49-F238E27FC236}">
                <a16:creationId xmlns:a16="http://schemas.microsoft.com/office/drawing/2014/main" id="{6D80A0D8-FC76-872C-F68B-0502472C16F9}"/>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38719980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799B-D0AE-9E3E-B4E2-0ED3F09527BA}"/>
              </a:ext>
            </a:extLst>
          </p:cNvPr>
          <p:cNvSpPr>
            <a:spLocks noGrp="1"/>
          </p:cNvSpPr>
          <p:nvPr>
            <p:ph type="title"/>
          </p:nvPr>
        </p:nvSpPr>
        <p:spPr/>
        <p:txBody>
          <a:bodyPr/>
          <a:lstStyle/>
          <a:p>
            <a:r>
              <a:rPr lang="en-US" dirty="0"/>
              <a:t>Attendance by breakout (May interim session)</a:t>
            </a:r>
          </a:p>
        </p:txBody>
      </p:sp>
      <p:pic>
        <p:nvPicPr>
          <p:cNvPr id="8" name="Content Placeholder 7">
            <a:extLst>
              <a:ext uri="{FF2B5EF4-FFF2-40B4-BE49-F238E27FC236}">
                <a16:creationId xmlns:a16="http://schemas.microsoft.com/office/drawing/2014/main" id="{DBE01F6F-8386-AFDF-9F40-AE4E2B70AE7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76400" y="1705558"/>
            <a:ext cx="8686799" cy="4746910"/>
          </a:xfrm>
        </p:spPr>
      </p:pic>
      <p:sp>
        <p:nvSpPr>
          <p:cNvPr id="4" name="Slide Number Placeholder 3">
            <a:extLst>
              <a:ext uri="{FF2B5EF4-FFF2-40B4-BE49-F238E27FC236}">
                <a16:creationId xmlns:a16="http://schemas.microsoft.com/office/drawing/2014/main" id="{63ABDA72-9ACD-FC2F-B473-6669E69E860A}"/>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
        <p:nvSpPr>
          <p:cNvPr id="5" name="Footer Placeholder 4">
            <a:extLst>
              <a:ext uri="{FF2B5EF4-FFF2-40B4-BE49-F238E27FC236}">
                <a16:creationId xmlns:a16="http://schemas.microsoft.com/office/drawing/2014/main" id="{65E35626-E71C-89A6-F8BF-04E27DD8985A}"/>
              </a:ext>
            </a:extLst>
          </p:cNvPr>
          <p:cNvSpPr>
            <a:spLocks noGrp="1"/>
          </p:cNvSpPr>
          <p:nvPr>
            <p:ph type="ftr" idx="14"/>
          </p:nvPr>
        </p:nvSpPr>
        <p:spPr/>
        <p:txBody>
          <a:bodyPr/>
          <a:lstStyle/>
          <a:p>
            <a:r>
              <a:rPr lang="en-GB"/>
              <a:t>Robert Stacey (Intel)</a:t>
            </a:r>
            <a:endParaRPr lang="en-GB" dirty="0"/>
          </a:p>
        </p:txBody>
      </p:sp>
      <p:sp>
        <p:nvSpPr>
          <p:cNvPr id="6" name="Date Placeholder 5">
            <a:extLst>
              <a:ext uri="{FF2B5EF4-FFF2-40B4-BE49-F238E27FC236}">
                <a16:creationId xmlns:a16="http://schemas.microsoft.com/office/drawing/2014/main" id="{F30B5C78-5FFC-C153-8296-0DEA8D69AAF7}"/>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27256915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3632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RR-TAG at a glance</a:t>
            </a:r>
          </a:p>
        </p:txBody>
      </p:sp>
      <p:sp>
        <p:nvSpPr>
          <p:cNvPr id="10" name="Content Placeholder 2"/>
          <p:cNvSpPr>
            <a:spLocks noGrp="1"/>
          </p:cNvSpPr>
          <p:nvPr>
            <p:ph idx="1"/>
          </p:nvPr>
        </p:nvSpPr>
        <p:spPr>
          <a:xfrm>
            <a:off x="838200" y="1524000"/>
            <a:ext cx="10363200" cy="4113213"/>
          </a:xfrm>
        </p:spPr>
        <p:txBody>
          <a:bodyPr/>
          <a:lstStyle/>
          <a:p>
            <a:pPr algn="just"/>
            <a:r>
              <a:rPr lang="en-US" altLang="en-US" sz="2200" dirty="0"/>
              <a:t>Membership as of 12 April 2023</a:t>
            </a:r>
          </a:p>
          <a:p>
            <a:pPr lvl="1" algn="just">
              <a:spcBef>
                <a:spcPts val="300"/>
              </a:spcBef>
              <a:buFont typeface="Arial" panose="020B0604020202020204" pitchFamily="34" charset="0"/>
              <a:buChar char="•"/>
            </a:pPr>
            <a:r>
              <a:rPr lang="en-US" altLang="en-US" sz="1800" dirty="0"/>
              <a:t>50 voters (including 8 on LMSC)</a:t>
            </a:r>
          </a:p>
          <a:p>
            <a:pPr lvl="1" algn="just">
              <a:spcBef>
                <a:spcPts val="300"/>
              </a:spcBef>
              <a:buFont typeface="Arial" panose="020B0604020202020204" pitchFamily="34" charset="0"/>
              <a:buChar char="•"/>
            </a:pPr>
            <a:r>
              <a:rPr lang="en-US" altLang="en-US" sz="1800" dirty="0"/>
              <a:t>4 nearly voters</a:t>
            </a:r>
          </a:p>
          <a:p>
            <a:pPr lvl="1" algn="just">
              <a:spcBef>
                <a:spcPts val="300"/>
              </a:spcBef>
              <a:buFont typeface="Arial" panose="020B0604020202020204" pitchFamily="34" charset="0"/>
              <a:buChar char="•"/>
            </a:pPr>
            <a:r>
              <a:rPr lang="en-US" altLang="en-US" sz="1800" dirty="0"/>
              <a:t>13 aspirants </a:t>
            </a:r>
            <a:endParaRPr lang="en-US" altLang="en-US" dirty="0"/>
          </a:p>
          <a:p>
            <a:pPr algn="just"/>
            <a:r>
              <a:rPr lang="en-US" altLang="en-US" sz="2200" dirty="0"/>
              <a:t>Officers</a:t>
            </a:r>
          </a:p>
          <a:p>
            <a:pPr lvl="1" algn="just">
              <a:spcBef>
                <a:spcPts val="300"/>
              </a:spcBef>
              <a:buFont typeface="Arial" panose="020B0604020202020204" pitchFamily="34" charset="0"/>
              <a:buChar char="•"/>
            </a:pPr>
            <a:r>
              <a:rPr lang="en-US" altLang="en-US" sz="1800" dirty="0"/>
              <a:t>Chair:  Edward Au (Huawei Technologies)</a:t>
            </a:r>
          </a:p>
          <a:p>
            <a:pPr lvl="1" algn="just">
              <a:spcBef>
                <a:spcPts val="300"/>
              </a:spcBef>
              <a:buFont typeface="Arial" panose="020B0604020202020204" pitchFamily="34" charset="0"/>
              <a:buChar char="•"/>
            </a:pPr>
            <a:r>
              <a:rPr lang="en-US" altLang="en-US" sz="1800" dirty="0"/>
              <a:t>Co-Vice Chair:  Stuart Kerry (OK-Brit; Self)</a:t>
            </a:r>
          </a:p>
          <a:p>
            <a:pPr lvl="1" algn="just">
              <a:spcBef>
                <a:spcPts val="300"/>
              </a:spcBef>
              <a:buFont typeface="Arial" panose="020B0604020202020204" pitchFamily="34" charset="0"/>
              <a:buChar char="•"/>
            </a:pPr>
            <a:r>
              <a:rPr lang="en-US" altLang="en-US" sz="1800" dirty="0"/>
              <a:t>Co-Vice Chair:  Al </a:t>
            </a:r>
            <a:r>
              <a:rPr lang="en-US" altLang="en-US" sz="1800" dirty="0" err="1"/>
              <a:t>Petrick</a:t>
            </a:r>
            <a:r>
              <a:rPr lang="en-US" altLang="en-US" sz="1800" dirty="0"/>
              <a:t> (Skyworks Solutions)</a:t>
            </a:r>
          </a:p>
          <a:p>
            <a:pPr lvl="1" algn="just">
              <a:spcBef>
                <a:spcPts val="300"/>
              </a:spcBef>
              <a:buFont typeface="Arial" panose="020B0604020202020204" pitchFamily="34" charset="0"/>
              <a:buChar char="•"/>
            </a:pPr>
            <a:r>
              <a:rPr lang="en-US" altLang="en-US" sz="1800" dirty="0"/>
              <a:t>Secretary:  Amelia </a:t>
            </a:r>
            <a:r>
              <a:rPr lang="en-US" altLang="en-US" sz="1800" dirty="0" err="1"/>
              <a:t>Andersdotter</a:t>
            </a:r>
            <a:r>
              <a:rPr lang="en-US" altLang="en-US" sz="1800" dirty="0"/>
              <a:t> (Self)</a:t>
            </a:r>
          </a:p>
          <a:p>
            <a:pPr algn="just"/>
            <a:r>
              <a:rPr lang="en-US" altLang="en-US" sz="2200" dirty="0"/>
              <a:t>Ad-hoc chair</a:t>
            </a:r>
          </a:p>
          <a:p>
            <a:pPr lvl="1" algn="just">
              <a:spcBef>
                <a:spcPts val="300"/>
              </a:spcBef>
              <a:buFont typeface="Arial" panose="020B0604020202020204" pitchFamily="34" charset="0"/>
              <a:buChar char="•"/>
            </a:pPr>
            <a:r>
              <a:rPr lang="en-US" altLang="en-US" sz="1800" dirty="0"/>
              <a:t>IEEE Statement Update on Spectrum (ISUS):  Amelia </a:t>
            </a:r>
            <a:r>
              <a:rPr lang="en-US" altLang="en-US" sz="1800" dirty="0" err="1"/>
              <a:t>Andersdotter</a:t>
            </a:r>
            <a:r>
              <a:rPr lang="en-US" altLang="en-US" sz="1800"/>
              <a:t> (Self)</a:t>
            </a:r>
            <a:endParaRPr lang="en-US" altLang="en-US" sz="1800" dirty="0"/>
          </a:p>
          <a:p>
            <a:pPr marL="230188" marR="117475" indent="-230188" algn="just">
              <a:buFont typeface="Times New Roman" pitchFamily="16" charset="0"/>
              <a:buChar char="•"/>
              <a:tabLst>
                <a:tab pos="230188" algn="l"/>
              </a:tabLst>
            </a:pPr>
            <a:endParaRPr lang="en-US" sz="1600" spc="-5" dirty="0">
              <a:latin typeface="Arial"/>
              <a:cs typeface="Arial"/>
            </a:endParaRPr>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1986A406-604D-110B-7966-8CF010491A2E}"/>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106295A0-55E1-A671-D21B-0667CA2BF01C}"/>
              </a:ext>
            </a:extLst>
          </p:cNvPr>
          <p:cNvSpPr>
            <a:spLocks noGrp="1"/>
          </p:cNvSpPr>
          <p:nvPr>
            <p:ph type="sldNum" idx="12"/>
          </p:nvPr>
        </p:nvSpPr>
        <p:spPr/>
        <p:txBody>
          <a:bodyPr/>
          <a:lstStyle/>
          <a:p>
            <a:r>
              <a:rPr lang="en-GB"/>
              <a:t>Slide </a:t>
            </a:r>
            <a:fld id="{440F5867-744E-4AA6-B0ED-4C44D2DFBB7B}" type="slidenum">
              <a:rPr lang="en-GB" smtClean="0"/>
              <a:pPr/>
              <a:t>90</a:t>
            </a:fld>
            <a:endParaRPr lang="en-GB" dirty="0"/>
          </a:p>
        </p:txBody>
      </p:sp>
      <p:sp>
        <p:nvSpPr>
          <p:cNvPr id="5" name="Date Placeholder 4">
            <a:extLst>
              <a:ext uri="{FF2B5EF4-FFF2-40B4-BE49-F238E27FC236}">
                <a16:creationId xmlns:a16="http://schemas.microsoft.com/office/drawing/2014/main" id="{54E3515D-16F7-41CC-21FC-F7956C00F7F6}"/>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83577596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3632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Progress since the 2023 March plenary (1)</a:t>
            </a:r>
          </a:p>
        </p:txBody>
      </p:sp>
      <p:sp>
        <p:nvSpPr>
          <p:cNvPr id="10" name="Content Placeholder 2"/>
          <p:cNvSpPr>
            <a:spLocks noGrp="1"/>
          </p:cNvSpPr>
          <p:nvPr>
            <p:ph idx="1"/>
          </p:nvPr>
        </p:nvSpPr>
        <p:spPr>
          <a:xfrm>
            <a:off x="838200" y="1524001"/>
            <a:ext cx="10363200" cy="762000"/>
          </a:xfrm>
        </p:spPr>
        <p:txBody>
          <a:bodyPr/>
          <a:lstStyle/>
          <a:p>
            <a:pPr algn="just">
              <a:buFont typeface="Arial" panose="020B0604020202020204" pitchFamily="34" charset="0"/>
              <a:buChar char="•"/>
            </a:pPr>
            <a:r>
              <a:rPr lang="en-US" altLang="en-US" sz="2000" dirty="0"/>
              <a:t>Reviewed the </a:t>
            </a:r>
            <a:r>
              <a:rPr lang="en-US" altLang="en-US" sz="2000" dirty="0">
                <a:hlinkClick r:id="rId3"/>
              </a:rPr>
              <a:t>latest ongoing consultations</a:t>
            </a:r>
            <a:r>
              <a:rPr lang="en-US" altLang="en-US" sz="2000" dirty="0"/>
              <a:t>.</a:t>
            </a:r>
          </a:p>
          <a:p>
            <a:pPr algn="just">
              <a:buFont typeface="Arial" panose="020B0604020202020204" pitchFamily="34" charset="0"/>
              <a:buChar char="•"/>
            </a:pPr>
            <a:r>
              <a:rPr lang="en-US" altLang="en-US" sz="2000" dirty="0"/>
              <a:t>Approved the following IEEE 802 LMSC submissions:</a:t>
            </a:r>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graphicFrame>
        <p:nvGraphicFramePr>
          <p:cNvPr id="4" name="Table 3"/>
          <p:cNvGraphicFramePr>
            <a:graphicFrameLocks noGrp="1"/>
          </p:cNvGraphicFramePr>
          <p:nvPr>
            <p:extLst>
              <p:ext uri="{D42A27DB-BD31-4B8C-83A1-F6EECF244321}">
                <p14:modId xmlns:p14="http://schemas.microsoft.com/office/powerpoint/2010/main" val="1659964223"/>
              </p:ext>
            </p:extLst>
          </p:nvPr>
        </p:nvGraphicFramePr>
        <p:xfrm>
          <a:off x="1295400" y="2376452"/>
          <a:ext cx="9906000" cy="2849880"/>
        </p:xfrm>
        <a:graphic>
          <a:graphicData uri="http://schemas.openxmlformats.org/drawingml/2006/table">
            <a:tbl>
              <a:tblPr firstRow="1" bandRow="1">
                <a:tableStyleId>{93296810-A885-4BE3-A3E7-6D5BEEA58F35}</a:tableStyleId>
              </a:tblPr>
              <a:tblGrid>
                <a:gridCol w="8511822">
                  <a:extLst>
                    <a:ext uri="{9D8B030D-6E8A-4147-A177-3AD203B41FA5}">
                      <a16:colId xmlns:a16="http://schemas.microsoft.com/office/drawing/2014/main" val="20000"/>
                    </a:ext>
                  </a:extLst>
                </a:gridCol>
                <a:gridCol w="1394178">
                  <a:extLst>
                    <a:ext uri="{9D8B030D-6E8A-4147-A177-3AD203B41FA5}">
                      <a16:colId xmlns:a16="http://schemas.microsoft.com/office/drawing/2014/main" val="20001"/>
                    </a:ext>
                  </a:extLst>
                </a:gridCol>
              </a:tblGrid>
              <a:tr h="370840">
                <a:tc>
                  <a:txBody>
                    <a:bodyPr/>
                    <a:lstStyle/>
                    <a:p>
                      <a:r>
                        <a:rPr lang="en-US" dirty="0"/>
                        <a:t>Topics</a:t>
                      </a:r>
                    </a:p>
                  </a:txBody>
                  <a:tcPr/>
                </a:tc>
                <a:tc>
                  <a:txBody>
                    <a:bodyPr/>
                    <a:lstStyle/>
                    <a:p>
                      <a:r>
                        <a:rPr lang="en-US" dirty="0"/>
                        <a:t>DCN</a:t>
                      </a:r>
                    </a:p>
                  </a:txBody>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u="none" dirty="0"/>
                        <a:t>Reply to Liaison Statement on the Formation of ETSI ISG THz</a:t>
                      </a:r>
                      <a:endParaRPr lang="en-US" altLang="en-US" sz="1600" u="non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hlinkClick r:id="rId4"/>
                        </a:rPr>
                        <a:t>18-23/0032r1</a:t>
                      </a:r>
                      <a:endParaRPr lang="en-US" sz="1600" dirty="0"/>
                    </a:p>
                  </a:txBody>
                  <a:tcPr/>
                </a:tc>
                <a:extLst>
                  <a:ext uri="{0D108BD9-81ED-4DB2-BD59-A6C34878D82A}">
                    <a16:rowId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rPr>
                        <a:t>Proposed modifications to ITU-R M.1450-5 for May 2023 Working</a:t>
                      </a:r>
                      <a:r>
                        <a:rPr lang="en-US" sz="1600" baseline="0" dirty="0">
                          <a:effectLst/>
                        </a:rPr>
                        <a:t> Party </a:t>
                      </a:r>
                      <a:r>
                        <a:rPr lang="en-US" sz="1600" dirty="0">
                          <a:effectLst/>
                        </a:rPr>
                        <a:t>5A Meeting</a:t>
                      </a:r>
                      <a:endParaRPr lang="en-US" altLang="en-US" sz="1600" u="non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hlinkClick r:id="rId5"/>
                        </a:rPr>
                        <a:t>18-23/0035r2</a:t>
                      </a:r>
                      <a:endParaRPr lang="en-US" sz="1600" dirty="0"/>
                    </a:p>
                  </a:txBody>
                  <a:tcPr/>
                </a:tc>
                <a:extLst>
                  <a:ext uri="{0D108BD9-81ED-4DB2-BD59-A6C34878D82A}">
                    <a16:rowId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600" u="none" dirty="0"/>
                        <a:t>European</a:t>
                      </a:r>
                      <a:r>
                        <a:rPr lang="en-US" altLang="en-US" sz="1600" u="none" baseline="0" dirty="0"/>
                        <a:t> Commission</a:t>
                      </a:r>
                      <a:r>
                        <a:rPr lang="en-US" altLang="en-US" sz="1600" u="none" dirty="0"/>
                        <a:t> Radio Spectrum Policy</a:t>
                      </a:r>
                      <a:r>
                        <a:rPr lang="en-US" altLang="en-US" sz="1600" u="none" baseline="0" dirty="0"/>
                        <a:t> Group’s consultation “</a:t>
                      </a:r>
                      <a:r>
                        <a:rPr lang="en-US" sz="1600" u="none" kern="1200" dirty="0">
                          <a:solidFill>
                            <a:schemeClr val="dk1"/>
                          </a:solidFill>
                          <a:effectLst/>
                          <a:latin typeface="+mn-lt"/>
                          <a:ea typeface="+mn-ea"/>
                          <a:cs typeface="+mn-cs"/>
                        </a:rPr>
                        <a:t>Questionnaire on the Role of Radio Spectrum Policy to help combat Climate Change”</a:t>
                      </a:r>
                      <a:endParaRPr lang="en-US" altLang="en-US" sz="1600" u="non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hlinkClick r:id="rId6"/>
                        </a:rPr>
                        <a:t>18-23/0037r7</a:t>
                      </a:r>
                      <a:endParaRPr lang="en-US" sz="1600" dirty="0"/>
                    </a:p>
                    <a:p>
                      <a:endParaRPr lang="en-US" sz="1600" dirty="0"/>
                    </a:p>
                  </a:txBody>
                  <a:tcPr/>
                </a:tc>
                <a:extLst>
                  <a:ext uri="{0D108BD9-81ED-4DB2-BD59-A6C34878D82A}">
                    <a16:rowId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600" u="none" dirty="0"/>
                        <a:t>US National Telecommunications and Information Administration’s</a:t>
                      </a:r>
                      <a:r>
                        <a:rPr lang="en-US" altLang="en-US" sz="1600" u="none" baseline="0" dirty="0"/>
                        <a:t> consultation “</a:t>
                      </a:r>
                      <a:r>
                        <a:rPr lang="en-US" sz="1600" spc="-5" dirty="0">
                          <a:solidFill>
                            <a:schemeClr val="tx1"/>
                          </a:solidFill>
                          <a:cs typeface="Arial"/>
                        </a:rPr>
                        <a:t>Development of a National Spectrum</a:t>
                      </a:r>
                      <a:r>
                        <a:rPr lang="en-US" sz="1600" spc="-5" baseline="0" dirty="0">
                          <a:solidFill>
                            <a:schemeClr val="tx1"/>
                          </a:solidFill>
                          <a:cs typeface="Arial"/>
                        </a:rPr>
                        <a:t> </a:t>
                      </a:r>
                      <a:r>
                        <a:rPr lang="en-US" sz="1600" spc="-5" dirty="0">
                          <a:solidFill>
                            <a:schemeClr val="tx1"/>
                          </a:solidFill>
                          <a:cs typeface="Arial"/>
                        </a:rPr>
                        <a:t>Strategy”</a:t>
                      </a:r>
                      <a:endParaRPr lang="en-US" altLang="en-US" sz="1600" u="non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hlinkClick r:id="rId7"/>
                        </a:rPr>
                        <a:t>18-23/0041r9</a:t>
                      </a:r>
                      <a:endParaRPr lang="en-US" sz="1600" dirty="0"/>
                    </a:p>
                    <a:p>
                      <a:endParaRPr lang="en-US" sz="1600" dirty="0"/>
                    </a:p>
                  </a:txBody>
                  <a:tcPr/>
                </a:tc>
                <a:extLst>
                  <a:ext uri="{0D108BD9-81ED-4DB2-BD59-A6C34878D82A}">
                    <a16:rowId xmlns:a16="http://schemas.microsoft.com/office/drawing/2014/main" val="10004"/>
                  </a:ext>
                </a:extLst>
              </a:tr>
              <a:tr h="370840">
                <a:tc>
                  <a:txBody>
                    <a:bodyPr/>
                    <a:lstStyle/>
                    <a:p>
                      <a:r>
                        <a:rPr lang="en-US" sz="1600" u="none" dirty="0"/>
                        <a:t>Australia ACMA’s consultation </a:t>
                      </a:r>
                      <a:r>
                        <a:rPr lang="en-US" sz="1600" b="0" u="none" dirty="0"/>
                        <a:t>“</a:t>
                      </a:r>
                      <a:r>
                        <a:rPr lang="en-US" sz="1600" b="0" u="none" kern="1200" dirty="0">
                          <a:solidFill>
                            <a:schemeClr val="dk1"/>
                          </a:solidFill>
                          <a:effectLst/>
                          <a:latin typeface="+mn-lt"/>
                          <a:ea typeface="+mn-ea"/>
                          <a:cs typeface="+mn-cs"/>
                        </a:rPr>
                        <a:t>Five-year spectrum outlook 2023–28 and 2023–24 work program Draft for consultation”</a:t>
                      </a:r>
                      <a:endParaRPr lang="en-US" sz="1600" b="0" u="none" dirty="0"/>
                    </a:p>
                  </a:txBody>
                  <a:tcPr/>
                </a:tc>
                <a:tc>
                  <a:txBody>
                    <a:bodyPr/>
                    <a:lstStyle/>
                    <a:p>
                      <a:r>
                        <a:rPr lang="en-US" sz="1600" dirty="0">
                          <a:hlinkClick r:id="rId8"/>
                        </a:rPr>
                        <a:t>18-23/0044r6</a:t>
                      </a:r>
                      <a:endParaRPr lang="en-US" sz="1600" dirty="0"/>
                    </a:p>
                  </a:txBody>
                  <a:tcPr/>
                </a:tc>
                <a:extLst>
                  <a:ext uri="{0D108BD9-81ED-4DB2-BD59-A6C34878D82A}">
                    <a16:rowId xmlns:a16="http://schemas.microsoft.com/office/drawing/2014/main" val="10005"/>
                  </a:ext>
                </a:extLst>
              </a:tr>
            </a:tbl>
          </a:graphicData>
        </a:graphic>
      </p:graphicFrame>
      <p:sp>
        <p:nvSpPr>
          <p:cNvPr id="3" name="Footer Placeholder 2">
            <a:extLst>
              <a:ext uri="{FF2B5EF4-FFF2-40B4-BE49-F238E27FC236}">
                <a16:creationId xmlns:a16="http://schemas.microsoft.com/office/drawing/2014/main" id="{EA144EFD-D99E-DA37-AC73-90D3C377F8D2}"/>
              </a:ext>
            </a:extLst>
          </p:cNvPr>
          <p:cNvSpPr>
            <a:spLocks noGrp="1"/>
          </p:cNvSpPr>
          <p:nvPr>
            <p:ph type="ftr" idx="14"/>
          </p:nvPr>
        </p:nvSpPr>
        <p:spPr/>
        <p:txBody>
          <a:bodyPr/>
          <a:lstStyle/>
          <a:p>
            <a:r>
              <a:rPr lang="en-GB"/>
              <a:t>Edward Au, Huawei</a:t>
            </a:r>
            <a:endParaRPr lang="en-GB" dirty="0"/>
          </a:p>
        </p:txBody>
      </p:sp>
      <p:sp>
        <p:nvSpPr>
          <p:cNvPr id="5" name="Slide Number Placeholder 4">
            <a:extLst>
              <a:ext uri="{FF2B5EF4-FFF2-40B4-BE49-F238E27FC236}">
                <a16:creationId xmlns:a16="http://schemas.microsoft.com/office/drawing/2014/main" id="{0A67DB50-1660-CFD7-7E96-73F0538C712F}"/>
              </a:ext>
            </a:extLst>
          </p:cNvPr>
          <p:cNvSpPr>
            <a:spLocks noGrp="1"/>
          </p:cNvSpPr>
          <p:nvPr>
            <p:ph type="sldNum" idx="12"/>
          </p:nvPr>
        </p:nvSpPr>
        <p:spPr/>
        <p:txBody>
          <a:bodyPr/>
          <a:lstStyle/>
          <a:p>
            <a:r>
              <a:rPr lang="en-GB"/>
              <a:t>Slide </a:t>
            </a:r>
            <a:fld id="{440F5867-744E-4AA6-B0ED-4C44D2DFBB7B}" type="slidenum">
              <a:rPr lang="en-GB" smtClean="0"/>
              <a:pPr/>
              <a:t>91</a:t>
            </a:fld>
            <a:endParaRPr lang="en-GB" dirty="0"/>
          </a:p>
        </p:txBody>
      </p:sp>
      <p:sp>
        <p:nvSpPr>
          <p:cNvPr id="6" name="Date Placeholder 5">
            <a:extLst>
              <a:ext uri="{FF2B5EF4-FFF2-40B4-BE49-F238E27FC236}">
                <a16:creationId xmlns:a16="http://schemas.microsoft.com/office/drawing/2014/main" id="{7F54B0C2-F9AD-EE6C-06E2-767D7BFC9D31}"/>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321494568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3632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Progress since the 2023 March plenary (2)</a:t>
            </a:r>
          </a:p>
        </p:txBody>
      </p:sp>
      <p:sp>
        <p:nvSpPr>
          <p:cNvPr id="10" name="Content Placeholder 2"/>
          <p:cNvSpPr>
            <a:spLocks noGrp="1"/>
          </p:cNvSpPr>
          <p:nvPr>
            <p:ph idx="1"/>
          </p:nvPr>
        </p:nvSpPr>
        <p:spPr>
          <a:xfrm>
            <a:off x="838200" y="1524000"/>
            <a:ext cx="10439400" cy="1676399"/>
          </a:xfrm>
        </p:spPr>
        <p:txBody>
          <a:bodyPr/>
          <a:lstStyle/>
          <a:p>
            <a:pPr algn="just">
              <a:spcAft>
                <a:spcPts val="600"/>
              </a:spcAft>
              <a:buFont typeface="Arial" panose="020B0604020202020204" pitchFamily="34" charset="0"/>
              <a:buChar char="•"/>
            </a:pPr>
            <a:r>
              <a:rPr lang="en-US" altLang="en-US" sz="2000" dirty="0"/>
              <a:t>Discussed the latest topics related to spectrum and regulation in Europe, North America, and Asia Pacific.</a:t>
            </a:r>
          </a:p>
          <a:p>
            <a:pPr algn="just">
              <a:buFont typeface="Arial" panose="020B0604020202020204" pitchFamily="34" charset="0"/>
              <a:buChar char="•"/>
            </a:pPr>
            <a:r>
              <a:rPr lang="en-US" altLang="en-US" sz="2000" dirty="0"/>
              <a:t>Update from ETSI BRAN on 14 March 2023 (</a:t>
            </a:r>
            <a:r>
              <a:rPr lang="en-US" altLang="en-US" sz="2000" dirty="0">
                <a:hlinkClick r:id="rId3"/>
              </a:rPr>
              <a:t>18-23/0033r2</a:t>
            </a:r>
            <a:r>
              <a:rPr lang="en-US" altLang="en-US" sz="2000" dirty="0"/>
              <a:t>) and 13 April 2023 (</a:t>
            </a:r>
            <a:r>
              <a:rPr lang="en-US" altLang="en-US" sz="2000" dirty="0">
                <a:hlinkClick r:id="rId4"/>
              </a:rPr>
              <a:t>18-23/0048r0</a:t>
            </a:r>
            <a:r>
              <a:rPr lang="en-US" altLang="en-US" sz="2000" dirty="0"/>
              <a:t>).</a:t>
            </a:r>
          </a:p>
          <a:p>
            <a:pPr marL="0" indent="0" algn="just"/>
            <a:endParaRPr lang="en-US" altLang="en-US" sz="2000" dirty="0"/>
          </a:p>
          <a:p>
            <a:pPr marL="0" indent="0" algn="just"/>
            <a:endParaRPr lang="en-US" altLang="en-US" sz="2000" dirty="0"/>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7F833D97-D742-DAD2-9910-81A59C9C6629}"/>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5A75C9D3-F1C8-384C-B916-CC390649110E}"/>
              </a:ext>
            </a:extLst>
          </p:cNvPr>
          <p:cNvSpPr>
            <a:spLocks noGrp="1"/>
          </p:cNvSpPr>
          <p:nvPr>
            <p:ph type="sldNum" idx="12"/>
          </p:nvPr>
        </p:nvSpPr>
        <p:spPr/>
        <p:txBody>
          <a:bodyPr/>
          <a:lstStyle/>
          <a:p>
            <a:r>
              <a:rPr lang="en-GB"/>
              <a:t>Slide </a:t>
            </a:r>
            <a:fld id="{440F5867-744E-4AA6-B0ED-4C44D2DFBB7B}" type="slidenum">
              <a:rPr lang="en-GB" smtClean="0"/>
              <a:pPr/>
              <a:t>92</a:t>
            </a:fld>
            <a:endParaRPr lang="en-GB" dirty="0"/>
          </a:p>
        </p:txBody>
      </p:sp>
      <p:sp>
        <p:nvSpPr>
          <p:cNvPr id="5" name="Date Placeholder 4">
            <a:extLst>
              <a:ext uri="{FF2B5EF4-FFF2-40B4-BE49-F238E27FC236}">
                <a16:creationId xmlns:a16="http://schemas.microsoft.com/office/drawing/2014/main" id="{6D6B10B3-47B1-4F5F-0AF5-9685FE5C89E7}"/>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288427426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838200" y="606426"/>
            <a:ext cx="10439400" cy="890587"/>
          </a:xfrm>
        </p:spPr>
        <p:txBody>
          <a:bodyPr vert="horz" wrap="square" lIns="91440" tIns="45720" rIns="91440" bIns="45720" numCol="1" anchor="ctr" anchorCtr="0" compatLnSpc="1">
            <a:prstTxWarp prst="textNoShape">
              <a:avLst/>
            </a:prstTxWarp>
          </a:bodyPr>
          <a:lstStyle/>
          <a:p>
            <a:r>
              <a:rPr lang="en-US" sz="2800" dirty="0">
                <a:solidFill>
                  <a:srgbClr val="0070C0"/>
                </a:solidFill>
              </a:rPr>
              <a:t>Objectives this week</a:t>
            </a:r>
          </a:p>
        </p:txBody>
      </p:sp>
      <p:sp>
        <p:nvSpPr>
          <p:cNvPr id="10" name="Content Placeholder 2"/>
          <p:cNvSpPr>
            <a:spLocks noGrp="1"/>
          </p:cNvSpPr>
          <p:nvPr>
            <p:ph idx="1"/>
          </p:nvPr>
        </p:nvSpPr>
        <p:spPr>
          <a:xfrm>
            <a:off x="838200" y="1524000"/>
            <a:ext cx="10439400" cy="2819400"/>
          </a:xfrm>
        </p:spPr>
        <p:txBody>
          <a:bodyPr/>
          <a:lstStyle/>
          <a:p>
            <a:pPr algn="just">
              <a:spcBef>
                <a:spcPts val="1800"/>
              </a:spcBef>
              <a:buFont typeface="Arial" panose="020B0604020202020204" pitchFamily="34" charset="0"/>
              <a:buChar char="•"/>
            </a:pPr>
            <a:r>
              <a:rPr lang="en-US" altLang="en-US" sz="2000" dirty="0">
                <a:cs typeface="Arial" panose="020B0604020202020204" pitchFamily="34" charset="0"/>
              </a:rPr>
              <a:t>Review and discuss the possibility of preparing response to selected ongoing consultations</a:t>
            </a:r>
          </a:p>
          <a:p>
            <a:pPr marL="630238" marR="117475" lvl="1" indent="-230188" algn="just">
              <a:spcBef>
                <a:spcPts val="600"/>
              </a:spcBef>
              <a:buFont typeface="Times New Roman" pitchFamily="16" charset="0"/>
              <a:buChar char="•"/>
              <a:tabLst>
                <a:tab pos="230188" algn="l"/>
              </a:tabLst>
            </a:pPr>
            <a:r>
              <a:rPr lang="en-US" sz="1600" spc="-5" dirty="0">
                <a:solidFill>
                  <a:schemeClr val="tx1"/>
                </a:solidFill>
                <a:cs typeface="Arial"/>
              </a:rPr>
              <a:t>3pm ET, 1 June 2023:</a:t>
            </a:r>
          </a:p>
          <a:p>
            <a:pPr marL="1030288" marR="117475" lvl="2" indent="-230188" algn="just">
              <a:spcBef>
                <a:spcPts val="600"/>
              </a:spcBef>
              <a:buFont typeface="Times New Roman" pitchFamily="16" charset="0"/>
              <a:buChar char="•"/>
              <a:tabLst>
                <a:tab pos="230188" algn="l"/>
              </a:tabLst>
            </a:pPr>
            <a:r>
              <a:rPr lang="en-US" sz="1400" spc="-5" dirty="0">
                <a:solidFill>
                  <a:schemeClr val="tx1"/>
                </a:solidFill>
                <a:cs typeface="Arial"/>
              </a:rPr>
              <a:t>Vietnam MIC:  </a:t>
            </a:r>
            <a:r>
              <a:rPr lang="en-GB" sz="1400" dirty="0">
                <a:hlinkClick r:id="rId3"/>
              </a:rPr>
              <a:t>Draft National Standard on Artificial Intelligence and Big Data</a:t>
            </a:r>
            <a:endParaRPr lang="en-US" sz="1400" dirty="0">
              <a:solidFill>
                <a:srgbClr val="FF0000"/>
              </a:solidFill>
            </a:endParaRPr>
          </a:p>
          <a:p>
            <a:pPr marL="630238" marR="117475" lvl="1" indent="-230188" algn="just">
              <a:spcBef>
                <a:spcPts val="600"/>
              </a:spcBef>
              <a:buFont typeface="Times New Roman" pitchFamily="16" charset="0"/>
              <a:buChar char="•"/>
              <a:tabLst>
                <a:tab pos="230188" algn="l"/>
              </a:tabLst>
            </a:pPr>
            <a:r>
              <a:rPr lang="en-US" sz="1600" spc="-5" dirty="0">
                <a:solidFill>
                  <a:schemeClr val="tx1"/>
                </a:solidFill>
                <a:cs typeface="Arial"/>
              </a:rPr>
              <a:t>3pm ET, 8 June 2023:</a:t>
            </a:r>
          </a:p>
          <a:p>
            <a:pPr marL="1030288" marR="117475" lvl="2" indent="-230188" algn="just">
              <a:spcBef>
                <a:spcPts val="600"/>
              </a:spcBef>
              <a:buFont typeface="Times New Roman" pitchFamily="16" charset="0"/>
              <a:buChar char="•"/>
              <a:tabLst>
                <a:tab pos="230188" algn="l"/>
              </a:tabLst>
            </a:pPr>
            <a:r>
              <a:rPr lang="en-US" sz="1400" spc="-5" dirty="0">
                <a:solidFill>
                  <a:schemeClr val="tx1"/>
                </a:solidFill>
                <a:cs typeface="Arial"/>
              </a:rPr>
              <a:t>Taiwan MODA:  </a:t>
            </a:r>
            <a:r>
              <a:rPr lang="en-GB" sz="1400" u="sng" dirty="0">
                <a:hlinkClick r:id="rId4"/>
              </a:rPr>
              <a:t>Draft amendment of “Radio Frequency Supply Plan”</a:t>
            </a:r>
            <a:endParaRPr lang="en-GB" sz="1400" u="sng" dirty="0"/>
          </a:p>
          <a:p>
            <a:pPr marL="1030288" marR="117475" lvl="2" indent="-230188" algn="just">
              <a:spcBef>
                <a:spcPts val="600"/>
              </a:spcBef>
              <a:buFont typeface="Times New Roman" pitchFamily="16" charset="0"/>
              <a:buChar char="•"/>
              <a:tabLst>
                <a:tab pos="230188" algn="l"/>
              </a:tabLst>
            </a:pPr>
            <a:r>
              <a:rPr lang="en-GB" sz="1400" dirty="0"/>
              <a:t>Taiwan MODA:  </a:t>
            </a:r>
            <a:r>
              <a:rPr lang="en-GB" sz="1400" u="sng" dirty="0">
                <a:hlinkClick r:id="rId5"/>
              </a:rPr>
              <a:t>Draft amendment of “Table of Radio Frequency Allocations of the Republic of China (Taiwan)”</a:t>
            </a:r>
            <a:endParaRPr lang="en-US" sz="1600" spc="-5" dirty="0">
              <a:solidFill>
                <a:schemeClr val="tx1"/>
              </a:solidFill>
              <a:cs typeface="Arial"/>
            </a:endParaRPr>
          </a:p>
          <a:p>
            <a:pPr algn="just">
              <a:spcBef>
                <a:spcPts val="1800"/>
              </a:spcBef>
              <a:buFont typeface="Arial" panose="020B0604020202020204" pitchFamily="34" charset="0"/>
              <a:buChar char="•"/>
            </a:pPr>
            <a:r>
              <a:rPr lang="en-US" altLang="en-US" sz="2000" dirty="0">
                <a:cs typeface="Arial" panose="020B0604020202020204" pitchFamily="34" charset="0"/>
              </a:rPr>
              <a:t>Discussed the latest topics related to spectrum and regulation in Europe, North America, and Asia Pacific.</a:t>
            </a:r>
          </a:p>
          <a:p>
            <a:pPr lvl="1" algn="just">
              <a:spcBef>
                <a:spcPts val="600"/>
              </a:spcBef>
              <a:buFont typeface="Arial" panose="020B0604020202020204" pitchFamily="34" charset="0"/>
              <a:buChar char="•"/>
            </a:pPr>
            <a:r>
              <a:rPr lang="en-US" sz="1600" spc="-5" dirty="0">
                <a:solidFill>
                  <a:schemeClr val="tx1"/>
                </a:solidFill>
                <a:cs typeface="Arial"/>
              </a:rPr>
              <a:t>US FCC:  </a:t>
            </a:r>
            <a:r>
              <a:rPr lang="en-US" sz="1600" spc="-5" dirty="0">
                <a:solidFill>
                  <a:schemeClr val="tx1"/>
                </a:solidFill>
                <a:cs typeface="Arial"/>
                <a:hlinkClick r:id="rId6"/>
              </a:rPr>
              <a:t>Allowing Expanded Flexibility and Opportunities for Unlicensed Operations in the 60 GHz Band Report and Order, ET Docket No. 21-264</a:t>
            </a:r>
            <a:endParaRPr lang="en-US" altLang="en-US" sz="2800" dirty="0">
              <a:cs typeface="Arial" panose="020B0604020202020204" pitchFamily="34" charset="0"/>
            </a:endParaRPr>
          </a:p>
          <a:p>
            <a:pPr algn="just">
              <a:spcBef>
                <a:spcPts val="1800"/>
              </a:spcBef>
              <a:buFont typeface="Arial" panose="020B0604020202020204" pitchFamily="34" charset="0"/>
              <a:buChar char="•"/>
            </a:pPr>
            <a:r>
              <a:rPr lang="en-US" altLang="en-US" sz="2000" dirty="0">
                <a:cs typeface="Arial" panose="020B0604020202020204" pitchFamily="34" charset="0"/>
              </a:rPr>
              <a:t>Member enrichment activities</a:t>
            </a:r>
          </a:p>
          <a:p>
            <a:pPr marL="630238" marR="117475" lvl="1" indent="-230188" algn="just">
              <a:spcBef>
                <a:spcPts val="600"/>
              </a:spcBef>
              <a:buFont typeface="Times New Roman" pitchFamily="16" charset="0"/>
              <a:buChar char="•"/>
              <a:tabLst>
                <a:tab pos="230188" algn="l"/>
              </a:tabLst>
            </a:pPr>
            <a:r>
              <a:rPr lang="en-US" sz="1600" spc="-5" dirty="0">
                <a:solidFill>
                  <a:schemeClr val="tx1"/>
                </a:solidFill>
                <a:cs typeface="Arial"/>
              </a:rPr>
              <a:t>Introduction to ETSI and TC BRAN</a:t>
            </a:r>
          </a:p>
          <a:p>
            <a:pPr marL="630238" marR="117475" lvl="1" indent="-230188" algn="just">
              <a:spcBef>
                <a:spcPts val="600"/>
              </a:spcBef>
              <a:buFont typeface="Times New Roman" pitchFamily="16" charset="0"/>
              <a:buChar char="•"/>
              <a:tabLst>
                <a:tab pos="230188" algn="l"/>
              </a:tabLst>
            </a:pPr>
            <a:r>
              <a:rPr lang="en-US" sz="1600" spc="-5" dirty="0">
                <a:solidFill>
                  <a:schemeClr val="tx1"/>
                </a:solidFill>
                <a:cs typeface="Arial"/>
              </a:rPr>
              <a:t>Introduction to APT and AWG</a:t>
            </a:r>
            <a:endParaRPr lang="en-US" altLang="en-US" dirty="0">
              <a:cs typeface="Arial" panose="020B0604020202020204" pitchFamily="34" charset="0"/>
            </a:endParaRPr>
          </a:p>
          <a:p>
            <a:pPr algn="just">
              <a:spcBef>
                <a:spcPts val="1800"/>
              </a:spcBef>
              <a:buFont typeface="Arial" panose="020B0604020202020204" pitchFamily="34" charset="0"/>
              <a:buChar char="•"/>
            </a:pPr>
            <a:endParaRPr lang="en-US" altLang="en-US" sz="2000" dirty="0">
              <a:cs typeface="Arial" panose="020B0604020202020204" pitchFamily="34" charset="0"/>
            </a:endParaRPr>
          </a:p>
          <a:p>
            <a:pPr algn="just">
              <a:spcBef>
                <a:spcPts val="1800"/>
              </a:spcBef>
              <a:buFont typeface="Arial" panose="020B0604020202020204" pitchFamily="34" charset="0"/>
              <a:buChar char="•"/>
            </a:pPr>
            <a:endParaRPr lang="en-US" altLang="en-US" sz="2000" dirty="0">
              <a:cs typeface="Arial" panose="020B0604020202020204" pitchFamily="34" charset="0"/>
            </a:endParaRPr>
          </a:p>
          <a:p>
            <a:pPr marL="0" indent="0" algn="just"/>
            <a:endParaRPr lang="en-US" altLang="en-US" sz="2000" dirty="0"/>
          </a:p>
          <a:p>
            <a:pPr marL="0" indent="0" algn="just"/>
            <a:endParaRPr lang="en-US" altLang="en-US" sz="2000" dirty="0"/>
          </a:p>
          <a:p>
            <a:pPr algn="just"/>
            <a:endParaRPr lang="en-US" altLang="en-US" sz="2200" dirty="0"/>
          </a:p>
          <a:p>
            <a:pPr marL="630238" marR="117475" lvl="1" indent="-230188" algn="just">
              <a:buChar char="•"/>
              <a:tabLst>
                <a:tab pos="230188" algn="l"/>
              </a:tabLst>
            </a:pPr>
            <a:endParaRPr lang="en-US" sz="1600" spc="-5" dirty="0">
              <a:latin typeface="Arial"/>
              <a:cs typeface="Arial"/>
            </a:endParaRPr>
          </a:p>
          <a:p>
            <a:pPr marL="400050" marR="117475" lvl="1" indent="0" algn="just">
              <a:tabLst>
                <a:tab pos="230188" algn="l"/>
              </a:tabLst>
            </a:pPr>
            <a:endParaRPr lang="en-US" sz="1400" spc="-5" dirty="0">
              <a:latin typeface="Arial"/>
              <a:cs typeface="Arial"/>
            </a:endParaRPr>
          </a:p>
        </p:txBody>
      </p:sp>
      <p:sp>
        <p:nvSpPr>
          <p:cNvPr id="3" name="Footer Placeholder 2">
            <a:extLst>
              <a:ext uri="{FF2B5EF4-FFF2-40B4-BE49-F238E27FC236}">
                <a16:creationId xmlns:a16="http://schemas.microsoft.com/office/drawing/2014/main" id="{13344AA8-DDAE-EB91-AAAB-69B53F7A0526}"/>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C2C95713-2D92-C40C-7A02-88D6FA66E183}"/>
              </a:ext>
            </a:extLst>
          </p:cNvPr>
          <p:cNvSpPr>
            <a:spLocks noGrp="1"/>
          </p:cNvSpPr>
          <p:nvPr>
            <p:ph type="sldNum" idx="12"/>
          </p:nvPr>
        </p:nvSpPr>
        <p:spPr/>
        <p:txBody>
          <a:bodyPr/>
          <a:lstStyle/>
          <a:p>
            <a:r>
              <a:rPr lang="en-GB"/>
              <a:t>Slide </a:t>
            </a:r>
            <a:fld id="{440F5867-744E-4AA6-B0ED-4C44D2DFBB7B}" type="slidenum">
              <a:rPr lang="en-GB" smtClean="0"/>
              <a:pPr/>
              <a:t>93</a:t>
            </a:fld>
            <a:endParaRPr lang="en-GB" dirty="0"/>
          </a:p>
        </p:txBody>
      </p:sp>
      <p:sp>
        <p:nvSpPr>
          <p:cNvPr id="5" name="Date Placeholder 4">
            <a:extLst>
              <a:ext uri="{FF2B5EF4-FFF2-40B4-BE49-F238E27FC236}">
                <a16:creationId xmlns:a16="http://schemas.microsoft.com/office/drawing/2014/main" id="{DEE6EC6B-0672-AC75-5264-FFA969B5F7BD}"/>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215624156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txBox="1">
            <a:spLocks noChangeArrowheads="1"/>
          </p:cNvSpPr>
          <p:nvPr/>
        </p:nvSpPr>
        <p:spPr bwMode="auto">
          <a:xfrm>
            <a:off x="914400" y="533400"/>
            <a:ext cx="10287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Future meeting schedule </a:t>
            </a:r>
          </a:p>
          <a:p>
            <a:pPr algn="ctr">
              <a:spcBef>
                <a:spcPct val="0"/>
              </a:spcBef>
              <a:buFontTx/>
              <a:buNone/>
            </a:pPr>
            <a:r>
              <a:rPr lang="en-US" altLang="en-US" sz="2000" dirty="0">
                <a:solidFill>
                  <a:schemeClr val="tx2"/>
                </a:solidFill>
              </a:rPr>
              <a:t>(scheduled till the September 2023 interim)</a:t>
            </a:r>
          </a:p>
        </p:txBody>
      </p:sp>
      <p:graphicFrame>
        <p:nvGraphicFramePr>
          <p:cNvPr id="7" name="Table 6"/>
          <p:cNvGraphicFramePr>
            <a:graphicFrameLocks noGrp="1"/>
          </p:cNvGraphicFramePr>
          <p:nvPr>
            <p:extLst>
              <p:ext uri="{D42A27DB-BD31-4B8C-83A1-F6EECF244321}">
                <p14:modId xmlns:p14="http://schemas.microsoft.com/office/powerpoint/2010/main" val="1200311631"/>
              </p:ext>
            </p:extLst>
          </p:nvPr>
        </p:nvGraphicFramePr>
        <p:xfrm>
          <a:off x="914400" y="1828801"/>
          <a:ext cx="10287000" cy="1925637"/>
        </p:xfrm>
        <a:graphic>
          <a:graphicData uri="http://schemas.openxmlformats.org/drawingml/2006/table">
            <a:tbl>
              <a:tblPr firstRow="1" bandRow="1">
                <a:tableStyleId>{21E4AEA4-8DFA-4A89-87EB-49C32662AFE0}</a:tableStyleId>
              </a:tblPr>
              <a:tblGrid>
                <a:gridCol w="2438400">
                  <a:extLst>
                    <a:ext uri="{9D8B030D-6E8A-4147-A177-3AD203B41FA5}">
                      <a16:colId xmlns:a16="http://schemas.microsoft.com/office/drawing/2014/main" val="20000"/>
                    </a:ext>
                  </a:extLst>
                </a:gridCol>
                <a:gridCol w="7848600">
                  <a:extLst>
                    <a:ext uri="{9D8B030D-6E8A-4147-A177-3AD203B41FA5}">
                      <a16:colId xmlns:a16="http://schemas.microsoft.com/office/drawing/2014/main" val="20001"/>
                    </a:ext>
                  </a:extLst>
                </a:gridCol>
              </a:tblGrid>
              <a:tr h="370901">
                <a:tc>
                  <a:txBody>
                    <a:bodyPr/>
                    <a:lstStyle/>
                    <a:p>
                      <a:r>
                        <a:rPr lang="en-US" sz="1500" dirty="0"/>
                        <a:t>Events</a:t>
                      </a:r>
                    </a:p>
                  </a:txBody>
                  <a:tcPr marL="91433" marR="91433" marT="45728" marB="4572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Date and time*</a:t>
                      </a:r>
                    </a:p>
                  </a:txBody>
                  <a:tcPr marL="91433" marR="91433" marT="45728" marB="45728"/>
                </a:tc>
                <a:extLst>
                  <a:ext uri="{0D108BD9-81ED-4DB2-BD59-A6C34878D82A}">
                    <a16:rowId xmlns:a16="http://schemas.microsoft.com/office/drawing/2014/main" val="10000"/>
                  </a:ext>
                </a:extLst>
              </a:tr>
              <a:tr h="777368">
                <a:tc>
                  <a:txBody>
                    <a:bodyPr/>
                    <a:lstStyle/>
                    <a:p>
                      <a:r>
                        <a:rPr lang="en-US" sz="1500" dirty="0"/>
                        <a:t>Weekly</a:t>
                      </a:r>
                      <a:r>
                        <a:rPr lang="en-US" sz="1500" baseline="0" dirty="0"/>
                        <a:t> </a:t>
                      </a:r>
                      <a:r>
                        <a:rPr lang="en-US" sz="1500" dirty="0"/>
                        <a:t>teleconference</a:t>
                      </a:r>
                    </a:p>
                  </a:txBody>
                  <a:tcPr marL="91433" marR="91433" marT="45728" marB="4572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3:00pm ET to 3:55pm ET,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Every Thursdays</a:t>
                      </a:r>
                    </a:p>
                    <a:p>
                      <a:r>
                        <a:rPr lang="en-US" sz="1500" dirty="0"/>
                        <a:t>25 May 2023 to 21 September 2023</a:t>
                      </a:r>
                    </a:p>
                  </a:txBody>
                  <a:tcPr marL="91433" marR="91433" marT="45728" marB="45728"/>
                </a:tc>
                <a:extLst>
                  <a:ext uri="{0D108BD9-81ED-4DB2-BD59-A6C34878D82A}">
                    <a16:rowId xmlns:a16="http://schemas.microsoft.com/office/drawing/2014/main" val="10001"/>
                  </a:ext>
                </a:extLst>
              </a:tr>
              <a:tr h="777368">
                <a:tc>
                  <a:txBody>
                    <a:bodyPr/>
                    <a:lstStyle/>
                    <a:p>
                      <a:r>
                        <a:rPr lang="en-US" sz="1500" dirty="0"/>
                        <a:t>ISUS</a:t>
                      </a:r>
                      <a:r>
                        <a:rPr lang="en-US" sz="1500" baseline="0" dirty="0"/>
                        <a:t> ad-hoc</a:t>
                      </a:r>
                      <a:endParaRPr lang="en-US" sz="1500" dirty="0"/>
                    </a:p>
                  </a:txBody>
                  <a:tcPr marL="91433" marR="91433" marT="45728" marB="45728"/>
                </a:tc>
                <a:tc>
                  <a:txBody>
                    <a:bodyPr/>
                    <a:lstStyle/>
                    <a:p>
                      <a:r>
                        <a:rPr lang="en-US" sz="1500" baseline="0" dirty="0"/>
                        <a:t>12:00pm ET to 1:00pm ET,</a:t>
                      </a:r>
                    </a:p>
                    <a:p>
                      <a:r>
                        <a:rPr lang="en-US" sz="1500" baseline="0" dirty="0"/>
                        <a:t>Every Fridays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26 May 2023 to 22 September 2023</a:t>
                      </a:r>
                    </a:p>
                  </a:txBody>
                  <a:tcPr marL="91433" marR="91433" marT="45728" marB="45728"/>
                </a:tc>
                <a:extLst>
                  <a:ext uri="{0D108BD9-81ED-4DB2-BD59-A6C34878D82A}">
                    <a16:rowId xmlns:a16="http://schemas.microsoft.com/office/drawing/2014/main" val="10002"/>
                  </a:ext>
                </a:extLst>
              </a:tr>
            </a:tbl>
          </a:graphicData>
        </a:graphic>
      </p:graphicFrame>
      <p:sp>
        <p:nvSpPr>
          <p:cNvPr id="29716" name="Rectangle 7"/>
          <p:cNvSpPr>
            <a:spLocks noChangeArrowheads="1"/>
          </p:cNvSpPr>
          <p:nvPr/>
        </p:nvSpPr>
        <p:spPr bwMode="auto">
          <a:xfrm>
            <a:off x="914400" y="6096000"/>
            <a:ext cx="105156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500" dirty="0">
                <a:cs typeface="Arial" panose="020B0604020202020204" pitchFamily="34" charset="0"/>
              </a:rPr>
              <a:t>*Call in info is also available at </a:t>
            </a:r>
            <a:r>
              <a:rPr lang="en-US" altLang="en-US" sz="1500" dirty="0">
                <a:cs typeface="Arial" panose="020B0604020202020204" pitchFamily="34" charset="0"/>
                <a:hlinkClick r:id="rId3"/>
              </a:rPr>
              <a:t>18-16/0038</a:t>
            </a:r>
            <a:r>
              <a:rPr lang="en-US" altLang="en-US" sz="1500" dirty="0">
                <a:cs typeface="Arial" panose="020B0604020202020204" pitchFamily="34" charset="0"/>
              </a:rPr>
              <a:t> and the 802.18 </a:t>
            </a:r>
            <a:r>
              <a:rPr lang="en-US" altLang="en-US" sz="1500" dirty="0">
                <a:cs typeface="Arial" panose="020B0604020202020204" pitchFamily="34" charset="0"/>
                <a:hlinkClick r:id="rId4"/>
              </a:rPr>
              <a:t>Google Calendar</a:t>
            </a:r>
            <a:endParaRPr lang="en-US" altLang="en-US" sz="1500" dirty="0">
              <a:cs typeface="Arial" panose="020B0604020202020204" pitchFamily="34" charset="0"/>
            </a:endParaRPr>
          </a:p>
        </p:txBody>
      </p:sp>
      <p:sp>
        <p:nvSpPr>
          <p:cNvPr id="2" name="Footer Placeholder 1">
            <a:extLst>
              <a:ext uri="{FF2B5EF4-FFF2-40B4-BE49-F238E27FC236}">
                <a16:creationId xmlns:a16="http://schemas.microsoft.com/office/drawing/2014/main" id="{586B8277-106D-1325-CB8C-1A5452E4B69F}"/>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A0BD1E32-70D0-66D4-1DB2-DADF7470CB68}"/>
              </a:ext>
            </a:extLst>
          </p:cNvPr>
          <p:cNvSpPr>
            <a:spLocks noGrp="1"/>
          </p:cNvSpPr>
          <p:nvPr>
            <p:ph type="sldNum" idx="12"/>
          </p:nvPr>
        </p:nvSpPr>
        <p:spPr/>
        <p:txBody>
          <a:bodyPr/>
          <a:lstStyle/>
          <a:p>
            <a:r>
              <a:rPr lang="en-GB"/>
              <a:t>Slide </a:t>
            </a:r>
            <a:fld id="{440F5867-744E-4AA6-B0ED-4C44D2DFBB7B}" type="slidenum">
              <a:rPr lang="en-GB" smtClean="0"/>
              <a:pPr/>
              <a:t>94</a:t>
            </a:fld>
            <a:endParaRPr lang="en-GB" dirty="0"/>
          </a:p>
        </p:txBody>
      </p:sp>
      <p:sp>
        <p:nvSpPr>
          <p:cNvPr id="4" name="Date Placeholder 3">
            <a:extLst>
              <a:ext uri="{FF2B5EF4-FFF2-40B4-BE49-F238E27FC236}">
                <a16:creationId xmlns:a16="http://schemas.microsoft.com/office/drawing/2014/main" id="{53E85F36-F5F9-1752-AC95-CBF21CCB05F2}"/>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162031375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29218" y="674307"/>
            <a:ext cx="10363200" cy="749300"/>
          </a:xfrm>
          <a:ln/>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i="0" dirty="0">
                <a:solidFill>
                  <a:srgbClr val="000000"/>
                </a:solidFill>
                <a:effectLst/>
              </a:rPr>
              <a:t>802.19 May 2023 Liaison Report to 802.11 WG</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2023-05-16</a:t>
            </a:r>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9" name="Object 3">
            <a:extLst>
              <a:ext uri="{FF2B5EF4-FFF2-40B4-BE49-F238E27FC236}">
                <a16:creationId xmlns:a16="http://schemas.microsoft.com/office/drawing/2014/main" id="{AFC3DD29-9CAC-4260-9BE4-AE28C71128F4}"/>
              </a:ext>
            </a:extLst>
          </p:cNvPr>
          <p:cNvGraphicFramePr>
            <a:graphicFrameLocks noChangeAspect="1"/>
          </p:cNvGraphicFramePr>
          <p:nvPr>
            <p:extLst>
              <p:ext uri="{D42A27DB-BD31-4B8C-83A1-F6EECF244321}">
                <p14:modId xmlns:p14="http://schemas.microsoft.com/office/powerpoint/2010/main" val="2587987956"/>
              </p:ext>
            </p:extLst>
          </p:nvPr>
        </p:nvGraphicFramePr>
        <p:xfrm>
          <a:off x="989013" y="2384425"/>
          <a:ext cx="9761537" cy="3003550"/>
        </p:xfrm>
        <a:graphic>
          <a:graphicData uri="http://schemas.openxmlformats.org/presentationml/2006/ole">
            <mc:AlternateContent xmlns:mc="http://schemas.openxmlformats.org/markup-compatibility/2006">
              <mc:Choice xmlns:v="urn:schemas-microsoft-com:vml" Requires="v">
                <p:oleObj name="Document" r:id="rId3" imgW="8255780" imgH="2547135" progId="Word.Document.8">
                  <p:embed/>
                </p:oleObj>
              </mc:Choice>
              <mc:Fallback>
                <p:oleObj name="Document" r:id="rId3" imgW="8255780" imgH="2547135" progId="Word.Document.8">
                  <p:embed/>
                  <p:pic>
                    <p:nvPicPr>
                      <p:cNvPr id="9" name="Object 3">
                        <a:extLst>
                          <a:ext uri="{FF2B5EF4-FFF2-40B4-BE49-F238E27FC236}">
                            <a16:creationId xmlns:a16="http://schemas.microsoft.com/office/drawing/2014/main" id="{AFC3DD29-9CAC-4260-9BE4-AE28C71128F4}"/>
                          </a:ext>
                        </a:extLst>
                      </p:cNvPr>
                      <p:cNvPicPr>
                        <a:picLocks noChangeAspect="1" noChangeArrowheads="1"/>
                      </p:cNvPicPr>
                      <p:nvPr/>
                    </p:nvPicPr>
                    <p:blipFill>
                      <a:blip r:embed="rId4"/>
                      <a:srcRect/>
                      <a:stretch>
                        <a:fillRect/>
                      </a:stretch>
                    </p:blipFill>
                    <p:spPr bwMode="auto">
                      <a:xfrm>
                        <a:off x="989013" y="2384425"/>
                        <a:ext cx="9761537" cy="3003550"/>
                      </a:xfrm>
                      <a:prstGeom prst="rect">
                        <a:avLst/>
                      </a:prstGeom>
                      <a:noFill/>
                    </p:spPr>
                  </p:pic>
                </p:oleObj>
              </mc:Fallback>
            </mc:AlternateContent>
          </a:graphicData>
        </a:graphic>
      </p:graphicFrame>
      <p:sp>
        <p:nvSpPr>
          <p:cNvPr id="3" name="Footer Placeholder 2">
            <a:extLst>
              <a:ext uri="{FF2B5EF4-FFF2-40B4-BE49-F238E27FC236}">
                <a16:creationId xmlns:a16="http://schemas.microsoft.com/office/drawing/2014/main" id="{AC1BAD35-9724-6B5C-F9C9-4DBFE4B50509}"/>
              </a:ext>
            </a:extLst>
          </p:cNvPr>
          <p:cNvSpPr>
            <a:spLocks noGrp="1"/>
          </p:cNvSpPr>
          <p:nvPr>
            <p:ph type="ftr" idx="11"/>
          </p:nvPr>
        </p:nvSpPr>
        <p:spPr/>
        <p:txBody>
          <a:bodyPr/>
          <a:lstStyle/>
          <a:p>
            <a:r>
              <a:rPr lang="en-GB"/>
              <a:t>Tuncer Baykas, Vestel</a:t>
            </a:r>
          </a:p>
        </p:txBody>
      </p:sp>
      <p:sp>
        <p:nvSpPr>
          <p:cNvPr id="4" name="Slide Number Placeholder 3">
            <a:extLst>
              <a:ext uri="{FF2B5EF4-FFF2-40B4-BE49-F238E27FC236}">
                <a16:creationId xmlns:a16="http://schemas.microsoft.com/office/drawing/2014/main" id="{D2CB1F65-A43C-F7C9-C872-B3F73C52504B}"/>
              </a:ext>
            </a:extLst>
          </p:cNvPr>
          <p:cNvSpPr>
            <a:spLocks noGrp="1"/>
          </p:cNvSpPr>
          <p:nvPr>
            <p:ph type="sldNum" idx="12"/>
          </p:nvPr>
        </p:nvSpPr>
        <p:spPr/>
        <p:txBody>
          <a:bodyPr/>
          <a:lstStyle/>
          <a:p>
            <a:r>
              <a:rPr lang="en-GB"/>
              <a:t>Slide </a:t>
            </a:r>
            <a:fld id="{DE40C9FC-4879-4F20-9ECA-A574A90476B7}" type="slidenum">
              <a:rPr lang="en-GB" smtClean="0"/>
              <a:pPr/>
              <a:t>95</a:t>
            </a:fld>
            <a:endParaRPr lang="en-GB"/>
          </a:p>
        </p:txBody>
      </p:sp>
      <p:sp>
        <p:nvSpPr>
          <p:cNvPr id="5" name="Date Placeholder 4">
            <a:extLst>
              <a:ext uri="{FF2B5EF4-FFF2-40B4-BE49-F238E27FC236}">
                <a16:creationId xmlns:a16="http://schemas.microsoft.com/office/drawing/2014/main" id="{A4696179-901E-5A14-A4F8-034A513223EE}"/>
              </a:ext>
            </a:extLst>
          </p:cNvPr>
          <p:cNvSpPr>
            <a:spLocks noGrp="1"/>
          </p:cNvSpPr>
          <p:nvPr>
            <p:ph type="dt" idx="10"/>
          </p:nvPr>
        </p:nvSpPr>
        <p:spPr/>
        <p:txBody>
          <a:bodyPr/>
          <a:lstStyle/>
          <a:p>
            <a:r>
              <a:rPr lang="en-US"/>
              <a:t>May 2023</a:t>
            </a:r>
            <a:endParaRPr lang="en-GB"/>
          </a:p>
        </p:txBody>
      </p:sp>
    </p:spTree>
    <p:extLst>
      <p:ext uri="{BB962C8B-B14F-4D97-AF65-F5344CB8AC3E}">
        <p14:creationId xmlns:p14="http://schemas.microsoft.com/office/powerpoint/2010/main" val="310257792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914401" y="685801"/>
            <a:ext cx="10361084" cy="533399"/>
          </a:xfrm>
          <a:ln/>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IEEE 802.19 Overview</a:t>
            </a:r>
          </a:p>
        </p:txBody>
      </p:sp>
      <p:sp>
        <p:nvSpPr>
          <p:cNvPr id="5" name="Content Placeholder 4">
            <a:extLst>
              <a:ext uri="{FF2B5EF4-FFF2-40B4-BE49-F238E27FC236}">
                <a16:creationId xmlns:a16="http://schemas.microsoft.com/office/drawing/2014/main" id="{7BBF4F36-0B54-E231-3296-454318BFC1D7}"/>
              </a:ext>
            </a:extLst>
          </p:cNvPr>
          <p:cNvSpPr>
            <a:spLocks noGrp="1"/>
          </p:cNvSpPr>
          <p:nvPr>
            <p:ph idx="1"/>
          </p:nvPr>
        </p:nvSpPr>
        <p:spPr>
          <a:xfrm>
            <a:off x="952501" y="1372393"/>
            <a:ext cx="10744199" cy="4113213"/>
          </a:xfrm>
        </p:spPr>
        <p:txBody>
          <a:bodyPr/>
          <a:lstStyle/>
          <a:p>
            <a:pPr marL="0">
              <a:buFont typeface="Arial" panose="020B0604020202020204" pitchFamily="34" charset="0"/>
              <a:buChar char="•"/>
            </a:pPr>
            <a:r>
              <a:rPr lang="en-US" b="0" i="0" dirty="0">
                <a:solidFill>
                  <a:schemeClr val="tx1"/>
                </a:solidFill>
                <a:effectLst/>
                <a:latin typeface="+mj-lt"/>
              </a:rPr>
              <a:t>IEEE 802.19 group reviews coexistence assessment documents (CAD) produced by working groups developing new wireless standards for unlicensed devices.</a:t>
            </a:r>
          </a:p>
          <a:p>
            <a:pPr marL="0">
              <a:buFont typeface="Arial" panose="020B0604020202020204" pitchFamily="34" charset="0"/>
              <a:buChar char="•"/>
            </a:pPr>
            <a:r>
              <a:rPr lang="en-US" b="0" i="0" dirty="0">
                <a:solidFill>
                  <a:schemeClr val="tx1"/>
                </a:solidFill>
                <a:effectLst/>
                <a:latin typeface="+mj-lt"/>
              </a:rPr>
              <a:t>IEEE 802.19 develops standards for coexistence between wireless standards of unlicensed devices.</a:t>
            </a:r>
          </a:p>
          <a:p>
            <a:pPr marL="0">
              <a:buFont typeface="Arial" panose="020B0604020202020204" pitchFamily="34" charset="0"/>
              <a:buChar char="•"/>
            </a:pPr>
            <a:r>
              <a:rPr lang="en-US" b="0" dirty="0">
                <a:solidFill>
                  <a:schemeClr val="tx1"/>
                </a:solidFill>
                <a:latin typeface="+mj-lt"/>
              </a:rPr>
              <a:t>Group has 51 voters as of March 2023.</a:t>
            </a:r>
          </a:p>
          <a:p>
            <a:pPr marL="0">
              <a:buFont typeface="Arial" panose="020B0604020202020204" pitchFamily="34" charset="0"/>
              <a:buChar char="•"/>
            </a:pPr>
            <a:r>
              <a:rPr lang="en-US" b="0" i="0" dirty="0">
                <a:solidFill>
                  <a:schemeClr val="tx1"/>
                </a:solidFill>
                <a:effectLst/>
                <a:latin typeface="+mj-lt"/>
              </a:rPr>
              <a:t>Group had one session </a:t>
            </a:r>
            <a:r>
              <a:rPr lang="en-US" b="0" dirty="0">
                <a:solidFill>
                  <a:schemeClr val="tx1"/>
                </a:solidFill>
                <a:latin typeface="+mj-lt"/>
              </a:rPr>
              <a:t>on Monday. </a:t>
            </a:r>
          </a:p>
          <a:p>
            <a:pPr marL="0" indent="0"/>
            <a:br>
              <a:rPr lang="en-US" b="1" i="0" dirty="0">
                <a:solidFill>
                  <a:srgbClr val="006699"/>
                </a:solidFill>
                <a:effectLst/>
                <a:latin typeface="+mj-lt"/>
              </a:rPr>
            </a:br>
            <a:endParaRPr lang="en-US" dirty="0">
              <a:latin typeface="+mj-lt"/>
            </a:endParaRPr>
          </a:p>
        </p:txBody>
      </p:sp>
      <p:graphicFrame>
        <p:nvGraphicFramePr>
          <p:cNvPr id="9" name="Table 7">
            <a:extLst>
              <a:ext uri="{FF2B5EF4-FFF2-40B4-BE49-F238E27FC236}">
                <a16:creationId xmlns:a16="http://schemas.microsoft.com/office/drawing/2014/main" id="{90E2F7A2-55B5-C834-B4F4-64DA3E80B288}"/>
              </a:ext>
            </a:extLst>
          </p:cNvPr>
          <p:cNvGraphicFramePr>
            <a:graphicFrameLocks/>
          </p:cNvGraphicFramePr>
          <p:nvPr>
            <p:extLst>
              <p:ext uri="{D42A27DB-BD31-4B8C-83A1-F6EECF244321}">
                <p14:modId xmlns:p14="http://schemas.microsoft.com/office/powerpoint/2010/main" val="3792667710"/>
              </p:ext>
            </p:extLst>
          </p:nvPr>
        </p:nvGraphicFramePr>
        <p:xfrm>
          <a:off x="1950775" y="4267200"/>
          <a:ext cx="8288336" cy="1981200"/>
        </p:xfrm>
        <a:graphic>
          <a:graphicData uri="http://schemas.openxmlformats.org/drawingml/2006/table">
            <a:tbl>
              <a:tblPr firstRow="1" bandRow="1">
                <a:tableStyleId>{21E4AEA4-8DFA-4A89-87EB-49C32662AFE0}</a:tableStyleId>
              </a:tblPr>
              <a:tblGrid>
                <a:gridCol w="4144168">
                  <a:extLst>
                    <a:ext uri="{9D8B030D-6E8A-4147-A177-3AD203B41FA5}">
                      <a16:colId xmlns:a16="http://schemas.microsoft.com/office/drawing/2014/main" val="189339927"/>
                    </a:ext>
                  </a:extLst>
                </a:gridCol>
                <a:gridCol w="4144168">
                  <a:extLst>
                    <a:ext uri="{9D8B030D-6E8A-4147-A177-3AD203B41FA5}">
                      <a16:colId xmlns:a16="http://schemas.microsoft.com/office/drawing/2014/main" val="1781321727"/>
                    </a:ext>
                  </a:extLst>
                </a:gridCol>
              </a:tblGrid>
              <a:tr h="370840">
                <a:tc>
                  <a:txBody>
                    <a:bodyPr/>
                    <a:lstStyle/>
                    <a:p>
                      <a:r>
                        <a:rPr lang="en-US" sz="2000" dirty="0">
                          <a:latin typeface="Calibri" panose="020F0502020204030204" pitchFamily="34" charset="0"/>
                          <a:cs typeface="Calibri" panose="020F0502020204030204" pitchFamily="34" charset="0"/>
                        </a:rPr>
                        <a:t>Position</a:t>
                      </a:r>
                    </a:p>
                  </a:txBody>
                  <a:tcPr/>
                </a:tc>
                <a:tc>
                  <a:txBody>
                    <a:bodyPr/>
                    <a:lstStyle/>
                    <a:p>
                      <a:r>
                        <a:rPr lang="en-US" sz="2000" dirty="0">
                          <a:latin typeface="Calibri" panose="020F0502020204030204" pitchFamily="34" charset="0"/>
                          <a:cs typeface="Calibri" panose="020F0502020204030204" pitchFamily="34" charset="0"/>
                        </a:rPr>
                        <a:t>Person</a:t>
                      </a:r>
                    </a:p>
                  </a:txBody>
                  <a:tcPr/>
                </a:tc>
                <a:extLst>
                  <a:ext uri="{0D108BD9-81ED-4DB2-BD59-A6C34878D82A}">
                    <a16:rowId xmlns:a16="http://schemas.microsoft.com/office/drawing/2014/main" val="1368241674"/>
                  </a:ext>
                </a:extLst>
              </a:tr>
              <a:tr h="370840">
                <a:tc>
                  <a:txBody>
                    <a:bodyPr/>
                    <a:lstStyle/>
                    <a:p>
                      <a:r>
                        <a:rPr lang="en-US" sz="2000" dirty="0">
                          <a:latin typeface="Calibri" panose="020F0502020204030204" pitchFamily="34" charset="0"/>
                          <a:cs typeface="Calibri" panose="020F0502020204030204" pitchFamily="34" charset="0"/>
                        </a:rPr>
                        <a:t>Working Group Chair</a:t>
                      </a:r>
                    </a:p>
                  </a:txBody>
                  <a:tcPr/>
                </a:tc>
                <a:tc>
                  <a:txBody>
                    <a:bodyPr/>
                    <a:lstStyle/>
                    <a:p>
                      <a:r>
                        <a:rPr lang="en-US" sz="2000" dirty="0">
                          <a:latin typeface="Calibri" panose="020F0502020204030204" pitchFamily="34" charset="0"/>
                          <a:cs typeface="Calibri" panose="020F0502020204030204" pitchFamily="34" charset="0"/>
                        </a:rPr>
                        <a:t>Steve Shellhammer (Qualcomm)</a:t>
                      </a:r>
                    </a:p>
                  </a:txBody>
                  <a:tcPr/>
                </a:tc>
                <a:extLst>
                  <a:ext uri="{0D108BD9-81ED-4DB2-BD59-A6C34878D82A}">
                    <a16:rowId xmlns:a16="http://schemas.microsoft.com/office/drawing/2014/main" val="271438856"/>
                  </a:ext>
                </a:extLst>
              </a:tr>
              <a:tr h="370840">
                <a:tc>
                  <a:txBody>
                    <a:bodyPr/>
                    <a:lstStyle/>
                    <a:p>
                      <a:r>
                        <a:rPr lang="en-US" sz="2000" dirty="0">
                          <a:latin typeface="Calibri" panose="020F0502020204030204" pitchFamily="34" charset="0"/>
                          <a:cs typeface="Calibri" panose="020F0502020204030204" pitchFamily="34" charset="0"/>
                        </a:rPr>
                        <a:t>Working Group Vice Chair</a:t>
                      </a:r>
                    </a:p>
                  </a:txBody>
                  <a:tcPr/>
                </a:tc>
                <a:tc>
                  <a:txBody>
                    <a:bodyPr/>
                    <a:lstStyle/>
                    <a:p>
                      <a:r>
                        <a:rPr lang="en-US" sz="2000" dirty="0">
                          <a:latin typeface="Calibri" panose="020F0502020204030204" pitchFamily="34" charset="0"/>
                          <a:cs typeface="Calibri" panose="020F0502020204030204" pitchFamily="34" charset="0"/>
                        </a:rPr>
                        <a:t>Tuncer Baykas (</a:t>
                      </a:r>
                      <a:r>
                        <a:rPr lang="en-US" sz="2000" dirty="0" err="1">
                          <a:latin typeface="Calibri" panose="020F0502020204030204" pitchFamily="34" charset="0"/>
                          <a:cs typeface="Calibri" panose="020F0502020204030204" pitchFamily="34" charset="0"/>
                        </a:rPr>
                        <a:t>Ofinno</a:t>
                      </a:r>
                      <a:r>
                        <a:rPr lang="en-US" sz="2000" dirty="0">
                          <a:latin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1117612258"/>
                  </a:ext>
                </a:extLst>
              </a:tr>
              <a:tr h="370840">
                <a:tc>
                  <a:txBody>
                    <a:bodyPr/>
                    <a:lstStyle/>
                    <a:p>
                      <a:r>
                        <a:rPr lang="en-US" sz="2000" dirty="0">
                          <a:latin typeface="Calibri" panose="020F0502020204030204" pitchFamily="34" charset="0"/>
                          <a:cs typeface="Calibri" panose="020F0502020204030204" pitchFamily="34" charset="0"/>
                        </a:rPr>
                        <a:t>Liaison To/From 802.11</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Tuncer Baykas (</a:t>
                      </a:r>
                      <a:r>
                        <a:rPr lang="en-US" sz="2000" dirty="0" err="1">
                          <a:latin typeface="Calibri" panose="020F0502020204030204" pitchFamily="34" charset="0"/>
                          <a:cs typeface="Calibri" panose="020F0502020204030204" pitchFamily="34" charset="0"/>
                        </a:rPr>
                        <a:t>Ofinno</a:t>
                      </a:r>
                      <a:r>
                        <a:rPr lang="en-US" sz="2000" dirty="0">
                          <a:latin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1369687732"/>
                  </a:ext>
                </a:extLst>
              </a:tr>
              <a:tr h="370840">
                <a:tc>
                  <a:txBody>
                    <a:bodyPr/>
                    <a:lstStyle/>
                    <a:p>
                      <a:r>
                        <a:rPr lang="en-US" sz="2000" dirty="0">
                          <a:latin typeface="Calibri" panose="020F0502020204030204" pitchFamily="34" charset="0"/>
                          <a:cs typeface="Calibri" panose="020F0502020204030204" pitchFamily="34" charset="0"/>
                        </a:rPr>
                        <a:t>Liaison To/From 802.15</a:t>
                      </a:r>
                    </a:p>
                  </a:txBody>
                  <a:tcPr/>
                </a:tc>
                <a:tc>
                  <a:txBody>
                    <a:bodyPr/>
                    <a:lstStyle/>
                    <a:p>
                      <a:r>
                        <a:rPr lang="en-US" sz="2000" dirty="0">
                          <a:latin typeface="Calibri" panose="020F0502020204030204" pitchFamily="34" charset="0"/>
                          <a:cs typeface="Calibri" panose="020F0502020204030204" pitchFamily="34" charset="0"/>
                        </a:rPr>
                        <a:t>Ben Rolfe (Blind Creek Associates)</a:t>
                      </a:r>
                    </a:p>
                  </a:txBody>
                  <a:tcPr/>
                </a:tc>
                <a:extLst>
                  <a:ext uri="{0D108BD9-81ED-4DB2-BD59-A6C34878D82A}">
                    <a16:rowId xmlns:a16="http://schemas.microsoft.com/office/drawing/2014/main" val="1766254693"/>
                  </a:ext>
                </a:extLst>
              </a:tr>
            </a:tbl>
          </a:graphicData>
        </a:graphic>
      </p:graphicFrame>
      <p:sp>
        <p:nvSpPr>
          <p:cNvPr id="3" name="Footer Placeholder 2">
            <a:extLst>
              <a:ext uri="{FF2B5EF4-FFF2-40B4-BE49-F238E27FC236}">
                <a16:creationId xmlns:a16="http://schemas.microsoft.com/office/drawing/2014/main" id="{012E934B-53AE-D3C4-8904-89E6920D612A}"/>
              </a:ext>
            </a:extLst>
          </p:cNvPr>
          <p:cNvSpPr>
            <a:spLocks noGrp="1"/>
          </p:cNvSpPr>
          <p:nvPr>
            <p:ph type="ftr" idx="14"/>
          </p:nvPr>
        </p:nvSpPr>
        <p:spPr/>
        <p:txBody>
          <a:bodyPr/>
          <a:lstStyle/>
          <a:p>
            <a:r>
              <a:rPr lang="en-GB"/>
              <a:t>Tuncer Baykas, Vestel</a:t>
            </a:r>
            <a:endParaRPr lang="en-GB" dirty="0"/>
          </a:p>
        </p:txBody>
      </p:sp>
      <p:sp>
        <p:nvSpPr>
          <p:cNvPr id="7" name="Slide Number Placeholder 6">
            <a:extLst>
              <a:ext uri="{FF2B5EF4-FFF2-40B4-BE49-F238E27FC236}">
                <a16:creationId xmlns:a16="http://schemas.microsoft.com/office/drawing/2014/main" id="{BE6EE388-AF8E-4651-78FA-B54A13CB0EF4}"/>
              </a:ext>
            </a:extLst>
          </p:cNvPr>
          <p:cNvSpPr>
            <a:spLocks noGrp="1"/>
          </p:cNvSpPr>
          <p:nvPr>
            <p:ph type="sldNum" idx="12"/>
          </p:nvPr>
        </p:nvSpPr>
        <p:spPr/>
        <p:txBody>
          <a:bodyPr/>
          <a:lstStyle/>
          <a:p>
            <a:r>
              <a:rPr lang="en-GB"/>
              <a:t>Slide </a:t>
            </a:r>
            <a:fld id="{440F5867-744E-4AA6-B0ED-4C44D2DFBB7B}" type="slidenum">
              <a:rPr lang="en-GB" smtClean="0"/>
              <a:pPr/>
              <a:t>96</a:t>
            </a:fld>
            <a:endParaRPr lang="en-GB" dirty="0"/>
          </a:p>
        </p:txBody>
      </p:sp>
      <p:sp>
        <p:nvSpPr>
          <p:cNvPr id="8" name="Date Placeholder 7">
            <a:extLst>
              <a:ext uri="{FF2B5EF4-FFF2-40B4-BE49-F238E27FC236}">
                <a16:creationId xmlns:a16="http://schemas.microsoft.com/office/drawing/2014/main" id="{D063D7CF-5DD0-ABFC-1DAD-230517EB2D6E}"/>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407954790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3D2ED-395F-B393-5C17-017B35D4D72B}"/>
              </a:ext>
            </a:extLst>
          </p:cNvPr>
          <p:cNvSpPr>
            <a:spLocks noGrp="1"/>
          </p:cNvSpPr>
          <p:nvPr>
            <p:ph type="title"/>
          </p:nvPr>
        </p:nvSpPr>
        <p:spPr>
          <a:xfrm>
            <a:off x="914401" y="685801"/>
            <a:ext cx="10361084" cy="609599"/>
          </a:xfrm>
        </p:spPr>
        <p:txBody>
          <a:bodyPr wrap="square" anchor="ctr">
            <a:normAutofit/>
          </a:bodyPr>
          <a:lstStyle/>
          <a:p>
            <a:r>
              <a:rPr lang="en-US" dirty="0"/>
              <a:t>Current Surveys</a:t>
            </a:r>
          </a:p>
        </p:txBody>
      </p:sp>
      <p:sp>
        <p:nvSpPr>
          <p:cNvPr id="3" name="Content Placeholder 2">
            <a:extLst>
              <a:ext uri="{FF2B5EF4-FFF2-40B4-BE49-F238E27FC236}">
                <a16:creationId xmlns:a16="http://schemas.microsoft.com/office/drawing/2014/main" id="{C83516C3-34E9-9304-2311-F921019D41A2}"/>
              </a:ext>
            </a:extLst>
          </p:cNvPr>
          <p:cNvSpPr>
            <a:spLocks noGrp="1"/>
          </p:cNvSpPr>
          <p:nvPr>
            <p:ph idx="1"/>
          </p:nvPr>
        </p:nvSpPr>
        <p:spPr>
          <a:xfrm>
            <a:off x="914401" y="1555753"/>
            <a:ext cx="10361084" cy="4538662"/>
          </a:xfrm>
        </p:spPr>
        <p:txBody>
          <a:bodyPr wrap="square" anchor="t">
            <a:normAutofit/>
          </a:bodyPr>
          <a:lstStyle/>
          <a:p>
            <a:endParaRPr lang="en-US" sz="2400" dirty="0"/>
          </a:p>
          <a:p>
            <a:pPr marL="457200" indent="-457200">
              <a:buFont typeface="+mj-lt"/>
              <a:buAutoNum type="arabicPeriod"/>
            </a:pPr>
            <a:r>
              <a:rPr lang="en-US" sz="2400" dirty="0"/>
              <a:t>Survey about future meeting participation will start soon</a:t>
            </a:r>
            <a:endParaRPr lang="en-US" dirty="0"/>
          </a:p>
          <a:p>
            <a:endParaRPr lang="en-US" sz="2400" dirty="0"/>
          </a:p>
          <a:p>
            <a:r>
              <a:rPr lang="en-US" sz="2400" dirty="0"/>
              <a:t>https://mentor.ieee.org/802.19/polls</a:t>
            </a:r>
          </a:p>
        </p:txBody>
      </p:sp>
      <p:sp>
        <p:nvSpPr>
          <p:cNvPr id="5" name="Footer Placeholder 4">
            <a:extLst>
              <a:ext uri="{FF2B5EF4-FFF2-40B4-BE49-F238E27FC236}">
                <a16:creationId xmlns:a16="http://schemas.microsoft.com/office/drawing/2014/main" id="{3469AFFC-E6B6-4795-F80E-442EB6461BA5}"/>
              </a:ext>
            </a:extLst>
          </p:cNvPr>
          <p:cNvSpPr>
            <a:spLocks noGrp="1"/>
          </p:cNvSpPr>
          <p:nvPr>
            <p:ph type="ftr" idx="14"/>
          </p:nvPr>
        </p:nvSpPr>
        <p:spPr/>
        <p:txBody>
          <a:bodyPr/>
          <a:lstStyle/>
          <a:p>
            <a:r>
              <a:rPr lang="en-GB"/>
              <a:t>Tuncer Baykas, Vestel</a:t>
            </a:r>
            <a:endParaRPr lang="en-GB" dirty="0"/>
          </a:p>
        </p:txBody>
      </p:sp>
      <p:sp>
        <p:nvSpPr>
          <p:cNvPr id="7" name="Slide Number Placeholder 6">
            <a:extLst>
              <a:ext uri="{FF2B5EF4-FFF2-40B4-BE49-F238E27FC236}">
                <a16:creationId xmlns:a16="http://schemas.microsoft.com/office/drawing/2014/main" id="{339A144D-2068-C661-4DF0-7A6E4A0B4A16}"/>
              </a:ext>
            </a:extLst>
          </p:cNvPr>
          <p:cNvSpPr>
            <a:spLocks noGrp="1"/>
          </p:cNvSpPr>
          <p:nvPr>
            <p:ph type="sldNum" idx="12"/>
          </p:nvPr>
        </p:nvSpPr>
        <p:spPr/>
        <p:txBody>
          <a:bodyPr/>
          <a:lstStyle/>
          <a:p>
            <a:r>
              <a:rPr lang="en-GB"/>
              <a:t>Slide </a:t>
            </a:r>
            <a:fld id="{440F5867-744E-4AA6-B0ED-4C44D2DFBB7B}" type="slidenum">
              <a:rPr lang="en-GB" smtClean="0"/>
              <a:pPr/>
              <a:t>97</a:t>
            </a:fld>
            <a:endParaRPr lang="en-GB" dirty="0"/>
          </a:p>
        </p:txBody>
      </p:sp>
      <p:sp>
        <p:nvSpPr>
          <p:cNvPr id="8" name="Date Placeholder 7">
            <a:extLst>
              <a:ext uri="{FF2B5EF4-FFF2-40B4-BE49-F238E27FC236}">
                <a16:creationId xmlns:a16="http://schemas.microsoft.com/office/drawing/2014/main" id="{4F02788F-98B1-0A1A-347A-2EDDCF08DBFE}"/>
              </a:ext>
            </a:extLst>
          </p:cNvPr>
          <p:cNvSpPr>
            <a:spLocks noGrp="1"/>
          </p:cNvSpPr>
          <p:nvPr>
            <p:ph type="dt" idx="15"/>
          </p:nvPr>
        </p:nvSpPr>
        <p:spPr/>
        <p:txBody>
          <a:bodyPr/>
          <a:lstStyle/>
          <a:p>
            <a:r>
              <a:rPr lang="en-US"/>
              <a:t>May 2023</a:t>
            </a:r>
            <a:endParaRPr lang="en-GB" dirty="0"/>
          </a:p>
        </p:txBody>
      </p:sp>
    </p:spTree>
    <p:extLst>
      <p:ext uri="{BB962C8B-B14F-4D97-AF65-F5344CB8AC3E}">
        <p14:creationId xmlns:p14="http://schemas.microsoft.com/office/powerpoint/2010/main" val="124260449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C7DA094-E33D-51FE-A756-4ADD28200095}"/>
              </a:ext>
            </a:extLst>
          </p:cNvPr>
          <p:cNvPicPr>
            <a:picLocks noChangeAspect="1"/>
          </p:cNvPicPr>
          <p:nvPr/>
        </p:nvPicPr>
        <p:blipFill rotWithShape="1">
          <a:blip r:embed="rId2"/>
          <a:srcRect l="1" r="8209"/>
          <a:stretch/>
        </p:blipFill>
        <p:spPr>
          <a:xfrm>
            <a:off x="471383" y="1386840"/>
            <a:ext cx="11247120" cy="4084320"/>
          </a:xfrm>
          <a:prstGeom prst="rect">
            <a:avLst/>
          </a:prstGeom>
        </p:spPr>
      </p:pic>
      <p:sp>
        <p:nvSpPr>
          <p:cNvPr id="3" name="Footer Placeholder 2">
            <a:extLst>
              <a:ext uri="{FF2B5EF4-FFF2-40B4-BE49-F238E27FC236}">
                <a16:creationId xmlns:a16="http://schemas.microsoft.com/office/drawing/2014/main" id="{EEA17E0E-4A2D-F9DC-4AB7-1CBF2D706D9C}"/>
              </a:ext>
            </a:extLst>
          </p:cNvPr>
          <p:cNvSpPr>
            <a:spLocks noGrp="1"/>
          </p:cNvSpPr>
          <p:nvPr>
            <p:ph type="ftr" idx="11"/>
          </p:nvPr>
        </p:nvSpPr>
        <p:spPr/>
        <p:txBody>
          <a:bodyPr/>
          <a:lstStyle/>
          <a:p>
            <a:r>
              <a:rPr lang="en-GB"/>
              <a:t>Tuncer Baykas, Vestel</a:t>
            </a:r>
          </a:p>
        </p:txBody>
      </p:sp>
      <p:sp>
        <p:nvSpPr>
          <p:cNvPr id="5" name="Slide Number Placeholder 4">
            <a:extLst>
              <a:ext uri="{FF2B5EF4-FFF2-40B4-BE49-F238E27FC236}">
                <a16:creationId xmlns:a16="http://schemas.microsoft.com/office/drawing/2014/main" id="{23CEEC99-9BB9-F338-6167-B8C20FD68FA4}"/>
              </a:ext>
            </a:extLst>
          </p:cNvPr>
          <p:cNvSpPr>
            <a:spLocks noGrp="1"/>
          </p:cNvSpPr>
          <p:nvPr>
            <p:ph type="sldNum" idx="12"/>
          </p:nvPr>
        </p:nvSpPr>
        <p:spPr/>
        <p:txBody>
          <a:bodyPr/>
          <a:lstStyle/>
          <a:p>
            <a:r>
              <a:rPr lang="en-GB"/>
              <a:t>Slide </a:t>
            </a:r>
            <a:fld id="{3ABCC52B-A3F7-440B-BBF2-55191E6E7773}" type="slidenum">
              <a:rPr lang="en-GB" smtClean="0"/>
              <a:pPr/>
              <a:t>98</a:t>
            </a:fld>
            <a:endParaRPr lang="en-GB"/>
          </a:p>
        </p:txBody>
      </p:sp>
      <p:sp>
        <p:nvSpPr>
          <p:cNvPr id="8" name="Date Placeholder 7">
            <a:extLst>
              <a:ext uri="{FF2B5EF4-FFF2-40B4-BE49-F238E27FC236}">
                <a16:creationId xmlns:a16="http://schemas.microsoft.com/office/drawing/2014/main" id="{0756FDFE-B228-1CDE-6156-068C0BE8BA8D}"/>
              </a:ext>
            </a:extLst>
          </p:cNvPr>
          <p:cNvSpPr>
            <a:spLocks noGrp="1"/>
          </p:cNvSpPr>
          <p:nvPr>
            <p:ph type="dt" idx="10"/>
          </p:nvPr>
        </p:nvSpPr>
        <p:spPr/>
        <p:txBody>
          <a:bodyPr/>
          <a:lstStyle/>
          <a:p>
            <a:r>
              <a:rPr lang="en-US"/>
              <a:t>May 2023</a:t>
            </a:r>
            <a:endParaRPr lang="en-GB"/>
          </a:p>
        </p:txBody>
      </p:sp>
    </p:spTree>
    <p:extLst>
      <p:ext uri="{BB962C8B-B14F-4D97-AF65-F5344CB8AC3E}">
        <p14:creationId xmlns:p14="http://schemas.microsoft.com/office/powerpoint/2010/main" val="54050664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67D41-2B73-1126-BDA7-4D526CF85762}"/>
              </a:ext>
            </a:extLst>
          </p:cNvPr>
          <p:cNvSpPr>
            <a:spLocks noGrp="1"/>
          </p:cNvSpPr>
          <p:nvPr>
            <p:ph type="title"/>
          </p:nvPr>
        </p:nvSpPr>
        <p:spPr/>
        <p:txBody>
          <a:bodyPr/>
          <a:lstStyle/>
          <a:p>
            <a:r>
              <a:rPr lang="en-US" dirty="0"/>
              <a:t>External Liaisons</a:t>
            </a:r>
          </a:p>
        </p:txBody>
      </p:sp>
      <p:sp>
        <p:nvSpPr>
          <p:cNvPr id="3" name="Text Placeholder 2">
            <a:extLst>
              <a:ext uri="{FF2B5EF4-FFF2-40B4-BE49-F238E27FC236}">
                <a16:creationId xmlns:a16="http://schemas.microsoft.com/office/drawing/2014/main" id="{7C49EE81-6FE4-2E2C-9F81-B927FB88CCF7}"/>
              </a:ext>
            </a:extLst>
          </p:cNvPr>
          <p:cNvSpPr>
            <a:spLocks noGrp="1"/>
          </p:cNvSpPr>
          <p:nvPr>
            <p:ph type="body" idx="1"/>
          </p:nvPr>
        </p:nvSpPr>
        <p:spPr/>
        <p:txBody>
          <a:bodyPr/>
          <a:lstStyle/>
          <a:p>
            <a:r>
              <a:rPr lang="en-US" dirty="0"/>
              <a:t>From Mid-Week Plenary</a:t>
            </a:r>
          </a:p>
        </p:txBody>
      </p:sp>
      <p:sp>
        <p:nvSpPr>
          <p:cNvPr id="4" name="Date Placeholder 3">
            <a:extLst>
              <a:ext uri="{FF2B5EF4-FFF2-40B4-BE49-F238E27FC236}">
                <a16:creationId xmlns:a16="http://schemas.microsoft.com/office/drawing/2014/main" id="{B112312E-6515-C944-9165-1266F0215389}"/>
              </a:ext>
            </a:extLst>
          </p:cNvPr>
          <p:cNvSpPr>
            <a:spLocks noGrp="1"/>
          </p:cNvSpPr>
          <p:nvPr>
            <p:ph type="dt" idx="10"/>
          </p:nvPr>
        </p:nvSpPr>
        <p:spPr/>
        <p:txBody>
          <a:bodyPr/>
          <a:lstStyle/>
          <a:p>
            <a:r>
              <a:rPr lang="en-US"/>
              <a:t>May 2023</a:t>
            </a:r>
            <a:endParaRPr lang="en-GB"/>
          </a:p>
        </p:txBody>
      </p:sp>
      <p:sp>
        <p:nvSpPr>
          <p:cNvPr id="5" name="Footer Placeholder 4">
            <a:extLst>
              <a:ext uri="{FF2B5EF4-FFF2-40B4-BE49-F238E27FC236}">
                <a16:creationId xmlns:a16="http://schemas.microsoft.com/office/drawing/2014/main" id="{3D3A4D80-B5BA-305D-4397-3521FAB7A05F}"/>
              </a:ext>
            </a:extLst>
          </p:cNvPr>
          <p:cNvSpPr>
            <a:spLocks noGrp="1"/>
          </p:cNvSpPr>
          <p:nvPr>
            <p:ph type="ftr" idx="11"/>
          </p:nvPr>
        </p:nvSpPr>
        <p:spPr/>
        <p:txBody>
          <a:bodyPr/>
          <a:lstStyle/>
          <a:p>
            <a:r>
              <a:rPr lang="en-GB"/>
              <a:t>Robert Stacey (Intel)</a:t>
            </a:r>
          </a:p>
        </p:txBody>
      </p:sp>
      <p:sp>
        <p:nvSpPr>
          <p:cNvPr id="6" name="Slide Number Placeholder 5">
            <a:extLst>
              <a:ext uri="{FF2B5EF4-FFF2-40B4-BE49-F238E27FC236}">
                <a16:creationId xmlns:a16="http://schemas.microsoft.com/office/drawing/2014/main" id="{E9DF9C33-C289-C99B-BA8E-8BE9325C8984}"/>
              </a:ext>
            </a:extLst>
          </p:cNvPr>
          <p:cNvSpPr>
            <a:spLocks noGrp="1"/>
          </p:cNvSpPr>
          <p:nvPr>
            <p:ph type="sldNum" idx="12"/>
          </p:nvPr>
        </p:nvSpPr>
        <p:spPr/>
        <p:txBody>
          <a:bodyPr/>
          <a:lstStyle/>
          <a:p>
            <a:r>
              <a:rPr lang="en-GB"/>
              <a:t>Slide </a:t>
            </a:r>
            <a:fld id="{3ABCC52B-A3F7-440B-BBF2-55191E6E7773}" type="slidenum">
              <a:rPr lang="en-GB" smtClean="0"/>
              <a:pPr/>
              <a:t>99</a:t>
            </a:fld>
            <a:endParaRPr lang="en-GB"/>
          </a:p>
        </p:txBody>
      </p:sp>
    </p:spTree>
    <p:extLst>
      <p:ext uri="{BB962C8B-B14F-4D97-AF65-F5344CB8AC3E}">
        <p14:creationId xmlns:p14="http://schemas.microsoft.com/office/powerpoint/2010/main" val="1187152087"/>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70C0"/>
      </a:hlink>
      <a:folHlink>
        <a:srgbClr val="0070C0"/>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lace presentation subject title text here].potx" id="{9F2EEA62-9711-4D79-A2F1-C9EE3C92C099}" vid="{BDB7B821-D8C8-422B-824F-241F074B201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3970</TotalTime>
  <Words>10346</Words>
  <Application>Microsoft Office PowerPoint</Application>
  <PresentationFormat>Widescreen</PresentationFormat>
  <Paragraphs>1931</Paragraphs>
  <Slides>122</Slides>
  <Notes>77</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122</vt:i4>
      </vt:variant>
    </vt:vector>
  </HeadingPairs>
  <TitlesOfParts>
    <vt:vector size="133" baseType="lpstr">
      <vt:lpstr>微软雅黑</vt:lpstr>
      <vt:lpstr>Arial</vt:lpstr>
      <vt:lpstr>Arial Black</vt:lpstr>
      <vt:lpstr>Calibri</vt:lpstr>
      <vt:lpstr>Helvetica</vt:lpstr>
      <vt:lpstr>Symbol</vt:lpstr>
      <vt:lpstr>Times</vt:lpstr>
      <vt:lpstr>Times New Roman</vt:lpstr>
      <vt:lpstr>Wingdings</vt:lpstr>
      <vt:lpstr>Office Theme</vt:lpstr>
      <vt:lpstr>Document</vt:lpstr>
      <vt:lpstr>802.11 WG May 2023 Session Report</vt:lpstr>
      <vt:lpstr>Abstract</vt:lpstr>
      <vt:lpstr>Attendance Data</vt:lpstr>
      <vt:lpstr>PowerPoint Presentation</vt:lpstr>
      <vt:lpstr>PowerPoint Presentation</vt:lpstr>
      <vt:lpstr>Attendees by affiliation (attended at least one meeting March to May</vt:lpstr>
      <vt:lpstr>Attendance by subgroup (March to May)</vt:lpstr>
      <vt:lpstr>Attendance by affiliation (May interim session)</vt:lpstr>
      <vt:lpstr>Attendance by breakout (May interim session)</vt:lpstr>
      <vt:lpstr>Subgroup closing Reports</vt:lpstr>
      <vt:lpstr>802.11 WG Editor’s Closing Report (May 2023)</vt:lpstr>
      <vt:lpstr>Agenda for 2023-05-16 meeting</vt:lpstr>
      <vt:lpstr>Volunteer Editor Contacts</vt:lpstr>
      <vt:lpstr>May 16 roundtable status report</vt:lpstr>
      <vt:lpstr>ANA changes March to May</vt:lpstr>
      <vt:lpstr>REVme MDR</vt:lpstr>
      <vt:lpstr>Draft Development Snapshot</vt:lpstr>
      <vt:lpstr>ARC Closing Report </vt:lpstr>
      <vt:lpstr>Abstract</vt:lpstr>
      <vt:lpstr>Work Completed - 1</vt:lpstr>
      <vt:lpstr>Work Completed - 2</vt:lpstr>
      <vt:lpstr>Work Completed - 3</vt:lpstr>
      <vt:lpstr>Monitoring/future activities</vt:lpstr>
      <vt:lpstr>Plans</vt:lpstr>
      <vt:lpstr>Coex SC Closing Report</vt:lpstr>
      <vt:lpstr>Abstract</vt:lpstr>
      <vt:lpstr>Coex SC – ETSI BRAN News</vt:lpstr>
      <vt:lpstr>Coex SC – Bluetooth SIG Update</vt:lpstr>
      <vt:lpstr>Coex SC – Narrow Band / Wi-Fi Coexistance</vt:lpstr>
      <vt:lpstr>Topics for next meeting</vt:lpstr>
      <vt:lpstr>References for this week</vt:lpstr>
      <vt:lpstr>WNG SC Closing Report</vt:lpstr>
      <vt:lpstr>Abstract</vt:lpstr>
      <vt:lpstr>PowerPoint Presentation</vt:lpstr>
      <vt:lpstr>IEEE 802 JTC1 Standing Committee May 2023 (mixed-mode) closing report</vt:lpstr>
      <vt:lpstr>The IEEE 802 JTC1 SC reviewed the PSDO process status, including IPR issues holding up 802.11ax/ay/ba/az</vt:lpstr>
      <vt:lpstr>The IEEE 802 JTC1 SC will undertake its usual work at its mixed-mode meeting in Berlin in July 2023</vt:lpstr>
      <vt:lpstr>TGme (Maintenance)</vt:lpstr>
      <vt:lpstr>REVme Closing Report – May 2023</vt:lpstr>
      <vt:lpstr>Work Completed</vt:lpstr>
      <vt:lpstr>Plans for July</vt:lpstr>
      <vt:lpstr>TGme Timeline</vt:lpstr>
      <vt:lpstr>TGbe May Closing Report</vt:lpstr>
      <vt:lpstr>TGbe (Extremely High Throughput)</vt:lpstr>
      <vt:lpstr>Teleconference Plan</vt:lpstr>
      <vt:lpstr>(Updated) TGbe Timeline And Status</vt:lpstr>
      <vt:lpstr>PowerPoint Presentation</vt:lpstr>
      <vt:lpstr>Abstract</vt:lpstr>
      <vt:lpstr>TGbf (WLAN Sensing)– May 2023</vt:lpstr>
      <vt:lpstr>TGbf Timeline (Updated)</vt:lpstr>
      <vt:lpstr>PowerPoint Presentation</vt:lpstr>
      <vt:lpstr>TGbh Closing Report </vt:lpstr>
      <vt:lpstr>Abstract</vt:lpstr>
      <vt:lpstr>Work Completed</vt:lpstr>
      <vt:lpstr>Timeline</vt:lpstr>
      <vt:lpstr>Teleconference(s)</vt:lpstr>
      <vt:lpstr>TGbi Closing Report</vt:lpstr>
      <vt:lpstr>IEEE 802.11 TGbi</vt:lpstr>
      <vt:lpstr>Brief list of features under discussion</vt:lpstr>
      <vt:lpstr>Timeline</vt:lpstr>
      <vt:lpstr>IEEE 802.11 TGbi</vt:lpstr>
      <vt:lpstr>TGbk 320MHz Positioning May Meeting Closing Report</vt:lpstr>
      <vt:lpstr>Abstract</vt:lpstr>
      <vt:lpstr>May Session Progress and Targets for July</vt:lpstr>
      <vt:lpstr>May Session Progress and Targets for July</vt:lpstr>
      <vt:lpstr>TGbk Projected Timeline</vt:lpstr>
      <vt:lpstr>Scheduled TGbk telecons</vt:lpstr>
      <vt:lpstr>May 2023 UHR SG Closing Report</vt:lpstr>
      <vt:lpstr>Work Completed</vt:lpstr>
      <vt:lpstr>Plans for July</vt:lpstr>
      <vt:lpstr>IEEE 802.11 May 2023 Interim AMP SG Closing Report</vt:lpstr>
      <vt:lpstr>AMP SG’s Progress during this week</vt:lpstr>
      <vt:lpstr>AMP SG Teleconference Plan</vt:lpstr>
      <vt:lpstr>May 2023 AIML TIG Closing Report</vt:lpstr>
      <vt:lpstr>Abstract</vt:lpstr>
      <vt:lpstr>Work Completed</vt:lpstr>
      <vt:lpstr>Work Completed</vt:lpstr>
      <vt:lpstr>Plans for July 2023</vt:lpstr>
      <vt:lpstr>Internal Liaisons</vt:lpstr>
      <vt:lpstr>802.15 Liaison Report – May 2023</vt:lpstr>
      <vt:lpstr>802.15 WG Standards Pipeline</vt:lpstr>
      <vt:lpstr>IG JS1G (Interest Group Japan Sub 1GHz)</vt:lpstr>
      <vt:lpstr>IG NG OFDM (Next Gen SUN/Smart Utility Network OFDM)</vt:lpstr>
      <vt:lpstr>802.15.4ab Next Generation UWB</vt:lpstr>
      <vt:lpstr>Privacy SG/TG</vt:lpstr>
      <vt:lpstr>802.15.16t Narrow Band Licensed Operation (NB-Lic)</vt:lpstr>
      <vt:lpstr>802.15.6ma - Enhanced Dependability Body Area Network (ED-BAN)</vt:lpstr>
      <vt:lpstr>PowerPoint Presentation</vt:lpstr>
      <vt:lpstr>802.18 Liaison Report – May 2023</vt:lpstr>
      <vt:lpstr>RR-TAG at a glance</vt:lpstr>
      <vt:lpstr>Progress since the 2023 March plenary (1)</vt:lpstr>
      <vt:lpstr>Progress since the 2023 March plenary (2)</vt:lpstr>
      <vt:lpstr>Objectives this week</vt:lpstr>
      <vt:lpstr>PowerPoint Presentation</vt:lpstr>
      <vt:lpstr>802.19 May 2023 Liaison Report to 802.11 WG</vt:lpstr>
      <vt:lpstr>IEEE 802.19 Overview</vt:lpstr>
      <vt:lpstr>Current Surveys</vt:lpstr>
      <vt:lpstr>PowerPoint Presentation</vt:lpstr>
      <vt:lpstr>External Liaisons</vt:lpstr>
      <vt:lpstr>Wi-Fi Alliance (WFA) Liaison Update</vt:lpstr>
      <vt:lpstr>Major updates</vt:lpstr>
      <vt:lpstr>Additional work areas</vt:lpstr>
      <vt:lpstr>Recent publications</vt:lpstr>
      <vt:lpstr>Further information</vt:lpstr>
      <vt:lpstr>IEEE 802.11-IETF Liaison Report</vt:lpstr>
      <vt:lpstr>Abstract</vt:lpstr>
      <vt:lpstr>IETF Meetings</vt:lpstr>
      <vt:lpstr>IETF- IEEE 802 Liaison Activity  </vt:lpstr>
      <vt:lpstr>IETF protocol use with 802.11 technology</vt:lpstr>
      <vt:lpstr>BOFs at IETF 117 July 22-28, 2023</vt:lpstr>
      <vt:lpstr>IETF/IRTF groups being (re-)chartered</vt:lpstr>
      <vt:lpstr>YANG Model Catalog</vt:lpstr>
      <vt:lpstr>IoT-related work</vt:lpstr>
      <vt:lpstr>IoT-related work (cont.)</vt:lpstr>
      <vt:lpstr>MADINAS WG</vt:lpstr>
      <vt:lpstr>EMU WG</vt:lpstr>
      <vt:lpstr>Operations Area Working Group</vt:lpstr>
      <vt:lpstr>Transport Layer Security (TLS)</vt:lpstr>
      <vt:lpstr>Deterministic Networking (DETNET)</vt:lpstr>
      <vt:lpstr>Reliable and Available Wireless (RAW) </vt:lpstr>
      <vt:lpstr>Autonomic Networking Integrated Model and Approach (ANIMA) </vt:lpstr>
      <vt:lpstr>References</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Stacey, Robert</dc:creator>
  <cp:keywords>CTPClassification=CTP_PUBLIC:VisualMarkings=, CTPClassification=CTP_NT</cp:keywords>
  <cp:lastModifiedBy>Stacey, Robert</cp:lastModifiedBy>
  <cp:revision>161</cp:revision>
  <cp:lastPrinted>1601-01-01T00:00:00Z</cp:lastPrinted>
  <dcterms:created xsi:type="dcterms:W3CDTF">2018-05-10T15:59:06Z</dcterms:created>
  <dcterms:modified xsi:type="dcterms:W3CDTF">2023-05-19T11:51:39Z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ce0d76af-a3b6-4e03-a421-b6b5e100c5c7</vt:lpwstr>
  </property>
  <property fmtid="{D5CDD505-2E9C-101B-9397-08002B2CF9AE}" pid="3" name="CTP_TimeStamp">
    <vt:lpwstr>2019-03-15 16:56:13Z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ies>
</file>