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29"/>
  </p:notesMasterIdLst>
  <p:handoutMasterIdLst>
    <p:handoutMasterId r:id="rId30"/>
  </p:handoutMasterIdLst>
  <p:sldIdLst>
    <p:sldId id="256" r:id="rId6"/>
    <p:sldId id="257" r:id="rId7"/>
    <p:sldId id="265" r:id="rId8"/>
    <p:sldId id="394" r:id="rId9"/>
    <p:sldId id="555" r:id="rId10"/>
    <p:sldId id="556" r:id="rId11"/>
    <p:sldId id="258" r:id="rId12"/>
    <p:sldId id="259" r:id="rId13"/>
    <p:sldId id="260" r:id="rId14"/>
    <p:sldId id="261" r:id="rId15"/>
    <p:sldId id="262" r:id="rId16"/>
    <p:sldId id="263" r:id="rId17"/>
    <p:sldId id="557" r:id="rId18"/>
    <p:sldId id="558" r:id="rId19"/>
    <p:sldId id="486" r:id="rId20"/>
    <p:sldId id="549" r:id="rId21"/>
    <p:sldId id="283" r:id="rId22"/>
    <p:sldId id="528" r:id="rId23"/>
    <p:sldId id="554" r:id="rId24"/>
    <p:sldId id="543" r:id="rId25"/>
    <p:sldId id="269" r:id="rId26"/>
    <p:sldId id="501" r:id="rId27"/>
    <p:sldId id="264" r:id="rId2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55"/>
            <p14:sldId id="556"/>
            <p14:sldId id="258"/>
            <p14:sldId id="259"/>
            <p14:sldId id="260"/>
            <p14:sldId id="261"/>
            <p14:sldId id="262"/>
            <p14:sldId id="263"/>
            <p14:sldId id="557"/>
            <p14:sldId id="558"/>
            <p14:sldId id="486"/>
            <p14:sldId id="549"/>
          </p14:sldIdLst>
        </p14:section>
        <p14:section name="Closing Plenary" id="{BB49951C-DAD2-492A-A499-C494C1B632FE}">
          <p14:sldIdLst>
            <p14:sldId id="283"/>
            <p14:sldId id="528"/>
            <p14:sldId id="554"/>
            <p14:sldId id="543"/>
            <p14:sldId id="269"/>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0D17E4-2350-4CF2-9807-0C744A833D90}" v="2" dt="2023-05-19T12:52:43.3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742" autoAdjust="0"/>
    <p:restoredTop sz="88805" autoAdjust="0"/>
  </p:normalViewPr>
  <p:slideViewPr>
    <p:cSldViewPr>
      <p:cViewPr varScale="1">
        <p:scale>
          <a:sx n="56" d="100"/>
          <a:sy n="56" d="100"/>
        </p:scale>
        <p:origin x="102" y="5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E0D17E4-2350-4CF2-9807-0C744A833D90}"/>
    <pc:docChg chg="modSld modMainMaster">
      <pc:chgData name="Jon Rosdahl" userId="2820f357-2dd4-4127-8713-e0bfde0fd756" providerId="ADAL" clId="{6E0D17E4-2350-4CF2-9807-0C744A833D90}" dt="2023-05-19T12:53:38.707" v="62" actId="6549"/>
      <pc:docMkLst>
        <pc:docMk/>
      </pc:docMkLst>
      <pc:sldChg chg="modSp mod">
        <pc:chgData name="Jon Rosdahl" userId="2820f357-2dd4-4127-8713-e0bfde0fd756" providerId="ADAL" clId="{6E0D17E4-2350-4CF2-9807-0C744A833D90}" dt="2023-05-19T12:51:55.670" v="60" actId="20577"/>
        <pc:sldMkLst>
          <pc:docMk/>
          <pc:sldMk cId="3728223044" sldId="528"/>
        </pc:sldMkLst>
        <pc:spChg chg="mod">
          <ac:chgData name="Jon Rosdahl" userId="2820f357-2dd4-4127-8713-e0bfde0fd756" providerId="ADAL" clId="{6E0D17E4-2350-4CF2-9807-0C744A833D90}" dt="2023-05-19T12:51:55.670" v="60" actId="20577"/>
          <ac:spMkLst>
            <pc:docMk/>
            <pc:sldMk cId="3728223044" sldId="528"/>
            <ac:spMk id="3" creationId="{C2421C23-33DA-1DC8-9B35-96B79CF73EBF}"/>
          </ac:spMkLst>
        </pc:spChg>
      </pc:sldChg>
      <pc:sldChg chg="modSp mod">
        <pc:chgData name="Jon Rosdahl" userId="2820f357-2dd4-4127-8713-e0bfde0fd756" providerId="ADAL" clId="{6E0D17E4-2350-4CF2-9807-0C744A833D90}" dt="2023-05-19T12:40:09.908" v="34" actId="20577"/>
        <pc:sldMkLst>
          <pc:docMk/>
          <pc:sldMk cId="2000469514" sldId="543"/>
        </pc:sldMkLst>
        <pc:spChg chg="mod">
          <ac:chgData name="Jon Rosdahl" userId="2820f357-2dd4-4127-8713-e0bfde0fd756" providerId="ADAL" clId="{6E0D17E4-2350-4CF2-9807-0C744A833D90}" dt="2023-05-19T12:40:09.908" v="34" actId="20577"/>
          <ac:spMkLst>
            <pc:docMk/>
            <pc:sldMk cId="2000469514" sldId="543"/>
            <ac:spMk id="3" creationId="{DE5CC28A-A341-FE36-4528-7717D6B50769}"/>
          </ac:spMkLst>
        </pc:spChg>
      </pc:sldChg>
      <pc:sldChg chg="modSp mod">
        <pc:chgData name="Jon Rosdahl" userId="2820f357-2dd4-4127-8713-e0bfde0fd756" providerId="ADAL" clId="{6E0D17E4-2350-4CF2-9807-0C744A833D90}" dt="2023-05-19T12:51:27.651" v="50" actId="20577"/>
        <pc:sldMkLst>
          <pc:docMk/>
          <pc:sldMk cId="2608777115" sldId="554"/>
        </pc:sldMkLst>
        <pc:spChg chg="mod">
          <ac:chgData name="Jon Rosdahl" userId="2820f357-2dd4-4127-8713-e0bfde0fd756" providerId="ADAL" clId="{6E0D17E4-2350-4CF2-9807-0C744A833D90}" dt="2023-05-19T12:51:27.651" v="50" actId="20577"/>
          <ac:spMkLst>
            <pc:docMk/>
            <pc:sldMk cId="2608777115" sldId="554"/>
            <ac:spMk id="3" creationId="{DE5CC28A-A341-FE36-4528-7717D6B50769}"/>
          </ac:spMkLst>
        </pc:spChg>
      </pc:sldChg>
      <pc:sldMasterChg chg="modSp mod">
        <pc:chgData name="Jon Rosdahl" userId="2820f357-2dd4-4127-8713-e0bfde0fd756" providerId="ADAL" clId="{6E0D17E4-2350-4CF2-9807-0C744A833D90}" dt="2023-05-19T12:53:38.707" v="62" actId="6549"/>
        <pc:sldMasterMkLst>
          <pc:docMk/>
          <pc:sldMasterMk cId="4009877954" sldId="2147483734"/>
        </pc:sldMasterMkLst>
        <pc:spChg chg="mod">
          <ac:chgData name="Jon Rosdahl" userId="2820f357-2dd4-4127-8713-e0bfde0fd756" providerId="ADAL" clId="{6E0D17E4-2350-4CF2-9807-0C744A833D90}" dt="2023-05-19T12:53:38.707" v="62" actId="6549"/>
          <ac:spMkLst>
            <pc:docMk/>
            <pc:sldMasterMk cId="4009877954" sldId="2147483734"/>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802.11-23/0591r1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802.11-23/0591r1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802.11-23/0591r1</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436a154b09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g2436a154b09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9: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802.11-23/0591r1</a:t>
            </a:r>
            <a:endParaRPr lang="en-US" dirty="0"/>
          </a:p>
        </p:txBody>
      </p:sp>
      <p:sp>
        <p:nvSpPr>
          <p:cNvPr id="5" name="Date Placeholder 4"/>
          <p:cNvSpPr>
            <a:spLocks noGrp="1"/>
          </p:cNvSpPr>
          <p:nvPr>
            <p:ph type="dt" idx="11"/>
          </p:nvPr>
        </p:nvSpPr>
        <p:spPr/>
        <p:txBody>
          <a:bodyPr/>
          <a:lstStyle/>
          <a:p>
            <a:r>
              <a:rPr lang="en-US"/>
              <a:t>May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802.11-23/0591r1</a:t>
            </a:r>
          </a:p>
        </p:txBody>
      </p:sp>
      <p:sp>
        <p:nvSpPr>
          <p:cNvPr id="5" name="Date Placeholder 4"/>
          <p:cNvSpPr>
            <a:spLocks noGrp="1"/>
          </p:cNvSpPr>
          <p:nvPr>
            <p:ph type="dt"/>
          </p:nvPr>
        </p:nvSpPr>
        <p:spPr/>
        <p:txBody>
          <a:bodyPr/>
          <a:lstStyle/>
          <a:p>
            <a:r>
              <a:rPr lang="en-US"/>
              <a:t>May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802.11-23/0591r1</a:t>
            </a:r>
            <a:endParaRPr lang="en-US" dirty="0"/>
          </a:p>
        </p:txBody>
      </p:sp>
      <p:sp>
        <p:nvSpPr>
          <p:cNvPr id="5" name="Rectangle 3"/>
          <p:cNvSpPr>
            <a:spLocks noGrp="1" noChangeArrowheads="1"/>
          </p:cNvSpPr>
          <p:nvPr>
            <p:ph type="dt"/>
          </p:nvPr>
        </p:nvSpPr>
        <p:spPr>
          <a:ln/>
        </p:spPr>
        <p:txBody>
          <a:bodyPr/>
          <a:lstStyle/>
          <a:p>
            <a:r>
              <a:rPr lang="en-US"/>
              <a:t>March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1100" dirty="0"/>
              <a:t>Future Wireless Interim Meetings: review and status January 15,2023</a:t>
            </a:r>
          </a:p>
          <a:p>
            <a:pPr lvl="1"/>
            <a:r>
              <a:rPr lang="en-US" sz="1100" dirty="0"/>
              <a:t>May 13-19, 2023, Hilton Orlando Lake Buena Vista, Orlando, FL - Contract executed (802WFIN-22/0009r0)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100" dirty="0"/>
              <a:t>		– 802 EC asked that we book Hilton Orlando Lake Buena Vista to help pay for cancelling 2022-03 Plenary</a:t>
            </a:r>
          </a:p>
          <a:p>
            <a:pPr lvl="1"/>
            <a:endParaRPr lang="en-US" sz="1100" dirty="0"/>
          </a:p>
          <a:p>
            <a:pPr lvl="1"/>
            <a:r>
              <a:rPr lang="en-US" sz="1100" dirty="0"/>
              <a:t>September 10-15, 2023 – Grand Hyatt, Atlanta Buckhead – Contract executed (802WFIN-21/1r0)</a:t>
            </a:r>
          </a:p>
          <a:p>
            <a:pPr lvl="1"/>
            <a:endParaRPr lang="en-US" sz="1100" dirty="0"/>
          </a:p>
          <a:p>
            <a:pPr lvl="1"/>
            <a:r>
              <a:rPr lang="en-US" sz="1100" dirty="0"/>
              <a:t>January 14-19, 2024 – Hilton Panama, Panama – Contract executed (802WFIN-21/31r0)</a:t>
            </a:r>
          </a:p>
          <a:p>
            <a:pPr lvl="1"/>
            <a:r>
              <a:rPr lang="en-US" sz="1100" dirty="0"/>
              <a:t>May 12-13, 2022, Warsaw Marriott, Warsaw, Poland– in negotiations</a:t>
            </a:r>
          </a:p>
          <a:p>
            <a:pPr lvl="1"/>
            <a:r>
              <a:rPr lang="en-US" sz="1100" dirty="0"/>
              <a:t>Sept 8-13, 2024 - Hilton Waikoloa Village – Contract executed (802WFIN-20/12r0)</a:t>
            </a:r>
          </a:p>
          <a:p>
            <a:pPr lvl="1"/>
            <a:endParaRPr lang="en-US" sz="1100" dirty="0"/>
          </a:p>
          <a:p>
            <a:pPr lvl="1"/>
            <a:r>
              <a:rPr lang="en-US" sz="1100" dirty="0"/>
              <a:t>Jan 2025 - Open</a:t>
            </a:r>
          </a:p>
          <a:p>
            <a:pPr lvl="1"/>
            <a:r>
              <a:rPr lang="en-US" sz="1100" dirty="0"/>
              <a:t>May 2025 - Open</a:t>
            </a:r>
          </a:p>
          <a:p>
            <a:pPr lvl="1"/>
            <a:r>
              <a:rPr lang="en-US" sz="1100" dirty="0"/>
              <a:t>Sept 2025 Hilton Waikoloa Village, Waikoloa, HI – Contract executed (802WFIN-22-0007r0)</a:t>
            </a:r>
          </a:p>
          <a:p>
            <a:pPr lvl="1"/>
            <a:endParaRPr lang="en-US" sz="1100" dirty="0"/>
          </a:p>
          <a:p>
            <a:pPr lvl="1"/>
            <a:r>
              <a:rPr lang="en-US" sz="1100" dirty="0"/>
              <a:t>Jan 2026 - Open</a:t>
            </a:r>
          </a:p>
          <a:p>
            <a:pPr lvl="1"/>
            <a:r>
              <a:rPr lang="en-US" sz="1100" dirty="0"/>
              <a:t>May 2026 - Open</a:t>
            </a:r>
          </a:p>
          <a:p>
            <a:pPr lvl="1"/>
            <a:r>
              <a:rPr lang="en-US" sz="1100" dirty="0"/>
              <a:t>Sept 2026 Hilton Waikoloa Village, Waikoloa, HI – Contract executed (802WFIN-22-0008r0)</a:t>
            </a:r>
          </a:p>
        </p:txBody>
      </p:sp>
    </p:spTree>
    <p:extLst>
      <p:ext uri="{BB962C8B-B14F-4D97-AF65-F5344CB8AC3E}">
        <p14:creationId xmlns:p14="http://schemas.microsoft.com/office/powerpoint/2010/main" val="3758505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22</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802.11-23/0591r1</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802.11-23/0591r1</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274"/>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78188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35819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24741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39640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5993035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08075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061499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738043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774586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73289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5203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11-23-0591r1 </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68635943"/>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s://cvent.me/NK7vPg"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hyperlink" Target="mailto:802info@facetoface-events.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ieee802.linespeed.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ec/dcn/23/ec-23-0001-02-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hyperlink" Target="https://cvent.me/aLzx3V"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May Interim </a:t>
            </a:r>
            <a:r>
              <a:rPr lang="en-US" b="0" i="0">
                <a:solidFill>
                  <a:srgbClr val="000000"/>
                </a:solidFill>
                <a:effectLst/>
                <a:latin typeface="Verdana" panose="020B0604030504040204" pitchFamily="34" charset="0"/>
              </a:rPr>
              <a:t>- Orlando</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2023-05-15</a:t>
            </a:r>
          </a:p>
        </p:txBody>
      </p:sp>
      <p:sp>
        <p:nvSpPr>
          <p:cNvPr id="6" name="Date Placeholder 3"/>
          <p:cNvSpPr>
            <a:spLocks noGrp="1"/>
          </p:cNvSpPr>
          <p:nvPr>
            <p:ph type="dt" idx="10"/>
          </p:nvPr>
        </p:nvSpPr>
        <p:spPr/>
        <p:txBody>
          <a:bodyPr/>
          <a:lstStyle/>
          <a:p>
            <a:r>
              <a:rPr lang="en-US"/>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2" name="Google Shape;102;p6"/>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Palm Foyer, 1st Level</a:t>
            </a:r>
            <a:endParaRPr sz="1733"/>
          </a:p>
          <a:p>
            <a:pPr indent="-414856">
              <a:buSzPts val="1300"/>
            </a:pPr>
            <a:r>
              <a:rPr lang="en" sz="1733"/>
              <a:t>Event Office: Sabal Room, 1st Level</a:t>
            </a:r>
            <a:endParaRPr sz="1733"/>
          </a:p>
          <a:p>
            <a:pPr indent="-414856">
              <a:buSzPts val="1300"/>
            </a:pPr>
            <a:r>
              <a:rPr lang="en" sz="1733"/>
              <a:t>Via Text or Call: Dawn Slykhouse: +1 (408) 594-1342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may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t>
            </a:r>
            <a:endParaRPr/>
          </a:p>
        </p:txBody>
      </p:sp>
      <p:sp>
        <p:nvSpPr>
          <p:cNvPr id="108" name="Google Shape;108;p7"/>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133" b="1"/>
              <a:t>IEEE 802 Wireless Secure Network Access </a:t>
            </a:r>
            <a:endParaRPr sz="2133" b="1"/>
          </a:p>
          <a:p>
            <a:pPr marL="0" indent="0">
              <a:lnSpc>
                <a:spcPct val="100000"/>
              </a:lnSpc>
              <a:buNone/>
            </a:pPr>
            <a:endParaRPr sz="2133"/>
          </a:p>
          <a:p>
            <a:pPr marL="0" indent="0">
              <a:lnSpc>
                <a:spcPct val="100000"/>
              </a:lnSpc>
              <a:buNone/>
            </a:pPr>
            <a:r>
              <a:rPr lang="en" sz="2133"/>
              <a:t> </a:t>
            </a:r>
            <a:r>
              <a:rPr lang="en" sz="2133" b="1"/>
              <a:t>SSID IEEE802</a:t>
            </a:r>
            <a:endParaRPr sz="2133" b="1"/>
          </a:p>
          <a:p>
            <a:pPr marL="1219170" indent="-440256">
              <a:lnSpc>
                <a:spcPct val="100000"/>
              </a:lnSpc>
              <a:buSzPts val="1600"/>
            </a:pPr>
            <a:r>
              <a:rPr lang="en" sz="2133"/>
              <a:t>Password: ieeeieee</a:t>
            </a:r>
            <a:endParaRPr sz="2133"/>
          </a:p>
          <a:p>
            <a:pPr marL="1219170" indent="-440256">
              <a:lnSpc>
                <a:spcPct val="100000"/>
              </a:lnSpc>
              <a:buSzPts val="1600"/>
            </a:pPr>
            <a:r>
              <a:rPr lang="en" sz="2133"/>
              <a:t>Encryption Type - WPA2/WPA3</a:t>
            </a:r>
            <a:endParaRPr sz="2133"/>
          </a:p>
          <a:p>
            <a:pPr marL="1219170" indent="-440256">
              <a:lnSpc>
                <a:spcPct val="100000"/>
              </a:lnSpc>
              <a:buSzPts val="1600"/>
            </a:pPr>
            <a:r>
              <a:rPr lang="en" sz="2133"/>
              <a:t>Does Not Support 6Ghz WiFi</a:t>
            </a:r>
            <a:endParaRPr sz="2133"/>
          </a:p>
          <a:p>
            <a:pPr marL="0" indent="0">
              <a:lnSpc>
                <a:spcPct val="100000"/>
              </a:lnSpc>
              <a:buNone/>
            </a:pPr>
            <a:endParaRPr sz="2133"/>
          </a:p>
          <a:p>
            <a:pPr marL="0" indent="0">
              <a:lnSpc>
                <a:spcPct val="100000"/>
              </a:lnSpc>
              <a:buNone/>
            </a:pPr>
            <a:r>
              <a:rPr lang="en" sz="2133" b="1"/>
              <a:t>SSID IEEE802-6G</a:t>
            </a:r>
            <a:endParaRPr sz="2133" b="1"/>
          </a:p>
          <a:p>
            <a:pPr marL="1219170" indent="-440256">
              <a:lnSpc>
                <a:spcPct val="100000"/>
              </a:lnSpc>
              <a:buSzPts val="1600"/>
            </a:pPr>
            <a:r>
              <a:rPr lang="en" sz="2133"/>
              <a:t>Password: ieeeieee</a:t>
            </a:r>
            <a:endParaRPr sz="2133"/>
          </a:p>
          <a:p>
            <a:pPr marL="1219170" indent="-440256">
              <a:lnSpc>
                <a:spcPct val="100000"/>
              </a:lnSpc>
              <a:buSzPts val="1600"/>
            </a:pPr>
            <a:r>
              <a:rPr lang="en" sz="2133"/>
              <a:t>Encryption Type - WPA3 (Only)</a:t>
            </a:r>
            <a:endParaRPr sz="2133"/>
          </a:p>
          <a:p>
            <a:pPr marL="1219170" indent="-440256">
              <a:lnSpc>
                <a:spcPct val="100000"/>
              </a:lnSpc>
              <a:buSzPts val="1600"/>
            </a:pPr>
            <a:r>
              <a:rPr lang="en" sz="2133"/>
              <a:t>Supports 6Ghz Wifi</a:t>
            </a:r>
            <a:endParaRPr sz="2133"/>
          </a:p>
          <a:p>
            <a:pPr marL="0" indent="0">
              <a:lnSpc>
                <a:spcPct val="100000"/>
              </a:lnSpc>
              <a:buNone/>
            </a:pPr>
            <a:endParaRPr sz="2133"/>
          </a:p>
          <a:p>
            <a:pPr marL="0" indent="0">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g2436a154b09_0_0"/>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Vendor Support Access</a:t>
            </a:r>
            <a:endParaRPr/>
          </a:p>
        </p:txBody>
      </p:sp>
      <p:sp>
        <p:nvSpPr>
          <p:cNvPr id="114" name="Google Shape;114;g2436a154b09_0_0"/>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spcBef>
                <a:spcPts val="1333"/>
              </a:spcBef>
              <a:buNone/>
            </a:pPr>
            <a:r>
              <a:rPr lang="en" sz="2133" b="1"/>
              <a:t>Onsite Network Support </a:t>
            </a:r>
            <a:endParaRPr sz="2133" b="1"/>
          </a:p>
          <a:p>
            <a:pPr marL="0" indent="0">
              <a:spcBef>
                <a:spcPts val="1333"/>
              </a:spcBef>
              <a:buNone/>
            </a:pPr>
            <a:r>
              <a:rPr lang="en" sz="2133"/>
              <a:t>The May 2023 IEEE 802 Wireless Interim Session Network Provider is Linespeed. </a:t>
            </a:r>
            <a:endParaRPr sz="2133"/>
          </a:p>
          <a:p>
            <a:pPr marL="0" indent="0">
              <a:spcBef>
                <a:spcPts val="1333"/>
              </a:spcBef>
              <a:buNone/>
            </a:pPr>
            <a:r>
              <a:rPr lang="en" sz="2133" b="1"/>
              <a:t>Network Office - Lanai</a:t>
            </a:r>
            <a:endParaRPr sz="2133" b="1"/>
          </a:p>
          <a:p>
            <a:pPr marL="0" indent="0">
              <a:spcBef>
                <a:spcPts val="1333"/>
              </a:spcBef>
              <a:buNone/>
            </a:pPr>
            <a:r>
              <a:rPr lang="en" sz="2133"/>
              <a:t>Members of the Linespeed team can be accessed directly in the Network Office or by placing a request at the event registration desk.</a:t>
            </a:r>
            <a:endParaRPr sz="2000"/>
          </a:p>
          <a:p>
            <a:pPr marL="0" indent="0" algn="ctr">
              <a:spcBef>
                <a:spcPts val="1333"/>
              </a:spcBef>
              <a:spcAft>
                <a:spcPts val="2133"/>
              </a:spcAft>
              <a:buNone/>
            </a:pPr>
            <a:endParaRPr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Wireless Networking Social</a:t>
            </a:r>
            <a:endParaRPr sz="3867" b="1" i="1"/>
          </a:p>
          <a:p>
            <a:pPr algn="ctr"/>
            <a:endParaRPr sz="2400" b="1" i="1"/>
          </a:p>
          <a:p>
            <a:pPr algn="ctr"/>
            <a:r>
              <a:rPr lang="en" sz="3867"/>
              <a:t>Wednesday May 17th at 6:30 PM</a:t>
            </a:r>
            <a:endParaRPr sz="3867"/>
          </a:p>
        </p:txBody>
      </p:sp>
      <p:sp>
        <p:nvSpPr>
          <p:cNvPr id="120" name="Google Shape;120;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a:t>WHO</a:t>
            </a:r>
            <a:endParaRPr sz="1600"/>
          </a:p>
          <a:p>
            <a:pPr indent="-406390">
              <a:buSzPts val="1200"/>
            </a:pPr>
            <a:r>
              <a:rPr lang="en" sz="1600"/>
              <a:t>Registered In-Person attendees and their guests.</a:t>
            </a:r>
            <a:endParaRPr sz="1600"/>
          </a:p>
          <a:p>
            <a:pPr indent="-406390">
              <a:buSzPts val="1200"/>
            </a:pPr>
            <a:r>
              <a:rPr lang="en" sz="1600"/>
              <a:t>Guest Badges shall be distributed at the registration desk. Attendees may collect guest badge(s) when picking up their own interim session name badge.</a:t>
            </a:r>
            <a:endParaRPr sz="1600"/>
          </a:p>
          <a:p>
            <a:pPr indent="0">
              <a:buNone/>
            </a:pPr>
            <a:endParaRPr sz="1600"/>
          </a:p>
          <a:p>
            <a:pPr marL="0" indent="0">
              <a:buNone/>
            </a:pPr>
            <a:r>
              <a:rPr lang="en" sz="1600" b="1"/>
              <a:t>WHEN</a:t>
            </a:r>
            <a:endParaRPr sz="1600" b="1"/>
          </a:p>
          <a:p>
            <a:pPr indent="-406390">
              <a:buSzPts val="1200"/>
            </a:pPr>
            <a:r>
              <a:rPr lang="en" sz="1600"/>
              <a:t>Wednesday May 17th , 6:30 PM - 8:30 PM</a:t>
            </a:r>
            <a:endParaRPr sz="1600"/>
          </a:p>
          <a:p>
            <a:pPr marL="0" indent="0">
              <a:buNone/>
            </a:pPr>
            <a:endParaRPr sz="1600"/>
          </a:p>
          <a:p>
            <a:pPr marL="0" indent="0">
              <a:buNone/>
            </a:pPr>
            <a:r>
              <a:rPr lang="en" sz="1600" b="1"/>
              <a:t>WHERE</a:t>
            </a:r>
            <a:endParaRPr sz="1600" b="1"/>
          </a:p>
          <a:p>
            <a:pPr indent="-406390">
              <a:buSzPts val="1200"/>
            </a:pPr>
            <a:r>
              <a:rPr lang="en" sz="1600"/>
              <a:t>Poolside, Access from doors across from International Ballrooms</a:t>
            </a:r>
            <a:endParaRPr sz="1600"/>
          </a:p>
          <a:p>
            <a:pPr marL="0" indent="0">
              <a:buNone/>
            </a:pPr>
            <a:endParaRPr sz="1600"/>
          </a:p>
          <a:p>
            <a:pPr marL="0" indent="0">
              <a:buNone/>
            </a:pPr>
            <a:r>
              <a:rPr lang="en" sz="1600" b="1"/>
              <a:t>WHAT</a:t>
            </a:r>
            <a:endParaRPr sz="1600" b="1"/>
          </a:p>
          <a:p>
            <a:pPr indent="-406390">
              <a:buSzPts val="1200"/>
            </a:pPr>
            <a:r>
              <a:rPr lang="en" sz="1600"/>
              <a:t>Food, Drink Ticket, Musical Entertainment</a:t>
            </a:r>
            <a:endParaRPr sz="1600"/>
          </a:p>
          <a:p>
            <a:pPr marL="0" indent="0">
              <a:buNone/>
            </a:pPr>
            <a:endParaRPr sz="1467"/>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6" name="Google Shape;126;p11"/>
          <p:cNvSpPr txBox="1">
            <a:spLocks noGrp="1"/>
          </p:cNvSpPr>
          <p:nvPr>
            <p:ph type="body" idx="1"/>
          </p:nvPr>
        </p:nvSpPr>
        <p:spPr>
          <a:xfrm>
            <a:off x="629200" y="2558767"/>
            <a:ext cx="10962800" cy="4025200"/>
          </a:xfrm>
          <a:prstGeom prst="rect">
            <a:avLst/>
          </a:prstGeom>
          <a:noFill/>
          <a:ln>
            <a:noFill/>
          </a:ln>
        </p:spPr>
        <p:txBody>
          <a:bodyPr spcFirstLastPara="1" wrap="square" lIns="121900" tIns="121900" rIns="121900" bIns="121900" anchor="t" anchorCtr="0">
            <a:noAutofit/>
          </a:bodyPr>
          <a:lstStyle/>
          <a:p>
            <a:pPr marL="0" indent="0">
              <a:buNone/>
            </a:pPr>
            <a:r>
              <a:rPr lang="en" sz="1733"/>
              <a:t>The next IEEE 802 Plenary Session will be July 9-14, 2023. The session will be a Mixed Mode with In-Person participation at the Estrel Berlin in Berlin, Germany. </a:t>
            </a:r>
            <a:r>
              <a:rPr lang="en" sz="1733" b="1"/>
              <a:t>Information and Registration</a:t>
            </a:r>
            <a:r>
              <a:rPr lang="en" sz="1733" b="1" u="sng">
                <a:solidFill>
                  <a:schemeClr val="hlink"/>
                </a:solidFill>
                <a:hlinkClick r:id="rId3"/>
              </a:rPr>
              <a:t> https://cvent.me/NK7vPg</a:t>
            </a:r>
            <a:endParaRPr sz="1733" b="1"/>
          </a:p>
          <a:p>
            <a:pPr marL="0" indent="0">
              <a:buNone/>
            </a:pPr>
            <a:endParaRPr sz="1733"/>
          </a:p>
          <a:p>
            <a:pPr marL="0" indent="0">
              <a:buNone/>
            </a:pPr>
            <a:r>
              <a:rPr lang="en" sz="1733"/>
              <a:t>The next IEEE 802 Wireless Interim Session will be September 10-15, 2023. The session will be a Mixed Mode with In-Person participation at the Grand Hyatt Buckhead, in Atlanta, GA USA. </a:t>
            </a:r>
            <a:endParaRPr sz="1733"/>
          </a:p>
          <a:p>
            <a:pPr marL="0" indent="0">
              <a:buNone/>
            </a:pPr>
            <a:r>
              <a:rPr lang="en" sz="1733" b="1"/>
              <a:t>Information and Registration Link will be available in June 2023.</a:t>
            </a:r>
            <a:endParaRPr sz="1733" b="1"/>
          </a:p>
          <a:p>
            <a:pPr marL="0" indent="0">
              <a:buNone/>
            </a:pPr>
            <a:endParaRPr sz="1733" b="1"/>
          </a:p>
          <a:p>
            <a:pPr marL="0" indent="0">
              <a:buNone/>
            </a:pPr>
            <a:r>
              <a:rPr lang="en" sz="1733"/>
              <a:t>If you have any questions please contact us:</a:t>
            </a:r>
            <a:endParaRPr sz="1733"/>
          </a:p>
          <a:p>
            <a:pPr marL="0" indent="0">
              <a:buNone/>
            </a:pPr>
            <a:endParaRPr sz="1733"/>
          </a:p>
          <a:p>
            <a:pPr marL="0" indent="0">
              <a:buNone/>
            </a:pPr>
            <a:r>
              <a:rPr lang="en" sz="1733"/>
              <a:t>Face to Face Events</a:t>
            </a:r>
            <a:endParaRPr sz="1733"/>
          </a:p>
          <a:p>
            <a:pPr marL="0" indent="0">
              <a:buNone/>
            </a:pPr>
            <a:r>
              <a:rPr lang="en" sz="1733"/>
              <a:t>IEEE 802 Meeting Planner	</a:t>
            </a:r>
            <a:endParaRPr sz="1733"/>
          </a:p>
          <a:p>
            <a:pPr marL="0" indent="0">
              <a:buNone/>
            </a:pPr>
            <a:r>
              <a:rPr lang="en" sz="1733"/>
              <a:t>Email: </a:t>
            </a:r>
            <a:r>
              <a:rPr lang="en" sz="1733" u="sng">
                <a:solidFill>
                  <a:schemeClr val="hlink"/>
                </a:solidFill>
                <a:hlinkClick r:id="rId4"/>
              </a:rPr>
              <a:t>802info@facetoface-events.com</a:t>
            </a:r>
            <a:endParaRPr sz="1733"/>
          </a:p>
          <a:p>
            <a:pPr marL="0" indent="0">
              <a:buNone/>
            </a:pPr>
            <a:endParaRPr sz="1867"/>
          </a:p>
          <a:p>
            <a:pPr marL="0" indent="0">
              <a:buNone/>
            </a:pPr>
            <a:endParaRPr sz="1867"/>
          </a:p>
          <a:p>
            <a:pPr marL="0" indent="0">
              <a:buNone/>
            </a:pPr>
            <a:r>
              <a:rPr lang="en" sz="1867"/>
              <a:t> </a:t>
            </a:r>
            <a:endParaRPr sz="1867"/>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May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01F4A-1891-4E92-1BE4-DEF44427E0DE}"/>
              </a:ext>
            </a:extLst>
          </p:cNvPr>
          <p:cNvSpPr>
            <a:spLocks noGrp="1"/>
          </p:cNvSpPr>
          <p:nvPr>
            <p:ph type="title"/>
          </p:nvPr>
        </p:nvSpPr>
        <p:spPr/>
        <p:txBody>
          <a:bodyPr/>
          <a:lstStyle/>
          <a:p>
            <a:r>
              <a:rPr lang="en-US" dirty="0"/>
              <a:t>M3.7 Local Server Access</a:t>
            </a:r>
          </a:p>
        </p:txBody>
      </p:sp>
      <p:sp>
        <p:nvSpPr>
          <p:cNvPr id="3" name="Content Placeholder 2">
            <a:extLst>
              <a:ext uri="{FF2B5EF4-FFF2-40B4-BE49-F238E27FC236}">
                <a16:creationId xmlns:a16="http://schemas.microsoft.com/office/drawing/2014/main" id="{04052795-812A-E7F6-13F7-8DE2B04B81B5}"/>
              </a:ext>
            </a:extLst>
          </p:cNvPr>
          <p:cNvSpPr>
            <a:spLocks noGrp="1"/>
          </p:cNvSpPr>
          <p:nvPr>
            <p:ph idx="1"/>
          </p:nvPr>
        </p:nvSpPr>
        <p:spPr/>
        <p:txBody>
          <a:bodyPr/>
          <a:lstStyle/>
          <a:p>
            <a:r>
              <a:rPr lang="en-US" dirty="0"/>
              <a:t>Local Document access: </a:t>
            </a:r>
            <a:r>
              <a:rPr lang="en-US" dirty="0">
                <a:solidFill>
                  <a:schemeClr val="accent6"/>
                </a:solidFill>
                <a:hlinkClick r:id="rId2">
                  <a:extLst>
                    <a:ext uri="{A12FA001-AC4F-418D-AE19-62706E023703}">
                      <ahyp:hlinkClr xmlns:ahyp="http://schemas.microsoft.com/office/drawing/2018/hyperlinkcolor" val="tx"/>
                    </a:ext>
                  </a:extLst>
                </a:hlinkClick>
              </a:rPr>
              <a:t>ieee802.linespeed.com </a:t>
            </a:r>
            <a:endParaRPr lang="en-US" dirty="0">
              <a:solidFill>
                <a:schemeClr val="accent6"/>
              </a:solidFill>
            </a:endParaRPr>
          </a:p>
          <a:p>
            <a:endParaRPr lang="en-US" dirty="0"/>
          </a:p>
        </p:txBody>
      </p:sp>
      <p:sp>
        <p:nvSpPr>
          <p:cNvPr id="4" name="Date Placeholder 3">
            <a:extLst>
              <a:ext uri="{FF2B5EF4-FFF2-40B4-BE49-F238E27FC236}">
                <a16:creationId xmlns:a16="http://schemas.microsoft.com/office/drawing/2014/main" id="{3D16922E-6BED-59D3-10DF-69A2BEA50BFE}"/>
              </a:ext>
            </a:extLst>
          </p:cNvPr>
          <p:cNvSpPr>
            <a:spLocks noGrp="1"/>
          </p:cNvSpPr>
          <p:nvPr>
            <p:ph type="dt" idx="10"/>
          </p:nvPr>
        </p:nvSpPr>
        <p:spPr/>
        <p:txBody>
          <a:bodyPr/>
          <a:lstStyle/>
          <a:p>
            <a:r>
              <a:rPr lang="en-US"/>
              <a:t>May 2023</a:t>
            </a:r>
            <a:endParaRPr lang="en-GB" dirty="0"/>
          </a:p>
        </p:txBody>
      </p:sp>
      <p:sp>
        <p:nvSpPr>
          <p:cNvPr id="5" name="Footer Placeholder 4">
            <a:extLst>
              <a:ext uri="{FF2B5EF4-FFF2-40B4-BE49-F238E27FC236}">
                <a16:creationId xmlns:a16="http://schemas.microsoft.com/office/drawing/2014/main" id="{593B7AAF-8B10-9839-A324-A05D9B8C43D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3FC3850-4A9D-4AFB-20BC-5E9FC2C1DF0B}"/>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100020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May 19,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May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(Hilton Orlando Lake Buena Vista)</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38</a:t>
            </a:r>
          </a:p>
          <a:p>
            <a:pPr lvl="1"/>
            <a:r>
              <a:rPr lang="en-US" dirty="0"/>
              <a:t>No –  7</a:t>
            </a:r>
          </a:p>
          <a:p>
            <a:r>
              <a:rPr lang="en-US" dirty="0"/>
              <a:t>2. Did you go to the social?</a:t>
            </a:r>
          </a:p>
          <a:p>
            <a:pPr lvl="1"/>
            <a:r>
              <a:rPr lang="en-US" dirty="0"/>
              <a:t>Yes – 44</a:t>
            </a:r>
          </a:p>
          <a:p>
            <a:pPr lvl="1"/>
            <a:r>
              <a:rPr lang="en-US" dirty="0"/>
              <a:t>No –   7</a:t>
            </a:r>
          </a:p>
          <a:p>
            <a:r>
              <a:rPr lang="en-US" sz="2000" dirty="0"/>
              <a:t>3. If you attended the Social, did you like the social?</a:t>
            </a:r>
          </a:p>
          <a:p>
            <a:pPr lvl="1"/>
            <a:r>
              <a:rPr lang="en-US" sz="1800" dirty="0"/>
              <a:t>Yes – 21</a:t>
            </a:r>
          </a:p>
          <a:p>
            <a:pPr lvl="1"/>
            <a:r>
              <a:rPr lang="en-US" sz="1800" dirty="0"/>
              <a:t>No – 14</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May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July- Berlin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July 802 Plenary</a:t>
            </a:r>
            <a:r>
              <a:rPr lang="en-US" dirty="0"/>
              <a:t> </a:t>
            </a:r>
            <a:r>
              <a:rPr lang="en-US" sz="2000" dirty="0"/>
              <a:t>Session were held at the </a:t>
            </a:r>
            <a:r>
              <a:rPr lang="en-US" sz="2000" dirty="0" err="1"/>
              <a:t>Estrel</a:t>
            </a:r>
            <a:r>
              <a:rPr lang="en-US" sz="2000" dirty="0"/>
              <a:t> Hotel, Berlin, Germany as an in-person only session, would you attend?</a:t>
            </a:r>
          </a:p>
          <a:p>
            <a:pPr lvl="2"/>
            <a:r>
              <a:rPr lang="en-US" sz="2000" dirty="0"/>
              <a:t>Yes – 58</a:t>
            </a:r>
          </a:p>
          <a:p>
            <a:pPr lvl="2"/>
            <a:r>
              <a:rPr lang="en-US" sz="2000" dirty="0"/>
              <a:t>No –  31</a:t>
            </a:r>
          </a:p>
          <a:p>
            <a:pPr lvl="2"/>
            <a:r>
              <a:rPr lang="en-US" sz="2000" dirty="0"/>
              <a:t>Abstain - 6</a:t>
            </a:r>
          </a:p>
          <a:p>
            <a:pPr lvl="2"/>
            <a:endParaRPr lang="en-US" sz="2000" dirty="0"/>
          </a:p>
          <a:p>
            <a:pPr marL="457200" lvl="1" indent="0">
              <a:buNone/>
            </a:pPr>
            <a:r>
              <a:rPr lang="en-US" sz="2000" dirty="0"/>
              <a:t>2. If the 2023 July 802 Plenary </a:t>
            </a:r>
            <a:r>
              <a:rPr lang="en-US" dirty="0"/>
              <a:t>Interim </a:t>
            </a:r>
            <a:r>
              <a:rPr lang="en-US" sz="2000" dirty="0"/>
              <a:t>Session were held at the </a:t>
            </a:r>
            <a:r>
              <a:rPr lang="en-US" sz="2000" dirty="0" err="1"/>
              <a:t>Estrel</a:t>
            </a:r>
            <a:r>
              <a:rPr lang="en-US" sz="2000" dirty="0"/>
              <a:t> Hotel, Berlin, Germany as mixed-mode session, will you attend:</a:t>
            </a:r>
          </a:p>
          <a:p>
            <a:pPr lvl="2"/>
            <a:r>
              <a:rPr lang="en-US" sz="2000" dirty="0"/>
              <a:t>Attend In-person --  58</a:t>
            </a:r>
          </a:p>
          <a:p>
            <a:pPr lvl="2"/>
            <a:r>
              <a:rPr lang="en-US" sz="2000" dirty="0"/>
              <a:t>Attend Virtually (remotely) - 38</a:t>
            </a:r>
          </a:p>
          <a:p>
            <a:pPr lvl="2"/>
            <a:r>
              <a:rPr lang="en-US" sz="2000" dirty="0"/>
              <a:t>Will not attend plenary - 0</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May 15:</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May 19th:</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May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Sept – Buckhead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Sept 802 Wireless </a:t>
            </a:r>
            <a:r>
              <a:rPr lang="en-US" dirty="0"/>
              <a:t>Interim </a:t>
            </a:r>
            <a:r>
              <a:rPr lang="en-US" sz="2000" dirty="0"/>
              <a:t>Session were held at the </a:t>
            </a:r>
            <a:r>
              <a:rPr lang="en-US" dirty="0"/>
              <a:t>Grand Hyatt Buckhead, Atlanta, GA</a:t>
            </a:r>
            <a:r>
              <a:rPr lang="en-US" sz="2000" dirty="0"/>
              <a:t> as an in-person only session, would you attend?</a:t>
            </a:r>
          </a:p>
          <a:p>
            <a:pPr lvl="2"/>
            <a:r>
              <a:rPr lang="en-US" sz="2000" dirty="0"/>
              <a:t>Yes – 48</a:t>
            </a:r>
          </a:p>
          <a:p>
            <a:pPr lvl="2"/>
            <a:r>
              <a:rPr lang="en-US" sz="2000" dirty="0"/>
              <a:t>No – 43</a:t>
            </a:r>
          </a:p>
          <a:p>
            <a:pPr lvl="2"/>
            <a:r>
              <a:rPr lang="en-US" sz="2000" dirty="0"/>
              <a:t>Abstain - 6</a:t>
            </a:r>
          </a:p>
          <a:p>
            <a:pPr lvl="2"/>
            <a:endParaRPr lang="en-US" sz="2000" dirty="0"/>
          </a:p>
          <a:p>
            <a:pPr marL="457200" lvl="1" indent="0">
              <a:buNone/>
            </a:pPr>
            <a:r>
              <a:rPr lang="en-US" sz="2000" dirty="0"/>
              <a:t>2. If the 2023 Sept 802 Wireless </a:t>
            </a:r>
            <a:r>
              <a:rPr lang="en-US" dirty="0"/>
              <a:t>Interim </a:t>
            </a:r>
            <a:r>
              <a:rPr lang="en-US" sz="2000" dirty="0"/>
              <a:t>Session were held at the </a:t>
            </a:r>
            <a:r>
              <a:rPr lang="en-US" dirty="0"/>
              <a:t>Grand Hyatt Buckhead, Atlanta, GA</a:t>
            </a:r>
            <a:r>
              <a:rPr lang="en-US" sz="2000" dirty="0"/>
              <a:t> as mixed-mode session, will you attend:</a:t>
            </a:r>
          </a:p>
          <a:p>
            <a:pPr lvl="2"/>
            <a:r>
              <a:rPr lang="en-US" sz="2000" dirty="0"/>
              <a:t>Attend In-person --                  40</a:t>
            </a:r>
          </a:p>
          <a:p>
            <a:pPr lvl="2"/>
            <a:r>
              <a:rPr lang="en-US" sz="2000" dirty="0"/>
              <a:t>Attend Virtually (remotely) -   50</a:t>
            </a:r>
          </a:p>
          <a:p>
            <a:pPr lvl="2"/>
            <a:r>
              <a:rPr lang="en-US" sz="2000" dirty="0"/>
              <a:t>Will not attend plenary -            4</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r>
              <a:rPr lang="en-US" sz="2800" dirty="0"/>
              <a:t>Future Interim Venue Status – March 12, 2023</a:t>
            </a:r>
          </a:p>
        </p:txBody>
      </p:sp>
      <p:sp>
        <p:nvSpPr>
          <p:cNvPr id="9218" name="Rectangle 2"/>
          <p:cNvSpPr>
            <a:spLocks noGrp="1" noChangeArrowheads="1"/>
          </p:cNvSpPr>
          <p:nvPr>
            <p:ph idx="1"/>
          </p:nvPr>
        </p:nvSpPr>
        <p:spPr>
          <a:xfrm>
            <a:off x="914401" y="1981201"/>
            <a:ext cx="10361084" cy="4419600"/>
          </a:xfrm>
          <a:ln/>
        </p:spPr>
        <p:txBody>
          <a:bodyPr/>
          <a:lstStyle/>
          <a:p>
            <a:pPr>
              <a:buFont typeface="Courier New" panose="02070309020205020404" pitchFamily="49" charset="0"/>
              <a:buChar char="o"/>
            </a:pPr>
            <a:r>
              <a:rPr lang="en-GB" dirty="0">
                <a:highlight>
                  <a:srgbClr val="00FFFF"/>
                </a:highlight>
              </a:rPr>
              <a:t>2023-05  (14-19) Hilton Orlando Lake Buena Vista</a:t>
            </a:r>
            <a:endParaRPr lang="en-GB" sz="2000" dirty="0">
              <a:highlight>
                <a:srgbClr val="00FFFF"/>
              </a:highlight>
            </a:endParaRPr>
          </a:p>
          <a:p>
            <a:pPr>
              <a:buFont typeface="Times New Roman" pitchFamily="16" charset="0"/>
              <a:buChar char="•"/>
            </a:pPr>
            <a:r>
              <a:rPr lang="en-GB" dirty="0"/>
              <a:t>2023-09 (10-15) Atlanta – Buckhead, GA</a:t>
            </a:r>
          </a:p>
          <a:p>
            <a:pPr>
              <a:buFont typeface="Wingdings" panose="05000000000000000000" pitchFamily="2" charset="2"/>
              <a:buChar char="v"/>
            </a:pPr>
            <a:r>
              <a:rPr lang="en-GB" dirty="0">
                <a:highlight>
                  <a:srgbClr val="FFFF00"/>
                </a:highlight>
              </a:rPr>
              <a:t>2024-01 (14-19) Panama (Rebooked from Jan 2022)</a:t>
            </a:r>
          </a:p>
          <a:p>
            <a:pPr>
              <a:buFont typeface="Wingdings" panose="05000000000000000000" pitchFamily="2" charset="2"/>
              <a:buChar char="v"/>
            </a:pPr>
            <a:r>
              <a:rPr lang="en-GB" dirty="0">
                <a:highlight>
                  <a:srgbClr val="FFFF00"/>
                </a:highlight>
              </a:rPr>
              <a:t>2024-05 (12-17) Warsaw, Poland – (TBC R</a:t>
            </a:r>
            <a:r>
              <a:rPr lang="en-GB" sz="2000" dirty="0">
                <a:highlight>
                  <a:srgbClr val="FFFF00"/>
                </a:highlight>
              </a:rPr>
              <a:t>ebook from 2022)</a:t>
            </a:r>
          </a:p>
          <a:p>
            <a:pPr>
              <a:buFont typeface="Times New Roman" pitchFamily="16" charset="0"/>
              <a:buChar char="•"/>
            </a:pPr>
            <a:r>
              <a:rPr lang="en-GB" dirty="0"/>
              <a:t>2024-09 (8-13) Waikoloa, HI</a:t>
            </a:r>
          </a:p>
          <a:p>
            <a:pPr>
              <a:buFont typeface="Times New Roman" pitchFamily="16" charset="0"/>
              <a:buChar char="•"/>
            </a:pPr>
            <a:r>
              <a:rPr lang="en-GB" dirty="0"/>
              <a:t>2025-01 () Kobe, Japan – TBC</a:t>
            </a:r>
          </a:p>
          <a:p>
            <a:pPr>
              <a:buFont typeface="Times New Roman" pitchFamily="16" charset="0"/>
              <a:buChar char="•"/>
            </a:pPr>
            <a:r>
              <a:rPr lang="en-GB" dirty="0"/>
              <a:t>2025-05 () Potential Asia/Europe</a:t>
            </a:r>
          </a:p>
          <a:p>
            <a:pPr>
              <a:buFont typeface="Times New Roman" pitchFamily="16" charset="0"/>
              <a:buChar char="•"/>
            </a:pPr>
            <a:r>
              <a:rPr lang="en-GB" dirty="0"/>
              <a:t>2025-09 (14-19) </a:t>
            </a:r>
            <a:r>
              <a:rPr lang="en-US" dirty="0"/>
              <a:t>Waikoloa, HI </a:t>
            </a:r>
          </a:p>
          <a:p>
            <a:pPr>
              <a:buFont typeface="Times New Roman" pitchFamily="16" charset="0"/>
              <a:buChar char="•"/>
            </a:pPr>
            <a:r>
              <a:rPr lang="en-US" dirty="0"/>
              <a:t>2026-09 (13-18) Waikoloa, HI</a:t>
            </a:r>
            <a:endParaRPr lang="en-GB" dirty="0"/>
          </a:p>
        </p:txBody>
      </p:sp>
      <p:sp>
        <p:nvSpPr>
          <p:cNvPr id="4" name="Date Placeholder 3"/>
          <p:cNvSpPr>
            <a:spLocks noGrp="1"/>
          </p:cNvSpPr>
          <p:nvPr>
            <p:ph type="dt" idx="10"/>
          </p:nvPr>
        </p:nvSpPr>
        <p:spPr/>
        <p:txBody>
          <a:bodyPr/>
          <a:lstStyle/>
          <a:p>
            <a:r>
              <a:rPr lang="en-US"/>
              <a:t>March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Starred Venues :MTG Events</a:t>
            </a:r>
            <a:br>
              <a:rPr lang="en-US" sz="1600" dirty="0">
                <a:solidFill>
                  <a:schemeClr val="tx1"/>
                </a:solidFill>
              </a:rPr>
            </a:br>
            <a:r>
              <a:rPr lang="en-US" sz="1600" dirty="0">
                <a:solidFill>
                  <a:schemeClr val="tx1"/>
                </a:solidFill>
              </a:rPr>
              <a:t>Dotted Venues: Face to Face Events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1219200" y="1219200"/>
            <a:ext cx="9829800" cy="5233987"/>
          </a:xfrm>
        </p:spPr>
        <p:txBody>
          <a:bodyPr/>
          <a:lstStyle/>
          <a:p>
            <a:r>
              <a:rPr lang="en-US" sz="1600" dirty="0"/>
              <a:t>2023 July 9-14 – </a:t>
            </a:r>
            <a:r>
              <a:rPr lang="en-US" sz="1600" dirty="0" err="1"/>
              <a:t>Estrel</a:t>
            </a:r>
            <a:r>
              <a:rPr lang="en-US" sz="1600" dirty="0"/>
              <a:t> Berlin, Berlin, Germany</a:t>
            </a:r>
          </a:p>
          <a:p>
            <a:r>
              <a:rPr lang="en-US" sz="1600" dirty="0"/>
              <a:t>2023 Nov 12-17 – Hawaiian Village, Oahu, Hawaii, United States</a:t>
            </a:r>
          </a:p>
          <a:p>
            <a:r>
              <a:rPr lang="en-US" sz="1600" dirty="0">
                <a:highlight>
                  <a:srgbClr val="33CCFF"/>
                </a:highlight>
              </a:rPr>
              <a:t>2024 March 10-15 – Hyatt Regency Denver at Colorado Convention Center, Denver, CO, (March 2021)</a:t>
            </a:r>
          </a:p>
          <a:p>
            <a:r>
              <a:rPr lang="en-US" sz="1600" dirty="0">
                <a:highlight>
                  <a:srgbClr val="33CCFF"/>
                </a:highlight>
              </a:rPr>
              <a:t>2024 July 14-19 – Sheraton Le Centre Montreal, Montreal, Quebec, Canada (July 2020)</a:t>
            </a:r>
          </a:p>
          <a:p>
            <a:r>
              <a:rPr lang="en-US" sz="1600" dirty="0">
                <a:highlight>
                  <a:srgbClr val="33CCFF"/>
                </a:highlight>
              </a:rPr>
              <a:t>2024 Nov 10-15 –Hyatt Regency Vancouver, Vancouver, Canada (Nov 2021)</a:t>
            </a:r>
          </a:p>
          <a:p>
            <a:r>
              <a:rPr lang="en-US" sz="1600" dirty="0">
                <a:highlight>
                  <a:srgbClr val="33CCFF"/>
                </a:highlight>
              </a:rPr>
              <a:t>2025 March 9-14 –Hilton Atlanta, Atlanta, GA, United States (2 of 2 – March 2020).</a:t>
            </a:r>
          </a:p>
          <a:p>
            <a:pPr>
              <a:buFont typeface="Wingdings" panose="05000000000000000000" pitchFamily="2" charset="2"/>
              <a:buChar char="v"/>
            </a:pPr>
            <a:r>
              <a:rPr lang="en-US" sz="1600" dirty="0">
                <a:highlight>
                  <a:srgbClr val="33CCFF"/>
                </a:highlight>
              </a:rPr>
              <a:t>2025 July 13-18 –Marriott Madrid Auditorium, Madrid, Spain (July 2021)</a:t>
            </a:r>
          </a:p>
          <a:p>
            <a:pPr>
              <a:buFont typeface="Wingdings" panose="05000000000000000000" pitchFamily="2" charset="2"/>
              <a:buChar char="q"/>
            </a:pPr>
            <a:r>
              <a:rPr lang="en-US" sz="1600" dirty="0">
                <a:highlight>
                  <a:srgbClr val="99FF99"/>
                </a:highlight>
              </a:rPr>
              <a:t>2025 Nov 9-24 – </a:t>
            </a:r>
            <a:r>
              <a:rPr lang="en-US" sz="1600" b="0" dirty="0">
                <a:highlight>
                  <a:srgbClr val="99FF99"/>
                </a:highlight>
              </a:rPr>
              <a:t>Open</a:t>
            </a:r>
          </a:p>
          <a:p>
            <a:pPr>
              <a:buFont typeface="Wingdings" panose="05000000000000000000" pitchFamily="2" charset="2"/>
              <a:buChar char="v"/>
            </a:pPr>
            <a:r>
              <a:rPr lang="en-US" sz="1600" dirty="0">
                <a:highlight>
                  <a:srgbClr val="33CCFF"/>
                </a:highlight>
              </a:rPr>
              <a:t>2026 March 8-13 - Hyatt Regency Chicago, Chicago, IL, United States (March 2024)</a:t>
            </a:r>
          </a:p>
          <a:p>
            <a:pPr>
              <a:buFont typeface="Wingdings" panose="05000000000000000000" pitchFamily="2" charset="2"/>
              <a:buChar char="v"/>
            </a:pPr>
            <a:r>
              <a:rPr lang="en-US" sz="16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600" dirty="0">
                <a:highlight>
                  <a:srgbClr val="99FF99"/>
                </a:highlight>
              </a:rPr>
              <a:t>2026 Nov 8-13 -  </a:t>
            </a:r>
            <a:r>
              <a:rPr lang="en-US" sz="1600" b="0" kern="1200" dirty="0">
                <a:highlight>
                  <a:srgbClr val="99FF99"/>
                </a:highlight>
                <a:latin typeface="Arial"/>
                <a:cs typeface="+mn-cs"/>
              </a:rPr>
              <a:t>Open</a:t>
            </a:r>
            <a:endParaRPr lang="en-US" sz="1600" dirty="0">
              <a:highlight>
                <a:srgbClr val="33CCFF"/>
              </a:highlight>
            </a:endParaRPr>
          </a:p>
          <a:p>
            <a:pPr>
              <a:buFont typeface="Wingdings" panose="05000000000000000000" pitchFamily="2" charset="2"/>
              <a:buChar char="Ø"/>
            </a:pPr>
            <a:r>
              <a:rPr lang="en-US" sz="1600" dirty="0">
                <a:highlight>
                  <a:srgbClr val="33CCFF"/>
                </a:highlight>
              </a:rPr>
              <a:t>2027 March –Hilton Atlanta, Atlanta, GA, United States ( offset potential shortfall 2023/2025)</a:t>
            </a:r>
          </a:p>
          <a:p>
            <a:pPr>
              <a:buFont typeface="Wingdings" panose="05000000000000000000" pitchFamily="2" charset="2"/>
              <a:buChar char="q"/>
            </a:pPr>
            <a:r>
              <a:rPr lang="en-US" sz="1600" dirty="0">
                <a:highlight>
                  <a:srgbClr val="99FF99"/>
                </a:highlight>
              </a:rPr>
              <a:t>2027 July  11-16 -  </a:t>
            </a:r>
            <a:r>
              <a:rPr lang="en-US" sz="1600" b="0" kern="1200" dirty="0">
                <a:highlight>
                  <a:srgbClr val="99FF99"/>
                </a:highlight>
                <a:latin typeface="Arial"/>
                <a:cs typeface="+mn-cs"/>
              </a:rPr>
              <a:t>Open - </a:t>
            </a:r>
            <a:endParaRPr lang="en-US" sz="1600" dirty="0">
              <a:highlight>
                <a:srgbClr val="99FF99"/>
              </a:highlight>
            </a:endParaRPr>
          </a:p>
          <a:p>
            <a:r>
              <a:rPr lang="en-US" sz="1600" dirty="0"/>
              <a:t>2027 Nov 14-19 – Hawaiian Village, Oahu, Hawaii, United States</a:t>
            </a:r>
          </a:p>
          <a:p>
            <a:pPr>
              <a:buFont typeface="Wingdings" panose="05000000000000000000" pitchFamily="2" charset="2"/>
              <a:buChar char="v"/>
            </a:pPr>
            <a:r>
              <a:rPr lang="en-US" sz="16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p:txBody>
          <a:bodyPr/>
          <a:lstStyle/>
          <a:p>
            <a:r>
              <a:rPr lang="en-US"/>
              <a:t>May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4251622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EC-23/0001r03</a:t>
            </a:r>
          </a:p>
          <a:p>
            <a:pPr lvl="1"/>
            <a:r>
              <a:rPr lang="en-US" dirty="0">
                <a:solidFill>
                  <a:schemeClr val="accent6"/>
                </a:solidFill>
                <a:hlinkClick r:id="rId4">
                  <a:extLst>
                    <a:ext uri="{A12FA001-AC4F-418D-AE19-62706E023703}">
                      <ahyp:hlinkClr xmlns:ahyp="http://schemas.microsoft.com/office/drawing/2018/hyperlinkcolor" val="tx"/>
                    </a:ext>
                  </a:extLst>
                </a:hlinkClick>
              </a:rPr>
              <a:t>https://mentor.ieee.org/802-ec/dcn/23/ec-23-0001-02-WCSG-ieee-802wcsc-meeting-venue-manager-report-2023.pptx</a:t>
            </a:r>
            <a:r>
              <a:rPr lang="en-US" dirty="0">
                <a:solidFill>
                  <a:schemeClr val="accent6"/>
                </a:solidFill>
              </a:rPr>
              <a:t>  </a:t>
            </a:r>
          </a:p>
        </p:txBody>
      </p:sp>
      <p:sp>
        <p:nvSpPr>
          <p:cNvPr id="4" name="Date Placeholder 3"/>
          <p:cNvSpPr>
            <a:spLocks noGrp="1"/>
          </p:cNvSpPr>
          <p:nvPr>
            <p:ph type="dt" idx="10"/>
          </p:nvPr>
        </p:nvSpPr>
        <p:spPr/>
        <p:txBody>
          <a:bodyPr/>
          <a:lstStyle/>
          <a:p>
            <a:r>
              <a:rPr lang="en-US"/>
              <a:t>May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May 15,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May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May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2425700"/>
            <a:ext cx="10962800" cy="1244800"/>
          </a:xfrm>
          <a:prstGeom prst="rect">
            <a:avLst/>
          </a:prstGeom>
          <a:noFill/>
          <a:ln>
            <a:noFill/>
          </a:ln>
        </p:spPr>
        <p:txBody>
          <a:bodyPr spcFirstLastPara="1" wrap="square" lIns="121900" tIns="121900" rIns="121900" bIns="121900" anchor="b" anchorCtr="0">
            <a:noAutofit/>
          </a:bodyPr>
          <a:lstStyle/>
          <a:p>
            <a:r>
              <a:rPr lang="en"/>
              <a:t>May 2023 IEEE 802 Wireless Interim Session</a:t>
            </a:r>
            <a:endParaRPr/>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820825"/>
          </a:xfrm>
          <a:prstGeom prst="rect">
            <a:avLst/>
          </a:prstGeom>
          <a:noFill/>
          <a:ln>
            <a:noFill/>
          </a:ln>
        </p:spPr>
        <p:txBody>
          <a:bodyPr spcFirstLastPara="1" wrap="square" lIns="121900" tIns="121900" rIns="121900" bIns="121900" anchor="t" anchorCtr="0">
            <a:spAutoFit/>
          </a:bodyPr>
          <a:lstStyle/>
          <a:p>
            <a:pPr defTabSz="1219170" fontAlgn="auto">
              <a:spcBef>
                <a:spcPts val="0"/>
              </a:spcBef>
              <a:spcAft>
                <a:spcPts val="0"/>
              </a:spcAft>
              <a:buClr>
                <a:srgbClr val="000000"/>
              </a:buClr>
              <a:buSzPts val="1400"/>
            </a:pPr>
            <a:r>
              <a:rPr lang="en" sz="1867" kern="0" dirty="0">
                <a:solidFill>
                  <a:srgbClr val="FFFFFF"/>
                </a:solidFill>
                <a:latin typeface="Roboto"/>
                <a:ea typeface="Roboto"/>
                <a:cs typeface="Roboto"/>
                <a:sym typeface="Roboto"/>
              </a:rPr>
              <a:t>Prepared By: Face to Face Events, May 11, 2023</a:t>
            </a:r>
          </a:p>
          <a:p>
            <a:pPr defTabSz="1219170" fontAlgn="auto">
              <a:spcBef>
                <a:spcPts val="0"/>
              </a:spcBef>
              <a:spcAft>
                <a:spcPts val="0"/>
              </a:spcAft>
              <a:buClr>
                <a:srgbClr val="000000"/>
              </a:buClr>
              <a:buSzPts val="1400"/>
            </a:pPr>
            <a:r>
              <a:rPr lang="en" sz="1867" kern="0" dirty="0">
                <a:solidFill>
                  <a:srgbClr val="FFFFFF"/>
                </a:solidFill>
                <a:latin typeface="Roboto"/>
                <a:ea typeface="Roboto"/>
                <a:cs typeface="Roboto"/>
                <a:sym typeface="Roboto"/>
              </a:rPr>
              <a:t>See doc 802 EC-23/</a:t>
            </a:r>
            <a:r>
              <a:rPr lang="en-US" sz="1867" kern="0" dirty="0">
                <a:solidFill>
                  <a:srgbClr val="FFFFFF"/>
                </a:solidFill>
                <a:latin typeface="Roboto"/>
                <a:ea typeface="Roboto"/>
                <a:cs typeface="Roboto"/>
              </a:rPr>
              <a:t>0092r01  WCSG</a:t>
            </a:r>
            <a:endParaRPr sz="1867" kern="0" dirty="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Meeting Planner: Face to Face Events</a:t>
            </a:r>
            <a:endParaRPr sz="800" b="1"/>
          </a:p>
          <a:p>
            <a:pPr marL="0" indent="0">
              <a:lnSpc>
                <a:spcPct val="100000"/>
              </a:lnSpc>
              <a:spcBef>
                <a:spcPts val="1333"/>
              </a:spcBef>
              <a:buNone/>
            </a:pPr>
            <a:r>
              <a:rPr lang="en" b="1"/>
              <a:t>Dawn Slykhouse </a:t>
            </a:r>
            <a:endParaRPr/>
          </a:p>
          <a:p>
            <a:pPr marL="0" indent="0">
              <a:lnSpc>
                <a:spcPct val="100000"/>
              </a:lnSpc>
              <a:spcBef>
                <a:spcPts val="1333"/>
              </a:spcBef>
              <a:buNone/>
            </a:pPr>
            <a:r>
              <a:rPr lang="en"/>
              <a:t>Mobile: +1 (408) 594-1342</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indent="0">
              <a:lnSpc>
                <a:spcPct val="100000"/>
              </a:lnSpc>
              <a:spcBef>
                <a:spcPts val="1333"/>
              </a:spcBef>
              <a:buNone/>
            </a:pPr>
            <a:endParaRPr sz="800" b="1"/>
          </a:p>
          <a:p>
            <a:pPr marL="0" indent="0">
              <a:lnSpc>
                <a:spcPct val="100000"/>
              </a:lnSpc>
              <a:spcBef>
                <a:spcPts val="1333"/>
              </a:spcBef>
              <a:buNone/>
            </a:pPr>
            <a:r>
              <a:rPr lang="en" b="1"/>
              <a:t>Lisa Ronmark </a:t>
            </a:r>
            <a:endParaRPr/>
          </a:p>
          <a:p>
            <a:pPr marL="0" indent="0">
              <a:lnSpc>
                <a:spcPct val="100000"/>
              </a:lnSpc>
              <a:spcBef>
                <a:spcPts val="1333"/>
              </a:spcBef>
              <a:buNone/>
            </a:pPr>
            <a:r>
              <a:rPr lang="en"/>
              <a:t>Mobile: +1 (604) 316-4947</a:t>
            </a:r>
            <a:endParaRPr/>
          </a:p>
          <a:p>
            <a:pPr marL="0" indent="0">
              <a:lnSpc>
                <a:spcPct val="100000"/>
              </a:lnSpc>
              <a:spcBef>
                <a:spcPts val="1333"/>
              </a:spcBef>
              <a:spcAft>
                <a:spcPts val="1333"/>
              </a:spcAft>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Network Provider: Linespeed Events</a:t>
            </a:r>
            <a:endParaRPr sz="1333"/>
          </a:p>
          <a:p>
            <a:pPr marL="0" indent="0">
              <a:lnSpc>
                <a:spcPct val="100000"/>
              </a:lnSpc>
              <a:spcBef>
                <a:spcPts val="1333"/>
              </a:spcBef>
              <a:buNone/>
            </a:pPr>
            <a:r>
              <a:rPr lang="en" b="1"/>
              <a:t>Richard Alfvin</a:t>
            </a:r>
            <a:endParaRPr b="1"/>
          </a:p>
          <a:p>
            <a:pPr marL="0" indent="0">
              <a:lnSpc>
                <a:spcPct val="100000"/>
              </a:lnSpc>
              <a:spcBef>
                <a:spcPts val="1333"/>
              </a:spcBef>
              <a:buNone/>
            </a:pPr>
            <a:r>
              <a:rPr lang="en"/>
              <a:t>Mobile: +1 (585) 781-0952 </a:t>
            </a:r>
            <a:endParaRPr/>
          </a:p>
          <a:p>
            <a:pPr marL="0" indent="0">
              <a:lnSpc>
                <a:spcPct val="100000"/>
              </a:lnSpc>
              <a:spcBef>
                <a:spcPts val="1333"/>
              </a:spcBef>
              <a:buNone/>
            </a:pPr>
            <a:r>
              <a:rPr lang="en"/>
              <a:t>Email: </a:t>
            </a:r>
            <a:r>
              <a:rPr lang="en" u="sng">
                <a:solidFill>
                  <a:schemeClr val="hlink"/>
                </a:solidFill>
                <a:hlinkClick r:id="rId5"/>
              </a:rPr>
              <a:t>rick@linespeed.com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Meeting Planner Office: </a:t>
            </a:r>
            <a:r>
              <a:rPr lang="en"/>
              <a:t>Veranda 1st Level</a:t>
            </a:r>
            <a:endParaRPr/>
          </a:p>
          <a:p>
            <a:pPr marL="0" indent="0">
              <a:lnSpc>
                <a:spcPct val="100000"/>
              </a:lnSpc>
              <a:spcBef>
                <a:spcPts val="1333"/>
              </a:spcBef>
              <a:buNone/>
            </a:pPr>
            <a:r>
              <a:rPr lang="en" b="1"/>
              <a:t>Registration Office: </a:t>
            </a:r>
            <a:r>
              <a:rPr lang="en"/>
              <a:t>Palm Foyer</a:t>
            </a:r>
            <a:endParaRPr/>
          </a:p>
          <a:p>
            <a:pPr marL="0" indent="0">
              <a:lnSpc>
                <a:spcPct val="100000"/>
              </a:lnSpc>
              <a:spcBef>
                <a:spcPts val="1333"/>
              </a:spcBef>
              <a:buNone/>
            </a:pPr>
            <a:r>
              <a:rPr lang="en" b="1"/>
              <a:t>Network Office: </a:t>
            </a:r>
            <a:r>
              <a:rPr lang="en"/>
              <a:t>Lanai, 1st Level</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b="1"/>
              <a:t>Sunday</a:t>
            </a:r>
            <a:r>
              <a:rPr lang="en"/>
              <a:t> </a:t>
            </a:r>
            <a:endParaRPr/>
          </a:p>
          <a:p>
            <a:pPr lvl="1" indent="-457189">
              <a:spcBef>
                <a:spcPts val="0"/>
              </a:spcBef>
              <a:buSzPts val="1800"/>
            </a:pPr>
            <a:r>
              <a:rPr lang="en"/>
              <a:t>Registration Counter, Palm Foyer 1st Level at Hilton Orlando</a:t>
            </a:r>
            <a:endParaRPr/>
          </a:p>
          <a:p>
            <a:pPr lvl="1" indent="-457189">
              <a:spcBef>
                <a:spcPts val="0"/>
              </a:spcBef>
              <a:buSzPts val="1800"/>
            </a:pPr>
            <a:r>
              <a:rPr lang="en"/>
              <a:t>5:00 PM - 7:30 PM</a:t>
            </a:r>
            <a:endParaRPr/>
          </a:p>
          <a:p>
            <a:r>
              <a:rPr lang="en" b="1"/>
              <a:t>Monday - Wednesday</a:t>
            </a:r>
            <a:r>
              <a:rPr lang="en"/>
              <a:t> </a:t>
            </a:r>
            <a:endParaRPr/>
          </a:p>
          <a:p>
            <a:pPr lvl="1" indent="-457189">
              <a:spcBef>
                <a:spcPts val="0"/>
              </a:spcBef>
              <a:buSzPts val="1800"/>
            </a:pPr>
            <a:r>
              <a:rPr lang="en"/>
              <a:t>Registration Counter, Palm Foyer 1st Level at Hilton Orlando</a:t>
            </a:r>
            <a:endParaRPr/>
          </a:p>
          <a:p>
            <a:pPr lvl="1" indent="-457189">
              <a:spcBef>
                <a:spcPts val="0"/>
              </a:spcBef>
              <a:buSzPts val="1800"/>
            </a:pPr>
            <a:r>
              <a:rPr lang="en"/>
              <a:t>7:30 AM - 5:00 PM</a:t>
            </a:r>
            <a:endParaRPr/>
          </a:p>
          <a:p>
            <a:r>
              <a:rPr lang="en" b="1"/>
              <a:t>Thursday</a:t>
            </a:r>
            <a:endParaRPr/>
          </a:p>
          <a:p>
            <a:pPr lvl="1" indent="-457189">
              <a:spcBef>
                <a:spcPts val="0"/>
              </a:spcBef>
              <a:buSzPts val="1800"/>
            </a:pPr>
            <a:r>
              <a:rPr lang="en"/>
              <a:t>Event Office, Palm Foyer 1st Level at Hilton Orlando</a:t>
            </a:r>
            <a:endParaRPr/>
          </a:p>
          <a:p>
            <a:pPr lvl="1">
              <a:spcBef>
                <a:spcPts val="0"/>
              </a:spcBef>
            </a:pPr>
            <a:r>
              <a:rPr lang="en"/>
              <a:t>8:00 AM - 5:00 PM</a:t>
            </a:r>
            <a:endParaRPr/>
          </a:p>
          <a:p>
            <a:pPr marL="0" indent="0">
              <a:buNone/>
            </a:pPr>
            <a:endParaRPr/>
          </a:p>
          <a:p>
            <a:pPr marL="0" indent="0">
              <a:spcBef>
                <a:spcPts val="1333"/>
              </a:spcBef>
              <a:spcAft>
                <a:spcPts val="2133"/>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8" name="Google Shape;88;p4"/>
          <p:cNvSpPr txBox="1">
            <a:spLocks noGrp="1"/>
          </p:cNvSpPr>
          <p:nvPr>
            <p:ph type="body" idx="1"/>
          </p:nvPr>
        </p:nvSpPr>
        <p:spPr>
          <a:xfrm>
            <a:off x="629200" y="30367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buNone/>
            </a:pPr>
            <a:endParaRPr sz="2000" b="1"/>
          </a:p>
          <a:p>
            <a:pPr marL="0" indent="0" algn="ctr">
              <a:lnSpc>
                <a:spcPct val="50000"/>
              </a:lnSpc>
              <a:spcBef>
                <a:spcPts val="1333"/>
              </a:spcBef>
              <a:buNone/>
            </a:pPr>
            <a:r>
              <a:rPr lang="en" sz="2000" b="1"/>
              <a:t>Light Breakfast</a:t>
            </a:r>
            <a:endParaRPr sz="2000" b="1"/>
          </a:p>
          <a:p>
            <a:pPr marL="0" indent="0" algn="ctr">
              <a:lnSpc>
                <a:spcPct val="50000"/>
              </a:lnSpc>
              <a:spcBef>
                <a:spcPts val="1333"/>
              </a:spcBef>
              <a:buNone/>
            </a:pPr>
            <a:r>
              <a:rPr lang="en" sz="2000" b="1"/>
              <a:t>Palm Foyer &amp; Patio </a:t>
            </a:r>
            <a:endParaRPr sz="2000" b="1"/>
          </a:p>
          <a:p>
            <a:pPr marL="0" indent="0" algn="ctr">
              <a:lnSpc>
                <a:spcPct val="50000"/>
              </a:lnSpc>
              <a:spcBef>
                <a:spcPts val="1333"/>
              </a:spcBef>
              <a:buNone/>
            </a:pPr>
            <a:r>
              <a:rPr lang="en" sz="2000"/>
              <a:t>Monday - Friday </a:t>
            </a:r>
            <a:endParaRPr sz="2000"/>
          </a:p>
          <a:p>
            <a:pPr marL="0" indent="0" algn="ctr">
              <a:lnSpc>
                <a:spcPct val="50000"/>
              </a:lnSpc>
              <a:spcBef>
                <a:spcPts val="1333"/>
              </a:spcBef>
              <a:buNone/>
            </a:pPr>
            <a:r>
              <a:rPr lang="en" sz="2000"/>
              <a:t>7:15 AM - 8:30 AM</a:t>
            </a:r>
            <a:endParaRPr sz="2000"/>
          </a:p>
          <a:p>
            <a:pPr marL="0" indent="0" algn="ctr">
              <a:lnSpc>
                <a:spcPct val="50000"/>
              </a:lnSpc>
              <a:spcBef>
                <a:spcPts val="1333"/>
              </a:spcBef>
              <a:buNone/>
            </a:pPr>
            <a:endParaRPr sz="2000"/>
          </a:p>
          <a:p>
            <a:pPr marL="0" indent="0" algn="ctr">
              <a:lnSpc>
                <a:spcPct val="50000"/>
              </a:lnSpc>
              <a:spcBef>
                <a:spcPts val="1333"/>
              </a:spcBef>
              <a:buClr>
                <a:srgbClr val="000000"/>
              </a:buClr>
              <a:buNone/>
            </a:pPr>
            <a:r>
              <a:rPr lang="en" b="1"/>
              <a:t>Morning Coffee &amp; Tea Break</a:t>
            </a:r>
            <a:endParaRPr b="1"/>
          </a:p>
          <a:p>
            <a:pPr marL="0" indent="0" algn="ctr">
              <a:lnSpc>
                <a:spcPct val="50000"/>
              </a:lnSpc>
              <a:spcBef>
                <a:spcPts val="1333"/>
              </a:spcBef>
              <a:buClr>
                <a:srgbClr val="000000"/>
              </a:buClr>
              <a:buNone/>
            </a:pPr>
            <a:r>
              <a:rPr lang="en" sz="2000" b="1"/>
              <a:t>Palm Foyer &amp; Patio </a:t>
            </a:r>
            <a:endParaRPr/>
          </a:p>
          <a:p>
            <a:pPr marL="0" indent="0" algn="ctr">
              <a:lnSpc>
                <a:spcPct val="50000"/>
              </a:lnSpc>
              <a:spcBef>
                <a:spcPts val="1333"/>
              </a:spcBef>
              <a:buNone/>
            </a:pPr>
            <a:r>
              <a:rPr lang="en"/>
              <a:t>Monday - Thursday </a:t>
            </a:r>
            <a:endParaRPr/>
          </a:p>
          <a:p>
            <a:pPr marL="0" indent="0" algn="ctr">
              <a:lnSpc>
                <a:spcPct val="50000"/>
              </a:lnSpc>
              <a:spcBef>
                <a:spcPts val="1333"/>
              </a:spcBef>
              <a:buNone/>
            </a:pPr>
            <a:r>
              <a:rPr lang="en"/>
              <a:t>9:50 AM - 10:30 AM</a:t>
            </a:r>
            <a:endParaRPr sz="2000"/>
          </a:p>
          <a:p>
            <a:pPr marL="0" indent="0">
              <a:spcBef>
                <a:spcPts val="1333"/>
              </a:spcBef>
              <a:buNone/>
            </a:pPr>
            <a:endParaRPr sz="2000"/>
          </a:p>
          <a:p>
            <a:pPr indent="0" algn="ctr">
              <a:spcBef>
                <a:spcPts val="1333"/>
              </a:spcBef>
              <a:buNone/>
            </a:pPr>
            <a:endParaRPr sz="2000"/>
          </a:p>
          <a:p>
            <a:pPr marL="0" indent="0" algn="ctr">
              <a:spcBef>
                <a:spcPts val="1333"/>
              </a:spcBef>
              <a:spcAft>
                <a:spcPts val="2133"/>
              </a:spcAft>
              <a:buNone/>
            </a:pPr>
            <a:endParaRPr sz="2000"/>
          </a:p>
        </p:txBody>
      </p:sp>
      <p:sp>
        <p:nvSpPr>
          <p:cNvPr id="89" name="Google Shape;89;p4"/>
          <p:cNvSpPr txBox="1">
            <a:spLocks noGrp="1"/>
          </p:cNvSpPr>
          <p:nvPr>
            <p:ph type="body" idx="2"/>
          </p:nvPr>
        </p:nvSpPr>
        <p:spPr>
          <a:xfrm>
            <a:off x="6259000" y="3109333"/>
            <a:ext cx="5110000" cy="3062800"/>
          </a:xfrm>
          <a:prstGeom prst="rect">
            <a:avLst/>
          </a:prstGeom>
          <a:noFill/>
          <a:ln>
            <a:noFill/>
          </a:ln>
        </p:spPr>
        <p:txBody>
          <a:bodyPr spcFirstLastPara="1" wrap="square" lIns="121900" tIns="121900" rIns="121900" bIns="121900" anchor="t" anchorCtr="0">
            <a:noAutofit/>
          </a:bodyPr>
          <a:lstStyle/>
          <a:p>
            <a:pPr marL="0" indent="0" algn="ctr">
              <a:buNone/>
            </a:pPr>
            <a:endParaRPr sz="267"/>
          </a:p>
          <a:p>
            <a:pPr marL="0" indent="0" algn="ctr">
              <a:lnSpc>
                <a:spcPct val="50000"/>
              </a:lnSpc>
              <a:spcBef>
                <a:spcPts val="1333"/>
              </a:spcBef>
              <a:buNone/>
            </a:pPr>
            <a:r>
              <a:rPr lang="en" b="1"/>
              <a:t>Lunch</a:t>
            </a:r>
            <a:endParaRPr b="1"/>
          </a:p>
          <a:p>
            <a:pPr marL="0" indent="0" algn="ctr">
              <a:lnSpc>
                <a:spcPct val="50000"/>
              </a:lnSpc>
              <a:spcBef>
                <a:spcPts val="1333"/>
              </a:spcBef>
              <a:buNone/>
            </a:pPr>
            <a:r>
              <a:rPr lang="en" b="1"/>
              <a:t>International Ballroom South, 1st Level</a:t>
            </a:r>
            <a:endParaRPr b="1"/>
          </a:p>
          <a:p>
            <a:pPr marL="0" indent="0" algn="ctr">
              <a:lnSpc>
                <a:spcPct val="50000"/>
              </a:lnSpc>
              <a:spcBef>
                <a:spcPts val="1333"/>
              </a:spcBef>
              <a:buClr>
                <a:srgbClr val="000000"/>
              </a:buClr>
              <a:buNone/>
            </a:pPr>
            <a:r>
              <a:rPr lang="en"/>
              <a:t>Monday - Thursday </a:t>
            </a:r>
            <a:endParaRPr/>
          </a:p>
          <a:p>
            <a:pPr marL="0" indent="0" algn="ctr">
              <a:lnSpc>
                <a:spcPct val="50000"/>
              </a:lnSpc>
              <a:spcBef>
                <a:spcPts val="1333"/>
              </a:spcBef>
              <a:buClr>
                <a:srgbClr val="000000"/>
              </a:buClr>
              <a:buNone/>
            </a:pPr>
            <a:r>
              <a:rPr lang="en"/>
              <a:t>12:15 PM - 1:30 PM</a:t>
            </a:r>
            <a:endParaRPr/>
          </a:p>
          <a:p>
            <a:pPr marL="0" indent="0" algn="ctr">
              <a:lnSpc>
                <a:spcPct val="50000"/>
              </a:lnSpc>
              <a:spcBef>
                <a:spcPts val="1333"/>
              </a:spcBef>
              <a:buNone/>
            </a:pPr>
            <a:endParaRPr/>
          </a:p>
          <a:p>
            <a:pPr marL="0" indent="0" algn="ctr">
              <a:lnSpc>
                <a:spcPct val="50000"/>
              </a:lnSpc>
              <a:spcBef>
                <a:spcPts val="1333"/>
              </a:spcBef>
              <a:buNone/>
            </a:pPr>
            <a:r>
              <a:rPr lang="en" b="1"/>
              <a:t>Afternoon Break</a:t>
            </a:r>
            <a:endParaRPr b="1"/>
          </a:p>
          <a:p>
            <a:pPr marL="0" indent="0" algn="ctr">
              <a:lnSpc>
                <a:spcPct val="50000"/>
              </a:lnSpc>
              <a:spcBef>
                <a:spcPts val="1333"/>
              </a:spcBef>
              <a:buNone/>
            </a:pPr>
            <a:r>
              <a:rPr lang="en" sz="2000" b="1"/>
              <a:t>Palm Foyer &amp; Patio</a:t>
            </a:r>
            <a:endParaRPr/>
          </a:p>
          <a:p>
            <a:pPr marL="0" indent="0" algn="ctr">
              <a:lnSpc>
                <a:spcPct val="50000"/>
              </a:lnSpc>
              <a:spcBef>
                <a:spcPts val="1333"/>
              </a:spcBef>
              <a:buNone/>
            </a:pPr>
            <a:r>
              <a:rPr lang="en"/>
              <a:t>Monday - Thursday </a:t>
            </a:r>
            <a:endParaRPr/>
          </a:p>
          <a:p>
            <a:pPr marL="0" indent="0" algn="ctr">
              <a:lnSpc>
                <a:spcPct val="50000"/>
              </a:lnSpc>
              <a:spcBef>
                <a:spcPts val="1333"/>
              </a:spcBef>
              <a:spcAft>
                <a:spcPts val="1333"/>
              </a:spcAft>
              <a:buNone/>
            </a:pPr>
            <a:r>
              <a:rPr lang="en"/>
              <a:t>3:15 PM - 4:00 PM</a:t>
            </a:r>
            <a:endParaRPr/>
          </a:p>
        </p:txBody>
      </p:sp>
      <p:sp>
        <p:nvSpPr>
          <p:cNvPr id="90" name="Google Shape;90;p4"/>
          <p:cNvSpPr txBox="1"/>
          <p:nvPr/>
        </p:nvSpPr>
        <p:spPr>
          <a:xfrm>
            <a:off x="2005067" y="2470033"/>
            <a:ext cx="8369200" cy="546263"/>
          </a:xfrm>
          <a:prstGeom prst="rect">
            <a:avLst/>
          </a:prstGeom>
          <a:noFill/>
          <a:ln>
            <a:noFill/>
          </a:ln>
        </p:spPr>
        <p:txBody>
          <a:bodyPr spcFirstLastPara="1" wrap="square" lIns="121900" tIns="121900" rIns="121900" bIns="121900" anchor="t" anchorCtr="0">
            <a:spAutoFit/>
          </a:bodyPr>
          <a:lstStyle/>
          <a:p>
            <a:pPr algn="ctr" defTabSz="1219170" fontAlgn="auto">
              <a:lnSpc>
                <a:spcPct val="50000"/>
              </a:lnSpc>
              <a:spcBef>
                <a:spcPts val="0"/>
              </a:spcBef>
              <a:spcAft>
                <a:spcPts val="1333"/>
              </a:spcAft>
              <a:buClr>
                <a:srgbClr val="000000"/>
              </a:buClr>
              <a:buSzPts val="1300"/>
            </a:pPr>
            <a:r>
              <a:rPr lang="en" sz="1733" kern="0">
                <a:solidFill>
                  <a:srgbClr val="737373"/>
                </a:solidFill>
                <a:latin typeface="Roboto"/>
                <a:ea typeface="Roboto"/>
                <a:cs typeface="Roboto"/>
                <a:sym typeface="Roboto"/>
              </a:rPr>
              <a:t>FOR REGISTERED ATTENDEES ONLY</a:t>
            </a:r>
            <a:endParaRPr sz="1733" b="1" kern="0">
              <a:solidFill>
                <a:srgbClr val="73737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96" name="Google Shape;96;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a:t>SCHEDULE OF SESSIONS</a:t>
            </a:r>
            <a:endParaRPr sz="2000" b="1"/>
          </a:p>
          <a:p>
            <a:pPr marL="0" indent="0">
              <a:spcBef>
                <a:spcPts val="1333"/>
              </a:spcBef>
              <a:buNone/>
            </a:pPr>
            <a:r>
              <a:rPr lang="en" sz="2000" b="1"/>
              <a:t>In Person Room Assignments:</a:t>
            </a:r>
            <a:r>
              <a:rPr lang="en" sz="2000"/>
              <a:t> Schedule QR codes posted outside each meeting room and on your badge hand out. </a:t>
            </a:r>
            <a:r>
              <a:rPr lang="en" sz="2000" u="sng">
                <a:solidFill>
                  <a:schemeClr val="hlink"/>
                </a:solidFill>
                <a:hlinkClick r:id="rId3"/>
              </a:rPr>
              <a:t>http://schedule.802world.com/schedule/schedule/show</a:t>
            </a:r>
            <a:endParaRPr sz="2000"/>
          </a:p>
          <a:p>
            <a:pPr marL="0" indent="0">
              <a:spcBef>
                <a:spcPts val="1333"/>
              </a:spcBef>
              <a:buNone/>
            </a:pPr>
            <a:r>
              <a:rPr lang="en" sz="2000" b="1"/>
              <a:t>Virtual Participation:</a:t>
            </a:r>
            <a:r>
              <a:rPr lang="en" sz="2000"/>
              <a:t> </a:t>
            </a:r>
            <a:r>
              <a:rPr lang="en" sz="2000" u="sng">
                <a:solidFill>
                  <a:schemeClr val="hlink"/>
                </a:solidFill>
                <a:hlinkClick r:id="rId4"/>
              </a:rPr>
              <a:t>https://ieee802.org/802tele_calendar.html</a:t>
            </a:r>
            <a:endParaRPr sz="2000"/>
          </a:p>
          <a:p>
            <a:pPr marL="0" indent="0">
              <a:spcBef>
                <a:spcPts val="1333"/>
              </a:spcBef>
              <a:buNone/>
            </a:pPr>
            <a:r>
              <a:rPr lang="en" sz="2000" b="1"/>
              <a:t>ATTENDANCE TOOL (IMAT)</a:t>
            </a:r>
            <a:endParaRPr sz="2000" b="1"/>
          </a:p>
          <a:p>
            <a:pPr marL="0" indent="0">
              <a:spcBef>
                <a:spcPts val="1333"/>
              </a:spcBef>
              <a:buNone/>
            </a:pPr>
            <a:r>
              <a:rPr lang="en" sz="2000" u="sng">
                <a:solidFill>
                  <a:schemeClr val="hlink"/>
                </a:solidFill>
                <a:hlinkClick r:id="rId5"/>
              </a:rPr>
              <a:t>https://imat.ieee.org/my-site/home</a:t>
            </a:r>
            <a:endParaRPr sz="2000"/>
          </a:p>
          <a:p>
            <a:pPr marL="0" indent="0">
              <a:spcBef>
                <a:spcPts val="1333"/>
              </a:spcBef>
              <a:buNone/>
            </a:pPr>
            <a:r>
              <a:rPr lang="en" sz="2000" b="1">
                <a:highlight>
                  <a:srgbClr val="FFFF00"/>
                </a:highlight>
              </a:rPr>
              <a:t>REGISTRATION FEE REQUIREMENT REMINDER</a:t>
            </a:r>
            <a:endParaRPr sz="2000" b="1">
              <a:highlight>
                <a:srgbClr val="FFFF00"/>
              </a:highlight>
            </a:endParaRPr>
          </a:p>
          <a:p>
            <a:pPr marL="0" indent="0">
              <a:spcBef>
                <a:spcPts val="1333"/>
              </a:spcBef>
              <a:buNone/>
            </a:pPr>
            <a:r>
              <a:rPr lang="en" sz="1733"/>
              <a:t>Payment of the session registration fee is required for all individuals who participate in any session associated with the May 2023 IEEE 802 Wireless Interim. Registration: </a:t>
            </a:r>
            <a:r>
              <a:rPr lang="en" sz="1733" u="sng">
                <a:solidFill>
                  <a:schemeClr val="hlink"/>
                </a:solidFill>
                <a:hlinkClick r:id="rId6"/>
              </a:rPr>
              <a:t>https://cvent.me/aLzx3V</a:t>
            </a:r>
            <a:endParaRPr sz="1733"/>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9C679E-BCDB-4A5C-A38F-ECA97E9DDB64}">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ba37140e-f4c5-4a6c-a9b4-20a691ce6c8a"/>
    <ds:schemaRef ds:uri="http://www.w3.org/XML/1998/namespace"/>
    <ds:schemaRef ds:uri="http://purl.org/dc/dcmitype/"/>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28416</TotalTime>
  <Words>2385</Words>
  <Application>Microsoft Office PowerPoint</Application>
  <PresentationFormat>Widescreen</PresentationFormat>
  <Paragraphs>334</Paragraphs>
  <Slides>23</Slides>
  <Notes>17</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3" baseType="lpstr">
      <vt:lpstr>Arial</vt:lpstr>
      <vt:lpstr>Calibri</vt:lpstr>
      <vt:lpstr>Courier New</vt:lpstr>
      <vt:lpstr>Roboto</vt:lpstr>
      <vt:lpstr>Times New Roman</vt:lpstr>
      <vt:lpstr>Verdana</vt:lpstr>
      <vt:lpstr>Wingdings</vt:lpstr>
      <vt:lpstr>802-11 Theme</vt:lpstr>
      <vt:lpstr>Material</vt:lpstr>
      <vt:lpstr>Document</vt:lpstr>
      <vt:lpstr>1st Vice Chair Report - 2023 May Interim - Orlando</vt:lpstr>
      <vt:lpstr>Abstract</vt:lpstr>
      <vt:lpstr>Monday, May 15, 2023 802.11 WG Opening Plenary</vt:lpstr>
      <vt:lpstr>Successful Mixed-mode Meeting Protocol</vt:lpstr>
      <vt:lpstr>May 2023 IEEE 802 Wireless Interim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vt:lpstr>
      <vt:lpstr>Network Vendor Support Access</vt:lpstr>
      <vt:lpstr>  IEEE 802 Wireless Networking Social  Wednesday May 17th at 6:30 PM</vt:lpstr>
      <vt:lpstr>Thanks for helping us make this session a success, we look forward to working with you again!</vt:lpstr>
      <vt:lpstr>M3.6 Recording attendance</vt:lpstr>
      <vt:lpstr>M3.7 Local Server Access</vt:lpstr>
      <vt:lpstr>Friday, May 19, 2022 802.11 WG Closing Plenary</vt:lpstr>
      <vt:lpstr>Straw Poll: Return to This Venue:  (Hilton Orlando Lake Buena Vista)</vt:lpstr>
      <vt:lpstr>Straw Poll: July- Berlin Plenary</vt:lpstr>
      <vt:lpstr>Straw Poll: Sept – Buckhead Interim</vt:lpstr>
      <vt:lpstr>Future Interim Venue Status – March 12, 2023</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May Interim - Orlando</dc:title>
  <dc:subject>May 2023</dc:subject>
  <dc:creator>Jon Rosdahl</dc:creator>
  <dc:description>Jon Rosdahl (Qualcomm)</dc:description>
  <cp:lastModifiedBy>Jon Rosdahl</cp:lastModifiedBy>
  <cp:revision>34</cp:revision>
  <cp:lastPrinted>1601-01-01T00:00:00Z</cp:lastPrinted>
  <dcterms:created xsi:type="dcterms:W3CDTF">2020-01-12T14:48:27Z</dcterms:created>
  <dcterms:modified xsi:type="dcterms:W3CDTF">2023-05-19T12:53:49Z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