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29"/>
  </p:notesMasterIdLst>
  <p:handoutMasterIdLst>
    <p:handoutMasterId r:id="rId30"/>
  </p:handoutMasterIdLst>
  <p:sldIdLst>
    <p:sldId id="256" r:id="rId6"/>
    <p:sldId id="257" r:id="rId7"/>
    <p:sldId id="265" r:id="rId8"/>
    <p:sldId id="394" r:id="rId9"/>
    <p:sldId id="555" r:id="rId10"/>
    <p:sldId id="556" r:id="rId11"/>
    <p:sldId id="258" r:id="rId12"/>
    <p:sldId id="259" r:id="rId13"/>
    <p:sldId id="260" r:id="rId14"/>
    <p:sldId id="261" r:id="rId15"/>
    <p:sldId id="262" r:id="rId16"/>
    <p:sldId id="263" r:id="rId17"/>
    <p:sldId id="557" r:id="rId18"/>
    <p:sldId id="558" r:id="rId19"/>
    <p:sldId id="486" r:id="rId20"/>
    <p:sldId id="549" r:id="rId21"/>
    <p:sldId id="283" r:id="rId22"/>
    <p:sldId id="528" r:id="rId23"/>
    <p:sldId id="554" r:id="rId24"/>
    <p:sldId id="543" r:id="rId25"/>
    <p:sldId id="269" r:id="rId26"/>
    <p:sldId id="501" r:id="rId27"/>
    <p:sldId id="26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55"/>
            <p14:sldId id="556"/>
            <p14:sldId id="258"/>
            <p14:sldId id="259"/>
            <p14:sldId id="260"/>
            <p14:sldId id="261"/>
            <p14:sldId id="262"/>
            <p14:sldId id="263"/>
            <p14:sldId id="557"/>
            <p14:sldId id="558"/>
            <p14:sldId id="486"/>
            <p14:sldId id="549"/>
          </p14:sldIdLst>
        </p14:section>
        <p14:section name="Closing Plenary" id="{BB49951C-DAD2-492A-A499-C494C1B632FE}">
          <p14:sldIdLst>
            <p14:sldId id="283"/>
            <p14:sldId id="528"/>
            <p14:sldId id="554"/>
            <p14:sldId id="543"/>
            <p14:sldId id="269"/>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0D17E4-2350-4CF2-9807-0C744A833D90}" v="2" dt="2023-05-19T12:52:43.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742" autoAdjust="0"/>
    <p:restoredTop sz="88805" autoAdjust="0"/>
  </p:normalViewPr>
  <p:slideViewPr>
    <p:cSldViewPr>
      <p:cViewPr varScale="1">
        <p:scale>
          <a:sx n="56" d="100"/>
          <a:sy n="56" d="100"/>
        </p:scale>
        <p:origin x="102" y="5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6E0D17E4-2350-4CF2-9807-0C744A833D90}"/>
    <pc:docChg chg="modSld modMainMaster">
      <pc:chgData name="Jon Rosdahl" userId="2820f357-2dd4-4127-8713-e0bfde0fd756" providerId="ADAL" clId="{6E0D17E4-2350-4CF2-9807-0C744A833D90}" dt="2023-05-19T12:53:38.707" v="62" actId="6549"/>
      <pc:docMkLst>
        <pc:docMk/>
      </pc:docMkLst>
      <pc:sldChg chg="modSp mod">
        <pc:chgData name="Jon Rosdahl" userId="2820f357-2dd4-4127-8713-e0bfde0fd756" providerId="ADAL" clId="{6E0D17E4-2350-4CF2-9807-0C744A833D90}" dt="2023-05-19T12:51:55.670" v="60" actId="20577"/>
        <pc:sldMkLst>
          <pc:docMk/>
          <pc:sldMk cId="3728223044" sldId="528"/>
        </pc:sldMkLst>
        <pc:spChg chg="mod">
          <ac:chgData name="Jon Rosdahl" userId="2820f357-2dd4-4127-8713-e0bfde0fd756" providerId="ADAL" clId="{6E0D17E4-2350-4CF2-9807-0C744A833D90}" dt="2023-05-19T12:51:55.670" v="60" actId="20577"/>
          <ac:spMkLst>
            <pc:docMk/>
            <pc:sldMk cId="3728223044" sldId="528"/>
            <ac:spMk id="3" creationId="{C2421C23-33DA-1DC8-9B35-96B79CF73EBF}"/>
          </ac:spMkLst>
        </pc:spChg>
      </pc:sldChg>
      <pc:sldChg chg="modSp mod">
        <pc:chgData name="Jon Rosdahl" userId="2820f357-2dd4-4127-8713-e0bfde0fd756" providerId="ADAL" clId="{6E0D17E4-2350-4CF2-9807-0C744A833D90}" dt="2023-05-19T12:40:09.908" v="34" actId="20577"/>
        <pc:sldMkLst>
          <pc:docMk/>
          <pc:sldMk cId="2000469514" sldId="543"/>
        </pc:sldMkLst>
        <pc:spChg chg="mod">
          <ac:chgData name="Jon Rosdahl" userId="2820f357-2dd4-4127-8713-e0bfde0fd756" providerId="ADAL" clId="{6E0D17E4-2350-4CF2-9807-0C744A833D90}" dt="2023-05-19T12:40:09.908" v="34" actId="20577"/>
          <ac:spMkLst>
            <pc:docMk/>
            <pc:sldMk cId="2000469514" sldId="543"/>
            <ac:spMk id="3" creationId="{DE5CC28A-A341-FE36-4528-7717D6B50769}"/>
          </ac:spMkLst>
        </pc:spChg>
      </pc:sldChg>
      <pc:sldChg chg="modSp mod">
        <pc:chgData name="Jon Rosdahl" userId="2820f357-2dd4-4127-8713-e0bfde0fd756" providerId="ADAL" clId="{6E0D17E4-2350-4CF2-9807-0C744A833D90}" dt="2023-05-19T12:51:27.651" v="50" actId="20577"/>
        <pc:sldMkLst>
          <pc:docMk/>
          <pc:sldMk cId="2608777115" sldId="554"/>
        </pc:sldMkLst>
        <pc:spChg chg="mod">
          <ac:chgData name="Jon Rosdahl" userId="2820f357-2dd4-4127-8713-e0bfde0fd756" providerId="ADAL" clId="{6E0D17E4-2350-4CF2-9807-0C744A833D90}" dt="2023-05-19T12:51:27.651" v="50" actId="20577"/>
          <ac:spMkLst>
            <pc:docMk/>
            <pc:sldMk cId="2608777115" sldId="554"/>
            <ac:spMk id="3" creationId="{DE5CC28A-A341-FE36-4528-7717D6B50769}"/>
          </ac:spMkLst>
        </pc:spChg>
      </pc:sldChg>
      <pc:sldMasterChg chg="modSp mod">
        <pc:chgData name="Jon Rosdahl" userId="2820f357-2dd4-4127-8713-e0bfde0fd756" providerId="ADAL" clId="{6E0D17E4-2350-4CF2-9807-0C744A833D90}" dt="2023-05-19T12:53:38.707" v="62" actId="6549"/>
        <pc:sldMasterMkLst>
          <pc:docMk/>
          <pc:sldMasterMk cId="4009877954" sldId="2147483734"/>
        </pc:sldMasterMkLst>
        <pc:spChg chg="mod">
          <ac:chgData name="Jon Rosdahl" userId="2820f357-2dd4-4127-8713-e0bfde0fd756" providerId="ADAL" clId="{6E0D17E4-2350-4CF2-9807-0C744A833D90}" dt="2023-05-19T12:53:38.707" v="62" actId="6549"/>
          <ac:spMkLst>
            <pc:docMk/>
            <pc:sldMasterMk cId="4009877954" sldId="214748373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802.11-23/0591r1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802.11-23/0591r1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802.11-23/0591r1</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436a154b09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g2436a154b0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1: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802.11-23/0591r1</a:t>
            </a:r>
            <a:endParaRPr lang="en-US" dirty="0"/>
          </a:p>
        </p:txBody>
      </p:sp>
      <p:sp>
        <p:nvSpPr>
          <p:cNvPr id="5" name="Date Placeholder 4"/>
          <p:cNvSpPr>
            <a:spLocks noGrp="1"/>
          </p:cNvSpPr>
          <p:nvPr>
            <p:ph type="dt" idx="11"/>
          </p:nvPr>
        </p:nvSpPr>
        <p:spPr/>
        <p:txBody>
          <a:bodyPr/>
          <a:lstStyle/>
          <a:p>
            <a:r>
              <a:rPr lang="en-US"/>
              <a:t>May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802.11-23/0591r1</a:t>
            </a:r>
          </a:p>
        </p:txBody>
      </p:sp>
      <p:sp>
        <p:nvSpPr>
          <p:cNvPr id="5" name="Date Placeholder 4"/>
          <p:cNvSpPr>
            <a:spLocks noGrp="1"/>
          </p:cNvSpPr>
          <p:nvPr>
            <p:ph type="dt"/>
          </p:nvPr>
        </p:nvSpPr>
        <p:spPr/>
        <p:txBody>
          <a:bodyPr/>
          <a:lstStyle/>
          <a:p>
            <a:r>
              <a:rPr lang="en-US"/>
              <a:t>May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802.11-23/0591r1</a:t>
            </a:r>
            <a:endParaRPr lang="en-US" dirty="0"/>
          </a:p>
        </p:txBody>
      </p:sp>
      <p:sp>
        <p:nvSpPr>
          <p:cNvPr id="5" name="Rectangle 3"/>
          <p:cNvSpPr>
            <a:spLocks noGrp="1" noChangeArrowheads="1"/>
          </p:cNvSpPr>
          <p:nvPr>
            <p:ph type="dt"/>
          </p:nvPr>
        </p:nvSpPr>
        <p:spPr>
          <a:ln/>
        </p:spPr>
        <p:txBody>
          <a:bodyPr/>
          <a:lstStyle/>
          <a:p>
            <a:r>
              <a:rPr lang="en-US"/>
              <a:t>March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1100" dirty="0"/>
              <a:t>Future Wireless Interim Meetings: review and status January 15,2023</a:t>
            </a:r>
          </a:p>
          <a:p>
            <a:pPr lvl="1"/>
            <a:r>
              <a:rPr lang="en-US" sz="11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100" dirty="0"/>
              <a:t>		– 802 EC asked that we book Hilton Orlando Lake Buena Vista to help pay for cancelling 2022-03 Plenary</a:t>
            </a:r>
          </a:p>
          <a:p>
            <a:pPr lvl="1"/>
            <a:endParaRPr lang="en-US" sz="1100" dirty="0"/>
          </a:p>
          <a:p>
            <a:pPr lvl="1"/>
            <a:r>
              <a:rPr lang="en-US" sz="1100" dirty="0"/>
              <a:t>September 10-15, 2023 – Grand Hyatt, Atlanta Buckhead – Contract executed (802WFIN-21/1r0)</a:t>
            </a:r>
          </a:p>
          <a:p>
            <a:pPr lvl="1"/>
            <a:endParaRPr lang="en-US" sz="1100" dirty="0"/>
          </a:p>
          <a:p>
            <a:pPr lvl="1"/>
            <a:r>
              <a:rPr lang="en-US" sz="1100" dirty="0"/>
              <a:t>January 14-19, 2024 – Hilton Panama, Panama – Contract executed (802WFIN-21/31r0)</a:t>
            </a:r>
          </a:p>
          <a:p>
            <a:pPr lvl="1"/>
            <a:r>
              <a:rPr lang="en-US" sz="1100" dirty="0"/>
              <a:t>May 12-13, 2022, Warsaw Marriott, Warsaw, Poland– in negotiations</a:t>
            </a:r>
          </a:p>
          <a:p>
            <a:pPr lvl="1"/>
            <a:r>
              <a:rPr lang="en-US" sz="1100" dirty="0"/>
              <a:t>Sept 8-13, 2024 - Hilton Waikoloa Village – Contract executed (802WFIN-20/12r0)</a:t>
            </a:r>
          </a:p>
          <a:p>
            <a:pPr lvl="1"/>
            <a:endParaRPr lang="en-US" sz="1100" dirty="0"/>
          </a:p>
          <a:p>
            <a:pPr lvl="1"/>
            <a:r>
              <a:rPr lang="en-US" sz="1100" dirty="0"/>
              <a:t>Jan 2025 - Open</a:t>
            </a:r>
          </a:p>
          <a:p>
            <a:pPr lvl="1"/>
            <a:r>
              <a:rPr lang="en-US" sz="1100" dirty="0"/>
              <a:t>May 2025 - Open</a:t>
            </a:r>
          </a:p>
          <a:p>
            <a:pPr lvl="1"/>
            <a:r>
              <a:rPr lang="en-US" sz="1100" dirty="0"/>
              <a:t>Sept 2025 Hilton Waikoloa Village, Waikoloa, HI – Contract executed (802WFIN-22-0007r0)</a:t>
            </a:r>
          </a:p>
          <a:p>
            <a:pPr lvl="1"/>
            <a:endParaRPr lang="en-US" sz="1100" dirty="0"/>
          </a:p>
          <a:p>
            <a:pPr lvl="1"/>
            <a:r>
              <a:rPr lang="en-US" sz="1100" dirty="0"/>
              <a:t>Jan 2026 - Open</a:t>
            </a:r>
          </a:p>
          <a:p>
            <a:pPr lvl="1"/>
            <a:r>
              <a:rPr lang="en-US" sz="1100" dirty="0"/>
              <a:t>May 2026 - Open</a:t>
            </a:r>
          </a:p>
          <a:p>
            <a:pPr lvl="1"/>
            <a:r>
              <a:rPr lang="en-US" sz="1100" dirty="0"/>
              <a:t>Sept 2026 Hilton Waikoloa Village, Waikoloa, HI – Contract executed (802WFIN-22-0008r0)</a:t>
            </a:r>
          </a:p>
        </p:txBody>
      </p:sp>
    </p:spTree>
    <p:extLst>
      <p:ext uri="{BB962C8B-B14F-4D97-AF65-F5344CB8AC3E}">
        <p14:creationId xmlns:p14="http://schemas.microsoft.com/office/powerpoint/2010/main" val="375850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802.11-23/0591r1</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802.11-23/0591r1</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274"/>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7818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35819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24741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39640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993035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08075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06149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738043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77458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3289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5203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11-23-0591r1 </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68635943"/>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cvent.me/NK7vPg"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mailto:802info@facetoface-events.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ieee802.linespeed.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ec/dcn/23/ec-23-0001-02-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cvent.me/aLzx3V"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May Interim </a:t>
            </a:r>
            <a:r>
              <a:rPr lang="en-US" b="0" i="0">
                <a:solidFill>
                  <a:srgbClr val="000000"/>
                </a:solidFill>
                <a:effectLst/>
                <a:latin typeface="Verdana" panose="020B0604030504040204" pitchFamily="34" charset="0"/>
              </a:rPr>
              <a:t>- Orlando</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2023-05-15</a:t>
            </a:r>
          </a:p>
        </p:txBody>
      </p:sp>
      <p:sp>
        <p:nvSpPr>
          <p:cNvPr id="6" name="Date Placeholder 3"/>
          <p:cNvSpPr>
            <a:spLocks noGrp="1"/>
          </p:cNvSpPr>
          <p:nvPr>
            <p:ph type="dt" idx="10"/>
          </p:nvPr>
        </p:nvSpPr>
        <p:spPr/>
        <p:txBody>
          <a:bodyPr/>
          <a:lstStyle/>
          <a:p>
            <a:r>
              <a:rPr lang="en-US"/>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2" name="Google Shape;102;p6"/>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1733" b="1"/>
              <a:t>WHO TO CONTACT IF AUDIO VISUAL EQUIPMENT ISN’T WORKING IN YOUR ONSITE MEETING ROOM</a:t>
            </a:r>
            <a:endParaRPr sz="1733" b="1"/>
          </a:p>
          <a:p>
            <a:pPr marL="0" indent="0">
              <a:spcBef>
                <a:spcPts val="1333"/>
              </a:spcBef>
              <a:buNone/>
            </a:pPr>
            <a:r>
              <a:rPr lang="en" sz="1733"/>
              <a:t>Please contact the Meeting Planner directly if you have any issues with the audio visual equipment in your meeting room. The Meeting Planner will contact support and  the appropriate technician will be sent to assist as soon as possible.</a:t>
            </a:r>
            <a:endParaRPr sz="1733"/>
          </a:p>
          <a:p>
            <a:pPr marL="0" indent="0">
              <a:spcBef>
                <a:spcPts val="1333"/>
              </a:spcBef>
              <a:buNone/>
            </a:pPr>
            <a:r>
              <a:rPr lang="en" sz="1733"/>
              <a:t>Meeting Planner can be reached at:</a:t>
            </a:r>
            <a:endParaRPr sz="1733"/>
          </a:p>
          <a:p>
            <a:pPr indent="-414856">
              <a:spcBef>
                <a:spcPts val="1333"/>
              </a:spcBef>
              <a:buSzPts val="1300"/>
            </a:pPr>
            <a:r>
              <a:rPr lang="en" sz="1733"/>
              <a:t>Registration and Information Desk: Palm Foyer, 1st Level</a:t>
            </a:r>
            <a:endParaRPr sz="1733"/>
          </a:p>
          <a:p>
            <a:pPr indent="-414856">
              <a:buSzPts val="1300"/>
            </a:pPr>
            <a:r>
              <a:rPr lang="en" sz="1733"/>
              <a:t>Event Office: Sabal Room, 1st Level</a:t>
            </a:r>
            <a:endParaRPr sz="1733"/>
          </a:p>
          <a:p>
            <a:pPr indent="-414856">
              <a:buSzPts val="1300"/>
            </a:pPr>
            <a:r>
              <a:rPr lang="en" sz="1733"/>
              <a:t>Via Text or Call: Dawn Slykhouse: +1 (408) 594-1342 </a:t>
            </a:r>
            <a:endParaRPr sz="1733" b="1"/>
          </a:p>
          <a:p>
            <a:pPr marL="0" indent="0">
              <a:spcBef>
                <a:spcPts val="1333"/>
              </a:spcBef>
              <a:buNone/>
            </a:pPr>
            <a:r>
              <a:rPr lang="en" sz="1733" b="1"/>
              <a:t>WEBEX AUDIO IN THE ONSITE MEETING ROOM</a:t>
            </a:r>
            <a:endParaRPr sz="1733" b="1"/>
          </a:p>
          <a:p>
            <a:pPr marL="0" indent="0">
              <a:spcBef>
                <a:spcPts val="1333"/>
              </a:spcBef>
              <a:buNone/>
            </a:pPr>
            <a:r>
              <a:rPr lang="en" sz="1733"/>
              <a:t>If you are a local participant, PLEASE, select “Don’t connect to audio” when joining the WebEx session. Connecting to the audio, may cause an audio feedback loop that prevents the meeting from proceeding</a:t>
            </a:r>
            <a:endParaRPr sz="1733"/>
          </a:p>
          <a:p>
            <a:pPr marL="0" indent="0">
              <a:spcBef>
                <a:spcPts val="1333"/>
              </a:spcBef>
              <a:buNone/>
            </a:pPr>
            <a:endParaRPr sz="1733"/>
          </a:p>
          <a:p>
            <a:pPr indent="0" algn="ctr">
              <a:spcBef>
                <a:spcPts val="1333"/>
              </a:spcBef>
              <a:buNone/>
            </a:pPr>
            <a:endParaRPr sz="2267"/>
          </a:p>
          <a:p>
            <a:pPr marL="0" indent="0" algn="ctr">
              <a:spcBef>
                <a:spcPts val="1333"/>
              </a:spcBef>
              <a:spcAft>
                <a:spcPts val="2133"/>
              </a:spcAft>
              <a:buNone/>
            </a:pPr>
            <a:endParaRPr sz="2267"/>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t>
            </a:r>
            <a:endParaRPr/>
          </a:p>
        </p:txBody>
      </p:sp>
      <p:sp>
        <p:nvSpPr>
          <p:cNvPr id="108" name="Google Shape;108;p7"/>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133" b="1"/>
              <a:t>IEEE 802 Wireless Secure Network Access </a:t>
            </a:r>
            <a:endParaRPr sz="2133" b="1"/>
          </a:p>
          <a:p>
            <a:pPr marL="0" indent="0">
              <a:lnSpc>
                <a:spcPct val="100000"/>
              </a:lnSpc>
              <a:buNone/>
            </a:pPr>
            <a:endParaRPr sz="2133"/>
          </a:p>
          <a:p>
            <a:pPr marL="0" indent="0">
              <a:lnSpc>
                <a:spcPct val="100000"/>
              </a:lnSpc>
              <a:buNone/>
            </a:pPr>
            <a:r>
              <a:rPr lang="en" sz="2133"/>
              <a:t> </a:t>
            </a:r>
            <a:r>
              <a:rPr lang="en" sz="2133" b="1"/>
              <a:t>SSID IEEE802</a:t>
            </a:r>
            <a:endParaRPr sz="2133" b="1"/>
          </a:p>
          <a:p>
            <a:pPr marL="1219170" indent="-440256">
              <a:lnSpc>
                <a:spcPct val="100000"/>
              </a:lnSpc>
              <a:buSzPts val="1600"/>
            </a:pPr>
            <a:r>
              <a:rPr lang="en" sz="2133"/>
              <a:t>Password: ieeeieee</a:t>
            </a:r>
            <a:endParaRPr sz="2133"/>
          </a:p>
          <a:p>
            <a:pPr marL="1219170" indent="-440256">
              <a:lnSpc>
                <a:spcPct val="100000"/>
              </a:lnSpc>
              <a:buSzPts val="1600"/>
            </a:pPr>
            <a:r>
              <a:rPr lang="en" sz="2133"/>
              <a:t>Encryption Type - WPA2/WPA3</a:t>
            </a:r>
            <a:endParaRPr sz="2133"/>
          </a:p>
          <a:p>
            <a:pPr marL="1219170" indent="-440256">
              <a:lnSpc>
                <a:spcPct val="100000"/>
              </a:lnSpc>
              <a:buSzPts val="1600"/>
            </a:pPr>
            <a:r>
              <a:rPr lang="en" sz="2133"/>
              <a:t>Does Not Support 6Ghz WiFi</a:t>
            </a:r>
            <a:endParaRPr sz="2133"/>
          </a:p>
          <a:p>
            <a:pPr marL="0" indent="0">
              <a:lnSpc>
                <a:spcPct val="100000"/>
              </a:lnSpc>
              <a:buNone/>
            </a:pPr>
            <a:endParaRPr sz="2133"/>
          </a:p>
          <a:p>
            <a:pPr marL="0" indent="0">
              <a:lnSpc>
                <a:spcPct val="100000"/>
              </a:lnSpc>
              <a:buNone/>
            </a:pPr>
            <a:r>
              <a:rPr lang="en" sz="2133" b="1"/>
              <a:t>SSID IEEE802-6G</a:t>
            </a:r>
            <a:endParaRPr sz="2133" b="1"/>
          </a:p>
          <a:p>
            <a:pPr marL="1219170" indent="-440256">
              <a:lnSpc>
                <a:spcPct val="100000"/>
              </a:lnSpc>
              <a:buSzPts val="1600"/>
            </a:pPr>
            <a:r>
              <a:rPr lang="en" sz="2133"/>
              <a:t>Password: ieeeieee</a:t>
            </a:r>
            <a:endParaRPr sz="2133"/>
          </a:p>
          <a:p>
            <a:pPr marL="1219170" indent="-440256">
              <a:lnSpc>
                <a:spcPct val="100000"/>
              </a:lnSpc>
              <a:buSzPts val="1600"/>
            </a:pPr>
            <a:r>
              <a:rPr lang="en" sz="2133"/>
              <a:t>Encryption Type - WPA3 (Only)</a:t>
            </a:r>
            <a:endParaRPr sz="2133"/>
          </a:p>
          <a:p>
            <a:pPr marL="1219170" indent="-440256">
              <a:lnSpc>
                <a:spcPct val="100000"/>
              </a:lnSpc>
              <a:buSzPts val="1600"/>
            </a:pPr>
            <a:r>
              <a:rPr lang="en" sz="2133"/>
              <a:t>Supports 6Ghz Wifi</a:t>
            </a:r>
            <a:endParaRPr sz="2133"/>
          </a:p>
          <a:p>
            <a:pPr marL="0" indent="0">
              <a:lnSpc>
                <a:spcPct val="100000"/>
              </a:lnSpc>
              <a:buNone/>
            </a:pPr>
            <a:endParaRPr sz="2133"/>
          </a:p>
          <a:p>
            <a:pPr marL="0" indent="0">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2436a154b09_0_0"/>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Vendor Support Access</a:t>
            </a:r>
            <a:endParaRPr/>
          </a:p>
        </p:txBody>
      </p:sp>
      <p:sp>
        <p:nvSpPr>
          <p:cNvPr id="114" name="Google Shape;114;g2436a154b09_0_0"/>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spcBef>
                <a:spcPts val="1333"/>
              </a:spcBef>
              <a:buNone/>
            </a:pPr>
            <a:r>
              <a:rPr lang="en" sz="2133" b="1"/>
              <a:t>Onsite Network Support </a:t>
            </a:r>
            <a:endParaRPr sz="2133" b="1"/>
          </a:p>
          <a:p>
            <a:pPr marL="0" indent="0">
              <a:spcBef>
                <a:spcPts val="1333"/>
              </a:spcBef>
              <a:buNone/>
            </a:pPr>
            <a:r>
              <a:rPr lang="en" sz="2133"/>
              <a:t>The May 2023 IEEE 802 Wireless Interim Session Network Provider is Linespeed. </a:t>
            </a:r>
            <a:endParaRPr sz="2133"/>
          </a:p>
          <a:p>
            <a:pPr marL="0" indent="0">
              <a:spcBef>
                <a:spcPts val="1333"/>
              </a:spcBef>
              <a:buNone/>
            </a:pPr>
            <a:r>
              <a:rPr lang="en" sz="2133" b="1"/>
              <a:t>Network Office - Lanai</a:t>
            </a:r>
            <a:endParaRPr sz="2133" b="1"/>
          </a:p>
          <a:p>
            <a:pPr marL="0" indent="0">
              <a:spcBef>
                <a:spcPts val="1333"/>
              </a:spcBef>
              <a:buNone/>
            </a:pPr>
            <a:r>
              <a:rPr lang="en" sz="2133"/>
              <a:t>Members of the Linespeed team can be accessed directly in the Network Office or by placing a request at the event registration desk.</a:t>
            </a:r>
            <a:endParaRPr sz="2000"/>
          </a:p>
          <a:p>
            <a:pPr marL="0" indent="0" algn="ctr">
              <a:spcBef>
                <a:spcPts val="1333"/>
              </a:spcBef>
              <a:spcAft>
                <a:spcPts val="2133"/>
              </a:spcAft>
              <a:buNone/>
            </a:pPr>
            <a:endParaRPr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Wireless Networking Social</a:t>
            </a:r>
            <a:endParaRPr sz="3867" b="1" i="1"/>
          </a:p>
          <a:p>
            <a:pPr algn="ctr"/>
            <a:endParaRPr sz="2400" b="1" i="1"/>
          </a:p>
          <a:p>
            <a:pPr algn="ctr"/>
            <a:r>
              <a:rPr lang="en" sz="3867"/>
              <a:t>Wednesday May 17th at 6:30 PM</a:t>
            </a:r>
            <a:endParaRPr sz="3867"/>
          </a:p>
        </p:txBody>
      </p:sp>
      <p:sp>
        <p:nvSpPr>
          <p:cNvPr id="120" name="Google Shape;120;p9"/>
          <p:cNvSpPr txBox="1">
            <a:spLocks noGrp="1"/>
          </p:cNvSpPr>
          <p:nvPr>
            <p:ph type="body" idx="1"/>
          </p:nvPr>
        </p:nvSpPr>
        <p:spPr>
          <a:xfrm>
            <a:off x="629200" y="2413500"/>
            <a:ext cx="11195200" cy="4368800"/>
          </a:xfrm>
          <a:prstGeom prst="rect">
            <a:avLst/>
          </a:prstGeom>
          <a:noFill/>
          <a:ln>
            <a:noFill/>
          </a:ln>
        </p:spPr>
        <p:txBody>
          <a:bodyPr spcFirstLastPara="1" wrap="square" lIns="121900" tIns="121900" rIns="121900" bIns="121900" anchor="t" anchorCtr="0">
            <a:noAutofit/>
          </a:bodyPr>
          <a:lstStyle/>
          <a:p>
            <a:pPr marL="0" indent="0">
              <a:buNone/>
            </a:pPr>
            <a:r>
              <a:rPr lang="en" sz="1600" b="1"/>
              <a:t>WHO</a:t>
            </a:r>
            <a:endParaRPr sz="1600"/>
          </a:p>
          <a:p>
            <a:pPr indent="-406390">
              <a:buSzPts val="1200"/>
            </a:pPr>
            <a:r>
              <a:rPr lang="en" sz="1600"/>
              <a:t>Registered In-Person attendees and their guests.</a:t>
            </a:r>
            <a:endParaRPr sz="1600"/>
          </a:p>
          <a:p>
            <a:pPr indent="-406390">
              <a:buSzPts val="1200"/>
            </a:pPr>
            <a:r>
              <a:rPr lang="en" sz="1600"/>
              <a:t>Guest Badges shall be distributed at the registration desk. Attendees may collect guest badge(s) when picking up their own interim session name badge.</a:t>
            </a:r>
            <a:endParaRPr sz="1600"/>
          </a:p>
          <a:p>
            <a:pPr indent="0">
              <a:buNone/>
            </a:pPr>
            <a:endParaRPr sz="1600"/>
          </a:p>
          <a:p>
            <a:pPr marL="0" indent="0">
              <a:buNone/>
            </a:pPr>
            <a:r>
              <a:rPr lang="en" sz="1600" b="1"/>
              <a:t>WHEN</a:t>
            </a:r>
            <a:endParaRPr sz="1600" b="1"/>
          </a:p>
          <a:p>
            <a:pPr indent="-406390">
              <a:buSzPts val="1200"/>
            </a:pPr>
            <a:r>
              <a:rPr lang="en" sz="1600"/>
              <a:t>Wednesday May 17th , 6:30 PM - 8:30 PM</a:t>
            </a:r>
            <a:endParaRPr sz="1600"/>
          </a:p>
          <a:p>
            <a:pPr marL="0" indent="0">
              <a:buNone/>
            </a:pPr>
            <a:endParaRPr sz="1600"/>
          </a:p>
          <a:p>
            <a:pPr marL="0" indent="0">
              <a:buNone/>
            </a:pPr>
            <a:r>
              <a:rPr lang="en" sz="1600" b="1"/>
              <a:t>WHERE</a:t>
            </a:r>
            <a:endParaRPr sz="1600" b="1"/>
          </a:p>
          <a:p>
            <a:pPr indent="-406390">
              <a:buSzPts val="1200"/>
            </a:pPr>
            <a:r>
              <a:rPr lang="en" sz="1600"/>
              <a:t>Poolside, Access from doors across from International Ballrooms</a:t>
            </a:r>
            <a:endParaRPr sz="1600"/>
          </a:p>
          <a:p>
            <a:pPr marL="0" indent="0">
              <a:buNone/>
            </a:pPr>
            <a:endParaRPr sz="1600"/>
          </a:p>
          <a:p>
            <a:pPr marL="0" indent="0">
              <a:buNone/>
            </a:pPr>
            <a:r>
              <a:rPr lang="en" sz="1600" b="1"/>
              <a:t>WHAT</a:t>
            </a:r>
            <a:endParaRPr sz="1600" b="1"/>
          </a:p>
          <a:p>
            <a:pPr indent="-406390">
              <a:buSzPts val="1200"/>
            </a:pPr>
            <a:r>
              <a:rPr lang="en" sz="1600"/>
              <a:t>Food, Drink Ticket, Musical Entertainment</a:t>
            </a:r>
            <a:endParaRPr sz="1600"/>
          </a:p>
          <a:p>
            <a:pPr marL="0" indent="0">
              <a:buNone/>
            </a:pPr>
            <a:endParaRPr sz="1467"/>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6" name="Google Shape;126;p11"/>
          <p:cNvSpPr txBox="1">
            <a:spLocks noGrp="1"/>
          </p:cNvSpPr>
          <p:nvPr>
            <p:ph type="body" idx="1"/>
          </p:nvPr>
        </p:nvSpPr>
        <p:spPr>
          <a:xfrm>
            <a:off x="629200" y="2558767"/>
            <a:ext cx="10962800" cy="4025200"/>
          </a:xfrm>
          <a:prstGeom prst="rect">
            <a:avLst/>
          </a:prstGeom>
          <a:noFill/>
          <a:ln>
            <a:noFill/>
          </a:ln>
        </p:spPr>
        <p:txBody>
          <a:bodyPr spcFirstLastPara="1" wrap="square" lIns="121900" tIns="121900" rIns="121900" bIns="121900" anchor="t" anchorCtr="0">
            <a:noAutofit/>
          </a:bodyPr>
          <a:lstStyle/>
          <a:p>
            <a:pPr marL="0" indent="0">
              <a:buNone/>
            </a:pPr>
            <a:r>
              <a:rPr lang="en" sz="1733"/>
              <a:t>The next IEEE 802 Plenary Session will be July 9-14, 2023. The session will be a Mixed Mode with In-Person participation at the Estrel Berlin in Berlin, Germany. </a:t>
            </a:r>
            <a:r>
              <a:rPr lang="en" sz="1733" b="1"/>
              <a:t>Information and Registration</a:t>
            </a:r>
            <a:r>
              <a:rPr lang="en" sz="1733" b="1" u="sng">
                <a:solidFill>
                  <a:schemeClr val="hlink"/>
                </a:solidFill>
                <a:hlinkClick r:id="rId3"/>
              </a:rPr>
              <a:t> https://cvent.me/NK7vPg</a:t>
            </a:r>
            <a:endParaRPr sz="1733" b="1"/>
          </a:p>
          <a:p>
            <a:pPr marL="0" indent="0">
              <a:buNone/>
            </a:pPr>
            <a:endParaRPr sz="1733"/>
          </a:p>
          <a:p>
            <a:pPr marL="0" indent="0">
              <a:buNone/>
            </a:pPr>
            <a:r>
              <a:rPr lang="en" sz="1733"/>
              <a:t>The next IEEE 802 Wireless Interim Session will be September 10-15, 2023. The session will be a Mixed Mode with In-Person participation at the Grand Hyatt Buckhead, in Atlanta, GA USA. </a:t>
            </a:r>
            <a:endParaRPr sz="1733"/>
          </a:p>
          <a:p>
            <a:pPr marL="0" indent="0">
              <a:buNone/>
            </a:pPr>
            <a:r>
              <a:rPr lang="en" sz="1733" b="1"/>
              <a:t>Information and Registration Link will be available in June 2023.</a:t>
            </a:r>
            <a:endParaRPr sz="1733" b="1"/>
          </a:p>
          <a:p>
            <a:pPr marL="0" indent="0">
              <a:buNone/>
            </a:pPr>
            <a:endParaRPr sz="1733" b="1"/>
          </a:p>
          <a:p>
            <a:pPr marL="0" indent="0">
              <a:buNone/>
            </a:pPr>
            <a:r>
              <a:rPr lang="en" sz="1733"/>
              <a:t>If you have any questions please contact us:</a:t>
            </a:r>
            <a:endParaRPr sz="1733"/>
          </a:p>
          <a:p>
            <a:pPr marL="0" indent="0">
              <a:buNone/>
            </a:pPr>
            <a:endParaRPr sz="1733"/>
          </a:p>
          <a:p>
            <a:pPr marL="0" indent="0">
              <a:buNone/>
            </a:pPr>
            <a:r>
              <a:rPr lang="en" sz="1733"/>
              <a:t>Face to Face Events</a:t>
            </a:r>
            <a:endParaRPr sz="1733"/>
          </a:p>
          <a:p>
            <a:pPr marL="0" indent="0">
              <a:buNone/>
            </a:pPr>
            <a:r>
              <a:rPr lang="en" sz="1733"/>
              <a:t>IEEE 802 Meeting Planner	</a:t>
            </a:r>
            <a:endParaRPr sz="1733"/>
          </a:p>
          <a:p>
            <a:pPr marL="0" indent="0">
              <a:buNone/>
            </a:pPr>
            <a:r>
              <a:rPr lang="en" sz="1733"/>
              <a:t>Email: </a:t>
            </a:r>
            <a:r>
              <a:rPr lang="en" sz="1733" u="sng">
                <a:solidFill>
                  <a:schemeClr val="hlink"/>
                </a:solidFill>
                <a:hlinkClick r:id="rId4"/>
              </a:rPr>
              <a:t>802info@facetoface-events.com</a:t>
            </a:r>
            <a:endParaRPr sz="1733"/>
          </a:p>
          <a:p>
            <a:pPr marL="0" indent="0">
              <a:buNone/>
            </a:pPr>
            <a:endParaRPr sz="1867"/>
          </a:p>
          <a:p>
            <a:pPr marL="0" indent="0">
              <a:buNone/>
            </a:pPr>
            <a:endParaRPr sz="1867"/>
          </a:p>
          <a:p>
            <a:pPr marL="0" indent="0">
              <a:buNone/>
            </a:pPr>
            <a:r>
              <a:rPr lang="en" sz="1867"/>
              <a:t> </a:t>
            </a:r>
            <a:endParaRPr sz="1867"/>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May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1F4A-1891-4E92-1BE4-DEF44427E0DE}"/>
              </a:ext>
            </a:extLst>
          </p:cNvPr>
          <p:cNvSpPr>
            <a:spLocks noGrp="1"/>
          </p:cNvSpPr>
          <p:nvPr>
            <p:ph type="title"/>
          </p:nvPr>
        </p:nvSpPr>
        <p:spPr/>
        <p:txBody>
          <a:bodyPr/>
          <a:lstStyle/>
          <a:p>
            <a:r>
              <a:rPr lang="en-US" dirty="0"/>
              <a:t>M3.7 Local Server Access</a:t>
            </a:r>
          </a:p>
        </p:txBody>
      </p:sp>
      <p:sp>
        <p:nvSpPr>
          <p:cNvPr id="3" name="Content Placeholder 2">
            <a:extLst>
              <a:ext uri="{FF2B5EF4-FFF2-40B4-BE49-F238E27FC236}">
                <a16:creationId xmlns:a16="http://schemas.microsoft.com/office/drawing/2014/main" id="{04052795-812A-E7F6-13F7-8DE2B04B81B5}"/>
              </a:ext>
            </a:extLst>
          </p:cNvPr>
          <p:cNvSpPr>
            <a:spLocks noGrp="1"/>
          </p:cNvSpPr>
          <p:nvPr>
            <p:ph idx="1"/>
          </p:nvPr>
        </p:nvSpPr>
        <p:spPr/>
        <p:txBody>
          <a:bodyPr/>
          <a:lstStyle/>
          <a:p>
            <a:r>
              <a:rPr lang="en-US" dirty="0"/>
              <a:t>Local Document access: </a:t>
            </a:r>
            <a:r>
              <a:rPr lang="en-US" dirty="0">
                <a:solidFill>
                  <a:schemeClr val="accent6"/>
                </a:solidFill>
                <a:hlinkClick r:id="rId2">
                  <a:extLst>
                    <a:ext uri="{A12FA001-AC4F-418D-AE19-62706E023703}">
                      <ahyp:hlinkClr xmlns:ahyp="http://schemas.microsoft.com/office/drawing/2018/hyperlinkcolor" val="tx"/>
                    </a:ext>
                  </a:extLst>
                </a:hlinkClick>
              </a:rPr>
              <a:t>ieee802.linespeed.com </a:t>
            </a:r>
            <a:endParaRPr lang="en-US" dirty="0">
              <a:solidFill>
                <a:schemeClr val="accent6"/>
              </a:solidFill>
            </a:endParaRPr>
          </a:p>
          <a:p>
            <a:endParaRPr lang="en-US" dirty="0"/>
          </a:p>
        </p:txBody>
      </p:sp>
      <p:sp>
        <p:nvSpPr>
          <p:cNvPr id="4" name="Date Placeholder 3">
            <a:extLst>
              <a:ext uri="{FF2B5EF4-FFF2-40B4-BE49-F238E27FC236}">
                <a16:creationId xmlns:a16="http://schemas.microsoft.com/office/drawing/2014/main" id="{3D16922E-6BED-59D3-10DF-69A2BEA50BFE}"/>
              </a:ext>
            </a:extLst>
          </p:cNvPr>
          <p:cNvSpPr>
            <a:spLocks noGrp="1"/>
          </p:cNvSpPr>
          <p:nvPr>
            <p:ph type="dt" idx="10"/>
          </p:nvPr>
        </p:nvSpPr>
        <p:spPr/>
        <p:txBody>
          <a:bodyPr/>
          <a:lstStyle/>
          <a:p>
            <a:r>
              <a:rPr lang="en-US"/>
              <a:t>May 2023</a:t>
            </a:r>
            <a:endParaRPr lang="en-GB" dirty="0"/>
          </a:p>
        </p:txBody>
      </p:sp>
      <p:sp>
        <p:nvSpPr>
          <p:cNvPr id="5" name="Footer Placeholder 4">
            <a:extLst>
              <a:ext uri="{FF2B5EF4-FFF2-40B4-BE49-F238E27FC236}">
                <a16:creationId xmlns:a16="http://schemas.microsoft.com/office/drawing/2014/main" id="{593B7AAF-8B10-9839-A324-A05D9B8C43D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3FC3850-4A9D-4AFB-20BC-5E9FC2C1DF0B}"/>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100020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May 19,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May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(Hilton Orlando Lake Buena Vista)</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38</a:t>
            </a:r>
          </a:p>
          <a:p>
            <a:pPr lvl="1"/>
            <a:r>
              <a:rPr lang="en-US" dirty="0"/>
              <a:t>No –  7</a:t>
            </a:r>
          </a:p>
          <a:p>
            <a:r>
              <a:rPr lang="en-US" dirty="0"/>
              <a:t>2. Did you go to the social?</a:t>
            </a:r>
          </a:p>
          <a:p>
            <a:pPr lvl="1"/>
            <a:r>
              <a:rPr lang="en-US" dirty="0"/>
              <a:t>Yes – 44</a:t>
            </a:r>
          </a:p>
          <a:p>
            <a:pPr lvl="1"/>
            <a:r>
              <a:rPr lang="en-US" dirty="0"/>
              <a:t>No –   7</a:t>
            </a:r>
          </a:p>
          <a:p>
            <a:r>
              <a:rPr lang="en-US" sz="2000" dirty="0"/>
              <a:t>3. If you attended the Social, did you like the social?</a:t>
            </a:r>
          </a:p>
          <a:p>
            <a:pPr lvl="1"/>
            <a:r>
              <a:rPr lang="en-US" sz="1800" dirty="0"/>
              <a:t>Yes – 21</a:t>
            </a:r>
          </a:p>
          <a:p>
            <a:pPr lvl="1"/>
            <a:r>
              <a:rPr lang="en-US" sz="1800" dirty="0"/>
              <a:t>No – 14</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May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July- Berlin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July 802 Plenary</a:t>
            </a:r>
            <a:r>
              <a:rPr lang="en-US" dirty="0"/>
              <a:t> </a:t>
            </a:r>
            <a:r>
              <a:rPr lang="en-US" sz="2000" dirty="0"/>
              <a:t>Session were held at the </a:t>
            </a:r>
            <a:r>
              <a:rPr lang="en-US" sz="2000" dirty="0" err="1"/>
              <a:t>Estrel</a:t>
            </a:r>
            <a:r>
              <a:rPr lang="en-US" sz="2000" dirty="0"/>
              <a:t> Hotel, Berlin, Germany as an in-person only session, would you attend?</a:t>
            </a:r>
          </a:p>
          <a:p>
            <a:pPr lvl="2"/>
            <a:r>
              <a:rPr lang="en-US" sz="2000" dirty="0"/>
              <a:t>Yes – 58</a:t>
            </a:r>
          </a:p>
          <a:p>
            <a:pPr lvl="2"/>
            <a:r>
              <a:rPr lang="en-US" sz="2000" dirty="0"/>
              <a:t>No –  31</a:t>
            </a:r>
          </a:p>
          <a:p>
            <a:pPr lvl="2"/>
            <a:r>
              <a:rPr lang="en-US" sz="2000" dirty="0"/>
              <a:t>Abstain - 6</a:t>
            </a:r>
          </a:p>
          <a:p>
            <a:pPr lvl="2"/>
            <a:endParaRPr lang="en-US" sz="2000" dirty="0"/>
          </a:p>
          <a:p>
            <a:pPr marL="457200" lvl="1" indent="0">
              <a:buNone/>
            </a:pPr>
            <a:r>
              <a:rPr lang="en-US" sz="2000" dirty="0"/>
              <a:t>2. If the 2023 July 802 Plenary </a:t>
            </a:r>
            <a:r>
              <a:rPr lang="en-US" dirty="0"/>
              <a:t>Interim </a:t>
            </a:r>
            <a:r>
              <a:rPr lang="en-US" sz="2000" dirty="0"/>
              <a:t>Session were held at the </a:t>
            </a:r>
            <a:r>
              <a:rPr lang="en-US" sz="2000" dirty="0" err="1"/>
              <a:t>Estrel</a:t>
            </a:r>
            <a:r>
              <a:rPr lang="en-US" sz="2000" dirty="0"/>
              <a:t> Hotel, Berlin, Germany as mixed-mode session, will you attend:</a:t>
            </a:r>
          </a:p>
          <a:p>
            <a:pPr lvl="2"/>
            <a:r>
              <a:rPr lang="en-US" sz="2000" dirty="0"/>
              <a:t>Attend In-person --  58</a:t>
            </a:r>
          </a:p>
          <a:p>
            <a:pPr lvl="2"/>
            <a:r>
              <a:rPr lang="en-US" sz="2000" dirty="0"/>
              <a:t>Attend Virtually (remotely) - 38</a:t>
            </a:r>
          </a:p>
          <a:p>
            <a:pPr lvl="2"/>
            <a:r>
              <a:rPr lang="en-US" sz="2000" dirty="0"/>
              <a:t>Will not attend plenary - 0</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May 15:</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May 19th:</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May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Sept – Buckhead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Sept 802 Wireless </a:t>
            </a:r>
            <a:r>
              <a:rPr lang="en-US" dirty="0"/>
              <a:t>Interim </a:t>
            </a:r>
            <a:r>
              <a:rPr lang="en-US" sz="2000" dirty="0"/>
              <a:t>Session were held at the </a:t>
            </a:r>
            <a:r>
              <a:rPr lang="en-US" dirty="0"/>
              <a:t>Grand Hyatt Buckhead, Atlanta, GA</a:t>
            </a:r>
            <a:r>
              <a:rPr lang="en-US" sz="2000" dirty="0"/>
              <a:t> as an in-person only session, would you attend?</a:t>
            </a:r>
          </a:p>
          <a:p>
            <a:pPr lvl="2"/>
            <a:r>
              <a:rPr lang="en-US" sz="2000" dirty="0"/>
              <a:t>Yes – 48</a:t>
            </a:r>
          </a:p>
          <a:p>
            <a:pPr lvl="2"/>
            <a:r>
              <a:rPr lang="en-US" sz="2000" dirty="0"/>
              <a:t>No – 43</a:t>
            </a:r>
          </a:p>
          <a:p>
            <a:pPr lvl="2"/>
            <a:r>
              <a:rPr lang="en-US" sz="2000" dirty="0"/>
              <a:t>Abstain - 6</a:t>
            </a:r>
          </a:p>
          <a:p>
            <a:pPr lvl="2"/>
            <a:endParaRPr lang="en-US" sz="2000" dirty="0"/>
          </a:p>
          <a:p>
            <a:pPr marL="457200" lvl="1" indent="0">
              <a:buNone/>
            </a:pPr>
            <a:r>
              <a:rPr lang="en-US" sz="2000" dirty="0"/>
              <a:t>2. If the 2023 Sept 802 Wireless </a:t>
            </a:r>
            <a:r>
              <a:rPr lang="en-US" dirty="0"/>
              <a:t>Interim </a:t>
            </a:r>
            <a:r>
              <a:rPr lang="en-US" sz="2000" dirty="0"/>
              <a:t>Session were held at the </a:t>
            </a:r>
            <a:r>
              <a:rPr lang="en-US" dirty="0"/>
              <a:t>Grand Hyatt Buckhead, Atlanta, GA</a:t>
            </a:r>
            <a:r>
              <a:rPr lang="en-US" sz="2000" dirty="0"/>
              <a:t> as mixed-mode session, will you attend:</a:t>
            </a:r>
          </a:p>
          <a:p>
            <a:pPr lvl="2"/>
            <a:r>
              <a:rPr lang="en-US" sz="2000" dirty="0"/>
              <a:t>Attend In-person --                  40</a:t>
            </a:r>
          </a:p>
          <a:p>
            <a:pPr lvl="2"/>
            <a:r>
              <a:rPr lang="en-US" sz="2000" dirty="0"/>
              <a:t>Attend Virtually (remotely) -   50</a:t>
            </a:r>
          </a:p>
          <a:p>
            <a:pPr lvl="2"/>
            <a:r>
              <a:rPr lang="en-US" sz="2000" dirty="0"/>
              <a:t>Will not attend plenary -            4</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March 12, 2023</a:t>
            </a:r>
          </a:p>
        </p:txBody>
      </p:sp>
      <p:sp>
        <p:nvSpPr>
          <p:cNvPr id="9218" name="Rectangle 2"/>
          <p:cNvSpPr>
            <a:spLocks noGrp="1" noChangeArrowheads="1"/>
          </p:cNvSpPr>
          <p:nvPr>
            <p:ph idx="1"/>
          </p:nvPr>
        </p:nvSpPr>
        <p:spPr>
          <a:xfrm>
            <a:off x="914401" y="1981201"/>
            <a:ext cx="10361084" cy="4419600"/>
          </a:xfrm>
          <a:ln/>
        </p:spPr>
        <p:txBody>
          <a:bodyPr/>
          <a:lstStyle/>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2025-01 () Kobe, Japan – TBC</a:t>
            </a:r>
          </a:p>
          <a:p>
            <a:pPr>
              <a:buFont typeface="Times New Roman" pitchFamily="16" charset="0"/>
              <a:buChar char="•"/>
            </a:pPr>
            <a:r>
              <a:rPr lang="en-GB" dirty="0"/>
              <a:t>2025-05 () Potential Asia/Europe</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May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EC-23/0001r03</a:t>
            </a:r>
          </a:p>
          <a:p>
            <a:pPr lvl="1"/>
            <a:r>
              <a:rPr lang="en-US" dirty="0">
                <a:solidFill>
                  <a:schemeClr val="accent6"/>
                </a:solidFill>
                <a:hlinkClick r:id="rId4">
                  <a:extLst>
                    <a:ext uri="{A12FA001-AC4F-418D-AE19-62706E023703}">
                      <ahyp:hlinkClr xmlns:ahyp="http://schemas.microsoft.com/office/drawing/2018/hyperlinkcolor" val="tx"/>
                    </a:ext>
                  </a:extLst>
                </a:hlinkClick>
              </a:rPr>
              <a:t>https://mentor.ieee.org/802-ec/dcn/23/ec-23-0001-02-WCSG-ieee-802wcsc-meeting-venue-manager-report-2023.pptx</a:t>
            </a:r>
            <a:r>
              <a:rPr lang="en-US" dirty="0">
                <a:solidFill>
                  <a:schemeClr val="accent6"/>
                </a:solidFill>
              </a:rPr>
              <a:t>  </a:t>
            </a:r>
          </a:p>
        </p:txBody>
      </p:sp>
      <p:sp>
        <p:nvSpPr>
          <p:cNvPr id="4" name="Date Placeholder 3"/>
          <p:cNvSpPr>
            <a:spLocks noGrp="1"/>
          </p:cNvSpPr>
          <p:nvPr>
            <p:ph type="dt" idx="10"/>
          </p:nvPr>
        </p:nvSpPr>
        <p:spPr/>
        <p:txBody>
          <a:bodyPr/>
          <a:lstStyle/>
          <a:p>
            <a:r>
              <a:rPr lang="en-US"/>
              <a:t>May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May 15,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May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May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2425700"/>
            <a:ext cx="10962800" cy="1244800"/>
          </a:xfrm>
          <a:prstGeom prst="rect">
            <a:avLst/>
          </a:prstGeom>
          <a:noFill/>
          <a:ln>
            <a:noFill/>
          </a:ln>
        </p:spPr>
        <p:txBody>
          <a:bodyPr spcFirstLastPara="1" wrap="square" lIns="121900" tIns="121900" rIns="121900" bIns="121900" anchor="b" anchorCtr="0">
            <a:noAutofit/>
          </a:bodyPr>
          <a:lstStyle/>
          <a:p>
            <a:r>
              <a:rPr lang="en"/>
              <a:t>May 2023 IEEE 802 Wireless Interim Session</a:t>
            </a:r>
            <a:endParaRPr/>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820825"/>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dirty="0">
                <a:solidFill>
                  <a:srgbClr val="FFFFFF"/>
                </a:solidFill>
                <a:latin typeface="Roboto"/>
                <a:ea typeface="Roboto"/>
                <a:cs typeface="Roboto"/>
                <a:sym typeface="Roboto"/>
              </a:rPr>
              <a:t>Prepared By: Face to Face Events, May 11, 2023</a:t>
            </a:r>
          </a:p>
          <a:p>
            <a:pPr defTabSz="1219170" fontAlgn="auto">
              <a:spcBef>
                <a:spcPts val="0"/>
              </a:spcBef>
              <a:spcAft>
                <a:spcPts val="0"/>
              </a:spcAft>
              <a:buClr>
                <a:srgbClr val="000000"/>
              </a:buClr>
              <a:buSzPts val="1400"/>
            </a:pPr>
            <a:r>
              <a:rPr lang="en" sz="1867" kern="0" dirty="0">
                <a:solidFill>
                  <a:srgbClr val="FFFFFF"/>
                </a:solidFill>
                <a:latin typeface="Roboto"/>
                <a:ea typeface="Roboto"/>
                <a:cs typeface="Roboto"/>
                <a:sym typeface="Roboto"/>
              </a:rPr>
              <a:t>See doc 802 EC-23/</a:t>
            </a:r>
            <a:r>
              <a:rPr lang="en-US" sz="1867" kern="0" dirty="0">
                <a:solidFill>
                  <a:srgbClr val="FFFFFF"/>
                </a:solidFill>
                <a:latin typeface="Roboto"/>
                <a:ea typeface="Roboto"/>
                <a:cs typeface="Roboto"/>
              </a:rPr>
              <a:t>0092r01  WCSG</a:t>
            </a:r>
            <a:endParaRPr sz="1867" kern="0" dirty="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Meeting Planner: Face to Face Events</a:t>
            </a:r>
            <a:endParaRPr sz="800" b="1"/>
          </a:p>
          <a:p>
            <a:pPr marL="0" indent="0">
              <a:lnSpc>
                <a:spcPct val="100000"/>
              </a:lnSpc>
              <a:spcBef>
                <a:spcPts val="1333"/>
              </a:spcBef>
              <a:buNone/>
            </a:pPr>
            <a:r>
              <a:rPr lang="en" b="1"/>
              <a:t>Dawn Slykhouse </a:t>
            </a:r>
            <a:endParaRPr/>
          </a:p>
          <a:p>
            <a:pPr marL="0" indent="0">
              <a:lnSpc>
                <a:spcPct val="100000"/>
              </a:lnSpc>
              <a:spcBef>
                <a:spcPts val="1333"/>
              </a:spcBef>
              <a:buNone/>
            </a:pPr>
            <a:r>
              <a:rPr lang="en"/>
              <a:t>Mobile: +1 (408) 594-1342</a:t>
            </a:r>
            <a:endParaRPr/>
          </a:p>
          <a:p>
            <a:pPr marL="0" indent="0">
              <a:lnSpc>
                <a:spcPct val="100000"/>
              </a:lnSpc>
              <a:spcBef>
                <a:spcPts val="1333"/>
              </a:spcBef>
              <a:buNone/>
            </a:pPr>
            <a:r>
              <a:rPr lang="en"/>
              <a:t>Email: </a:t>
            </a:r>
            <a:r>
              <a:rPr lang="en" u="sng">
                <a:solidFill>
                  <a:schemeClr val="accent5"/>
                </a:solidFill>
                <a:hlinkClick r:id="rId3">
                  <a:extLst>
                    <a:ext uri="{A12FA001-AC4F-418D-AE19-62706E023703}">
                      <ahyp:hlinkClr xmlns:ahyp="http://schemas.microsoft.com/office/drawing/2018/hyperlinkcolor" val="tx"/>
                    </a:ext>
                  </a:extLst>
                </a:hlinkClick>
              </a:rPr>
              <a:t>dawns@facetoface-events.com</a:t>
            </a:r>
            <a:endParaRPr/>
          </a:p>
          <a:p>
            <a:pPr marL="0" indent="0">
              <a:lnSpc>
                <a:spcPct val="100000"/>
              </a:lnSpc>
              <a:spcBef>
                <a:spcPts val="1333"/>
              </a:spcBef>
              <a:buNone/>
            </a:pPr>
            <a:endParaRPr sz="800" b="1"/>
          </a:p>
          <a:p>
            <a:pPr marL="0" indent="0">
              <a:lnSpc>
                <a:spcPct val="100000"/>
              </a:lnSpc>
              <a:spcBef>
                <a:spcPts val="1333"/>
              </a:spcBef>
              <a:buNone/>
            </a:pPr>
            <a:r>
              <a:rPr lang="en" b="1"/>
              <a:t>Lisa Ronmark </a:t>
            </a:r>
            <a:endParaRPr/>
          </a:p>
          <a:p>
            <a:pPr marL="0" indent="0">
              <a:lnSpc>
                <a:spcPct val="100000"/>
              </a:lnSpc>
              <a:spcBef>
                <a:spcPts val="1333"/>
              </a:spcBef>
              <a:buNone/>
            </a:pPr>
            <a:r>
              <a:rPr lang="en"/>
              <a:t>Mobile: +1 (604) 316-4947</a:t>
            </a:r>
            <a:endParaRPr/>
          </a:p>
          <a:p>
            <a:pPr marL="0" indent="0">
              <a:lnSpc>
                <a:spcPct val="100000"/>
              </a:lnSpc>
              <a:spcBef>
                <a:spcPts val="1333"/>
              </a:spcBef>
              <a:spcAft>
                <a:spcPts val="1333"/>
              </a:spcAft>
              <a:buNone/>
            </a:pPr>
            <a:r>
              <a:rPr lang="en"/>
              <a:t>Email: </a:t>
            </a:r>
            <a:r>
              <a:rPr lang="en" u="sng">
                <a:solidFill>
                  <a:schemeClr val="accent5"/>
                </a:solidFill>
                <a:hlinkClick r:id="rId4">
                  <a:extLst>
                    <a:ext uri="{A12FA001-AC4F-418D-AE19-62706E023703}">
                      <ahyp:hlinkClr xmlns:ahyp="http://schemas.microsoft.com/office/drawing/2018/hyperlinkcolor" val="tx"/>
                    </a:ext>
                  </a:extLst>
                </a:hlinkClick>
              </a:rPr>
              <a:t>lisa@facetoface-events.com</a:t>
            </a:r>
            <a:endParaRPr/>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b="1"/>
              <a:t>Network Provider: Linespeed Events</a:t>
            </a:r>
            <a:endParaRPr sz="1333"/>
          </a:p>
          <a:p>
            <a:pPr marL="0" indent="0">
              <a:lnSpc>
                <a:spcPct val="100000"/>
              </a:lnSpc>
              <a:spcBef>
                <a:spcPts val="1333"/>
              </a:spcBef>
              <a:buNone/>
            </a:pPr>
            <a:r>
              <a:rPr lang="en" b="1"/>
              <a:t>Richard Alfvin</a:t>
            </a:r>
            <a:endParaRPr b="1"/>
          </a:p>
          <a:p>
            <a:pPr marL="0" indent="0">
              <a:lnSpc>
                <a:spcPct val="100000"/>
              </a:lnSpc>
              <a:spcBef>
                <a:spcPts val="1333"/>
              </a:spcBef>
              <a:buNone/>
            </a:pPr>
            <a:r>
              <a:rPr lang="en"/>
              <a:t>Mobile: +1 (585) 781-0952 </a:t>
            </a:r>
            <a:endParaRPr/>
          </a:p>
          <a:p>
            <a:pPr marL="0" indent="0">
              <a:lnSpc>
                <a:spcPct val="100000"/>
              </a:lnSpc>
              <a:spcBef>
                <a:spcPts val="1333"/>
              </a:spcBef>
              <a:buNone/>
            </a:pPr>
            <a:r>
              <a:rPr lang="en"/>
              <a:t>Email: </a:t>
            </a:r>
            <a:r>
              <a:rPr lang="en" u="sng">
                <a:solidFill>
                  <a:schemeClr val="hlink"/>
                </a:solidFill>
                <a:hlinkClick r:id="rId5"/>
              </a:rPr>
              <a:t>rick@linespeed.com</a:t>
            </a:r>
            <a:r>
              <a:rPr lang="en"/>
              <a:t> </a:t>
            </a:r>
            <a:endParaRPr/>
          </a:p>
          <a:p>
            <a:pPr marL="0" indent="0">
              <a:lnSpc>
                <a:spcPct val="100000"/>
              </a:lnSpc>
              <a:spcBef>
                <a:spcPts val="1333"/>
              </a:spcBef>
              <a:buNone/>
            </a:pPr>
            <a:endParaRPr sz="1333"/>
          </a:p>
          <a:p>
            <a:pPr marL="0" indent="0">
              <a:lnSpc>
                <a:spcPct val="100000"/>
              </a:lnSpc>
              <a:spcBef>
                <a:spcPts val="1333"/>
              </a:spcBef>
              <a:buNone/>
            </a:pPr>
            <a:r>
              <a:rPr lang="en" b="1"/>
              <a:t>Meeting Planner Office: </a:t>
            </a:r>
            <a:r>
              <a:rPr lang="en"/>
              <a:t>Veranda 1st Level</a:t>
            </a:r>
            <a:endParaRPr/>
          </a:p>
          <a:p>
            <a:pPr marL="0" indent="0">
              <a:lnSpc>
                <a:spcPct val="100000"/>
              </a:lnSpc>
              <a:spcBef>
                <a:spcPts val="1333"/>
              </a:spcBef>
              <a:buNone/>
            </a:pPr>
            <a:r>
              <a:rPr lang="en" b="1"/>
              <a:t>Registration Office: </a:t>
            </a:r>
            <a:r>
              <a:rPr lang="en"/>
              <a:t>Palm Foyer</a:t>
            </a:r>
            <a:endParaRPr/>
          </a:p>
          <a:p>
            <a:pPr marL="0" indent="0">
              <a:lnSpc>
                <a:spcPct val="100000"/>
              </a:lnSpc>
              <a:spcBef>
                <a:spcPts val="1333"/>
              </a:spcBef>
              <a:buNone/>
            </a:pPr>
            <a:r>
              <a:rPr lang="en" b="1"/>
              <a:t>Network Office: </a:t>
            </a:r>
            <a:r>
              <a:rPr lang="en"/>
              <a:t>Lanai, 1st Level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10962800" cy="3864000"/>
          </a:xfrm>
          <a:prstGeom prst="rect">
            <a:avLst/>
          </a:prstGeom>
          <a:noFill/>
          <a:ln>
            <a:noFill/>
          </a:ln>
        </p:spPr>
        <p:txBody>
          <a:bodyPr spcFirstLastPara="1" wrap="square" lIns="121900" tIns="121900" rIns="121900" bIns="121900" anchor="t" anchorCtr="0">
            <a:noAutofit/>
          </a:bodyPr>
          <a:lstStyle/>
          <a:p>
            <a:r>
              <a:rPr lang="en" b="1"/>
              <a:t>Sunday</a:t>
            </a:r>
            <a:r>
              <a:rPr lang="en"/>
              <a:t> </a:t>
            </a:r>
            <a:endParaRPr/>
          </a:p>
          <a:p>
            <a:pPr lvl="1" indent="-457189">
              <a:spcBef>
                <a:spcPts val="0"/>
              </a:spcBef>
              <a:buSzPts val="1800"/>
            </a:pPr>
            <a:r>
              <a:rPr lang="en"/>
              <a:t>Registration Counter, Palm Foyer 1st Level at Hilton Orlando</a:t>
            </a:r>
            <a:endParaRPr/>
          </a:p>
          <a:p>
            <a:pPr lvl="1" indent="-457189">
              <a:spcBef>
                <a:spcPts val="0"/>
              </a:spcBef>
              <a:buSzPts val="1800"/>
            </a:pPr>
            <a:r>
              <a:rPr lang="en"/>
              <a:t>5:00 PM - 7:30 PM</a:t>
            </a:r>
            <a:endParaRPr/>
          </a:p>
          <a:p>
            <a:r>
              <a:rPr lang="en" b="1"/>
              <a:t>Monday - Wednesday</a:t>
            </a:r>
            <a:r>
              <a:rPr lang="en"/>
              <a:t> </a:t>
            </a:r>
            <a:endParaRPr/>
          </a:p>
          <a:p>
            <a:pPr lvl="1" indent="-457189">
              <a:spcBef>
                <a:spcPts val="0"/>
              </a:spcBef>
              <a:buSzPts val="1800"/>
            </a:pPr>
            <a:r>
              <a:rPr lang="en"/>
              <a:t>Registration Counter, Palm Foyer 1st Level at Hilton Orlando</a:t>
            </a:r>
            <a:endParaRPr/>
          </a:p>
          <a:p>
            <a:pPr lvl="1" indent="-457189">
              <a:spcBef>
                <a:spcPts val="0"/>
              </a:spcBef>
              <a:buSzPts val="1800"/>
            </a:pPr>
            <a:r>
              <a:rPr lang="en"/>
              <a:t>7:30 AM - 5:00 PM</a:t>
            </a:r>
            <a:endParaRPr/>
          </a:p>
          <a:p>
            <a:r>
              <a:rPr lang="en" b="1"/>
              <a:t>Thursday</a:t>
            </a:r>
            <a:endParaRPr/>
          </a:p>
          <a:p>
            <a:pPr lvl="1" indent="-457189">
              <a:spcBef>
                <a:spcPts val="0"/>
              </a:spcBef>
              <a:buSzPts val="1800"/>
            </a:pPr>
            <a:r>
              <a:rPr lang="en"/>
              <a:t>Event Office, Palm Foyer 1st Level at Hilton Orlando</a:t>
            </a:r>
            <a:endParaRPr/>
          </a:p>
          <a:p>
            <a:pPr lvl="1">
              <a:spcBef>
                <a:spcPts val="0"/>
              </a:spcBef>
            </a:pPr>
            <a:r>
              <a:rPr lang="en"/>
              <a:t>8:00 AM - 5:00 PM</a:t>
            </a:r>
            <a:endParaRPr/>
          </a:p>
          <a:p>
            <a:pPr marL="0" indent="0">
              <a:buNone/>
            </a:pPr>
            <a:endParaRPr/>
          </a:p>
          <a:p>
            <a:pPr marL="0" indent="0">
              <a:spcBef>
                <a:spcPts val="1333"/>
              </a:spcBef>
              <a:spcAft>
                <a:spcPts val="2133"/>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8" name="Google Shape;88;p4"/>
          <p:cNvSpPr txBox="1">
            <a:spLocks noGrp="1"/>
          </p:cNvSpPr>
          <p:nvPr>
            <p:ph type="body" idx="1"/>
          </p:nvPr>
        </p:nvSpPr>
        <p:spPr>
          <a:xfrm>
            <a:off x="629200" y="3036700"/>
            <a:ext cx="5110000" cy="3135600"/>
          </a:xfrm>
          <a:prstGeom prst="rect">
            <a:avLst/>
          </a:prstGeom>
          <a:noFill/>
          <a:ln>
            <a:noFill/>
          </a:ln>
        </p:spPr>
        <p:txBody>
          <a:bodyPr spcFirstLastPara="1" wrap="square" lIns="121900" tIns="121900" rIns="121900" bIns="121900" anchor="t" anchorCtr="0">
            <a:noAutofit/>
          </a:bodyPr>
          <a:lstStyle/>
          <a:p>
            <a:pPr marL="0" indent="0" algn="ctr">
              <a:lnSpc>
                <a:spcPct val="50000"/>
              </a:lnSpc>
              <a:buNone/>
            </a:pPr>
            <a:endParaRPr sz="2000" b="1"/>
          </a:p>
          <a:p>
            <a:pPr marL="0" indent="0" algn="ctr">
              <a:lnSpc>
                <a:spcPct val="50000"/>
              </a:lnSpc>
              <a:spcBef>
                <a:spcPts val="1333"/>
              </a:spcBef>
              <a:buNone/>
            </a:pPr>
            <a:r>
              <a:rPr lang="en" sz="2000" b="1"/>
              <a:t>Light Breakfast</a:t>
            </a:r>
            <a:endParaRPr sz="2000" b="1"/>
          </a:p>
          <a:p>
            <a:pPr marL="0" indent="0" algn="ctr">
              <a:lnSpc>
                <a:spcPct val="50000"/>
              </a:lnSpc>
              <a:spcBef>
                <a:spcPts val="1333"/>
              </a:spcBef>
              <a:buNone/>
            </a:pPr>
            <a:r>
              <a:rPr lang="en" sz="2000" b="1"/>
              <a:t>Palm Foyer &amp; Patio </a:t>
            </a:r>
            <a:endParaRPr sz="2000" b="1"/>
          </a:p>
          <a:p>
            <a:pPr marL="0" indent="0" algn="ctr">
              <a:lnSpc>
                <a:spcPct val="50000"/>
              </a:lnSpc>
              <a:spcBef>
                <a:spcPts val="1333"/>
              </a:spcBef>
              <a:buNone/>
            </a:pPr>
            <a:r>
              <a:rPr lang="en" sz="2000"/>
              <a:t>Monday - Friday </a:t>
            </a:r>
            <a:endParaRPr sz="2000"/>
          </a:p>
          <a:p>
            <a:pPr marL="0" indent="0" algn="ctr">
              <a:lnSpc>
                <a:spcPct val="50000"/>
              </a:lnSpc>
              <a:spcBef>
                <a:spcPts val="1333"/>
              </a:spcBef>
              <a:buNone/>
            </a:pPr>
            <a:r>
              <a:rPr lang="en" sz="2000"/>
              <a:t>7:15 AM - 8:30 AM</a:t>
            </a:r>
            <a:endParaRPr sz="2000"/>
          </a:p>
          <a:p>
            <a:pPr marL="0" indent="0" algn="ctr">
              <a:lnSpc>
                <a:spcPct val="50000"/>
              </a:lnSpc>
              <a:spcBef>
                <a:spcPts val="1333"/>
              </a:spcBef>
              <a:buNone/>
            </a:pPr>
            <a:endParaRPr sz="2000"/>
          </a:p>
          <a:p>
            <a:pPr marL="0" indent="0" algn="ctr">
              <a:lnSpc>
                <a:spcPct val="50000"/>
              </a:lnSpc>
              <a:spcBef>
                <a:spcPts val="1333"/>
              </a:spcBef>
              <a:buClr>
                <a:srgbClr val="000000"/>
              </a:buClr>
              <a:buNone/>
            </a:pPr>
            <a:r>
              <a:rPr lang="en" b="1"/>
              <a:t>Morning Coffee &amp; Tea Break</a:t>
            </a:r>
            <a:endParaRPr b="1"/>
          </a:p>
          <a:p>
            <a:pPr marL="0" indent="0" algn="ctr">
              <a:lnSpc>
                <a:spcPct val="50000"/>
              </a:lnSpc>
              <a:spcBef>
                <a:spcPts val="1333"/>
              </a:spcBef>
              <a:buClr>
                <a:srgbClr val="000000"/>
              </a:buClr>
              <a:buNone/>
            </a:pPr>
            <a:r>
              <a:rPr lang="en" sz="2000" b="1"/>
              <a:t>Palm Foyer &amp; Patio </a:t>
            </a:r>
            <a:endParaRPr/>
          </a:p>
          <a:p>
            <a:pPr marL="0" indent="0" algn="ctr">
              <a:lnSpc>
                <a:spcPct val="50000"/>
              </a:lnSpc>
              <a:spcBef>
                <a:spcPts val="1333"/>
              </a:spcBef>
              <a:buNone/>
            </a:pPr>
            <a:r>
              <a:rPr lang="en"/>
              <a:t>Monday - Thursday </a:t>
            </a:r>
            <a:endParaRPr/>
          </a:p>
          <a:p>
            <a:pPr marL="0" indent="0" algn="ctr">
              <a:lnSpc>
                <a:spcPct val="50000"/>
              </a:lnSpc>
              <a:spcBef>
                <a:spcPts val="1333"/>
              </a:spcBef>
              <a:buNone/>
            </a:pPr>
            <a:r>
              <a:rPr lang="en"/>
              <a:t>9:50 AM - 10:30 AM</a:t>
            </a:r>
            <a:endParaRPr sz="2000"/>
          </a:p>
          <a:p>
            <a:pPr marL="0" indent="0">
              <a:spcBef>
                <a:spcPts val="1333"/>
              </a:spcBef>
              <a:buNone/>
            </a:pPr>
            <a:endParaRPr sz="2000"/>
          </a:p>
          <a:p>
            <a:pPr indent="0" algn="ctr">
              <a:spcBef>
                <a:spcPts val="1333"/>
              </a:spcBef>
              <a:buNone/>
            </a:pPr>
            <a:endParaRPr sz="2000"/>
          </a:p>
          <a:p>
            <a:pPr marL="0" indent="0" algn="ctr">
              <a:spcBef>
                <a:spcPts val="1333"/>
              </a:spcBef>
              <a:spcAft>
                <a:spcPts val="2133"/>
              </a:spcAft>
              <a:buNone/>
            </a:pPr>
            <a:endParaRPr sz="2000"/>
          </a:p>
        </p:txBody>
      </p:sp>
      <p:sp>
        <p:nvSpPr>
          <p:cNvPr id="89" name="Google Shape;89;p4"/>
          <p:cNvSpPr txBox="1">
            <a:spLocks noGrp="1"/>
          </p:cNvSpPr>
          <p:nvPr>
            <p:ph type="body" idx="2"/>
          </p:nvPr>
        </p:nvSpPr>
        <p:spPr>
          <a:xfrm>
            <a:off x="6259000" y="3109333"/>
            <a:ext cx="5110000" cy="3062800"/>
          </a:xfrm>
          <a:prstGeom prst="rect">
            <a:avLst/>
          </a:prstGeom>
          <a:noFill/>
          <a:ln>
            <a:noFill/>
          </a:ln>
        </p:spPr>
        <p:txBody>
          <a:bodyPr spcFirstLastPara="1" wrap="square" lIns="121900" tIns="121900" rIns="121900" bIns="121900" anchor="t" anchorCtr="0">
            <a:noAutofit/>
          </a:bodyPr>
          <a:lstStyle/>
          <a:p>
            <a:pPr marL="0" indent="0" algn="ctr">
              <a:buNone/>
            </a:pPr>
            <a:endParaRPr sz="267"/>
          </a:p>
          <a:p>
            <a:pPr marL="0" indent="0" algn="ctr">
              <a:lnSpc>
                <a:spcPct val="50000"/>
              </a:lnSpc>
              <a:spcBef>
                <a:spcPts val="1333"/>
              </a:spcBef>
              <a:buNone/>
            </a:pPr>
            <a:r>
              <a:rPr lang="en" b="1"/>
              <a:t>Lunch</a:t>
            </a:r>
            <a:endParaRPr b="1"/>
          </a:p>
          <a:p>
            <a:pPr marL="0" indent="0" algn="ctr">
              <a:lnSpc>
                <a:spcPct val="50000"/>
              </a:lnSpc>
              <a:spcBef>
                <a:spcPts val="1333"/>
              </a:spcBef>
              <a:buNone/>
            </a:pPr>
            <a:r>
              <a:rPr lang="en" b="1"/>
              <a:t>International Ballroom South, 1st Level</a:t>
            </a:r>
            <a:endParaRPr b="1"/>
          </a:p>
          <a:p>
            <a:pPr marL="0" indent="0" algn="ctr">
              <a:lnSpc>
                <a:spcPct val="50000"/>
              </a:lnSpc>
              <a:spcBef>
                <a:spcPts val="1333"/>
              </a:spcBef>
              <a:buClr>
                <a:srgbClr val="000000"/>
              </a:buClr>
              <a:buNone/>
            </a:pPr>
            <a:r>
              <a:rPr lang="en"/>
              <a:t>Monday - Thursday </a:t>
            </a:r>
            <a:endParaRPr/>
          </a:p>
          <a:p>
            <a:pPr marL="0" indent="0" algn="ctr">
              <a:lnSpc>
                <a:spcPct val="50000"/>
              </a:lnSpc>
              <a:spcBef>
                <a:spcPts val="1333"/>
              </a:spcBef>
              <a:buClr>
                <a:srgbClr val="000000"/>
              </a:buClr>
              <a:buNone/>
            </a:pPr>
            <a:r>
              <a:rPr lang="en"/>
              <a:t>12:15 PM - 1:30 PM</a:t>
            </a:r>
            <a:endParaRPr/>
          </a:p>
          <a:p>
            <a:pPr marL="0" indent="0" algn="ctr">
              <a:lnSpc>
                <a:spcPct val="50000"/>
              </a:lnSpc>
              <a:spcBef>
                <a:spcPts val="1333"/>
              </a:spcBef>
              <a:buNone/>
            </a:pPr>
            <a:endParaRPr/>
          </a:p>
          <a:p>
            <a:pPr marL="0" indent="0" algn="ctr">
              <a:lnSpc>
                <a:spcPct val="50000"/>
              </a:lnSpc>
              <a:spcBef>
                <a:spcPts val="1333"/>
              </a:spcBef>
              <a:buNone/>
            </a:pPr>
            <a:r>
              <a:rPr lang="en" b="1"/>
              <a:t>Afternoon Break</a:t>
            </a:r>
            <a:endParaRPr b="1"/>
          </a:p>
          <a:p>
            <a:pPr marL="0" indent="0" algn="ctr">
              <a:lnSpc>
                <a:spcPct val="50000"/>
              </a:lnSpc>
              <a:spcBef>
                <a:spcPts val="1333"/>
              </a:spcBef>
              <a:buNone/>
            </a:pPr>
            <a:r>
              <a:rPr lang="en" sz="2000" b="1"/>
              <a:t>Palm Foyer &amp; Patio</a:t>
            </a:r>
            <a:endParaRPr/>
          </a:p>
          <a:p>
            <a:pPr marL="0" indent="0" algn="ctr">
              <a:lnSpc>
                <a:spcPct val="50000"/>
              </a:lnSpc>
              <a:spcBef>
                <a:spcPts val="1333"/>
              </a:spcBef>
              <a:buNone/>
            </a:pPr>
            <a:r>
              <a:rPr lang="en"/>
              <a:t>Monday - Thursday </a:t>
            </a:r>
            <a:endParaRPr/>
          </a:p>
          <a:p>
            <a:pPr marL="0" indent="0" algn="ctr">
              <a:lnSpc>
                <a:spcPct val="50000"/>
              </a:lnSpc>
              <a:spcBef>
                <a:spcPts val="1333"/>
              </a:spcBef>
              <a:spcAft>
                <a:spcPts val="1333"/>
              </a:spcAft>
              <a:buNone/>
            </a:pPr>
            <a:r>
              <a:rPr lang="en"/>
              <a:t>3:15 PM - 4:00 PM</a:t>
            </a:r>
            <a:endParaRPr/>
          </a:p>
        </p:txBody>
      </p:sp>
      <p:sp>
        <p:nvSpPr>
          <p:cNvPr id="90" name="Google Shape;90;p4"/>
          <p:cNvSpPr txBox="1"/>
          <p:nvPr/>
        </p:nvSpPr>
        <p:spPr>
          <a:xfrm>
            <a:off x="2005067" y="2470033"/>
            <a:ext cx="8369200" cy="546263"/>
          </a:xfrm>
          <a:prstGeom prst="rect">
            <a:avLst/>
          </a:prstGeom>
          <a:noFill/>
          <a:ln>
            <a:noFill/>
          </a:ln>
        </p:spPr>
        <p:txBody>
          <a:bodyPr spcFirstLastPara="1" wrap="square" lIns="121900" tIns="121900" rIns="121900" bIns="121900" anchor="t" anchorCtr="0">
            <a:spAutoFit/>
          </a:bodyPr>
          <a:lstStyle/>
          <a:p>
            <a:pPr algn="ctr" defTabSz="1219170" fontAlgn="auto">
              <a:lnSpc>
                <a:spcPct val="50000"/>
              </a:lnSpc>
              <a:spcBef>
                <a:spcPts val="0"/>
              </a:spcBef>
              <a:spcAft>
                <a:spcPts val="1333"/>
              </a:spcAft>
              <a:buClr>
                <a:srgbClr val="000000"/>
              </a:buClr>
              <a:buSzPts val="1300"/>
            </a:pPr>
            <a:r>
              <a:rPr lang="en" sz="1733" kern="0">
                <a:solidFill>
                  <a:srgbClr val="737373"/>
                </a:solidFill>
                <a:latin typeface="Roboto"/>
                <a:ea typeface="Roboto"/>
                <a:cs typeface="Roboto"/>
                <a:sym typeface="Roboto"/>
              </a:rPr>
              <a:t>FOR REGISTERED ATTENDEES ONLY</a:t>
            </a:r>
            <a:endParaRPr sz="1733" b="1" kern="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Schedule of Sessions and Attendance</a:t>
            </a:r>
            <a:endParaRPr/>
          </a:p>
        </p:txBody>
      </p:sp>
      <p:sp>
        <p:nvSpPr>
          <p:cNvPr id="96" name="Google Shape;96;p5"/>
          <p:cNvSpPr txBox="1">
            <a:spLocks noGrp="1"/>
          </p:cNvSpPr>
          <p:nvPr>
            <p:ph type="body" idx="1"/>
          </p:nvPr>
        </p:nvSpPr>
        <p:spPr>
          <a:xfrm>
            <a:off x="629200" y="2384433"/>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sz="2000" b="1"/>
              <a:t>SCHEDULE OF SESSIONS</a:t>
            </a:r>
            <a:endParaRPr sz="2000" b="1"/>
          </a:p>
          <a:p>
            <a:pPr marL="0" indent="0">
              <a:spcBef>
                <a:spcPts val="1333"/>
              </a:spcBef>
              <a:buNone/>
            </a:pPr>
            <a:r>
              <a:rPr lang="en" sz="2000" b="1"/>
              <a:t>In Person Room Assignments:</a:t>
            </a:r>
            <a:r>
              <a:rPr lang="en" sz="2000"/>
              <a:t> Schedule QR codes posted outside each meeting room and on your badge hand out. </a:t>
            </a:r>
            <a:r>
              <a:rPr lang="en" sz="2000" u="sng">
                <a:solidFill>
                  <a:schemeClr val="hlink"/>
                </a:solidFill>
                <a:hlinkClick r:id="rId3"/>
              </a:rPr>
              <a:t>http://schedule.802world.com/schedule/schedule/show</a:t>
            </a:r>
            <a:endParaRPr sz="2000"/>
          </a:p>
          <a:p>
            <a:pPr marL="0" indent="0">
              <a:spcBef>
                <a:spcPts val="1333"/>
              </a:spcBef>
              <a:buNone/>
            </a:pPr>
            <a:r>
              <a:rPr lang="en" sz="2000" b="1"/>
              <a:t>Virtual Participation:</a:t>
            </a:r>
            <a:r>
              <a:rPr lang="en" sz="2000"/>
              <a:t> </a:t>
            </a:r>
            <a:r>
              <a:rPr lang="en" sz="2000" u="sng">
                <a:solidFill>
                  <a:schemeClr val="hlink"/>
                </a:solidFill>
                <a:hlinkClick r:id="rId4"/>
              </a:rPr>
              <a:t>https://ieee802.org/802tele_calendar.html</a:t>
            </a:r>
            <a:endParaRPr sz="2000"/>
          </a:p>
          <a:p>
            <a:pPr marL="0" indent="0">
              <a:spcBef>
                <a:spcPts val="1333"/>
              </a:spcBef>
              <a:buNone/>
            </a:pPr>
            <a:r>
              <a:rPr lang="en" sz="2000" b="1"/>
              <a:t>ATTENDANCE TOOL (IMAT)</a:t>
            </a:r>
            <a:endParaRPr sz="2000" b="1"/>
          </a:p>
          <a:p>
            <a:pPr marL="0" indent="0">
              <a:spcBef>
                <a:spcPts val="1333"/>
              </a:spcBef>
              <a:buNone/>
            </a:pPr>
            <a:r>
              <a:rPr lang="en" sz="2000" u="sng">
                <a:solidFill>
                  <a:schemeClr val="hlink"/>
                </a:solidFill>
                <a:hlinkClick r:id="rId5"/>
              </a:rPr>
              <a:t>https://imat.ieee.org/my-site/home</a:t>
            </a:r>
            <a:endParaRPr sz="2000"/>
          </a:p>
          <a:p>
            <a:pPr marL="0" indent="0">
              <a:spcBef>
                <a:spcPts val="1333"/>
              </a:spcBef>
              <a:buNone/>
            </a:pPr>
            <a:r>
              <a:rPr lang="en" sz="2000" b="1">
                <a:highlight>
                  <a:srgbClr val="FFFF00"/>
                </a:highlight>
              </a:rPr>
              <a:t>REGISTRATION FEE REQUIREMENT REMINDER</a:t>
            </a:r>
            <a:endParaRPr sz="2000" b="1">
              <a:highlight>
                <a:srgbClr val="FFFF00"/>
              </a:highlight>
            </a:endParaRPr>
          </a:p>
          <a:p>
            <a:pPr marL="0" indent="0">
              <a:spcBef>
                <a:spcPts val="1333"/>
              </a:spcBef>
              <a:buNone/>
            </a:pPr>
            <a:r>
              <a:rPr lang="en" sz="1733"/>
              <a:t>Payment of the session registration fee is required for all individuals who participate in any session associated with the May 2023 IEEE 802 Wireless Interim. Registration: </a:t>
            </a:r>
            <a:r>
              <a:rPr lang="en" sz="1733" u="sng">
                <a:solidFill>
                  <a:schemeClr val="hlink"/>
                </a:solidFill>
                <a:hlinkClick r:id="rId6"/>
              </a:rPr>
              <a:t>https://cvent.me/aLzx3V</a:t>
            </a:r>
            <a:endParaRPr sz="1733"/>
          </a:p>
          <a:p>
            <a:pPr indent="0" algn="ctr">
              <a:spcBef>
                <a:spcPts val="1333"/>
              </a:spcBef>
              <a:buNone/>
            </a:pPr>
            <a:endParaRPr sz="2000"/>
          </a:p>
          <a:p>
            <a:pPr marL="0" indent="0" algn="ctr">
              <a:spcBef>
                <a:spcPts val="1333"/>
              </a:spcBef>
              <a:spcAft>
                <a:spcPts val="2133"/>
              </a:spcAft>
              <a:buNone/>
            </a:pPr>
            <a:endParaRPr sz="200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C679E-BCDB-4A5C-A38F-ECA97E9DDB64}">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ba37140e-f4c5-4a6c-a9b4-20a691ce6c8a"/>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28416</TotalTime>
  <Words>2385</Words>
  <Application>Microsoft Office PowerPoint</Application>
  <PresentationFormat>Widescreen</PresentationFormat>
  <Paragraphs>334</Paragraphs>
  <Slides>23</Slides>
  <Notes>17</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3" baseType="lpstr">
      <vt:lpstr>Arial</vt:lpstr>
      <vt:lpstr>Calibri</vt:lpstr>
      <vt:lpstr>Courier New</vt:lpstr>
      <vt:lpstr>Roboto</vt:lpstr>
      <vt:lpstr>Times New Roman</vt:lpstr>
      <vt:lpstr>Verdana</vt:lpstr>
      <vt:lpstr>Wingdings</vt:lpstr>
      <vt:lpstr>802-11 Theme</vt:lpstr>
      <vt:lpstr>Material</vt:lpstr>
      <vt:lpstr>Document</vt:lpstr>
      <vt:lpstr>1st Vice Chair Report - 2023 May Interim - Orlando</vt:lpstr>
      <vt:lpstr>Abstract</vt:lpstr>
      <vt:lpstr>Monday, May 15, 2023 802.11 WG Opening Plenary</vt:lpstr>
      <vt:lpstr>Successful Mixed-mode Meeting Protocol</vt:lpstr>
      <vt:lpstr>May 2023 IEEE 802 Wireless Interim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vt:lpstr>
      <vt:lpstr>Network Vendor Support Access</vt:lpstr>
      <vt:lpstr>  IEEE 802 Wireless Networking Social  Wednesday May 17th at 6:30 PM</vt:lpstr>
      <vt:lpstr>Thanks for helping us make this session a success, we look forward to working with you again!</vt:lpstr>
      <vt:lpstr>M3.6 Recording attendance</vt:lpstr>
      <vt:lpstr>M3.7 Local Server Access</vt:lpstr>
      <vt:lpstr>Friday, May 19, 2022 802.11 WG Closing Plenary</vt:lpstr>
      <vt:lpstr>Straw Poll: Return to This Venue:  (Hilton Orlando Lake Buena Vista)</vt:lpstr>
      <vt:lpstr>Straw Poll: July- Berlin Plenary</vt:lpstr>
      <vt:lpstr>Straw Poll: Sept – Buckhead Interim</vt:lpstr>
      <vt:lpstr>Future Interim Venue Status – March 12,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May Interim - Orlando</dc:title>
  <dc:subject>May 2023</dc:subject>
  <dc:creator>Jon Rosdahl</dc:creator>
  <dc:description>Jon Rosdahl (Qualcomm)</dc:description>
  <cp:lastModifiedBy>Jon Rosdahl</cp:lastModifiedBy>
  <cp:revision>34</cp:revision>
  <cp:lastPrinted>1601-01-01T00:00:00Z</cp:lastPrinted>
  <dcterms:created xsi:type="dcterms:W3CDTF">2020-01-12T14:48:27Z</dcterms:created>
  <dcterms:modified xsi:type="dcterms:W3CDTF">2023-05-19T12:53:49Z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