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56" r:id="rId2"/>
    <p:sldId id="2379" r:id="rId3"/>
    <p:sldId id="258" r:id="rId4"/>
    <p:sldId id="340" r:id="rId5"/>
    <p:sldId id="260" r:id="rId6"/>
    <p:sldId id="328" r:id="rId7"/>
    <p:sldId id="261" r:id="rId8"/>
    <p:sldId id="263" r:id="rId9"/>
    <p:sldId id="264" r:id="rId10"/>
    <p:sldId id="265" r:id="rId11"/>
    <p:sldId id="266" r:id="rId12"/>
    <p:sldId id="270" r:id="rId13"/>
    <p:sldId id="330" r:id="rId14"/>
    <p:sldId id="331" r:id="rId15"/>
    <p:sldId id="332" r:id="rId16"/>
    <p:sldId id="299" r:id="rId17"/>
    <p:sldId id="269" r:id="rId18"/>
    <p:sldId id="2374" r:id="rId19"/>
    <p:sldId id="2380" r:id="rId20"/>
    <p:sldId id="2382" r:id="rId21"/>
    <p:sldId id="2367" r:id="rId22"/>
    <p:sldId id="2371" r:id="rId23"/>
    <p:sldId id="334" r:id="rId24"/>
    <p:sldId id="2378" r:id="rId25"/>
    <p:sldId id="356" r:id="rId26"/>
    <p:sldId id="2376" r:id="rId27"/>
    <p:sldId id="2377" r:id="rId2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913FDEF-31DC-4169-839C-4DA143540A7E}" v="1" dt="2023-05-16T15:56:37.86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362" autoAdjust="0"/>
    <p:restoredTop sz="94660"/>
  </p:normalViewPr>
  <p:slideViewPr>
    <p:cSldViewPr>
      <p:cViewPr>
        <p:scale>
          <a:sx n="85" d="100"/>
          <a:sy n="85" d="100"/>
        </p:scale>
        <p:origin x="1061" y="7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64" d="100"/>
          <a:sy n="64" d="100"/>
        </p:scale>
        <p:origin x="3168"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microsoft.com/office/2016/11/relationships/changesInfo" Target="changesInfos/changesInfo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iou, Laurent" userId="4453f93f-2ed2-46e8-bb8c-3237fbfdd40b" providerId="ADAL" clId="{8913FDEF-31DC-4169-839C-4DA143540A7E}"/>
    <pc:docChg chg="undo redo custSel addSld delSld modSld">
      <pc:chgData name="Cariou, Laurent" userId="4453f93f-2ed2-46e8-bb8c-3237fbfdd40b" providerId="ADAL" clId="{8913FDEF-31DC-4169-839C-4DA143540A7E}" dt="2023-05-16T15:57:59.900" v="258" actId="1035"/>
      <pc:docMkLst>
        <pc:docMk/>
      </pc:docMkLst>
      <pc:sldChg chg="modSp mod">
        <pc:chgData name="Cariou, Laurent" userId="4453f93f-2ed2-46e8-bb8c-3237fbfdd40b" providerId="ADAL" clId="{8913FDEF-31DC-4169-839C-4DA143540A7E}" dt="2023-05-16T15:55:30.483" v="167" actId="6549"/>
        <pc:sldMkLst>
          <pc:docMk/>
          <pc:sldMk cId="1706072776" sldId="334"/>
        </pc:sldMkLst>
        <pc:spChg chg="mod">
          <ac:chgData name="Cariou, Laurent" userId="4453f93f-2ed2-46e8-bb8c-3237fbfdd40b" providerId="ADAL" clId="{8913FDEF-31DC-4169-839C-4DA143540A7E}" dt="2023-05-16T15:55:30.483" v="167" actId="6549"/>
          <ac:spMkLst>
            <pc:docMk/>
            <pc:sldMk cId="1706072776" sldId="334"/>
            <ac:spMk id="3" creationId="{977FA593-1C2D-4B4C-B4B8-9841BC70A2D7}"/>
          </ac:spMkLst>
        </pc:spChg>
      </pc:sldChg>
      <pc:sldChg chg="modSp mod">
        <pc:chgData name="Cariou, Laurent" userId="4453f93f-2ed2-46e8-bb8c-3237fbfdd40b" providerId="ADAL" clId="{8913FDEF-31DC-4169-839C-4DA143540A7E}" dt="2023-05-16T15:55:21.230" v="164" actId="403"/>
        <pc:sldMkLst>
          <pc:docMk/>
          <pc:sldMk cId="3930036297" sldId="356"/>
        </pc:sldMkLst>
        <pc:spChg chg="mod">
          <ac:chgData name="Cariou, Laurent" userId="4453f93f-2ed2-46e8-bb8c-3237fbfdd40b" providerId="ADAL" clId="{8913FDEF-31DC-4169-839C-4DA143540A7E}" dt="2023-05-16T15:55:21.230" v="164" actId="403"/>
          <ac:spMkLst>
            <pc:docMk/>
            <pc:sldMk cId="3930036297" sldId="356"/>
            <ac:spMk id="3" creationId="{DFB0BA47-D7B6-4F95-932E-A7AA615BC440}"/>
          </ac:spMkLst>
        </pc:spChg>
      </pc:sldChg>
      <pc:sldChg chg="modSp mod">
        <pc:chgData name="Cariou, Laurent" userId="4453f93f-2ed2-46e8-bb8c-3237fbfdd40b" providerId="ADAL" clId="{8913FDEF-31DC-4169-839C-4DA143540A7E}" dt="2023-05-15T22:34:26.861" v="103" actId="20577"/>
        <pc:sldMkLst>
          <pc:docMk/>
          <pc:sldMk cId="1612264332" sldId="2367"/>
        </pc:sldMkLst>
        <pc:spChg chg="mod">
          <ac:chgData name="Cariou, Laurent" userId="4453f93f-2ed2-46e8-bb8c-3237fbfdd40b" providerId="ADAL" clId="{8913FDEF-31DC-4169-839C-4DA143540A7E}" dt="2023-05-15T22:34:26.861" v="103" actId="20577"/>
          <ac:spMkLst>
            <pc:docMk/>
            <pc:sldMk cId="1612264332" sldId="2367"/>
            <ac:spMk id="3" creationId="{977FA593-1C2D-4B4C-B4B8-9841BC70A2D7}"/>
          </ac:spMkLst>
        </pc:spChg>
      </pc:sldChg>
      <pc:sldChg chg="modSp mod">
        <pc:chgData name="Cariou, Laurent" userId="4453f93f-2ed2-46e8-bb8c-3237fbfdd40b" providerId="ADAL" clId="{8913FDEF-31DC-4169-839C-4DA143540A7E}" dt="2023-05-15T20:10:21.852" v="98" actId="20577"/>
        <pc:sldMkLst>
          <pc:docMk/>
          <pc:sldMk cId="2160857059" sldId="2371"/>
        </pc:sldMkLst>
        <pc:spChg chg="mod">
          <ac:chgData name="Cariou, Laurent" userId="4453f93f-2ed2-46e8-bb8c-3237fbfdd40b" providerId="ADAL" clId="{8913FDEF-31DC-4169-839C-4DA143540A7E}" dt="2023-05-15T20:10:21.852" v="98" actId="20577"/>
          <ac:spMkLst>
            <pc:docMk/>
            <pc:sldMk cId="2160857059" sldId="2371"/>
            <ac:spMk id="3" creationId="{92AFA901-3E57-4AA0-94EE-C76CCF5EB056}"/>
          </ac:spMkLst>
        </pc:spChg>
      </pc:sldChg>
      <pc:sldChg chg="modSp mod">
        <pc:chgData name="Cariou, Laurent" userId="4453f93f-2ed2-46e8-bb8c-3237fbfdd40b" providerId="ADAL" clId="{8913FDEF-31DC-4169-839C-4DA143540A7E}" dt="2023-05-16T15:35:24.961" v="134" actId="20577"/>
        <pc:sldMkLst>
          <pc:docMk/>
          <pc:sldMk cId="3325419337" sldId="2374"/>
        </pc:sldMkLst>
        <pc:spChg chg="mod">
          <ac:chgData name="Cariou, Laurent" userId="4453f93f-2ed2-46e8-bb8c-3237fbfdd40b" providerId="ADAL" clId="{8913FDEF-31DC-4169-839C-4DA143540A7E}" dt="2023-05-16T15:35:24.961" v="134" actId="20577"/>
          <ac:spMkLst>
            <pc:docMk/>
            <pc:sldMk cId="3325419337" sldId="2374"/>
            <ac:spMk id="3" creationId="{85490437-5CEF-4159-816E-F5690EB1A0FF}"/>
          </ac:spMkLst>
        </pc:spChg>
      </pc:sldChg>
      <pc:sldChg chg="modSp mod">
        <pc:chgData name="Cariou, Laurent" userId="4453f93f-2ed2-46e8-bb8c-3237fbfdd40b" providerId="ADAL" clId="{8913FDEF-31DC-4169-839C-4DA143540A7E}" dt="2023-05-16T15:55:26.359" v="165" actId="6549"/>
        <pc:sldMkLst>
          <pc:docMk/>
          <pc:sldMk cId="4038703499" sldId="2378"/>
        </pc:sldMkLst>
        <pc:spChg chg="mod">
          <ac:chgData name="Cariou, Laurent" userId="4453f93f-2ed2-46e8-bb8c-3237fbfdd40b" providerId="ADAL" clId="{8913FDEF-31DC-4169-839C-4DA143540A7E}" dt="2023-05-16T15:55:26.359" v="165" actId="6549"/>
          <ac:spMkLst>
            <pc:docMk/>
            <pc:sldMk cId="4038703499" sldId="2378"/>
            <ac:spMk id="3" creationId="{977FA593-1C2D-4B4C-B4B8-9841BC70A2D7}"/>
          </ac:spMkLst>
        </pc:spChg>
      </pc:sldChg>
      <pc:sldChg chg="modSp mod">
        <pc:chgData name="Cariou, Laurent" userId="4453f93f-2ed2-46e8-bb8c-3237fbfdd40b" providerId="ADAL" clId="{8913FDEF-31DC-4169-839C-4DA143540A7E}" dt="2023-05-16T15:57:59.900" v="258" actId="1035"/>
        <pc:sldMkLst>
          <pc:docMk/>
          <pc:sldMk cId="3609485877" sldId="2380"/>
        </pc:sldMkLst>
        <pc:spChg chg="mod">
          <ac:chgData name="Cariou, Laurent" userId="4453f93f-2ed2-46e8-bb8c-3237fbfdd40b" providerId="ADAL" clId="{8913FDEF-31DC-4169-839C-4DA143540A7E}" dt="2023-05-16T15:57:59.900" v="258" actId="1035"/>
          <ac:spMkLst>
            <pc:docMk/>
            <pc:sldMk cId="3609485877" sldId="2380"/>
            <ac:spMk id="3" creationId="{85490437-5CEF-4159-816E-F5690EB1A0FF}"/>
          </ac:spMkLst>
        </pc:spChg>
      </pc:sldChg>
      <pc:sldChg chg="new add del">
        <pc:chgData name="Cariou, Laurent" userId="4453f93f-2ed2-46e8-bb8c-3237fbfdd40b" providerId="ADAL" clId="{8913FDEF-31DC-4169-839C-4DA143540A7E}" dt="2023-05-16T15:56:39.668" v="178" actId="47"/>
        <pc:sldMkLst>
          <pc:docMk/>
          <pc:sldMk cId="2946408989" sldId="2381"/>
        </pc:sldMkLst>
      </pc:sldChg>
      <pc:sldChg chg="modSp add mod">
        <pc:chgData name="Cariou, Laurent" userId="4453f93f-2ed2-46e8-bb8c-3237fbfdd40b" providerId="ADAL" clId="{8913FDEF-31DC-4169-839C-4DA143540A7E}" dt="2023-05-16T15:57:55.017" v="255"/>
        <pc:sldMkLst>
          <pc:docMk/>
          <pc:sldMk cId="126749303" sldId="2382"/>
        </pc:sldMkLst>
        <pc:spChg chg="mod">
          <ac:chgData name="Cariou, Laurent" userId="4453f93f-2ed2-46e8-bb8c-3237fbfdd40b" providerId="ADAL" clId="{8913FDEF-31DC-4169-839C-4DA143540A7E}" dt="2023-05-16T15:57:55.017" v="255"/>
          <ac:spMkLst>
            <pc:docMk/>
            <pc:sldMk cId="126749303" sldId="2382"/>
            <ac:spMk id="3" creationId="{85490437-5CEF-4159-816E-F5690EB1A0FF}"/>
          </ac:spMkLst>
        </pc:spChg>
      </pc:sldChg>
      <pc:sldChg chg="modSp new del mod">
        <pc:chgData name="Cariou, Laurent" userId="4453f93f-2ed2-46e8-bb8c-3237fbfdd40b" providerId="ADAL" clId="{8913FDEF-31DC-4169-839C-4DA143540A7E}" dt="2023-05-16T15:56:29.596" v="174" actId="680"/>
        <pc:sldMkLst>
          <pc:docMk/>
          <pc:sldMk cId="449001002" sldId="2382"/>
        </pc:sldMkLst>
        <pc:spChg chg="mod">
          <ac:chgData name="Cariou, Laurent" userId="4453f93f-2ed2-46e8-bb8c-3237fbfdd40b" providerId="ADAL" clId="{8913FDEF-31DC-4169-839C-4DA143540A7E}" dt="2023-05-16T15:56:28.613" v="173"/>
          <ac:spMkLst>
            <pc:docMk/>
            <pc:sldMk cId="449001002" sldId="2382"/>
            <ac:spMk id="3" creationId="{DA0D134B-E885-C12B-7E93-6F2394484D11}"/>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5/16/2023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May 2023</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May 2023</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May 2023</a:t>
            </a:r>
            <a:endParaRPr lang="en-GB" dirty="0"/>
          </a:p>
        </p:txBody>
      </p:sp>
      <p:sp>
        <p:nvSpPr>
          <p:cNvPr id="6" name="Footer Placeholder 5"/>
          <p:cNvSpPr>
            <a:spLocks noGrp="1"/>
          </p:cNvSpPr>
          <p:nvPr>
            <p:ph type="ftr" idx="11"/>
          </p:nvPr>
        </p:nvSpPr>
        <p:spPr/>
        <p:txBody>
          <a:bodyPr/>
          <a:lstStyle>
            <a:lvl1pPr>
              <a:defRPr/>
            </a:lvl1pPr>
          </a:lstStyle>
          <a:p>
            <a:r>
              <a:rPr lang="en-GB" dirty="0"/>
              <a:t>Laurent Cariou,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May 2023</a:t>
            </a:r>
            <a:endParaRPr lang="en-GB" dirty="0"/>
          </a:p>
        </p:txBody>
      </p:sp>
      <p:sp>
        <p:nvSpPr>
          <p:cNvPr id="4" name="Footer Placeholder 3"/>
          <p:cNvSpPr>
            <a:spLocks noGrp="1"/>
          </p:cNvSpPr>
          <p:nvPr>
            <p:ph type="ftr" idx="11"/>
          </p:nvPr>
        </p:nvSpPr>
        <p:spPr/>
        <p:txBody>
          <a:bodyPr/>
          <a:lstStyle>
            <a:lvl1pPr>
              <a:defRPr/>
            </a:lvl1pPr>
          </a:lstStyle>
          <a:p>
            <a:r>
              <a:rPr lang="en-GB" dirty="0"/>
              <a:t>Laurent Cariou,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May 2023</a:t>
            </a:r>
            <a:endParaRPr lang="en-GB" dirty="0"/>
          </a:p>
        </p:txBody>
      </p:sp>
      <p:sp>
        <p:nvSpPr>
          <p:cNvPr id="3" name="Footer Placeholder 2"/>
          <p:cNvSpPr>
            <a:spLocks noGrp="1"/>
          </p:cNvSpPr>
          <p:nvPr>
            <p:ph type="ftr" idx="11"/>
          </p:nvPr>
        </p:nvSpPr>
        <p:spPr/>
        <p:txBody>
          <a:bodyPr/>
          <a:lstStyle>
            <a:lvl1pPr>
              <a:defRPr/>
            </a:lvl1pPr>
          </a:lstStyle>
          <a:p>
            <a:r>
              <a:rPr lang="en-GB" dirty="0"/>
              <a:t>Laurent Cariou,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February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802.11-23/0587r3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eb.cvent.com/event/c8c74da9-42ef-4650-bbf6-d33d40c6bedc/summary"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May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Laurent Cariou, Intel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UHR Study Group May 2023 Meeting Agenda</a:t>
            </a:r>
            <a:endParaRPr lang="en-GB" dirty="0"/>
          </a:p>
        </p:txBody>
      </p:sp>
      <p:sp>
        <p:nvSpPr>
          <p:cNvPr id="3074" name="Rectangle 2"/>
          <p:cNvSpPr>
            <a:spLocks noGrp="1" noChangeArrowheads="1"/>
          </p:cNvSpPr>
          <p:nvPr>
            <p:ph type="body" idx="1"/>
          </p:nvPr>
        </p:nvSpPr>
        <p:spPr>
          <a:xfrm>
            <a:off x="685800" y="17526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2023-04-03</a:t>
            </a:r>
          </a:p>
        </p:txBody>
      </p:sp>
      <p:graphicFrame>
        <p:nvGraphicFramePr>
          <p:cNvPr id="3075" name="Object 3"/>
          <p:cNvGraphicFramePr>
            <a:graphicFrameLocks noChangeAspect="1"/>
          </p:cNvGraphicFramePr>
          <p:nvPr>
            <p:extLst>
              <p:ext uri="{D42A27DB-BD31-4B8C-83A1-F6EECF244321}">
                <p14:modId xmlns:p14="http://schemas.microsoft.com/office/powerpoint/2010/main" val="3697720959"/>
              </p:ext>
            </p:extLst>
          </p:nvPr>
        </p:nvGraphicFramePr>
        <p:xfrm>
          <a:off x="461963" y="2971800"/>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971800"/>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UHR SG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830387"/>
            <a:ext cx="4648199" cy="4645025"/>
          </a:xfrm>
        </p:spPr>
        <p:txBody>
          <a:bodyPr/>
          <a:lstStyle/>
          <a:p>
            <a:pPr lvl="0">
              <a:buFont typeface="Arial" panose="020B0604020202020204" pitchFamily="34" charset="0"/>
              <a:buChar char="•"/>
            </a:pPr>
            <a:r>
              <a:rPr lang="en-US" altLang="en-US" sz="1050" dirty="0"/>
              <a:t>Monday PM2, (4:00pm-6:00pm)</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a:p>
            <a:pPr lvl="0">
              <a:buFont typeface="Arial" panose="020B0604020202020204" pitchFamily="34" charset="0"/>
              <a:buChar char="•"/>
            </a:pPr>
            <a:endParaRPr lang="en-US" altLang="en-US" sz="1050" dirty="0"/>
          </a:p>
          <a:p>
            <a:pPr lvl="0">
              <a:buFont typeface="Arial" panose="020B0604020202020204" pitchFamily="34" charset="0"/>
              <a:buChar char="•"/>
            </a:pPr>
            <a:endParaRPr lang="en-US" altLang="en-US" sz="1050" dirty="0"/>
          </a:p>
          <a:p>
            <a:pPr lvl="0">
              <a:buFont typeface="Arial" panose="020B0604020202020204" pitchFamily="34" charset="0"/>
              <a:buChar char="•"/>
            </a:pPr>
            <a:r>
              <a:rPr lang="en-US" altLang="en-US" sz="1050" dirty="0"/>
              <a:t>Wednesday, AM1, (8:00-10:00)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Laurent Cariou, Intel</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May 2023</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830386"/>
            <a:ext cx="4230528" cy="45704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050" dirty="0"/>
              <a:t>Thursday, AM2, (10:30-12:30)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 </a:t>
            </a:r>
          </a:p>
          <a:p>
            <a:pPr marL="800100" lvl="1" indent="-342900">
              <a:buFont typeface="Arial" panose="020B0604020202020204" pitchFamily="34" charset="0"/>
              <a:buChar char="•"/>
            </a:pPr>
            <a:r>
              <a:rPr lang="en-US" altLang="en-US" sz="1000" dirty="0"/>
              <a:t>Recess</a:t>
            </a:r>
          </a:p>
          <a:p>
            <a:pPr marL="800100" lvl="1" indent="-342900">
              <a:buFont typeface="Arial" panose="020B0604020202020204" pitchFamily="34" charset="0"/>
              <a:buChar char="•"/>
            </a:pPr>
            <a:endParaRPr lang="en-US" altLang="en-US" sz="1000" dirty="0"/>
          </a:p>
          <a:p>
            <a:pPr>
              <a:buFont typeface="Arial" panose="020B0604020202020204" pitchFamily="34" charset="0"/>
              <a:buChar char="•"/>
            </a:pPr>
            <a:r>
              <a:rPr lang="en-US" altLang="en-US" sz="1050" dirty="0"/>
              <a:t>Thursday, PM2, (4:00pm-6:00pm)</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 </a:t>
            </a:r>
          </a:p>
          <a:p>
            <a:pPr marL="800100" lvl="1" indent="-342900">
              <a:buFont typeface="Arial" panose="020B0604020202020204" pitchFamily="34" charset="0"/>
              <a:buChar char="•"/>
            </a:pPr>
            <a:r>
              <a:rPr lang="en-US" sz="1000" dirty="0"/>
              <a:t>Goals for July 2023 and teleconference/ad-hoc plan</a:t>
            </a:r>
          </a:p>
          <a:p>
            <a:pPr marL="800100" lvl="1" indent="-342900">
              <a:buFont typeface="Arial" panose="020B0604020202020204" pitchFamily="34" charset="0"/>
              <a:buChar char="•"/>
            </a:pPr>
            <a:r>
              <a:rPr lang="en-US" altLang="en-US" sz="1000" dirty="0"/>
              <a:t>Adjourn</a:t>
            </a:r>
          </a:p>
          <a:p>
            <a:pPr marL="400050">
              <a:buFont typeface="Arial" panose="020B0604020202020204" pitchFamily="34" charset="0"/>
              <a:buChar char="•"/>
            </a:pPr>
            <a:endParaRPr lang="en-US" altLang="en-US" sz="1400" dirty="0"/>
          </a:p>
          <a:p>
            <a:pPr marL="40005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2243228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UHR SG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May 2023</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1101599614"/>
              </p:ext>
            </p:extLst>
          </p:nvPr>
        </p:nvGraphicFramePr>
        <p:xfrm>
          <a:off x="826833" y="2282825"/>
          <a:ext cx="7016939" cy="22250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UHR SG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endParaRPr lang="en-US"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endParaRPr lang="en-US" sz="1200" b="0" dirty="0"/>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UHR SG</a:t>
                      </a:r>
                      <a:endParaRPr lang="en-US" b="0" dirty="0"/>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0" dirty="0"/>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r>
                        <a:rPr lang="en-US" sz="1800" b="0" dirty="0"/>
                        <a:t>UHR SG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UHR SG</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p>
                  </a:txBody>
                  <a:tcPr/>
                </a:tc>
                <a:tc>
                  <a:txBody>
                    <a:bodyPr/>
                    <a:lstStyle/>
                    <a:p>
                      <a:pPr algn="ctr"/>
                      <a:endParaRPr lang="en-US" b="0" dirty="0"/>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F9D12-573E-F686-E5C6-E5839FE291F3}"/>
              </a:ext>
            </a:extLst>
          </p:cNvPr>
          <p:cNvSpPr>
            <a:spLocks noGrp="1"/>
          </p:cNvSpPr>
          <p:nvPr>
            <p:ph type="title"/>
          </p:nvPr>
        </p:nvSpPr>
        <p:spPr>
          <a:xfrm>
            <a:off x="685800" y="381000"/>
            <a:ext cx="7770813" cy="1065213"/>
          </a:xfrm>
        </p:spPr>
        <p:txBody>
          <a:bodyPr/>
          <a:lstStyle/>
          <a:p>
            <a:r>
              <a:rPr lang="en-US" dirty="0"/>
              <a:t>Submission’s List</a:t>
            </a:r>
          </a:p>
        </p:txBody>
      </p:sp>
      <p:sp>
        <p:nvSpPr>
          <p:cNvPr id="3" name="Content Placeholder 2">
            <a:extLst>
              <a:ext uri="{FF2B5EF4-FFF2-40B4-BE49-F238E27FC236}">
                <a16:creationId xmlns:a16="http://schemas.microsoft.com/office/drawing/2014/main" id="{85490437-5CEF-4159-816E-F5690EB1A0FF}"/>
              </a:ext>
            </a:extLst>
          </p:cNvPr>
          <p:cNvSpPr>
            <a:spLocks noGrp="1"/>
          </p:cNvSpPr>
          <p:nvPr>
            <p:ph idx="1"/>
          </p:nvPr>
        </p:nvSpPr>
        <p:spPr>
          <a:xfrm>
            <a:off x="609600" y="1449387"/>
            <a:ext cx="8075613" cy="4570413"/>
          </a:xfrm>
        </p:spPr>
        <p:txBody>
          <a:bodyPr/>
          <a:lstStyle/>
          <a:p>
            <a:pPr marL="0" marR="0">
              <a:spcBef>
                <a:spcPts val="0"/>
              </a:spcBef>
              <a:spcAft>
                <a:spcPts val="0"/>
              </a:spcAft>
            </a:pPr>
            <a:r>
              <a:rPr lang="en-US" sz="1400" dirty="0">
                <a:effectLst/>
                <a:latin typeface="Times New Roman" panose="02020603050405020304" pitchFamily="18" charset="0"/>
                <a:ea typeface="Times New Roman" panose="02020603050405020304" pitchFamily="18" charset="0"/>
              </a:rPr>
              <a:t>0284r0	beacon design, Liwen Chu</a:t>
            </a:r>
          </a:p>
          <a:p>
            <a:pPr marL="0" marR="0">
              <a:spcBef>
                <a:spcPts val="0"/>
              </a:spcBef>
              <a:spcAft>
                <a:spcPts val="0"/>
              </a:spcAft>
            </a:pPr>
            <a:r>
              <a:rPr lang="en-US" sz="1400" dirty="0">
                <a:effectLst/>
                <a:latin typeface="Times New Roman" panose="02020603050405020304" pitchFamily="18" charset="0"/>
                <a:ea typeface="Times New Roman" panose="02020603050405020304" pitchFamily="18" charset="0"/>
              </a:rPr>
              <a:t>0262r0	Reducing Link Adaptation Convergence Time, Shimi Shilo</a:t>
            </a:r>
          </a:p>
          <a:p>
            <a:pPr marL="0" marR="0">
              <a:spcBef>
                <a:spcPts val="0"/>
              </a:spcBef>
              <a:spcAft>
                <a:spcPts val="0"/>
              </a:spcAft>
            </a:pPr>
            <a:r>
              <a:rPr lang="en-US" sz="1400" dirty="0">
                <a:solidFill>
                  <a:schemeClr val="accent4">
                    <a:lumMod val="60000"/>
                    <a:lumOff val="40000"/>
                  </a:schemeClr>
                </a:solidFill>
                <a:effectLst/>
                <a:latin typeface="Times New Roman" panose="02020603050405020304" pitchFamily="18" charset="0"/>
                <a:ea typeface="Times New Roman" panose="02020603050405020304" pitchFamily="18" charset="0"/>
              </a:rPr>
              <a:t>0294r0	Channel Usage Enhancements for P2P in UHR, Rubayet Shafin</a:t>
            </a:r>
          </a:p>
          <a:p>
            <a:pPr marL="0" marR="0">
              <a:spcBef>
                <a:spcPts val="0"/>
              </a:spcBef>
              <a:spcAft>
                <a:spcPts val="0"/>
              </a:spcAft>
            </a:pPr>
            <a:r>
              <a:rPr lang="en-US" sz="1400" dirty="0">
                <a:solidFill>
                  <a:schemeClr val="accent4">
                    <a:lumMod val="60000"/>
                    <a:lumOff val="40000"/>
                  </a:schemeClr>
                </a:solidFill>
                <a:effectLst/>
                <a:latin typeface="Times New Roman" panose="02020603050405020304" pitchFamily="18" charset="0"/>
                <a:ea typeface="Times New Roman" panose="02020603050405020304" pitchFamily="18" charset="0"/>
              </a:rPr>
              <a:t>0295r0	Discussion on Multi-AP Coordination, Xiaofei Wang</a:t>
            </a:r>
          </a:p>
          <a:p>
            <a:pPr marL="0" marR="0">
              <a:spcBef>
                <a:spcPts val="0"/>
              </a:spcBef>
              <a:spcAft>
                <a:spcPts val="0"/>
              </a:spcAft>
            </a:pPr>
            <a:r>
              <a:rPr lang="en-US" sz="1400" dirty="0">
                <a:effectLst/>
                <a:latin typeface="Times New Roman" panose="02020603050405020304" pitchFamily="18" charset="0"/>
                <a:ea typeface="Times New Roman" panose="02020603050405020304" pitchFamily="18" charset="0"/>
              </a:rPr>
              <a:t>0312r0 	Thoughts on Secure Control frames, Alfred </a:t>
            </a:r>
            <a:r>
              <a:rPr lang="en-US" sz="1400" dirty="0" err="1">
                <a:effectLst/>
                <a:latin typeface="Times New Roman" panose="02020603050405020304" pitchFamily="18" charset="0"/>
                <a:ea typeface="Times New Roman" panose="02020603050405020304" pitchFamily="18" charset="0"/>
              </a:rPr>
              <a:t>Asterjahdi</a:t>
            </a:r>
            <a:endParaRPr lang="en-US" sz="14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400" dirty="0">
                <a:effectLst/>
                <a:latin typeface="Times New Roman" panose="02020603050405020304" pitchFamily="18" charset="0"/>
                <a:ea typeface="Times New Roman" panose="02020603050405020304" pitchFamily="18" charset="0"/>
              </a:rPr>
              <a:t>0225r0	considering unscheduled ap </a:t>
            </a:r>
            <a:r>
              <a:rPr lang="en-US" sz="1400" dirty="0" err="1">
                <a:effectLst/>
                <a:latin typeface="Times New Roman" panose="02020603050405020304" pitchFamily="18" charset="0"/>
                <a:ea typeface="Times New Roman" panose="02020603050405020304" pitchFamily="18" charset="0"/>
              </a:rPr>
              <a:t>mld</a:t>
            </a:r>
            <a:r>
              <a:rPr lang="en-US" sz="1400" dirty="0">
                <a:effectLst/>
                <a:latin typeface="Times New Roman" panose="02020603050405020304" pitchFamily="18" charset="0"/>
                <a:ea typeface="Times New Roman" panose="02020603050405020304" pitchFamily="18" charset="0"/>
              </a:rPr>
              <a:t> power save, </a:t>
            </a:r>
            <a:r>
              <a:rPr lang="en-US" sz="1400" dirty="0" err="1">
                <a:effectLst/>
                <a:latin typeface="Times New Roman" panose="02020603050405020304" pitchFamily="18" charset="0"/>
                <a:ea typeface="Times New Roman" panose="02020603050405020304" pitchFamily="18" charset="0"/>
              </a:rPr>
              <a:t>Guogang</a:t>
            </a:r>
            <a:r>
              <a:rPr lang="en-US" sz="1400" dirty="0">
                <a:effectLst/>
                <a:latin typeface="Times New Roman" panose="02020603050405020304" pitchFamily="18" charset="0"/>
                <a:ea typeface="Times New Roman" panose="02020603050405020304" pitchFamily="18" charset="0"/>
              </a:rPr>
              <a:t> Huang</a:t>
            </a:r>
          </a:p>
          <a:p>
            <a:pPr marL="0" marR="0">
              <a:spcBef>
                <a:spcPts val="0"/>
              </a:spcBef>
              <a:spcAft>
                <a:spcPts val="0"/>
              </a:spcAft>
            </a:pPr>
            <a:r>
              <a:rPr lang="en-US" sz="1400" dirty="0">
                <a:effectLst/>
                <a:latin typeface="Times New Roman" panose="02020603050405020304" pitchFamily="18" charset="0"/>
                <a:ea typeface="Times New Roman" panose="02020603050405020304" pitchFamily="18" charset="0"/>
              </a:rPr>
              <a:t>0231r0	thoughts on seamless roaming under non collocated ap </a:t>
            </a:r>
            <a:r>
              <a:rPr lang="en-US" sz="1400" dirty="0" err="1">
                <a:effectLst/>
                <a:latin typeface="Times New Roman" panose="02020603050405020304" pitchFamily="18" charset="0"/>
                <a:ea typeface="Times New Roman" panose="02020603050405020304" pitchFamily="18" charset="0"/>
              </a:rPr>
              <a:t>mld</a:t>
            </a:r>
            <a:r>
              <a:rPr lang="en-US" sz="1400" dirty="0">
                <a:effectLst/>
                <a:latin typeface="Times New Roman" panose="02020603050405020304" pitchFamily="18" charset="0"/>
                <a:ea typeface="Times New Roman" panose="02020603050405020304" pitchFamily="18" charset="0"/>
              </a:rPr>
              <a:t> architecture, </a:t>
            </a:r>
            <a:r>
              <a:rPr lang="en-US" sz="1400" dirty="0" err="1">
                <a:effectLst/>
                <a:latin typeface="Times New Roman" panose="02020603050405020304" pitchFamily="18" charset="0"/>
                <a:ea typeface="Times New Roman" panose="02020603050405020304" pitchFamily="18" charset="0"/>
              </a:rPr>
              <a:t>Guogang</a:t>
            </a:r>
            <a:r>
              <a:rPr lang="en-US" sz="1400" dirty="0">
                <a:effectLst/>
                <a:latin typeface="Times New Roman" panose="02020603050405020304" pitchFamily="18" charset="0"/>
                <a:ea typeface="Times New Roman" panose="02020603050405020304" pitchFamily="18" charset="0"/>
              </a:rPr>
              <a:t> Huang</a:t>
            </a:r>
          </a:p>
          <a:p>
            <a:pPr marL="0" marR="0">
              <a:spcBef>
                <a:spcPts val="0"/>
              </a:spcBef>
              <a:spcAft>
                <a:spcPts val="0"/>
              </a:spcAft>
            </a:pPr>
            <a:r>
              <a:rPr lang="en-US" sz="1400" dirty="0">
                <a:effectLst/>
                <a:latin typeface="Times New Roman" panose="02020603050405020304" pitchFamily="18" charset="0"/>
                <a:ea typeface="Times New Roman" panose="02020603050405020304" pitchFamily="18" charset="0"/>
              </a:rPr>
              <a:t>0322r0	Improve roaming between MLDs, Po-Kai Huang</a:t>
            </a:r>
          </a:p>
          <a:p>
            <a:pPr marL="0" marR="0">
              <a:spcBef>
                <a:spcPts val="0"/>
              </a:spcBef>
              <a:spcAft>
                <a:spcPts val="0"/>
              </a:spcAft>
            </a:pPr>
            <a:r>
              <a:rPr lang="en-US" sz="1400" dirty="0">
                <a:solidFill>
                  <a:schemeClr val="accent4">
                    <a:lumMod val="60000"/>
                    <a:lumOff val="40000"/>
                  </a:schemeClr>
                </a:solidFill>
                <a:effectLst/>
                <a:latin typeface="Times New Roman" panose="02020603050405020304" pitchFamily="18" charset="0"/>
                <a:ea typeface="Times New Roman" panose="02020603050405020304" pitchFamily="18" charset="0"/>
              </a:rPr>
              <a:t>0355r0	Enhanced </a:t>
            </a:r>
            <a:r>
              <a:rPr lang="en-US" sz="1400" dirty="0" err="1">
                <a:solidFill>
                  <a:schemeClr val="accent4">
                    <a:lumMod val="60000"/>
                    <a:lumOff val="40000"/>
                  </a:schemeClr>
                </a:solidFill>
                <a:effectLst/>
                <a:latin typeface="Times New Roman" panose="02020603050405020304" pitchFamily="18" charset="0"/>
                <a:ea typeface="Times New Roman" panose="02020603050405020304" pitchFamily="18" charset="0"/>
              </a:rPr>
              <a:t>rTWT</a:t>
            </a:r>
            <a:r>
              <a:rPr lang="en-US" sz="1400" dirty="0">
                <a:solidFill>
                  <a:schemeClr val="accent4">
                    <a:lumMod val="60000"/>
                    <a:lumOff val="40000"/>
                  </a:schemeClr>
                </a:solidFill>
                <a:effectLst/>
                <a:latin typeface="Times New Roman" panose="02020603050405020304" pitchFamily="18" charset="0"/>
                <a:ea typeface="Times New Roman" panose="02020603050405020304" pitchFamily="18" charset="0"/>
              </a:rPr>
              <a:t> and MAP operation, Hanqing Lou (</a:t>
            </a:r>
            <a:r>
              <a:rPr lang="en-US" sz="1400" dirty="0" err="1">
                <a:solidFill>
                  <a:schemeClr val="accent4">
                    <a:lumMod val="60000"/>
                    <a:lumOff val="40000"/>
                  </a:schemeClr>
                </a:solidFill>
                <a:effectLst/>
                <a:latin typeface="Times New Roman" panose="02020603050405020304" pitchFamily="18" charset="0"/>
                <a:ea typeface="Times New Roman" panose="02020603050405020304" pitchFamily="18" charset="0"/>
              </a:rPr>
              <a:t>InterDigital</a:t>
            </a:r>
            <a:r>
              <a:rPr lang="en-US" sz="1400" dirty="0">
                <a:solidFill>
                  <a:schemeClr val="accent4">
                    <a:lumMod val="60000"/>
                    <a:lumOff val="40000"/>
                  </a:schemeClr>
                </a:solidFill>
                <a:effectLst/>
                <a:latin typeface="Times New Roman" panose="02020603050405020304" pitchFamily="18" charset="0"/>
                <a:ea typeface="Times New Roman" panose="02020603050405020304" pitchFamily="18" charset="0"/>
              </a:rPr>
              <a:t>) </a:t>
            </a:r>
          </a:p>
          <a:p>
            <a:pPr marL="0" marR="0">
              <a:spcBef>
                <a:spcPts val="0"/>
              </a:spcBef>
              <a:spcAft>
                <a:spcPts val="0"/>
              </a:spcAft>
            </a:pPr>
            <a:r>
              <a:rPr lang="en-US" sz="1400" dirty="0">
                <a:solidFill>
                  <a:schemeClr val="accent4">
                    <a:lumMod val="60000"/>
                    <a:lumOff val="40000"/>
                  </a:schemeClr>
                </a:solidFill>
                <a:effectLst/>
                <a:latin typeface="Times New Roman" panose="02020603050405020304" pitchFamily="18" charset="0"/>
                <a:ea typeface="Times New Roman" panose="02020603050405020304" pitchFamily="18" charset="0"/>
              </a:rPr>
              <a:t>0325r0	coordinated spatial reuse for UHR, Jason</a:t>
            </a:r>
          </a:p>
          <a:p>
            <a:pPr marL="0" marR="0">
              <a:spcBef>
                <a:spcPts val="0"/>
              </a:spcBef>
              <a:spcAft>
                <a:spcPts val="0"/>
              </a:spcAft>
            </a:pPr>
            <a:r>
              <a:rPr lang="en-US" sz="1400" dirty="0">
                <a:effectLst/>
                <a:latin typeface="Times New Roman" panose="02020603050405020304" pitchFamily="18" charset="0"/>
                <a:ea typeface="Times New Roman" panose="02020603050405020304" pitchFamily="18" charset="0"/>
              </a:rPr>
              <a:t>0352r0	enhanced security discussion, Liwen Chu</a:t>
            </a:r>
          </a:p>
          <a:p>
            <a:pPr marL="0" marR="0">
              <a:spcBef>
                <a:spcPts val="0"/>
              </a:spcBef>
              <a:spcAft>
                <a:spcPts val="0"/>
              </a:spcAft>
            </a:pPr>
            <a:r>
              <a:rPr lang="en-US" sz="1400" dirty="0">
                <a:effectLst/>
                <a:latin typeface="Times New Roman" panose="02020603050405020304" pitchFamily="18" charset="0"/>
                <a:ea typeface="Times New Roman" panose="02020603050405020304" pitchFamily="18" charset="0"/>
              </a:rPr>
              <a:t>0378r0	Enhanced Scheduling Method for Low Latency Traffic, </a:t>
            </a:r>
            <a:r>
              <a:rPr lang="en-US" sz="1400" dirty="0" err="1">
                <a:effectLst/>
                <a:latin typeface="Times New Roman" panose="02020603050405020304" pitchFamily="18" charset="0"/>
                <a:ea typeface="Times New Roman" panose="02020603050405020304" pitchFamily="18" charset="0"/>
              </a:rPr>
              <a:t>Serhat</a:t>
            </a:r>
            <a:r>
              <a:rPr lang="en-US" sz="1400" dirty="0">
                <a:effectLst/>
                <a:latin typeface="Times New Roman" panose="02020603050405020304" pitchFamily="18" charset="0"/>
                <a:ea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rPr>
              <a:t>Erkucuk</a:t>
            </a:r>
            <a:endParaRPr lang="en-US" sz="14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400" dirty="0">
                <a:effectLst/>
                <a:latin typeface="Times New Roman" panose="02020603050405020304" pitchFamily="18" charset="0"/>
                <a:ea typeface="Times New Roman" panose="02020603050405020304" pitchFamily="18" charset="0"/>
              </a:rPr>
              <a:t>0381r0	Enhancements to Channel Access for UHR, </a:t>
            </a:r>
            <a:r>
              <a:rPr lang="en-US" sz="1400" dirty="0" err="1">
                <a:effectLst/>
                <a:latin typeface="Times New Roman" panose="02020603050405020304" pitchFamily="18" charset="0"/>
                <a:ea typeface="Times New Roman" panose="02020603050405020304" pitchFamily="18" charset="0"/>
              </a:rPr>
              <a:t>Maulik</a:t>
            </a:r>
            <a:r>
              <a:rPr lang="en-US" sz="1400" dirty="0">
                <a:effectLst/>
                <a:latin typeface="Times New Roman" panose="02020603050405020304" pitchFamily="18" charset="0"/>
                <a:ea typeface="Times New Roman" panose="02020603050405020304" pitchFamily="18" charset="0"/>
              </a:rPr>
              <a:t> Vaidya</a:t>
            </a:r>
          </a:p>
          <a:p>
            <a:pPr marL="0" marR="0">
              <a:spcBef>
                <a:spcPts val="0"/>
              </a:spcBef>
              <a:spcAft>
                <a:spcPts val="0"/>
              </a:spcAft>
            </a:pPr>
            <a:r>
              <a:rPr lang="en-US" sz="1400" dirty="0">
                <a:effectLst/>
                <a:latin typeface="Times New Roman" panose="02020603050405020304" pitchFamily="18" charset="0"/>
                <a:ea typeface="Times New Roman" panose="02020603050405020304" pitchFamily="18" charset="0"/>
              </a:rPr>
              <a:t>0389r0	Consideration on EDCA operation for low latency traffic delivery, Liuming Lu</a:t>
            </a:r>
          </a:p>
          <a:p>
            <a:pPr marL="0" marR="0">
              <a:spcBef>
                <a:spcPts val="0"/>
              </a:spcBef>
              <a:spcAft>
                <a:spcPts val="0"/>
              </a:spcAft>
            </a:pPr>
            <a:r>
              <a:rPr lang="en-US" sz="1400" dirty="0">
                <a:solidFill>
                  <a:schemeClr val="accent4">
                    <a:lumMod val="60000"/>
                    <a:lumOff val="40000"/>
                  </a:schemeClr>
                </a:solidFill>
                <a:effectLst/>
                <a:latin typeface="Times New Roman" panose="02020603050405020304" pitchFamily="18" charset="0"/>
                <a:ea typeface="Times New Roman" panose="02020603050405020304" pitchFamily="18" charset="0"/>
              </a:rPr>
              <a:t>0420r0	Spatial reuse improvements for UHR, Leonardo Lanante</a:t>
            </a:r>
          </a:p>
          <a:p>
            <a:pPr marL="0" marR="0">
              <a:spcBef>
                <a:spcPts val="0"/>
              </a:spcBef>
              <a:spcAft>
                <a:spcPts val="0"/>
              </a:spcAft>
            </a:pPr>
            <a:r>
              <a:rPr lang="en-US" sz="1400" dirty="0">
                <a:effectLst/>
                <a:latin typeface="Times New Roman" panose="02020603050405020304" pitchFamily="18" charset="0"/>
                <a:ea typeface="Times New Roman" panose="02020603050405020304" pitchFamily="18" charset="0"/>
              </a:rPr>
              <a:t>0324r0	Roaming Requirements, Brian Hart</a:t>
            </a:r>
          </a:p>
          <a:p>
            <a:pPr marL="0" marR="0">
              <a:spcBef>
                <a:spcPts val="0"/>
              </a:spcBef>
              <a:spcAft>
                <a:spcPts val="0"/>
              </a:spcAft>
            </a:pPr>
            <a:r>
              <a:rPr lang="en-US" sz="1400" dirty="0">
                <a:effectLst/>
                <a:latin typeface="Times New Roman" panose="02020603050405020304" pitchFamily="18" charset="0"/>
                <a:ea typeface="Times New Roman" panose="02020603050405020304" pitchFamily="18" charset="0"/>
              </a:rPr>
              <a:t>0356r0	MAC Header protection, Abhishek Patil</a:t>
            </a:r>
          </a:p>
          <a:p>
            <a:pPr marL="0" marR="0">
              <a:spcBef>
                <a:spcPts val="0"/>
              </a:spcBef>
              <a:spcAft>
                <a:spcPts val="0"/>
              </a:spcAft>
            </a:pPr>
            <a:r>
              <a:rPr lang="en-US" sz="1400" dirty="0">
                <a:effectLst/>
                <a:latin typeface="Times New Roman" panose="02020603050405020304" pitchFamily="18" charset="0"/>
                <a:ea typeface="Times New Roman" panose="02020603050405020304" pitchFamily="18" charset="0"/>
              </a:rPr>
              <a:t>0473r0	Discussions on CSI Feedback Reduction in UHR, Zinan Lin (</a:t>
            </a:r>
            <a:r>
              <a:rPr lang="en-US" sz="1400" dirty="0" err="1">
                <a:effectLst/>
                <a:latin typeface="Times New Roman" panose="02020603050405020304" pitchFamily="18" charset="0"/>
                <a:ea typeface="Times New Roman" panose="02020603050405020304" pitchFamily="18" charset="0"/>
              </a:rPr>
              <a:t>InterDigital</a:t>
            </a:r>
            <a:r>
              <a:rPr lang="en-US" sz="1400" dirty="0">
                <a:effectLst/>
                <a:latin typeface="Times New Roman" panose="02020603050405020304" pitchFamily="18" charset="0"/>
                <a:ea typeface="Times New Roman" panose="02020603050405020304" pitchFamily="18" charset="0"/>
              </a:rPr>
              <a:t>)</a:t>
            </a:r>
          </a:p>
          <a:p>
            <a:pPr marL="0" marR="0">
              <a:spcBef>
                <a:spcPts val="0"/>
              </a:spcBef>
              <a:spcAft>
                <a:spcPts val="0"/>
              </a:spcAft>
            </a:pPr>
            <a:r>
              <a:rPr lang="en-US" sz="1400" i="1" dirty="0">
                <a:effectLst/>
                <a:latin typeface="Times New Roman" panose="02020603050405020304" pitchFamily="18" charset="0"/>
                <a:ea typeface="Times New Roman" panose="02020603050405020304" pitchFamily="18" charset="0"/>
              </a:rPr>
              <a:t>0610r1	Low latency traffic delivery in UHR, Si-Chan Noh (</a:t>
            </a:r>
            <a:r>
              <a:rPr lang="en-US" sz="1400" i="1" dirty="0" err="1">
                <a:effectLst/>
                <a:latin typeface="Times New Roman" panose="02020603050405020304" pitchFamily="18" charset="0"/>
                <a:ea typeface="Times New Roman" panose="02020603050405020304" pitchFamily="18" charset="0"/>
              </a:rPr>
              <a:t>Newracom</a:t>
            </a:r>
            <a:r>
              <a:rPr lang="en-US" sz="1400" i="1" dirty="0">
                <a:effectLst/>
                <a:latin typeface="Times New Roman" panose="02020603050405020304" pitchFamily="18" charset="0"/>
                <a:ea typeface="Times New Roman" panose="02020603050405020304" pitchFamily="18" charset="0"/>
              </a:rPr>
              <a:t>)	Conf call</a:t>
            </a:r>
          </a:p>
          <a:p>
            <a:pPr marL="0" marR="0">
              <a:spcBef>
                <a:spcPts val="0"/>
              </a:spcBef>
              <a:spcAft>
                <a:spcPts val="0"/>
              </a:spcAft>
            </a:pPr>
            <a:r>
              <a:rPr lang="en-US" sz="1400" dirty="0">
                <a:effectLst/>
                <a:latin typeface="Times New Roman" panose="02020603050405020304" pitchFamily="18" charset="0"/>
                <a:ea typeface="Times New Roman" panose="02020603050405020304" pitchFamily="18" charset="0"/>
              </a:rPr>
              <a:t>0650r0	QoS Revisited, Nima Namvar</a:t>
            </a:r>
          </a:p>
          <a:p>
            <a:pPr marL="0" marR="0">
              <a:spcBef>
                <a:spcPts val="0"/>
              </a:spcBef>
              <a:spcAft>
                <a:spcPts val="0"/>
              </a:spcAft>
            </a:pPr>
            <a:r>
              <a:rPr lang="en-US" sz="1400" i="1" dirty="0">
                <a:effectLst/>
                <a:latin typeface="Times New Roman" panose="02020603050405020304" pitchFamily="18" charset="0"/>
                <a:ea typeface="Times New Roman" panose="02020603050405020304" pitchFamily="18" charset="0"/>
              </a:rPr>
              <a:t>0679r0	Low Latency QoS based on L4S and NQB, Lili Hervieu	June 5</a:t>
            </a:r>
            <a:r>
              <a:rPr lang="en-US" sz="1400" i="1" baseline="30000" dirty="0">
                <a:effectLst/>
                <a:latin typeface="Times New Roman" panose="02020603050405020304" pitchFamily="18" charset="0"/>
                <a:ea typeface="Times New Roman" panose="02020603050405020304" pitchFamily="18" charset="0"/>
              </a:rPr>
              <a:t>th</a:t>
            </a:r>
            <a:endParaRPr lang="en-US" sz="1400" i="1"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400" dirty="0">
                <a:effectLst/>
                <a:latin typeface="Times New Roman" panose="02020603050405020304" pitchFamily="18" charset="0"/>
                <a:ea typeface="Times New Roman" panose="02020603050405020304" pitchFamily="18" charset="0"/>
              </a:rPr>
              <a:t>0697r0	QoS enhancements for UHR, Dibakar Das</a:t>
            </a:r>
          </a:p>
          <a:p>
            <a:pPr marL="0" marR="0">
              <a:spcBef>
                <a:spcPts val="0"/>
              </a:spcBef>
              <a:spcAft>
                <a:spcPts val="0"/>
              </a:spcAft>
            </a:pPr>
            <a:r>
              <a:rPr lang="en-US" sz="1400" dirty="0">
                <a:latin typeface="Times New Roman" panose="02020603050405020304" pitchFamily="18" charset="0"/>
                <a:ea typeface="Times New Roman" panose="02020603050405020304" pitchFamily="18" charset="0"/>
              </a:rPr>
              <a:t>0581r0	Non-AP initiated </a:t>
            </a:r>
            <a:r>
              <a:rPr lang="en-US" sz="1400" dirty="0" err="1">
                <a:latin typeface="Times New Roman" panose="02020603050405020304" pitchFamily="18" charset="0"/>
                <a:ea typeface="Times New Roman" panose="02020603050405020304" pitchFamily="18" charset="0"/>
              </a:rPr>
              <a:t>TxOP</a:t>
            </a:r>
            <a:r>
              <a:rPr lang="en-US" sz="1400" dirty="0">
                <a:latin typeface="Times New Roman" panose="02020603050405020304" pitchFamily="18" charset="0"/>
                <a:ea typeface="Times New Roman" panose="02020603050405020304" pitchFamily="18" charset="0"/>
              </a:rPr>
              <a:t> sharing, Shawn Kim</a:t>
            </a:r>
            <a:endParaRPr lang="en-US" sz="1400" dirty="0">
              <a:effectLst/>
              <a:latin typeface="Times New Roman" panose="02020603050405020304" pitchFamily="18" charset="0"/>
              <a:ea typeface="Times New Roman" panose="02020603050405020304" pitchFamily="18" charset="0"/>
            </a:endParaRPr>
          </a:p>
          <a:p>
            <a:endParaRPr lang="en-US" sz="1800" dirty="0"/>
          </a:p>
        </p:txBody>
      </p:sp>
      <p:sp>
        <p:nvSpPr>
          <p:cNvPr id="4" name="Slide Number Placeholder 3">
            <a:extLst>
              <a:ext uri="{FF2B5EF4-FFF2-40B4-BE49-F238E27FC236}">
                <a16:creationId xmlns:a16="http://schemas.microsoft.com/office/drawing/2014/main" id="{726AFA98-8616-D4E0-0941-15F9A6FFC524}"/>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34BEB4DB-2F2B-F365-95E8-11C0BC65BDB7}"/>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C420CCEC-177B-FB16-5C21-FE4924A033A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3254193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F9D12-573E-F686-E5C6-E5839FE291F3}"/>
              </a:ext>
            </a:extLst>
          </p:cNvPr>
          <p:cNvSpPr>
            <a:spLocks noGrp="1"/>
          </p:cNvSpPr>
          <p:nvPr>
            <p:ph type="title"/>
          </p:nvPr>
        </p:nvSpPr>
        <p:spPr>
          <a:xfrm>
            <a:off x="685800" y="381000"/>
            <a:ext cx="7770813" cy="1065213"/>
          </a:xfrm>
        </p:spPr>
        <p:txBody>
          <a:bodyPr/>
          <a:lstStyle/>
          <a:p>
            <a:r>
              <a:rPr lang="en-US" dirty="0"/>
              <a:t>Submission’s List</a:t>
            </a:r>
          </a:p>
        </p:txBody>
      </p:sp>
      <p:sp>
        <p:nvSpPr>
          <p:cNvPr id="3" name="Content Placeholder 2">
            <a:extLst>
              <a:ext uri="{FF2B5EF4-FFF2-40B4-BE49-F238E27FC236}">
                <a16:creationId xmlns:a16="http://schemas.microsoft.com/office/drawing/2014/main" id="{85490437-5CEF-4159-816E-F5690EB1A0FF}"/>
              </a:ext>
            </a:extLst>
          </p:cNvPr>
          <p:cNvSpPr>
            <a:spLocks noGrp="1"/>
          </p:cNvSpPr>
          <p:nvPr>
            <p:ph idx="1"/>
          </p:nvPr>
        </p:nvSpPr>
        <p:spPr>
          <a:xfrm>
            <a:off x="609600" y="1143000"/>
            <a:ext cx="8075613" cy="4570413"/>
          </a:xfrm>
        </p:spPr>
        <p:txBody>
          <a:bodyPr/>
          <a:lstStyle/>
          <a:p>
            <a:pPr marL="0" marR="0">
              <a:spcBef>
                <a:spcPts val="0"/>
              </a:spcBef>
              <a:spcAft>
                <a:spcPts val="0"/>
              </a:spcAft>
            </a:pPr>
            <a:r>
              <a:rPr lang="en-GB" sz="1400" dirty="0">
                <a:effectLst/>
                <a:latin typeface="Times New Roman" panose="02020603050405020304" pitchFamily="18" charset="0"/>
                <a:ea typeface="Times New Roman" panose="02020603050405020304" pitchFamily="18" charset="0"/>
              </a:rPr>
              <a:t>0705r0	Non-</a:t>
            </a:r>
            <a:r>
              <a:rPr lang="en-GB" sz="1400" dirty="0" err="1">
                <a:effectLst/>
                <a:latin typeface="Times New Roman" panose="02020603050405020304" pitchFamily="18" charset="0"/>
                <a:ea typeface="Times New Roman" panose="02020603050405020304" pitchFamily="18" charset="0"/>
              </a:rPr>
              <a:t>colocated</a:t>
            </a:r>
            <a:r>
              <a:rPr lang="en-GB" sz="1400" dirty="0">
                <a:effectLst/>
                <a:latin typeface="Times New Roman" panose="02020603050405020304" pitchFamily="18" charset="0"/>
                <a:ea typeface="Times New Roman" panose="02020603050405020304" pitchFamily="18" charset="0"/>
              </a:rPr>
              <a:t> AP MLD framework, Jay Yang</a:t>
            </a:r>
            <a:endParaRPr lang="en-US" sz="14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400" dirty="0">
                <a:effectLst/>
                <a:latin typeface="Times New Roman" panose="02020603050405020304" pitchFamily="18" charset="0"/>
                <a:ea typeface="Times New Roman" panose="02020603050405020304" pitchFamily="18" charset="0"/>
              </a:rPr>
              <a:t>0010r2	Considerations for enabling AP power save – Alfred</a:t>
            </a:r>
            <a:endParaRPr lang="en-US" sz="14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400" dirty="0">
                <a:effectLst/>
                <a:latin typeface="Times New Roman" panose="02020603050405020304" pitchFamily="18" charset="0"/>
                <a:ea typeface="Times New Roman" panose="02020603050405020304" pitchFamily="18" charset="0"/>
              </a:rPr>
              <a:t>0739r0	Follow-up on C-TDMA – Yanjun</a:t>
            </a:r>
            <a:endParaRPr lang="en-US" sz="14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400" dirty="0">
                <a:effectLst/>
                <a:latin typeface="Times New Roman" panose="02020603050405020304" pitchFamily="18" charset="0"/>
                <a:ea typeface="Times New Roman" panose="02020603050405020304" pitchFamily="18" charset="0"/>
              </a:rPr>
              <a:t>0667r0	Revisiting of the rate matching for </a:t>
            </a:r>
            <a:r>
              <a:rPr lang="en-GB" sz="1400" dirty="0" err="1">
                <a:effectLst/>
                <a:latin typeface="Times New Roman" panose="02020603050405020304" pitchFamily="18" charset="0"/>
                <a:ea typeface="Times New Roman" panose="02020603050405020304" pitchFamily="18" charset="0"/>
              </a:rPr>
              <a:t>ldpc</a:t>
            </a:r>
            <a:r>
              <a:rPr lang="en-GB" sz="1400" dirty="0">
                <a:effectLst/>
                <a:latin typeface="Times New Roman" panose="02020603050405020304" pitchFamily="18" charset="0"/>
                <a:ea typeface="Times New Roman" panose="02020603050405020304" pitchFamily="18" charset="0"/>
              </a:rPr>
              <a:t> – Xiaogang Cheng</a:t>
            </a:r>
            <a:endParaRPr lang="en-US" sz="14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400" dirty="0">
                <a:effectLst/>
                <a:latin typeface="Times New Roman" panose="02020603050405020304" pitchFamily="18" charset="0"/>
                <a:ea typeface="Times New Roman" panose="02020603050405020304" pitchFamily="18" charset="0"/>
              </a:rPr>
              <a:t>0711r0	ELA follow-up – Xiaogang Cheng</a:t>
            </a:r>
            <a:endParaRPr lang="en-US" sz="14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400" dirty="0">
                <a:effectLst/>
                <a:latin typeface="Times New Roman" panose="02020603050405020304" pitchFamily="18" charset="0"/>
                <a:ea typeface="Times New Roman" panose="02020603050405020304" pitchFamily="18" charset="0"/>
              </a:rPr>
              <a:t>0725r0	Uplink MU MIMO Precoding Follow-up - Sigurd Schelstraete</a:t>
            </a:r>
            <a:endParaRPr lang="en-US" sz="14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400" dirty="0">
                <a:solidFill>
                  <a:schemeClr val="accent4">
                    <a:lumMod val="60000"/>
                    <a:lumOff val="40000"/>
                  </a:schemeClr>
                </a:solidFill>
                <a:effectLst/>
                <a:latin typeface="Times New Roman" panose="02020603050405020304" pitchFamily="18" charset="0"/>
                <a:ea typeface="Times New Roman" panose="02020603050405020304" pitchFamily="18" charset="0"/>
              </a:rPr>
              <a:t>0767r0	M-AP Coordination Agreement – Arik Klein</a:t>
            </a:r>
            <a:endParaRPr lang="en-US" sz="1400" dirty="0">
              <a:solidFill>
                <a:schemeClr val="accent4">
                  <a:lumMod val="60000"/>
                  <a:lumOff val="40000"/>
                </a:schemeClr>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400" dirty="0">
                <a:effectLst/>
                <a:latin typeface="Times New Roman" panose="02020603050405020304" pitchFamily="18" charset="0"/>
                <a:ea typeface="Times New Roman" panose="02020603050405020304" pitchFamily="18" charset="0"/>
              </a:rPr>
              <a:t>0768r0	Discussion on C-OFDMA operation – </a:t>
            </a:r>
            <a:r>
              <a:rPr lang="en-US" sz="1400" dirty="0" err="1">
                <a:effectLst/>
                <a:latin typeface="Times New Roman" panose="02020603050405020304" pitchFamily="18" charset="0"/>
                <a:ea typeface="Times New Roman" panose="02020603050405020304" pitchFamily="18" charset="0"/>
              </a:rPr>
              <a:t>Jinyoung</a:t>
            </a:r>
            <a:r>
              <a:rPr lang="en-US" sz="1400" dirty="0">
                <a:effectLst/>
                <a:latin typeface="Times New Roman" panose="02020603050405020304" pitchFamily="18" charset="0"/>
                <a:ea typeface="Times New Roman" panose="02020603050405020304" pitchFamily="18" charset="0"/>
              </a:rPr>
              <a:t> Chun</a:t>
            </a:r>
          </a:p>
          <a:p>
            <a:pPr marL="0" marR="0">
              <a:spcBef>
                <a:spcPts val="0"/>
              </a:spcBef>
              <a:spcAft>
                <a:spcPts val="0"/>
              </a:spcAft>
            </a:pPr>
            <a:r>
              <a:rPr lang="en-US" sz="1400" dirty="0">
                <a:effectLst/>
                <a:latin typeface="Times New Roman" panose="02020603050405020304" pitchFamily="18" charset="0"/>
                <a:ea typeface="Times New Roman" panose="02020603050405020304" pitchFamily="18" charset="0"/>
              </a:rPr>
              <a:t>0771r0	Coordinated R-TWT Protection in Multi-BSS, SunHee Baek(LG Electronics)</a:t>
            </a:r>
            <a:endParaRPr lang="en-GB" sz="14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400" dirty="0">
                <a:effectLst/>
                <a:latin typeface="Times New Roman" panose="02020603050405020304" pitchFamily="18" charset="0"/>
                <a:ea typeface="Times New Roman" panose="02020603050405020304" pitchFamily="18" charset="0"/>
              </a:rPr>
              <a:t>0740r0	Dynamic QoS Feedback for UHR - Abdel Karim Ajami</a:t>
            </a:r>
            <a:endParaRPr lang="en-US" sz="14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400" dirty="0">
                <a:effectLst/>
                <a:latin typeface="Times New Roman" panose="02020603050405020304" pitchFamily="18" charset="0"/>
                <a:ea typeface="Times New Roman" panose="02020603050405020304" pitchFamily="18" charset="0"/>
              </a:rPr>
              <a:t>0060r2	Layered QoS and multi-layer transmission follow-up – Ross Yu</a:t>
            </a:r>
          </a:p>
          <a:p>
            <a:pPr marL="0" marR="0">
              <a:spcBef>
                <a:spcPts val="0"/>
              </a:spcBef>
              <a:spcAft>
                <a:spcPts val="0"/>
              </a:spcAft>
            </a:pPr>
            <a:r>
              <a:rPr lang="en-GB" sz="1400" dirty="0">
                <a:effectLst/>
                <a:latin typeface="Times New Roman" panose="02020603050405020304" pitchFamily="18" charset="0"/>
                <a:ea typeface="Times New Roman" panose="02020603050405020304" pitchFamily="18" charset="0"/>
              </a:rPr>
              <a:t>0797r0	Non-primary channel access – Yongho Seok</a:t>
            </a:r>
            <a:endParaRPr lang="en-US" sz="14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400" dirty="0">
                <a:effectLst/>
                <a:latin typeface="Times New Roman" panose="02020603050405020304" pitchFamily="18" charset="0"/>
                <a:ea typeface="Times New Roman" panose="02020603050405020304" pitchFamily="18" charset="0"/>
              </a:rPr>
              <a:t>0798r0	Low latency traffic report – Yongho Seok</a:t>
            </a:r>
            <a:endParaRPr lang="en-US" sz="14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400" dirty="0">
                <a:effectLst/>
                <a:latin typeface="Times New Roman" panose="02020603050405020304" pitchFamily="18" charset="0"/>
                <a:ea typeface="Times New Roman" panose="02020603050405020304" pitchFamily="18" charset="0"/>
              </a:rPr>
              <a:t>0799r0	Low latency out-of-order delivery – Yongho Seok</a:t>
            </a:r>
            <a:endParaRPr lang="en-US" sz="14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400" dirty="0">
                <a:effectLst/>
                <a:latin typeface="Times New Roman" panose="02020603050405020304" pitchFamily="18" charset="0"/>
                <a:ea typeface="Times New Roman" panose="02020603050405020304" pitchFamily="18" charset="0"/>
              </a:rPr>
              <a:t>0776r0	Performance of C-BF and C-SR – Ron Porat</a:t>
            </a:r>
            <a:endParaRPr lang="en-US" sz="14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400" dirty="0">
                <a:effectLst/>
                <a:latin typeface="Times New Roman" panose="02020603050405020304" pitchFamily="18" charset="0"/>
                <a:ea typeface="Times New Roman" panose="02020603050405020304" pitchFamily="18" charset="0"/>
              </a:rPr>
              <a:t>0631r0	Secondary channel usage and secondary 20 MHz channel backoff – Liwen Chu</a:t>
            </a:r>
          </a:p>
          <a:p>
            <a:pPr marL="0" marR="0">
              <a:spcBef>
                <a:spcPts val="0"/>
              </a:spcBef>
              <a:spcAft>
                <a:spcPts val="0"/>
              </a:spcAft>
            </a:pPr>
            <a:r>
              <a:rPr lang="en-US" sz="1400" dirty="0">
                <a:effectLst/>
                <a:latin typeface="Times New Roman" panose="02020603050405020304" pitchFamily="18" charset="0"/>
                <a:ea typeface="Times New Roman" panose="02020603050405020304" pitchFamily="18" charset="0"/>
              </a:rPr>
              <a:t>0632r0	Smooth roaming follow up – Liwen Chu</a:t>
            </a:r>
          </a:p>
          <a:p>
            <a:pPr marL="0" marR="0">
              <a:spcBef>
                <a:spcPts val="0"/>
              </a:spcBef>
              <a:spcAft>
                <a:spcPts val="0"/>
              </a:spcAft>
            </a:pPr>
            <a:r>
              <a:rPr lang="en-US" sz="1400" dirty="0">
                <a:effectLst/>
                <a:latin typeface="Times New Roman" panose="02020603050405020304" pitchFamily="18" charset="0"/>
                <a:ea typeface="Times New Roman" panose="02020603050405020304" pitchFamily="18" charset="0"/>
              </a:rPr>
              <a:t>0815r0	Consideration of Industrial Automation Scenarios – Akira Kishida</a:t>
            </a:r>
          </a:p>
          <a:p>
            <a:pPr marL="0" marR="0">
              <a:spcBef>
                <a:spcPts val="0"/>
              </a:spcBef>
              <a:spcAft>
                <a:spcPts val="0"/>
              </a:spcAft>
            </a:pPr>
            <a:r>
              <a:rPr lang="en-GB" sz="1400" dirty="0">
                <a:effectLst/>
                <a:latin typeface="Times New Roman" panose="02020603050405020304" pitchFamily="18" charset="0"/>
                <a:ea typeface="Times New Roman" panose="02020603050405020304" pitchFamily="18" charset="0"/>
              </a:rPr>
              <a:t>0616r0	Overhead Analysis of Coordinated Spatial Reuse - Kosuke Aio</a:t>
            </a:r>
            <a:endParaRPr lang="en-US" sz="14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400" dirty="0">
                <a:effectLst/>
                <a:latin typeface="Times New Roman" panose="02020603050405020304" pitchFamily="18" charset="0"/>
                <a:ea typeface="Times New Roman" panose="02020603050405020304" pitchFamily="18" charset="0"/>
              </a:rPr>
              <a:t>0668r0	Coordinated Measurement - Kosuke Aio</a:t>
            </a:r>
            <a:endParaRPr lang="en-US" sz="14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400" dirty="0">
                <a:effectLst/>
                <a:latin typeface="Times New Roman" panose="02020603050405020304" pitchFamily="18" charset="0"/>
                <a:ea typeface="Times New Roman" panose="02020603050405020304" pitchFamily="18" charset="0"/>
              </a:rPr>
              <a:t>0816r0	Enhancements for latency sensitive traffic and in-device-coexistence – </a:t>
            </a:r>
            <a:r>
              <a:rPr lang="en-GB" sz="1400" dirty="0" err="1">
                <a:effectLst/>
                <a:latin typeface="Times New Roman" panose="02020603050405020304" pitchFamily="18" charset="0"/>
                <a:ea typeface="Times New Roman" panose="02020603050405020304" pitchFamily="18" charset="0"/>
              </a:rPr>
              <a:t>Shubho</a:t>
            </a:r>
            <a:r>
              <a:rPr lang="en-GB" sz="1400" dirty="0">
                <a:effectLst/>
                <a:latin typeface="Times New Roman" panose="02020603050405020304" pitchFamily="18" charset="0"/>
                <a:ea typeface="Times New Roman" panose="02020603050405020304" pitchFamily="18" charset="0"/>
              </a:rPr>
              <a:t> Adhikari</a:t>
            </a:r>
          </a:p>
          <a:p>
            <a:pPr marL="0" marR="0">
              <a:spcBef>
                <a:spcPts val="0"/>
              </a:spcBef>
              <a:spcAft>
                <a:spcPts val="0"/>
              </a:spcAft>
            </a:pPr>
            <a:r>
              <a:rPr lang="en-US" sz="1400" dirty="0">
                <a:effectLst/>
                <a:latin typeface="Times New Roman" panose="02020603050405020304" pitchFamily="18" charset="0"/>
                <a:ea typeface="Times New Roman" panose="02020603050405020304" pitchFamily="18" charset="0"/>
              </a:rPr>
              <a:t>0839r0	Multi-AP coordination based on </a:t>
            </a:r>
            <a:r>
              <a:rPr lang="en-US" sz="1400" dirty="0" err="1">
                <a:effectLst/>
                <a:latin typeface="Times New Roman" panose="02020603050405020304" pitchFamily="18" charset="0"/>
                <a:ea typeface="Times New Roman" panose="02020603050405020304" pitchFamily="18" charset="0"/>
              </a:rPr>
              <a:t>scma</a:t>
            </a:r>
            <a:r>
              <a:rPr lang="en-US" sz="1400" dirty="0">
                <a:effectLst/>
                <a:latin typeface="Times New Roman" panose="02020603050405020304" pitchFamily="18" charset="0"/>
                <a:ea typeface="Times New Roman" panose="02020603050405020304" pitchFamily="18" charset="0"/>
              </a:rPr>
              <a:t> - Gang </a:t>
            </a:r>
            <a:r>
              <a:rPr lang="en-US" sz="1400" dirty="0" err="1">
                <a:effectLst/>
                <a:latin typeface="Times New Roman" panose="02020603050405020304" pitchFamily="18" charset="0"/>
                <a:ea typeface="Times New Roman" panose="02020603050405020304" pitchFamily="18" charset="0"/>
              </a:rPr>
              <a:t>Xie</a:t>
            </a:r>
            <a:endParaRPr lang="en-US" sz="1400" dirty="0">
              <a:latin typeface="Times New Roman" panose="02020603050405020304" pitchFamily="18" charset="0"/>
              <a:ea typeface="Times New Roman" panose="02020603050405020304" pitchFamily="18" charset="0"/>
            </a:endParaRPr>
          </a:p>
          <a:p>
            <a:pPr marL="0" marR="0">
              <a:spcBef>
                <a:spcPts val="0"/>
              </a:spcBef>
              <a:spcAft>
                <a:spcPts val="0"/>
              </a:spcAft>
            </a:pPr>
            <a:r>
              <a:rPr lang="en-US" sz="1400" dirty="0"/>
              <a:t>0843r0	Considerations on Dynamic Subchannel Operation – Liuming Lu</a:t>
            </a:r>
          </a:p>
          <a:p>
            <a:pPr marL="0" marR="0">
              <a:spcBef>
                <a:spcPts val="0"/>
              </a:spcBef>
              <a:spcAft>
                <a:spcPts val="0"/>
              </a:spcAft>
            </a:pPr>
            <a:r>
              <a:rPr lang="en-US" sz="1400" dirty="0"/>
              <a:t>0854r0	Obtaining OBSS channel Information for Multi-AP operation, </a:t>
            </a:r>
            <a:r>
              <a:rPr lang="en-US" sz="1400" dirty="0" err="1"/>
              <a:t>Jinyoung</a:t>
            </a:r>
            <a:r>
              <a:rPr lang="en-US" sz="1400" dirty="0"/>
              <a:t> Chun</a:t>
            </a:r>
          </a:p>
          <a:p>
            <a:pPr marL="0" marR="0">
              <a:spcBef>
                <a:spcPts val="0"/>
              </a:spcBef>
              <a:spcAft>
                <a:spcPts val="0"/>
              </a:spcAft>
            </a:pPr>
            <a:endParaRPr lang="en-US" sz="1400" dirty="0"/>
          </a:p>
          <a:p>
            <a:pPr marL="0" marR="0">
              <a:spcBef>
                <a:spcPts val="0"/>
              </a:spcBef>
              <a:spcAft>
                <a:spcPts val="0"/>
              </a:spcAft>
            </a:pPr>
            <a:endParaRPr lang="en-US" sz="1400" dirty="0"/>
          </a:p>
          <a:p>
            <a:pPr marL="0" marR="0">
              <a:spcBef>
                <a:spcPts val="0"/>
              </a:spcBef>
              <a:spcAft>
                <a:spcPts val="0"/>
              </a:spcAft>
            </a:pPr>
            <a:endParaRPr lang="en-US" sz="1400" dirty="0"/>
          </a:p>
        </p:txBody>
      </p:sp>
      <p:sp>
        <p:nvSpPr>
          <p:cNvPr id="4" name="Slide Number Placeholder 3">
            <a:extLst>
              <a:ext uri="{FF2B5EF4-FFF2-40B4-BE49-F238E27FC236}">
                <a16:creationId xmlns:a16="http://schemas.microsoft.com/office/drawing/2014/main" id="{726AFA98-8616-D4E0-0941-15F9A6FFC524}"/>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34BEB4DB-2F2B-F365-95E8-11C0BC65BDB7}"/>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C420CCEC-177B-FB16-5C21-FE4924A033A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6094858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953690"/>
            <a:ext cx="7970837" cy="798910"/>
          </a:xfrm>
        </p:spPr>
        <p:txBody>
          <a:bodyPr/>
          <a:lstStyle/>
          <a:p>
            <a:r>
              <a:rPr lang="en-US" sz="2800" dirty="0"/>
              <a:t>Registration for the May IEEE 802 wireless interim session</a:t>
            </a:r>
          </a:p>
        </p:txBody>
      </p:sp>
      <p:sp>
        <p:nvSpPr>
          <p:cNvPr id="3" name="Content Placeholder 2"/>
          <p:cNvSpPr>
            <a:spLocks noGrp="1"/>
          </p:cNvSpPr>
          <p:nvPr>
            <p:ph idx="1"/>
          </p:nvPr>
        </p:nvSpPr>
        <p:spPr>
          <a:xfrm>
            <a:off x="685801" y="2286001"/>
            <a:ext cx="7770813" cy="3427811"/>
          </a:xfrm>
        </p:spPr>
        <p:txBody>
          <a:bodyPr/>
          <a:lstStyle/>
          <a:p>
            <a:pPr>
              <a:buFont typeface="Arial" panose="020B0604020202020204" pitchFamily="34" charset="0"/>
              <a:buChar char="•"/>
            </a:pPr>
            <a:r>
              <a:rPr lang="en-US" sz="1800" dirty="0"/>
              <a:t>This meeting is part of the May IEEE 802 wireless interim session</a:t>
            </a:r>
          </a:p>
          <a:p>
            <a:pPr>
              <a:buFont typeface="Arial" panose="020B0604020202020204" pitchFamily="34" charset="0"/>
              <a:buChar char="•"/>
            </a:pPr>
            <a:endParaRPr lang="en-US" sz="1800" dirty="0"/>
          </a:p>
          <a:p>
            <a:pPr>
              <a:buFont typeface="Arial" panose="020B0604020202020204" pitchFamily="34" charset="0"/>
              <a:buChar char="•"/>
            </a:pPr>
            <a:r>
              <a:rPr lang="en-US" sz="1800" dirty="0"/>
              <a:t>You must pay the registration fee whether attending in-person or remotely</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have not already done so, you can register here: </a:t>
            </a:r>
            <a:r>
              <a:rPr lang="en-US" sz="1800" dirty="0">
                <a:hlinkClick r:id="rId2"/>
              </a:rPr>
              <a:t>https://web.cvent.com/event/c8c74da9-42ef-4650-bbf6-d33d40c6bedc/summary</a:t>
            </a:r>
            <a:endParaRPr lang="en-US" sz="1800" dirty="0"/>
          </a:p>
          <a:p>
            <a:pPr>
              <a:buFont typeface="Arial" panose="020B0604020202020204" pitchFamily="34" charset="0"/>
              <a:buChar char="•"/>
            </a:pPr>
            <a:endParaRPr lang="en-US" sz="1800" dirty="0"/>
          </a:p>
          <a:p>
            <a:pPr>
              <a:buFont typeface="Arial" panose="020B0604020202020204" pitchFamily="34" charset="0"/>
              <a:buChar char="•"/>
            </a:pPr>
            <a:r>
              <a:rPr lang="en-US" sz="1800" dirty="0"/>
              <a:t>If you do not intend to register for this session you must leave this meeting and, if you have logged attendance on IMAT, email the 802.11 chair or vice chairs to have your attendance cancelled</a:t>
            </a:r>
          </a:p>
          <a:p>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31654014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F9D12-573E-F686-E5C6-E5839FE291F3}"/>
              </a:ext>
            </a:extLst>
          </p:cNvPr>
          <p:cNvSpPr>
            <a:spLocks noGrp="1"/>
          </p:cNvSpPr>
          <p:nvPr>
            <p:ph type="title"/>
          </p:nvPr>
        </p:nvSpPr>
        <p:spPr>
          <a:xfrm>
            <a:off x="685800" y="381000"/>
            <a:ext cx="7770813" cy="1065213"/>
          </a:xfrm>
        </p:spPr>
        <p:txBody>
          <a:bodyPr/>
          <a:lstStyle/>
          <a:p>
            <a:r>
              <a:rPr lang="en-US" dirty="0"/>
              <a:t>Submission’s List</a:t>
            </a:r>
          </a:p>
        </p:txBody>
      </p:sp>
      <p:sp>
        <p:nvSpPr>
          <p:cNvPr id="3" name="Content Placeholder 2">
            <a:extLst>
              <a:ext uri="{FF2B5EF4-FFF2-40B4-BE49-F238E27FC236}">
                <a16:creationId xmlns:a16="http://schemas.microsoft.com/office/drawing/2014/main" id="{85490437-5CEF-4159-816E-F5690EB1A0FF}"/>
              </a:ext>
            </a:extLst>
          </p:cNvPr>
          <p:cNvSpPr>
            <a:spLocks noGrp="1"/>
          </p:cNvSpPr>
          <p:nvPr>
            <p:ph idx="1"/>
          </p:nvPr>
        </p:nvSpPr>
        <p:spPr>
          <a:xfrm>
            <a:off x="609600" y="1371600"/>
            <a:ext cx="8075613" cy="4570413"/>
          </a:xfrm>
        </p:spPr>
        <p:txBody>
          <a:bodyPr/>
          <a:lstStyle/>
          <a:p>
            <a:pPr marL="0">
              <a:spcBef>
                <a:spcPts val="0"/>
              </a:spcBef>
              <a:spcAft>
                <a:spcPts val="0"/>
              </a:spcAft>
            </a:pPr>
            <a:r>
              <a:rPr lang="en-US" sz="1400" dirty="0"/>
              <a:t>0860r0	Further thoughts on coordinated TWT – Rubayet Shafin</a:t>
            </a:r>
          </a:p>
          <a:p>
            <a:pPr marL="0" marR="0">
              <a:spcBef>
                <a:spcPts val="0"/>
              </a:spcBef>
              <a:spcAft>
                <a:spcPts val="0"/>
              </a:spcAft>
            </a:pPr>
            <a:r>
              <a:rPr lang="en-GB" sz="1400" dirty="0">
                <a:effectLst/>
                <a:latin typeface="Times New Roman" panose="02020603050405020304" pitchFamily="18" charset="0"/>
                <a:ea typeface="Times New Roman" panose="02020603050405020304" pitchFamily="18" charset="0"/>
              </a:rPr>
              <a:t>0855r0	Null Beam steering based spatial reuse, Xiangxin Gu</a:t>
            </a:r>
            <a:endParaRPr lang="en-US" sz="1400" dirty="0">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1400" dirty="0"/>
          </a:p>
        </p:txBody>
      </p:sp>
      <p:sp>
        <p:nvSpPr>
          <p:cNvPr id="4" name="Slide Number Placeholder 3">
            <a:extLst>
              <a:ext uri="{FF2B5EF4-FFF2-40B4-BE49-F238E27FC236}">
                <a16:creationId xmlns:a16="http://schemas.microsoft.com/office/drawing/2014/main" id="{726AFA98-8616-D4E0-0941-15F9A6FFC524}"/>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34BEB4DB-2F2B-F365-95E8-11C0BC65BDB7}"/>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C420CCEC-177B-FB16-5C21-FE4924A033A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267493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Monday Agenda–PM2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723899" y="17526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US" altLang="en-US" sz="1600" dirty="0"/>
              <a:t>Approval of SG Minutes</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400" dirty="0"/>
              <a:t>0355r0	Enhanced </a:t>
            </a:r>
            <a:r>
              <a:rPr lang="en-GB" sz="1400" dirty="0" err="1"/>
              <a:t>rTWT</a:t>
            </a:r>
            <a:r>
              <a:rPr lang="en-GB" sz="1400" dirty="0"/>
              <a:t> and MAP operation, Hanqing Lou (</a:t>
            </a:r>
            <a:r>
              <a:rPr lang="en-GB" sz="1400" dirty="0" err="1"/>
              <a:t>InterDigital</a:t>
            </a:r>
            <a:r>
              <a:rPr lang="en-GB" sz="1400" dirty="0"/>
              <a:t>) </a:t>
            </a:r>
          </a:p>
          <a:p>
            <a:pPr lvl="1">
              <a:buFont typeface="Arial" panose="020B0604020202020204" pitchFamily="34" charset="0"/>
              <a:buChar char="•"/>
            </a:pPr>
            <a:r>
              <a:rPr lang="en-US" sz="1400" dirty="0">
                <a:effectLst/>
                <a:latin typeface="Times New Roman" panose="02020603050405020304" pitchFamily="18" charset="0"/>
                <a:ea typeface="Times New Roman" panose="02020603050405020304" pitchFamily="18" charset="0"/>
              </a:rPr>
              <a:t>0295r0	Discussion on Multi-AP Coordination, Xiaofei Wang</a:t>
            </a:r>
          </a:p>
          <a:p>
            <a:pPr lvl="1">
              <a:buFont typeface="Arial" panose="020B0604020202020204" pitchFamily="34" charset="0"/>
              <a:buChar char="•"/>
            </a:pPr>
            <a:r>
              <a:rPr lang="en-GB" sz="1400" dirty="0"/>
              <a:t>0325r0	coordinated spatial reuse for UHR, Jason</a:t>
            </a:r>
          </a:p>
          <a:p>
            <a:pPr lvl="1">
              <a:buFont typeface="Arial" panose="020B0604020202020204" pitchFamily="34" charset="0"/>
              <a:buChar char="•"/>
            </a:pPr>
            <a:r>
              <a:rPr lang="en-US" sz="1400" dirty="0">
                <a:solidFill>
                  <a:schemeClr val="tx1"/>
                </a:solidFill>
                <a:effectLst/>
                <a:latin typeface="Times New Roman" panose="02020603050405020304" pitchFamily="18" charset="0"/>
                <a:ea typeface="Times New Roman" panose="02020603050405020304" pitchFamily="18" charset="0"/>
              </a:rPr>
              <a:t>0420r0	Spatial reuse improvements for UHR, Leonardo Lanante</a:t>
            </a:r>
          </a:p>
          <a:p>
            <a:pPr lvl="1">
              <a:buFont typeface="Arial" panose="020B0604020202020204" pitchFamily="34" charset="0"/>
              <a:buChar char="•"/>
            </a:pPr>
            <a:r>
              <a:rPr lang="en-GB" sz="1400" dirty="0">
                <a:solidFill>
                  <a:schemeClr val="tx1"/>
                </a:solidFill>
                <a:effectLst/>
                <a:latin typeface="Times New Roman" panose="02020603050405020304" pitchFamily="18" charset="0"/>
                <a:ea typeface="Times New Roman" panose="02020603050405020304" pitchFamily="18" charset="0"/>
              </a:rPr>
              <a:t>0767r0	M-AP Coordination Agreement – Arik Klein</a:t>
            </a:r>
          </a:p>
          <a:p>
            <a:pPr lvl="1">
              <a:buFont typeface="Arial" panose="020B0604020202020204" pitchFamily="34" charset="0"/>
              <a:buChar char="•"/>
            </a:pPr>
            <a:r>
              <a:rPr lang="en-US" sz="1400">
                <a:effectLst/>
                <a:latin typeface="Times New Roman" panose="02020603050405020304" pitchFamily="18" charset="0"/>
                <a:ea typeface="Times New Roman" panose="02020603050405020304" pitchFamily="18" charset="0"/>
              </a:rPr>
              <a:t>0294r0	Channel Usage Enhancements for P2P in UHR, Rubayet Shafin</a:t>
            </a:r>
            <a:endParaRPr lang="en-GB" sz="1400" dirty="0">
              <a:solidFill>
                <a:schemeClr val="tx1"/>
              </a:solidFill>
              <a:effectLst/>
              <a:latin typeface="Times New Roman" panose="02020603050405020304" pitchFamily="18" charset="0"/>
              <a:ea typeface="Times New Roman" panose="02020603050405020304" pitchFamily="18" charset="0"/>
            </a:endParaRPr>
          </a:p>
          <a:p>
            <a:pPr lvl="1">
              <a:buFont typeface="Arial" panose="020B0604020202020204" pitchFamily="34" charset="0"/>
              <a:buChar char="•"/>
            </a:pPr>
            <a:endParaRPr lang="en-US" sz="1400" dirty="0">
              <a:solidFill>
                <a:schemeClr val="tx1"/>
              </a:solidFill>
              <a:effectLst/>
              <a:latin typeface="Times New Roman" panose="02020603050405020304" pitchFamily="18" charset="0"/>
              <a:ea typeface="Times New Roman" panose="02020603050405020304" pitchFamily="18" charset="0"/>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6122643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FEE8F-154C-439C-B400-69731EF0D36D}"/>
              </a:ext>
            </a:extLst>
          </p:cNvPr>
          <p:cNvSpPr>
            <a:spLocks noGrp="1"/>
          </p:cNvSpPr>
          <p:nvPr>
            <p:ph type="title"/>
          </p:nvPr>
        </p:nvSpPr>
        <p:spPr/>
        <p:txBody>
          <a:bodyPr/>
          <a:lstStyle/>
          <a:p>
            <a:r>
              <a:rPr lang="en-US" dirty="0"/>
              <a:t>Approve SG minutes</a:t>
            </a:r>
          </a:p>
        </p:txBody>
      </p:sp>
      <p:sp>
        <p:nvSpPr>
          <p:cNvPr id="3" name="Content Placeholder 2">
            <a:extLst>
              <a:ext uri="{FF2B5EF4-FFF2-40B4-BE49-F238E27FC236}">
                <a16:creationId xmlns:a16="http://schemas.microsoft.com/office/drawing/2014/main" id="{92AFA901-3E57-4AA0-94EE-C76CCF5EB056}"/>
              </a:ext>
            </a:extLst>
          </p:cNvPr>
          <p:cNvSpPr>
            <a:spLocks noGrp="1"/>
          </p:cNvSpPr>
          <p:nvPr>
            <p:ph idx="1"/>
          </p:nvPr>
        </p:nvSpPr>
        <p:spPr/>
        <p:txBody>
          <a:bodyPr/>
          <a:lstStyle/>
          <a:p>
            <a:r>
              <a:rPr lang="en-US" sz="2000" dirty="0"/>
              <a:t>Move to approve UHR SG minutes listed below:</a:t>
            </a:r>
          </a:p>
          <a:p>
            <a:pPr lvl="1">
              <a:buFont typeface="Arial" panose="020B0604020202020204" pitchFamily="34" charset="0"/>
              <a:buChar char="•"/>
            </a:pPr>
            <a:r>
              <a:rPr lang="en-US" sz="1800" dirty="0"/>
              <a:t>March plenary:</a:t>
            </a:r>
          </a:p>
          <a:p>
            <a:pPr lvl="2">
              <a:buFont typeface="Arial" panose="020B0604020202020204" pitchFamily="34" charset="0"/>
              <a:buChar char="•"/>
            </a:pPr>
            <a:r>
              <a:rPr lang="en-US" u="sng" dirty="0">
                <a:solidFill>
                  <a:srgbClr val="0000FF"/>
                </a:solidFill>
                <a:latin typeface="Times New Roman" panose="02020603050405020304" pitchFamily="18" charset="0"/>
                <a:ea typeface="Times New Roman" panose="02020603050405020304" pitchFamily="18" charset="0"/>
              </a:rPr>
              <a:t>https://mentor.ieee.org/802.11/dcn/23/11-23-0409-00-0uhr-uhr-sg-march-2023-meeting-minutes.docx</a:t>
            </a:r>
          </a:p>
          <a:p>
            <a:pPr lvl="1">
              <a:buFont typeface="Arial" panose="020B0604020202020204" pitchFamily="34" charset="0"/>
              <a:buChar char="•"/>
            </a:pPr>
            <a:r>
              <a:rPr lang="en-US" dirty="0"/>
              <a:t>Teleconferences March April:</a:t>
            </a:r>
          </a:p>
          <a:p>
            <a:pPr lvl="2">
              <a:buFont typeface="Arial" panose="020B0604020202020204" pitchFamily="34" charset="0"/>
              <a:buChar char="•"/>
            </a:pPr>
            <a:r>
              <a:rPr lang="en-US" u="sng" dirty="0">
                <a:solidFill>
                  <a:srgbClr val="0000FF"/>
                </a:solidFill>
                <a:latin typeface="Times New Roman" panose="02020603050405020304" pitchFamily="18" charset="0"/>
                <a:ea typeface="Times New Roman" panose="02020603050405020304" pitchFamily="18" charset="0"/>
              </a:rPr>
              <a:t>https://mentor.ieee.org/802.11/dcn/23/11-23-0532-02-0uhr-uhr-sg-mar-apr-2023-telecon-minutes.docx</a:t>
            </a:r>
          </a:p>
          <a:p>
            <a:pPr marL="457200" lvl="1" indent="0"/>
            <a:endParaRPr lang="en-US" sz="1800" dirty="0"/>
          </a:p>
          <a:p>
            <a:r>
              <a:rPr lang="en-US" sz="1800" dirty="0"/>
              <a:t>Move: Ross Jian Yu			Second:	Allan Jones</a:t>
            </a:r>
          </a:p>
          <a:p>
            <a:r>
              <a:rPr lang="en-US" sz="1800" dirty="0"/>
              <a:t>Discussion: </a:t>
            </a:r>
          </a:p>
          <a:p>
            <a:pPr marL="0" indent="0"/>
            <a:r>
              <a:rPr lang="en-US" sz="1800" dirty="0"/>
              <a:t>Result:</a:t>
            </a:r>
            <a:endParaRPr lang="en-US" sz="1800" dirty="0">
              <a:highlight>
                <a:srgbClr val="00FF00"/>
              </a:highlight>
            </a:endParaRPr>
          </a:p>
          <a:p>
            <a:endParaRPr lang="en-US" dirty="0"/>
          </a:p>
        </p:txBody>
      </p:sp>
      <p:sp>
        <p:nvSpPr>
          <p:cNvPr id="4" name="Slide Number Placeholder 3">
            <a:extLst>
              <a:ext uri="{FF2B5EF4-FFF2-40B4-BE49-F238E27FC236}">
                <a16:creationId xmlns:a16="http://schemas.microsoft.com/office/drawing/2014/main" id="{90A399C9-8586-4613-9982-CD75DC26E2DC}"/>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2EE7F400-5FAD-40B8-AFDE-D07E1EDE3235}"/>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67D03364-895A-4686-96B3-8E484A20B9AC}"/>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1608570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Wednesday Agenda–AM1</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2787"/>
            <a:ext cx="7924800" cy="4113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400" dirty="0">
                <a:effectLst/>
                <a:latin typeface="Times New Roman" panose="02020603050405020304" pitchFamily="18" charset="0"/>
                <a:ea typeface="Times New Roman" panose="02020603050405020304" pitchFamily="18" charset="0"/>
              </a:rPr>
              <a:t>0231r0	thoughts on seamless roaming under non collocated ap </a:t>
            </a:r>
            <a:r>
              <a:rPr lang="en-US" sz="1400" dirty="0" err="1">
                <a:effectLst/>
                <a:latin typeface="Times New Roman" panose="02020603050405020304" pitchFamily="18" charset="0"/>
                <a:ea typeface="Times New Roman" panose="02020603050405020304" pitchFamily="18" charset="0"/>
              </a:rPr>
              <a:t>mld</a:t>
            </a:r>
            <a:r>
              <a:rPr lang="en-US" sz="1400" dirty="0">
                <a:effectLst/>
                <a:latin typeface="Times New Roman" panose="02020603050405020304" pitchFamily="18" charset="0"/>
                <a:ea typeface="Times New Roman" panose="02020603050405020304" pitchFamily="18" charset="0"/>
              </a:rPr>
              <a:t> architecture, </a:t>
            </a:r>
            <a:r>
              <a:rPr lang="en-US" sz="1400" dirty="0" err="1">
                <a:effectLst/>
                <a:latin typeface="Times New Roman" panose="02020603050405020304" pitchFamily="18" charset="0"/>
                <a:ea typeface="Times New Roman" panose="02020603050405020304" pitchFamily="18" charset="0"/>
              </a:rPr>
              <a:t>Guogang</a:t>
            </a:r>
            <a:r>
              <a:rPr lang="en-US" sz="1400" dirty="0">
                <a:effectLst/>
                <a:latin typeface="Times New Roman" panose="02020603050405020304" pitchFamily="18" charset="0"/>
                <a:ea typeface="Times New Roman" panose="02020603050405020304" pitchFamily="18" charset="0"/>
              </a:rPr>
              <a:t> Huang</a:t>
            </a:r>
          </a:p>
          <a:p>
            <a:pPr lvl="1">
              <a:buFont typeface="Arial" panose="020B0604020202020204" pitchFamily="34" charset="0"/>
              <a:buChar char="•"/>
            </a:pPr>
            <a:r>
              <a:rPr lang="en-US" sz="1400" i="1" dirty="0">
                <a:effectLst/>
                <a:latin typeface="Times New Roman" panose="02020603050405020304" pitchFamily="18" charset="0"/>
                <a:ea typeface="Times New Roman" panose="02020603050405020304" pitchFamily="18" charset="0"/>
              </a:rPr>
              <a:t>0322r0	Improve roaming between MLDs, Po-Kai Huang</a:t>
            </a:r>
          </a:p>
          <a:p>
            <a:pPr lvl="1">
              <a:buFont typeface="Arial" panose="020B0604020202020204" pitchFamily="34" charset="0"/>
              <a:buChar char="•"/>
            </a:pPr>
            <a:r>
              <a:rPr lang="en-US" sz="1400" dirty="0">
                <a:effectLst/>
                <a:latin typeface="Times New Roman" panose="02020603050405020304" pitchFamily="18" charset="0"/>
                <a:ea typeface="Times New Roman" panose="02020603050405020304" pitchFamily="18" charset="0"/>
              </a:rPr>
              <a:t>0324r0	Roaming Requirements, Brian Hart</a:t>
            </a:r>
          </a:p>
          <a:p>
            <a:pPr lvl="1">
              <a:buFont typeface="Arial" panose="020B0604020202020204" pitchFamily="34" charset="0"/>
              <a:buChar char="•"/>
            </a:pPr>
            <a:r>
              <a:rPr lang="en-GB" sz="1400" dirty="0">
                <a:effectLst/>
                <a:latin typeface="Times New Roman" panose="02020603050405020304" pitchFamily="18" charset="0"/>
                <a:ea typeface="Times New Roman" panose="02020603050405020304" pitchFamily="18" charset="0"/>
              </a:rPr>
              <a:t>0705r0	Non-</a:t>
            </a:r>
            <a:r>
              <a:rPr lang="en-GB" sz="1400" dirty="0" err="1">
                <a:effectLst/>
                <a:latin typeface="Times New Roman" panose="02020603050405020304" pitchFamily="18" charset="0"/>
                <a:ea typeface="Times New Roman" panose="02020603050405020304" pitchFamily="18" charset="0"/>
              </a:rPr>
              <a:t>colocated</a:t>
            </a:r>
            <a:r>
              <a:rPr lang="en-GB" sz="1400" dirty="0">
                <a:effectLst/>
                <a:latin typeface="Times New Roman" panose="02020603050405020304" pitchFamily="18" charset="0"/>
                <a:ea typeface="Times New Roman" panose="02020603050405020304" pitchFamily="18" charset="0"/>
              </a:rPr>
              <a:t> AP MLD framework, Jay Yang</a:t>
            </a:r>
            <a:endParaRPr lang="en-US" sz="1400" dirty="0">
              <a:effectLst/>
              <a:latin typeface="Times New Roman" panose="02020603050405020304" pitchFamily="18" charset="0"/>
              <a:ea typeface="Times New Roman" panose="02020603050405020304" pitchFamily="18" charset="0"/>
            </a:endParaRPr>
          </a:p>
          <a:p>
            <a:pPr lvl="1">
              <a:buFont typeface="Arial" panose="020B0604020202020204" pitchFamily="34" charset="0"/>
              <a:buChar char="•"/>
            </a:pPr>
            <a:r>
              <a:rPr lang="en-US" sz="1400" i="1" dirty="0">
                <a:effectLst/>
                <a:latin typeface="Times New Roman" panose="02020603050405020304" pitchFamily="18" charset="0"/>
                <a:ea typeface="Times New Roman" panose="02020603050405020304" pitchFamily="18" charset="0"/>
              </a:rPr>
              <a:t>0632r0	Smooth roaming follow up – Liwen Chu</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Thursday Agenda–AM2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2787"/>
            <a:ext cx="7770813" cy="4113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400" dirty="0">
                <a:effectLst/>
                <a:latin typeface="Times New Roman" panose="02020603050405020304" pitchFamily="18" charset="0"/>
                <a:ea typeface="Times New Roman" panose="02020603050405020304" pitchFamily="18" charset="0"/>
              </a:rPr>
              <a:t>0262r0	Reducing Link Adaptation Convergence Time, Shimi Shilo</a:t>
            </a:r>
          </a:p>
          <a:p>
            <a:pPr lvl="1">
              <a:buFont typeface="Arial" panose="020B0604020202020204" pitchFamily="34" charset="0"/>
              <a:buChar char="•"/>
            </a:pPr>
            <a:r>
              <a:rPr lang="en-US" sz="1400" dirty="0">
                <a:effectLst/>
                <a:latin typeface="Times New Roman" panose="02020603050405020304" pitchFamily="18" charset="0"/>
                <a:ea typeface="Times New Roman" panose="02020603050405020304" pitchFamily="18" charset="0"/>
              </a:rPr>
              <a:t>0473r0	Discussions on CSI Feedback Reduction in UHR, Zinan Lin (</a:t>
            </a:r>
            <a:r>
              <a:rPr lang="en-US" sz="1400" dirty="0" err="1">
                <a:effectLst/>
                <a:latin typeface="Times New Roman" panose="02020603050405020304" pitchFamily="18" charset="0"/>
                <a:ea typeface="Times New Roman" panose="02020603050405020304" pitchFamily="18" charset="0"/>
              </a:rPr>
              <a:t>InterDigital</a:t>
            </a:r>
            <a:r>
              <a:rPr lang="en-US" sz="1400" dirty="0">
                <a:effectLst/>
                <a:latin typeface="Times New Roman" panose="02020603050405020304" pitchFamily="18" charset="0"/>
                <a:ea typeface="Times New Roman" panose="02020603050405020304" pitchFamily="18" charset="0"/>
              </a:rPr>
              <a:t>)</a:t>
            </a:r>
          </a:p>
          <a:p>
            <a:pPr lvl="1">
              <a:buFont typeface="Arial" panose="020B0604020202020204" pitchFamily="34" charset="0"/>
              <a:buChar char="•"/>
            </a:pPr>
            <a:r>
              <a:rPr lang="en-GB" sz="1400" dirty="0">
                <a:effectLst/>
                <a:latin typeface="Times New Roman" panose="02020603050405020304" pitchFamily="18" charset="0"/>
                <a:ea typeface="Times New Roman" panose="02020603050405020304" pitchFamily="18" charset="0"/>
              </a:rPr>
              <a:t>0667r0	Revisiting of the rate matching for </a:t>
            </a:r>
            <a:r>
              <a:rPr lang="en-GB" sz="1400" dirty="0" err="1">
                <a:effectLst/>
                <a:latin typeface="Times New Roman" panose="02020603050405020304" pitchFamily="18" charset="0"/>
                <a:ea typeface="Times New Roman" panose="02020603050405020304" pitchFamily="18" charset="0"/>
              </a:rPr>
              <a:t>ldpc</a:t>
            </a:r>
            <a:r>
              <a:rPr lang="en-GB" sz="1400" dirty="0">
                <a:effectLst/>
                <a:latin typeface="Times New Roman" panose="02020603050405020304" pitchFamily="18" charset="0"/>
                <a:ea typeface="Times New Roman" panose="02020603050405020304" pitchFamily="18" charset="0"/>
              </a:rPr>
              <a:t> – Xiaogang Cheng</a:t>
            </a:r>
            <a:endParaRPr lang="en-US" sz="1400" dirty="0">
              <a:latin typeface="Times New Roman" panose="02020603050405020304" pitchFamily="18" charset="0"/>
              <a:ea typeface="Times New Roman" panose="02020603050405020304" pitchFamily="18" charset="0"/>
            </a:endParaRPr>
          </a:p>
          <a:p>
            <a:pPr lvl="1">
              <a:buFont typeface="Arial" panose="020B0604020202020204" pitchFamily="34" charset="0"/>
              <a:buChar char="•"/>
            </a:pPr>
            <a:r>
              <a:rPr lang="en-GB" sz="1400" dirty="0">
                <a:effectLst/>
                <a:latin typeface="Times New Roman" panose="02020603050405020304" pitchFamily="18" charset="0"/>
                <a:ea typeface="Times New Roman" panose="02020603050405020304" pitchFamily="18" charset="0"/>
              </a:rPr>
              <a:t>0711r0	ELA follow-up – Xiaogang Cheng</a:t>
            </a:r>
            <a:endParaRPr lang="en-US" sz="1400" dirty="0">
              <a:latin typeface="Times New Roman" panose="02020603050405020304" pitchFamily="18" charset="0"/>
              <a:ea typeface="Times New Roman" panose="02020603050405020304" pitchFamily="18" charset="0"/>
            </a:endParaRPr>
          </a:p>
          <a:p>
            <a:pPr lvl="1">
              <a:buFont typeface="Arial" panose="020B0604020202020204" pitchFamily="34" charset="0"/>
              <a:buChar char="•"/>
            </a:pPr>
            <a:r>
              <a:rPr lang="en-GB" sz="1400" dirty="0">
                <a:effectLst/>
                <a:latin typeface="Times New Roman" panose="02020603050405020304" pitchFamily="18" charset="0"/>
                <a:ea typeface="Times New Roman" panose="02020603050405020304" pitchFamily="18" charset="0"/>
              </a:rPr>
              <a:t>0725r0	Uplink MU MIMO Precoding Follow-up - Sigurd Schelstraete</a:t>
            </a:r>
          </a:p>
          <a:p>
            <a:pPr lvl="1">
              <a:buFont typeface="Arial" panose="020B0604020202020204" pitchFamily="34" charset="0"/>
              <a:buChar char="•"/>
            </a:pPr>
            <a:r>
              <a:rPr lang="en-US" sz="1400" dirty="0">
                <a:effectLst/>
                <a:latin typeface="Times New Roman" panose="02020603050405020304" pitchFamily="18" charset="0"/>
                <a:ea typeface="Times New Roman" panose="02020603050405020304" pitchFamily="18" charset="0"/>
              </a:rPr>
              <a:t>0060r2	Layered QoS and multi-layer transmission follow-up – Ross Yu</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40387034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288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Submissions</a:t>
            </a:r>
          </a:p>
          <a:p>
            <a:pPr lvl="1">
              <a:buFont typeface="Arial" panose="020B0604020202020204" pitchFamily="34" charset="0"/>
              <a:buChar char="•"/>
            </a:pPr>
            <a:r>
              <a:rPr lang="en-GB" sz="1400" dirty="0"/>
              <a:t>0378r0	Enhanced Scheduling Method for Low Latency Traffic, </a:t>
            </a:r>
            <a:r>
              <a:rPr lang="en-GB" sz="1400" dirty="0" err="1"/>
              <a:t>Serhat</a:t>
            </a:r>
            <a:r>
              <a:rPr lang="en-GB" sz="1400" dirty="0"/>
              <a:t> </a:t>
            </a:r>
            <a:r>
              <a:rPr lang="en-GB" sz="1400" dirty="0" err="1"/>
              <a:t>Erkucuk</a:t>
            </a:r>
            <a:endParaRPr lang="en-GB" sz="1400" dirty="0"/>
          </a:p>
          <a:p>
            <a:pPr lvl="1">
              <a:buFont typeface="Arial" panose="020B0604020202020204" pitchFamily="34" charset="0"/>
              <a:buChar char="•"/>
            </a:pPr>
            <a:r>
              <a:rPr lang="en-GB" sz="1400" dirty="0"/>
              <a:t>0381r0	Enhancements to Channel Access for UHR, </a:t>
            </a:r>
            <a:r>
              <a:rPr lang="en-GB" sz="1400" dirty="0" err="1"/>
              <a:t>Maulik</a:t>
            </a:r>
            <a:r>
              <a:rPr lang="en-GB" sz="1400" dirty="0"/>
              <a:t> Vaidya</a:t>
            </a:r>
          </a:p>
          <a:p>
            <a:pPr lvl="1">
              <a:buFont typeface="Arial" panose="020B0604020202020204" pitchFamily="34" charset="0"/>
              <a:buChar char="•"/>
            </a:pPr>
            <a:r>
              <a:rPr lang="en-GB" sz="1400" dirty="0"/>
              <a:t>0389r0	Consideration on EDCA operation for low latency traffic delivery, Liuming Lu</a:t>
            </a:r>
          </a:p>
          <a:p>
            <a:pPr lvl="1">
              <a:buFont typeface="Arial" panose="020B0604020202020204" pitchFamily="34" charset="0"/>
              <a:buChar char="•"/>
            </a:pPr>
            <a:r>
              <a:rPr lang="en-US" sz="1400" dirty="0">
                <a:effectLst/>
                <a:latin typeface="Times New Roman" panose="02020603050405020304" pitchFamily="18" charset="0"/>
                <a:ea typeface="Times New Roman" panose="02020603050405020304" pitchFamily="18" charset="0"/>
              </a:rPr>
              <a:t>0650r0	QoS Revisited, Nima Namvar</a:t>
            </a:r>
          </a:p>
          <a:p>
            <a:pPr lvl="1">
              <a:buFont typeface="Arial" panose="020B0604020202020204" pitchFamily="34" charset="0"/>
              <a:buChar char="•"/>
            </a:pPr>
            <a:r>
              <a:rPr lang="en-GB" sz="1400" dirty="0">
                <a:effectLst/>
                <a:latin typeface="Times New Roman" panose="02020603050405020304" pitchFamily="18" charset="0"/>
                <a:ea typeface="Times New Roman" panose="02020603050405020304" pitchFamily="18" charset="0"/>
              </a:rPr>
              <a:t>0740r0	Dynamic QoS Feedback for UHR - Abdel Karim Ajami</a:t>
            </a:r>
            <a:endParaRPr lang="en-US" sz="1400" dirty="0">
              <a:effectLst/>
              <a:latin typeface="Times New Roman" panose="02020603050405020304" pitchFamily="18" charset="0"/>
              <a:ea typeface="Times New Roman" panose="02020603050405020304" pitchFamily="18" charset="0"/>
            </a:endParaRPr>
          </a:p>
          <a:p>
            <a:pPr lvl="0">
              <a:buFont typeface="Arial" panose="020B0604020202020204" pitchFamily="34" charset="0"/>
              <a:buChar char="•"/>
            </a:pPr>
            <a:r>
              <a:rPr lang="en-US" sz="1600" dirty="0"/>
              <a:t>Goals for July 2023</a:t>
            </a:r>
          </a:p>
          <a:p>
            <a:pPr lvl="0">
              <a:buFont typeface="Arial" panose="020B0604020202020204" pitchFamily="34" charset="0"/>
              <a:buChar char="•"/>
            </a:pPr>
            <a:r>
              <a:rPr lang="en-US" sz="1600" dirty="0">
                <a:solidFill>
                  <a:schemeClr val="tx1"/>
                </a:solidFill>
              </a:rPr>
              <a:t>Teleconference Plan</a:t>
            </a: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25930-4A26-7ACF-94B6-2BA9E7A38965}"/>
              </a:ext>
            </a:extLst>
          </p:cNvPr>
          <p:cNvSpPr>
            <a:spLocks noGrp="1"/>
          </p:cNvSpPr>
          <p:nvPr>
            <p:ph type="title"/>
          </p:nvPr>
        </p:nvSpPr>
        <p:spPr/>
        <p:txBody>
          <a:bodyPr/>
          <a:lstStyle/>
          <a:p>
            <a:r>
              <a:rPr lang="en-US" dirty="0"/>
              <a:t>Goals for July</a:t>
            </a:r>
          </a:p>
        </p:txBody>
      </p:sp>
      <p:sp>
        <p:nvSpPr>
          <p:cNvPr id="3" name="Content Placeholder 2">
            <a:extLst>
              <a:ext uri="{FF2B5EF4-FFF2-40B4-BE49-F238E27FC236}">
                <a16:creationId xmlns:a16="http://schemas.microsoft.com/office/drawing/2014/main" id="{09B8FA04-9EFC-D24E-8CD3-A3526BE06FC6}"/>
              </a:ext>
            </a:extLst>
          </p:cNvPr>
          <p:cNvSpPr>
            <a:spLocks noGrp="1"/>
          </p:cNvSpPr>
          <p:nvPr>
            <p:ph idx="1"/>
          </p:nvPr>
        </p:nvSpPr>
        <p:spPr/>
        <p:txBody>
          <a:bodyPr/>
          <a:lstStyle/>
          <a:p>
            <a:r>
              <a:rPr lang="en-US" sz="2000" dirty="0"/>
              <a:t>Technical submissions and discussion on the different PAR KPIs</a:t>
            </a:r>
          </a:p>
        </p:txBody>
      </p:sp>
      <p:sp>
        <p:nvSpPr>
          <p:cNvPr id="4" name="Slide Number Placeholder 3">
            <a:extLst>
              <a:ext uri="{FF2B5EF4-FFF2-40B4-BE49-F238E27FC236}">
                <a16:creationId xmlns:a16="http://schemas.microsoft.com/office/drawing/2014/main" id="{0BE9DCEC-E15B-5FE4-C123-7CF7C396C527}"/>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75C72747-4B50-125C-5F82-DD6D8F74E52E}"/>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B6B7E864-66F6-C426-B063-6C7FB75AE52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502894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C93B02-AB0D-9258-D4E6-E9800DF543B6}"/>
              </a:ext>
            </a:extLst>
          </p:cNvPr>
          <p:cNvSpPr>
            <a:spLocks noGrp="1"/>
          </p:cNvSpPr>
          <p:nvPr>
            <p:ph type="title"/>
          </p:nvPr>
        </p:nvSpPr>
        <p:spPr/>
        <p:txBody>
          <a:bodyPr/>
          <a:lstStyle/>
          <a:p>
            <a:r>
              <a:rPr lang="en-US" dirty="0"/>
              <a:t>Teleconferences plan</a:t>
            </a:r>
          </a:p>
        </p:txBody>
      </p:sp>
      <p:sp>
        <p:nvSpPr>
          <p:cNvPr id="3" name="Content Placeholder 2">
            <a:extLst>
              <a:ext uri="{FF2B5EF4-FFF2-40B4-BE49-F238E27FC236}">
                <a16:creationId xmlns:a16="http://schemas.microsoft.com/office/drawing/2014/main" id="{9F9311CF-63D2-BF65-4E05-92889D49049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800" dirty="0"/>
              <a:t>May 22</a:t>
            </a:r>
            <a:r>
              <a:rPr lang="en-US" sz="1800" baseline="30000" dirty="0"/>
              <a:t>nd</a:t>
            </a:r>
            <a:r>
              <a:rPr lang="en-US" sz="1800" dirty="0"/>
              <a:t> 10am-12pm</a:t>
            </a:r>
          </a:p>
          <a:p>
            <a:pPr>
              <a:buFont typeface="Arial" panose="020B0604020202020204" pitchFamily="34" charset="0"/>
              <a:buChar char="•"/>
            </a:pPr>
            <a:r>
              <a:rPr lang="en-US" sz="1800"/>
              <a:t>June </a:t>
            </a:r>
            <a:r>
              <a:rPr lang="en-US" sz="1800" dirty="0"/>
              <a:t>5</a:t>
            </a:r>
            <a:r>
              <a:rPr lang="en-US" sz="1800" baseline="30000" dirty="0"/>
              <a:t>th</a:t>
            </a:r>
            <a:r>
              <a:rPr lang="en-US" sz="1800" dirty="0"/>
              <a:t> 10am-12pm</a:t>
            </a:r>
          </a:p>
          <a:p>
            <a:pPr>
              <a:buFont typeface="Arial" panose="020B0604020202020204" pitchFamily="34" charset="0"/>
              <a:buChar char="•"/>
            </a:pPr>
            <a:r>
              <a:rPr lang="en-US" sz="1800" dirty="0"/>
              <a:t>June 12</a:t>
            </a:r>
            <a:r>
              <a:rPr lang="en-US" sz="1800" baseline="30000" dirty="0"/>
              <a:t>th</a:t>
            </a:r>
            <a:r>
              <a:rPr lang="en-US" sz="1800" dirty="0"/>
              <a:t> 10am-12pm</a:t>
            </a:r>
          </a:p>
          <a:p>
            <a:pPr>
              <a:buFont typeface="Arial" panose="020B0604020202020204" pitchFamily="34" charset="0"/>
              <a:buChar char="•"/>
            </a:pPr>
            <a:r>
              <a:rPr lang="en-US" sz="1800" dirty="0"/>
              <a:t>June 19</a:t>
            </a:r>
            <a:r>
              <a:rPr lang="en-US" sz="1800" baseline="30000" dirty="0"/>
              <a:t>th</a:t>
            </a:r>
            <a:r>
              <a:rPr lang="en-US" sz="1800" dirty="0"/>
              <a:t> 10am-12pm</a:t>
            </a:r>
          </a:p>
          <a:p>
            <a:pPr>
              <a:buFont typeface="Arial" panose="020B0604020202020204" pitchFamily="34" charset="0"/>
              <a:buChar char="•"/>
            </a:pPr>
            <a:r>
              <a:rPr lang="en-US" sz="1800" dirty="0"/>
              <a:t>June 26</a:t>
            </a:r>
            <a:r>
              <a:rPr lang="en-US" sz="1800" baseline="30000" dirty="0"/>
              <a:t>th</a:t>
            </a:r>
            <a:r>
              <a:rPr lang="en-US" sz="1800" dirty="0"/>
              <a:t> 10am-12pm</a:t>
            </a:r>
          </a:p>
        </p:txBody>
      </p:sp>
      <p:sp>
        <p:nvSpPr>
          <p:cNvPr id="4" name="Slide Number Placeholder 3">
            <a:extLst>
              <a:ext uri="{FF2B5EF4-FFF2-40B4-BE49-F238E27FC236}">
                <a16:creationId xmlns:a16="http://schemas.microsoft.com/office/drawing/2014/main" id="{84FECB9F-2C92-1D59-DA18-02C1B9708E8F}"/>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F6265523-0B1D-42D2-AD6C-03FFD5D8777A}"/>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A65C035F-5EE6-8B7B-8CF3-275B01D8EB6C}"/>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039307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May 2023</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“UHR”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“UHR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US" sz="1200" dirty="0"/>
              <a:t>ross.yujian@huawei.com</a:t>
            </a:r>
          </a:p>
          <a:p>
            <a:pPr marL="800100" lvl="1">
              <a:buFont typeface="Arial" panose="020B0604020202020204" pitchFamily="34" charset="0"/>
              <a:buChar char="•"/>
            </a:pPr>
            <a:r>
              <a:rPr lang="en-US" sz="1200" dirty="0"/>
              <a:t>Laurent.cariou@intel.com</a:t>
            </a:r>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extLst>
      <p:ext uri="{BB962C8B-B14F-4D97-AF65-F5344CB8AC3E}">
        <p14:creationId xmlns:p14="http://schemas.microsoft.com/office/powerpoint/2010/main" val="4277600907"/>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Template>
  <TotalTime>115803</TotalTime>
  <Words>2962</Words>
  <Application>Microsoft Office PowerPoint</Application>
  <PresentationFormat>On-screen Show (4:3)</PresentationFormat>
  <Paragraphs>367</Paragraphs>
  <Slides>27</Slides>
  <Notes>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4" baseType="lpstr">
      <vt:lpstr>Arial</vt:lpstr>
      <vt:lpstr>Calibri</vt:lpstr>
      <vt:lpstr>Monotype Sorts</vt:lpstr>
      <vt:lpstr>Times New Roman</vt:lpstr>
      <vt:lpstr>Wingdings</vt:lpstr>
      <vt:lpstr>Office Theme</vt:lpstr>
      <vt:lpstr>Document</vt:lpstr>
      <vt:lpstr>UHR Study Group May 2023 Meeting Agenda</vt:lpstr>
      <vt:lpstr>Registration for the May IEEE 802 wireless interim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UHR SG Agenda</vt:lpstr>
      <vt:lpstr>UHR SG Schedule</vt:lpstr>
      <vt:lpstr>Submission’s List</vt:lpstr>
      <vt:lpstr>Submission’s List</vt:lpstr>
      <vt:lpstr>Submission’s List</vt:lpstr>
      <vt:lpstr>Monday Agenda–PM2</vt:lpstr>
      <vt:lpstr>Approve SG minutes</vt:lpstr>
      <vt:lpstr>Wednesday Agenda–AM1</vt:lpstr>
      <vt:lpstr>Thursday Agenda–AM2</vt:lpstr>
      <vt:lpstr>Thursday Agenda-PM2</vt:lpstr>
      <vt:lpstr>Goals for July</vt:lpstr>
      <vt:lpstr>Teleconferences plan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laurent.cariou@intel.com</dc:creator>
  <cp:lastModifiedBy>Cariou, Laurent</cp:lastModifiedBy>
  <cp:revision>1431</cp:revision>
  <cp:lastPrinted>1601-01-01T00:00:00Z</cp:lastPrinted>
  <dcterms:created xsi:type="dcterms:W3CDTF">2017-01-26T15:28:16Z</dcterms:created>
  <dcterms:modified xsi:type="dcterms:W3CDTF">2023-05-16T15:58:11Z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