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530" r:id="rId3"/>
    <p:sldId id="580" r:id="rId4"/>
    <p:sldId id="618" r:id="rId5"/>
    <p:sldId id="1031" r:id="rId6"/>
    <p:sldId id="615" r:id="rId7"/>
    <p:sldId id="1039" r:id="rId8"/>
    <p:sldId id="543" r:id="rId9"/>
    <p:sldId id="542" r:id="rId10"/>
    <p:sldId id="1040" r:id="rId11"/>
    <p:sldId id="673" r:id="rId12"/>
    <p:sldId id="671" r:id="rId13"/>
    <p:sldId id="683" r:id="rId14"/>
    <p:sldId id="646" r:id="rId15"/>
    <p:sldId id="1032" r:id="rId16"/>
    <p:sldId id="1033" r:id="rId17"/>
    <p:sldId id="630" r:id="rId18"/>
    <p:sldId id="640" r:id="rId19"/>
    <p:sldId id="649" r:id="rId20"/>
    <p:sldId id="1034" r:id="rId21"/>
    <p:sldId id="679" r:id="rId22"/>
    <p:sldId id="678" r:id="rId23"/>
    <p:sldId id="1038" r:id="rId24"/>
    <p:sldId id="633" r:id="rId25"/>
    <p:sldId id="669" r:id="rId26"/>
    <p:sldId id="1035" r:id="rId27"/>
    <p:sldId id="634" r:id="rId28"/>
    <p:sldId id="1036" r:id="rId29"/>
    <p:sldId id="1037" r:id="rId3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001" autoAdjust="0"/>
    <p:restoredTop sz="95267" autoAdjust="0"/>
  </p:normalViewPr>
  <p:slideViewPr>
    <p:cSldViewPr>
      <p:cViewPr varScale="1">
        <p:scale>
          <a:sx n="80" d="100"/>
          <a:sy n="80" d="100"/>
        </p:scale>
        <p:origin x="120" y="32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379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-5544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802.11-23/0586r0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802.11-23/0586r0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802.11-23/0586r0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802.11-23/0586r0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802.11-23/0586r0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793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802.11-23/0586r0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0192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802.11-23/0586r0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802.11-23/0586r0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469-01-00bb-tgbb-march-meeting-minutes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408-00-00bc-minutes-of-tgbc-march-2023-atlanta-plenary-meeting.doc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080-00-ACSD-802-11bb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0-00-ACSD-p802-11bc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480-00-0uhr-uhr-proposed-par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079-05-0uhr-uhr-draft-proposed-csd.doc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481-02-0uhr-imw-sg-formation-motion-text.pptx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080-00-ACSD-802-11bb.docx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0-00-ACSD-p802-11bc.pdf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May 2023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2023-05-14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41140" progId="Word.Document.8">
                  <p:embed/>
                </p:oleObj>
              </mc:Choice>
              <mc:Fallback>
                <p:oleObj name="Document" r:id="rId3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US" dirty="0" err="1"/>
              <a:t>TGbb</a:t>
            </a:r>
            <a:r>
              <a:rPr lang="en-US" dirty="0"/>
              <a:t> March 2023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TGbb</a:t>
            </a:r>
            <a:r>
              <a:rPr lang="en-US" dirty="0"/>
              <a:t> March 2023 minutes in document:</a:t>
            </a:r>
          </a:p>
          <a:p>
            <a:r>
              <a:rPr lang="en-US" dirty="0">
                <a:hlinkClick r:id="rId2"/>
              </a:rPr>
              <a:t>https://mentor.ieee.org/802.11/dcn/23/11-23-0469-01-00bb-tgbb-march-meeting-minutes.docx</a:t>
            </a:r>
            <a:r>
              <a:rPr lang="en-US" dirty="0"/>
              <a:t> </a:t>
            </a:r>
          </a:p>
          <a:p>
            <a:r>
              <a:rPr lang="en-US" dirty="0"/>
              <a:t>Moved by Nikola S</a:t>
            </a:r>
            <a:r>
              <a:rPr lang="en-GB" dirty="0" err="1"/>
              <a:t>erafimovski</a:t>
            </a:r>
            <a:r>
              <a:rPr lang="en-US" dirty="0"/>
              <a:t>, Second: xxx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400" dirty="0"/>
              <a:t>Result: Yes: xx, No: xx, Abstain: xx (Motion passes/fails)</a:t>
            </a:r>
            <a:endParaRPr lang="en-US" dirty="0"/>
          </a:p>
          <a:p>
            <a:endParaRPr lang="en-US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881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US" dirty="0" err="1"/>
              <a:t>TGbc</a:t>
            </a:r>
            <a:r>
              <a:rPr lang="en-US" dirty="0"/>
              <a:t> March 2023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March 2023 minutes in document:</a:t>
            </a:r>
          </a:p>
          <a:p>
            <a:r>
              <a:rPr lang="en-US" dirty="0">
                <a:hlinkClick r:id="rId2"/>
              </a:rPr>
              <a:t>https://mentor.ieee.org/802.11/dcn/23/11-23-0408-00-00bc-minutes-of-tgbc-march-2023-atlanta-plenary-meeting.doc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Moved by Marc </a:t>
            </a:r>
            <a:r>
              <a:rPr lang="en-US" dirty="0" err="1"/>
              <a:t>Emmelmann</a:t>
            </a:r>
            <a:r>
              <a:rPr lang="en-US" dirty="0"/>
              <a:t>, Second: xxx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400" dirty="0"/>
              <a:t>Result: Yes: xx, No: xx, Abstain: xx (Motion passes/fails)</a:t>
            </a:r>
            <a:endParaRPr lang="en-US" dirty="0"/>
          </a:p>
          <a:p>
            <a:endParaRPr lang="en-US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44873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P802.11REVme re-circulation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Having approved comment resolutions for all of the comments received from LB270 on P802.11REVme D2.0 as contained in documents </a:t>
            </a:r>
            <a:r>
              <a:rPr lang="pt-BR" sz="2000" dirty="0">
                <a:solidFill>
                  <a:schemeClr val="tx1"/>
                </a:solidFill>
              </a:rPr>
              <a:t>11-22/0065r15, 11-22/1976r6, 11-22/1971r10, 11-22/2016r7, 11-21/0793r36, 11-21/0727r22 and 11-22/2020r5,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Instruct the editor to prepare D3.0 incorporating these resolutions and,</a:t>
            </a:r>
          </a:p>
          <a:p>
            <a:r>
              <a:rPr lang="en-US" sz="2000" dirty="0">
                <a:solidFill>
                  <a:schemeClr val="tx1"/>
                </a:solidFill>
              </a:rPr>
              <a:t>Approve a 25 day Working Group Recirculation Ballot asking the question “Should P802.11REVme D3.0 be forwarded to SA Ballot?”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Mike Montemurro on behalf of </a:t>
            </a:r>
            <a:r>
              <a:rPr lang="en-US" sz="2000" dirty="0" err="1"/>
              <a:t>TGme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TGme</a:t>
            </a:r>
            <a:r>
              <a:rPr lang="en-US" sz="2000" dirty="0"/>
              <a:t>: Moved: Stephen McCann, 2nd: Joseph Levy, Result: 21/0/5]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2230110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P802.11</a:t>
            </a:r>
            <a:r>
              <a:rPr lang="en-GB" dirty="0"/>
              <a:t>bb unconditional forward to </a:t>
            </a:r>
            <a:r>
              <a:rPr lang="en-GB" dirty="0" err="1"/>
              <a:t>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document 11-23/0405r1 as the report to the IEEE 802 Executive Committee (EC) on the requirements for unconditional approval to forward P802.11bb D7.0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, and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the IEEE 802 EC to unconditionally approve forwarding P802.11bb D7.0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000" dirty="0"/>
              <a:t>Moved by Nikola </a:t>
            </a:r>
            <a:r>
              <a:rPr lang="en-US" sz="2000" dirty="0" err="1"/>
              <a:t>Serafimovski</a:t>
            </a:r>
            <a:r>
              <a:rPr lang="en-US" sz="2000" dirty="0"/>
              <a:t> on behalf of </a:t>
            </a:r>
            <a:r>
              <a:rPr lang="en-US" sz="2000" dirty="0" err="1"/>
              <a:t>TGbb</a:t>
            </a:r>
            <a:r>
              <a:rPr lang="en-US" sz="2000" dirty="0"/>
              <a:t>/Second: Tuncer </a:t>
            </a:r>
            <a:r>
              <a:rPr lang="en-US" sz="2000" dirty="0" err="1"/>
              <a:t>Baykas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172, No: 1, Abstain: 48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TGbb</a:t>
            </a:r>
            <a:r>
              <a:rPr lang="en-US" sz="2000" dirty="0"/>
              <a:t>: Moved: Volker </a:t>
            </a:r>
            <a:r>
              <a:rPr lang="en-US" sz="2000" dirty="0" err="1"/>
              <a:t>Jungnickel</a:t>
            </a:r>
            <a:r>
              <a:rPr lang="en-US" sz="2000" dirty="0"/>
              <a:t>, 2nd: Marc </a:t>
            </a:r>
            <a:r>
              <a:rPr lang="en-US" sz="2000" dirty="0" err="1"/>
              <a:t>Emmelmann</a:t>
            </a:r>
            <a:r>
              <a:rPr lang="en-US" sz="2000" dirty="0"/>
              <a:t> , Result: 7/0/0]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2858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GB" dirty="0"/>
              <a:t>P802.11bb CSD confirmation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Confirm the CSD contained in </a:t>
            </a:r>
            <a:r>
              <a:rPr lang="en-GB" altLang="en-US" sz="2000" dirty="0">
                <a:hlinkClick r:id="rId2"/>
              </a:rPr>
              <a:t>https://mentor.ieee.org/802-ec/dcn/18/ec-18-0080-00-ACSD-802-11bb.docx</a:t>
            </a:r>
            <a:endParaRPr lang="en-GB" altLang="en-US" sz="2000" dirty="0"/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Nikola </a:t>
            </a:r>
            <a:r>
              <a:rPr lang="en-US" sz="2000" dirty="0" err="1"/>
              <a:t>Serafimovski</a:t>
            </a:r>
            <a:r>
              <a:rPr lang="en-US" sz="2000" dirty="0"/>
              <a:t> on behalf of </a:t>
            </a:r>
            <a:r>
              <a:rPr lang="en-US" sz="2000" dirty="0" err="1"/>
              <a:t>TGbb</a:t>
            </a:r>
            <a:r>
              <a:rPr lang="en-US" sz="2000" dirty="0"/>
              <a:t>/Second: Volker </a:t>
            </a:r>
            <a:r>
              <a:rPr lang="en-US" sz="2000" dirty="0" err="1"/>
              <a:t>Jungnickel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141, No: 5, Abstain: 50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TGbb</a:t>
            </a:r>
            <a:r>
              <a:rPr lang="en-US" sz="2000" dirty="0"/>
              <a:t>: Moved: Tuncer </a:t>
            </a:r>
            <a:r>
              <a:rPr lang="en-US" sz="2000" dirty="0" err="1"/>
              <a:t>Baykas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Volker </a:t>
            </a:r>
            <a:r>
              <a:rPr lang="en-GB" sz="2000" dirty="0" err="1"/>
              <a:t>Jungnickel</a:t>
            </a:r>
            <a:r>
              <a:rPr lang="en-GB" sz="2000" dirty="0"/>
              <a:t>, </a:t>
            </a:r>
            <a:r>
              <a:rPr lang="en-US" sz="2000" dirty="0"/>
              <a:t>Result: 6/0/0]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6780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GB" dirty="0"/>
              <a:t>P802.11bc unconditional forward to </a:t>
            </a:r>
            <a:r>
              <a:rPr lang="en-GB" dirty="0" err="1"/>
              <a:t>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document 11-23-0423r1 as the report to the IEEE 802 Executive Committee (EC) on the requirements for unconditional approval to forward P802.11bc D7.0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, and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the IEEE 802 EC to unconditionally approve forwarding P802.11bc D7.0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000" dirty="0"/>
              <a:t>Moved by Marc </a:t>
            </a:r>
            <a:r>
              <a:rPr lang="en-US" sz="2000" dirty="0" err="1"/>
              <a:t>Emmelmann</a:t>
            </a:r>
            <a:r>
              <a:rPr lang="en-US" sz="2000" dirty="0"/>
              <a:t> on behalf of </a:t>
            </a:r>
            <a:r>
              <a:rPr lang="en-US" sz="2000" dirty="0" err="1"/>
              <a:t>TGbc</a:t>
            </a:r>
            <a:r>
              <a:rPr lang="en-US" sz="2000" dirty="0"/>
              <a:t>/Second: Hiroshi Mano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149, No: 3, Abstain: 37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TGbc</a:t>
            </a:r>
            <a:r>
              <a:rPr lang="en-US" sz="2000" dirty="0"/>
              <a:t>: Moved: Stephen McCann, 2nd: Hitoshi Morioka, Result: 7/0/0]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1353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GB" dirty="0"/>
              <a:t>P802.11bc CSD confirmation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Confirm the CSD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https://mentor.ieee.org/802-ec/dcn/18/ec-18-0250-00-ACSD-p802-11bc.pdf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Marc </a:t>
            </a:r>
            <a:r>
              <a:rPr lang="en-US" sz="2000" dirty="0" err="1"/>
              <a:t>Emmelmann</a:t>
            </a:r>
            <a:r>
              <a:rPr lang="en-US" sz="2000" dirty="0"/>
              <a:t> on behalf of </a:t>
            </a:r>
            <a:r>
              <a:rPr lang="en-US" sz="2000" dirty="0" err="1"/>
              <a:t>TGbc</a:t>
            </a:r>
            <a:r>
              <a:rPr lang="en-US" sz="2000" dirty="0"/>
              <a:t>/Second: Hitoshi Morioka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141, No: 2, Abstain: 40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TGbc</a:t>
            </a:r>
            <a:r>
              <a:rPr lang="en-US" sz="2000" dirty="0"/>
              <a:t>: Moved: </a:t>
            </a:r>
            <a:r>
              <a:rPr lang="en-US" sz="2000" dirty="0" err="1"/>
              <a:t>Xiaofei</a:t>
            </a:r>
            <a:r>
              <a:rPr lang="en-US" sz="2000" dirty="0"/>
              <a:t> Wang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Stephen McCann</a:t>
            </a:r>
            <a:r>
              <a:rPr lang="en-GB" sz="2000" b="1" dirty="0"/>
              <a:t>, </a:t>
            </a:r>
            <a:r>
              <a:rPr lang="en-US" sz="2000" dirty="0"/>
              <a:t>Result: 6/0/0]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58381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GB" dirty="0"/>
              <a:t>P802.11be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a </a:t>
            </a:r>
            <a:r>
              <a:rPr lang="en-US" sz="2000" dirty="0" err="1">
                <a:solidFill>
                  <a:schemeClr val="tx1"/>
                </a:solidFill>
              </a:rPr>
              <a:t>TGbe</a:t>
            </a:r>
            <a:r>
              <a:rPr lang="en-US" sz="2000" dirty="0">
                <a:solidFill>
                  <a:schemeClr val="tx1"/>
                </a:solidFill>
              </a:rPr>
              <a:t> MAC (mixed mode) ad-hoc meeting on 10 to 12 May 2023, in San Jose, CA, for the purpose of comment resolution and consideration of document submissions.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Moved: Alfred </a:t>
            </a:r>
            <a:r>
              <a:rPr lang="en-US" sz="2000" dirty="0" err="1"/>
              <a:t>Asterjadhi</a:t>
            </a:r>
            <a:r>
              <a:rPr lang="en-US" sz="2000" dirty="0"/>
              <a:t> on behalf of </a:t>
            </a:r>
            <a:r>
              <a:rPr lang="en-US" sz="2000" dirty="0" err="1"/>
              <a:t>TGbe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133, No: 18, Abstain: 72 (Motion passes)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: Moved: Kumail Haider , 2nd:Rubayet </a:t>
            </a:r>
            <a:r>
              <a:rPr lang="en-US" sz="2000" dirty="0" err="1"/>
              <a:t>Shafin</a:t>
            </a:r>
            <a:r>
              <a:rPr lang="en-US" sz="2000" dirty="0"/>
              <a:t>, Result: unanimous consent]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4D78F79-5C6B-B13D-2F0D-C495676FFC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50342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P802.11bf D1.0 for sale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Approve P802.11bf D1.0 to be available for purchase from the IEEE Store.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Tony Xiao Han on behalf of </a:t>
            </a:r>
            <a:r>
              <a:rPr lang="en-US" sz="2000" dirty="0" err="1"/>
              <a:t>TGbf</a:t>
            </a:r>
            <a:r>
              <a:rPr lang="en-US" sz="2000" dirty="0"/>
              <a:t>, Second: Claudio da Silva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105, No: 39, Abstain: 61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TGbf</a:t>
            </a:r>
            <a:r>
              <a:rPr lang="en-US" sz="2000" dirty="0"/>
              <a:t>: Moved: </a:t>
            </a:r>
            <a:r>
              <a:rPr lang="pt-BR" sz="2000" dirty="0"/>
              <a:t>Alecsander Eitan, 2nd: Claudio da Silva</a:t>
            </a:r>
            <a:r>
              <a:rPr lang="en-US" sz="2000" dirty="0"/>
              <a:t>, Result: 13/9/9]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10216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</a:t>
            </a:r>
            <a:r>
              <a:rPr lang="en-GB" b="1" dirty="0"/>
              <a:t>P802.11</a:t>
            </a:r>
            <a:r>
              <a:rPr lang="en-GB" dirty="0"/>
              <a:t>bn</a:t>
            </a:r>
            <a:r>
              <a:rPr lang="en-GB" b="1" dirty="0"/>
              <a:t> PAR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 Request that the PAR contained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https://mentor.ieee.org/802.11/dcn/23/11-23-0480-00-0uhr-uhr-proposed-par.pdf</a:t>
            </a:r>
            <a:r>
              <a:rPr lang="en-US" sz="2000" dirty="0">
                <a:solidFill>
                  <a:schemeClr val="tx1"/>
                </a:solidFill>
              </a:rPr>
              <a:t>  be posted to the IEEE 802 Executive Committee (EC) agenda for EC approval to submit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r>
              <a:rPr lang="en-US" sz="2000" dirty="0">
                <a:solidFill>
                  <a:schemeClr val="tx1"/>
                </a:solidFill>
              </a:rPr>
              <a:t>, granting the WG chair editorial license.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Laurent </a:t>
            </a:r>
            <a:r>
              <a:rPr lang="en-US" sz="2000" dirty="0" err="1"/>
              <a:t>Cariou</a:t>
            </a:r>
            <a:r>
              <a:rPr lang="en-US" sz="2000" dirty="0"/>
              <a:t> on behalf of UHR SG/Second: Ross Jian Yu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211, No: 25, Abstain: 12 (Motion passes)</a:t>
            </a:r>
          </a:p>
          <a:p>
            <a:r>
              <a:rPr lang="en-US" sz="2000" dirty="0"/>
              <a:t>[UHR SG: Moved: Sean Coffey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Steve Palm</a:t>
            </a:r>
            <a:r>
              <a:rPr lang="en-GB" sz="2000" b="1" dirty="0"/>
              <a:t>, </a:t>
            </a:r>
            <a:r>
              <a:rPr lang="en-US" sz="2000" dirty="0"/>
              <a:t>Result: 243/13/16]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888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sz="2000" b="0" dirty="0"/>
              <a:t>This document is a composite of all motions that are brought to the May 2023 802.11 WG interim meeting.</a:t>
            </a:r>
          </a:p>
          <a:p>
            <a:endParaRPr lang="en-US" sz="2000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 Straw polls and motions</a:t>
            </a:r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10: </a:t>
            </a:r>
            <a:r>
              <a:rPr lang="en-GB" dirty="0"/>
              <a:t>P802.11bn CSD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Believing that the CSD contained in the document referenced below meets IEEE 802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that the CSD contained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https://mentor.ieee.org/802.11/dcn/23/11-23-0079-05-0uhr-uhr-draft-proposed-csd.docx</a:t>
            </a:r>
            <a:r>
              <a:rPr lang="en-US" sz="2000" dirty="0">
                <a:solidFill>
                  <a:schemeClr val="tx1"/>
                </a:solidFill>
              </a:rPr>
              <a:t>  be posted to the IEEE 802 Executive Committee (EC) agenda for EC preview and approval.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Laurent </a:t>
            </a:r>
            <a:r>
              <a:rPr lang="en-US" sz="2000" dirty="0" err="1"/>
              <a:t>Cariou</a:t>
            </a:r>
            <a:r>
              <a:rPr lang="en-US" sz="2000" dirty="0"/>
              <a:t> on behalf of UHR SG/Second: Allan Jones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208, No: 7, Abstain: 17 (Motion passes)</a:t>
            </a:r>
          </a:p>
          <a:p>
            <a:r>
              <a:rPr lang="en-US" sz="2000" dirty="0"/>
              <a:t>[UHR SG: Moved: Ross Jian Yu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Akira Kishida</a:t>
            </a:r>
            <a:r>
              <a:rPr lang="en-GB" sz="2000" b="1" dirty="0"/>
              <a:t>, </a:t>
            </a:r>
            <a:r>
              <a:rPr lang="en-US" sz="2000" dirty="0"/>
              <a:t>Result: 250/4/13]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30348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11: UHR SG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Request the IEEE 802 LMSC to approve the </a:t>
            </a:r>
            <a:r>
              <a:rPr lang="en-US" sz="2000" dirty="0">
                <a:solidFill>
                  <a:schemeClr val="tx1"/>
                </a:solidFill>
              </a:rPr>
              <a:t>2nd rechartering &amp; 6 month extension of the IEEE </a:t>
            </a:r>
            <a:r>
              <a:rPr lang="en-US" sz="2000" dirty="0"/>
              <a:t>802.11 UHR Study Group.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Laurent </a:t>
            </a:r>
            <a:r>
              <a:rPr lang="en-US" sz="2000" dirty="0" err="1"/>
              <a:t>Cariou</a:t>
            </a:r>
            <a:r>
              <a:rPr lang="en-US" sz="2000" dirty="0"/>
              <a:t>, Seconded: Stephen Palm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232, No: 0, Abstain: 8 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9533257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12: AMP SG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Request approval by IEEE 802 LMSC to form an 802.11 Ambient Power (AMP) Study Group with the intent of creating a PAR and CSD. </a:t>
            </a:r>
          </a:p>
          <a:p>
            <a:r>
              <a:rPr lang="en-US" sz="2000" dirty="0"/>
              <a:t>The Study Group will investigate MAC and PHY capabilities to enable 802.11 WLAN support of ultra-low complexity and ultra-low power consumption (e.g. less than one milliwatt) devices powered by ambient power source, and reuse existing 802.11 features as much as possible, with a target start of the task group in Jan 2024.</a:t>
            </a:r>
          </a:p>
          <a:p>
            <a:endParaRPr lang="en-US" sz="2000" dirty="0"/>
          </a:p>
          <a:p>
            <a:r>
              <a:rPr lang="en-US" sz="2000" dirty="0"/>
              <a:t>Moved by Bo Sun on behalf of AMP TIG, Second: </a:t>
            </a:r>
            <a:r>
              <a:rPr lang="en-US" sz="2000" dirty="0" err="1"/>
              <a:t>Weijie</a:t>
            </a:r>
            <a:r>
              <a:rPr lang="en-US" sz="2000" dirty="0"/>
              <a:t> Xu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164, No: 16, Abstain: 48  (Motion passes)</a:t>
            </a:r>
          </a:p>
          <a:p>
            <a:r>
              <a:rPr lang="en-US" sz="2000" dirty="0"/>
              <a:t>[AMP TIG: Moved: Joerg Robert, 2nd: James Yee, Result: 39/0/3]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840409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13: WG11 IMW SG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Request approval by IEEE 802 LMSC to form an 802.11 Integrated </a:t>
            </a:r>
            <a:r>
              <a:rPr lang="en-US" sz="2000" dirty="0" err="1"/>
              <a:t>mmWave</a:t>
            </a:r>
            <a:r>
              <a:rPr lang="en-US" sz="2000" dirty="0"/>
              <a:t> (IMW) Study Group to develop a Project Authorization Request (PAR) and a Criteria for Standards Development (CSD) for a new 802.11 MAC/PHY amendment which specifies carrier frequency operation between 42.5 and 71 GHz and leverages MAC/PHY specifications in the Sub 7 GHz bands. The target start date of the Study Group is November 2023.</a:t>
            </a:r>
          </a:p>
          <a:p>
            <a:r>
              <a:rPr lang="en-US" sz="2000" dirty="0"/>
              <a:t>Reference document:</a:t>
            </a:r>
          </a:p>
          <a:p>
            <a:r>
              <a:rPr lang="en-US" sz="2000" dirty="0">
                <a:hlinkClick r:id="rId2"/>
              </a:rPr>
              <a:t>https://mentor.ieee.org/802.11/dcn/23/11-23-0481-02-0uhr-imw-sg-formation-motion-text.pptx</a:t>
            </a:r>
            <a:r>
              <a:rPr lang="en-US" sz="2000" dirty="0"/>
              <a:t> 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Rolf de </a:t>
            </a:r>
            <a:r>
              <a:rPr lang="en-US" sz="2000" dirty="0" err="1"/>
              <a:t>Vegt</a:t>
            </a:r>
            <a:r>
              <a:rPr lang="en-US" sz="2000" dirty="0"/>
              <a:t>, Seconded: Tuncer </a:t>
            </a:r>
            <a:r>
              <a:rPr lang="en-US" sz="2000" dirty="0" err="1"/>
              <a:t>Baykas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197, No: 18, Abstain: 27 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3045852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EC Motions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561082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5.011: </a:t>
            </a:r>
            <a:r>
              <a:rPr lang="en-GB" dirty="0"/>
              <a:t>P802.11bb unconditional approval to </a:t>
            </a:r>
            <a:r>
              <a:rPr lang="en-GB" dirty="0" err="1"/>
              <a:t>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 marL="0" indent="0"/>
            <a:r>
              <a:rPr lang="en-US" sz="2000" dirty="0">
                <a:solidFill>
                  <a:schemeClr val="tx1"/>
                </a:solidFill>
              </a:rPr>
              <a:t>Approve sending P802.11bb D7.0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Approve CSD documentation in for P802.11bb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https://mentor.ieee.org/802-ec/dcn/18/ec-18-0080-00-ACSD-802-11bb.docx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P802.11bb had 100% approval at the end of the last SA recirculation ballot.</a:t>
            </a: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See 11-23/0405r1 for supporting documentation</a:t>
            </a:r>
          </a:p>
          <a:p>
            <a:pPr marL="0" indent="0"/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WG11 result (Sending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): </a:t>
            </a:r>
            <a:r>
              <a:rPr lang="en-US" sz="2000" dirty="0"/>
              <a:t>Yes: 172, No: 1, Abstain: 48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WG11 result (CSD confirmation): </a:t>
            </a:r>
            <a:r>
              <a:rPr lang="en-US" sz="2000" dirty="0"/>
              <a:t>Yes: 141, No: 5, Abstain: 50</a:t>
            </a:r>
          </a:p>
          <a:p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Moved: Stanley, Second: Rosdahl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Result: Unanimous consent (Motion passes)</a:t>
            </a:r>
          </a:p>
          <a:p>
            <a:pPr>
              <a:spcBef>
                <a:spcPts val="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76678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5.012: </a:t>
            </a:r>
            <a:r>
              <a:rPr lang="en-GB" dirty="0"/>
              <a:t>P802.11bc unconditional approval to </a:t>
            </a:r>
            <a:r>
              <a:rPr lang="en-GB" dirty="0" err="1"/>
              <a:t>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 marL="0" indent="0"/>
            <a:r>
              <a:rPr lang="en-US" sz="2000" dirty="0">
                <a:solidFill>
                  <a:schemeClr val="tx1"/>
                </a:solidFill>
              </a:rPr>
              <a:t>Approve sending P802.11bc D7.0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Approve CSD documentation in for P802.11bc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https://mentor.ieee.org/802-ec/dcn/18/ec-18-0250-00-ACSD-p802-11bc.pdf</a:t>
            </a:r>
            <a:r>
              <a:rPr lang="en-US" sz="2000" dirty="0">
                <a:solidFill>
                  <a:schemeClr val="tx1"/>
                </a:solidFill>
              </a:rPr>
              <a:t>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P802.11bc had 100% approval at the end of the last SA recirculation ballot.</a:t>
            </a: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See 11-23/0423r1 for supporting documentation</a:t>
            </a:r>
          </a:p>
          <a:p>
            <a:pPr marL="0" indent="0"/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WG11 result (Sending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): </a:t>
            </a:r>
            <a:r>
              <a:rPr lang="en-US" sz="2000" dirty="0"/>
              <a:t>Yes: 149, No: 3, Abstain: 37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WG11 result (CSD confirmation): </a:t>
            </a:r>
            <a:r>
              <a:rPr lang="en-US" sz="2000" dirty="0"/>
              <a:t>Yes: 140, No: 2, Abstain: 40</a:t>
            </a:r>
          </a:p>
          <a:p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Moved: Stanley, Second: Rosdahl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Result: Unanimous consent (Motion passes)</a:t>
            </a:r>
          </a:p>
          <a:p>
            <a:pPr>
              <a:spcBef>
                <a:spcPts val="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19826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6.041: IEEE 802.11 Second rechartering of the Ultra High Reliability (UHR) Study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Grant the 2nd rechartering &amp; 6 month extension of the 802.11 Ultra High Reliability (UHR) Study Group.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WG11 result: Yes: 232, No: 0, Abstain: 8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Unanimous consent (Motion passes)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03715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6.042: IEEE 802.11 AMP Study Group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the formation of IEEE 802.11 Ambient Power (AMP) Study Group to consider development of a Project Authorization Request (PAR) and Criteria for Standards Development (CSD).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The Study Group will investigate MAC and PHY capabilities to enable 802.11 WLAN support of ultra-low complexity and ultra-low power consumption (e.g. less than one milliwatt) devices powered by ambient power source, and reuse existing 802.11 features as much as possible, with a target start of the task group in Jan 2024.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s-ES" sz="2000" dirty="0"/>
              <a:t>WG11 </a:t>
            </a:r>
            <a:r>
              <a:rPr lang="es-ES" sz="2000" dirty="0" err="1"/>
              <a:t>result</a:t>
            </a:r>
            <a:r>
              <a:rPr lang="es-ES" sz="2000" dirty="0"/>
              <a:t>: Yes: 164, No: 16, </a:t>
            </a:r>
            <a:r>
              <a:rPr lang="es-ES" sz="2000" dirty="0" err="1"/>
              <a:t>Abstain</a:t>
            </a:r>
            <a:r>
              <a:rPr lang="es-ES" sz="2000" dirty="0"/>
              <a:t>: 47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Unanimous consent (Motion passes)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96044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6.043: IEEE 802.11 IMW Study Group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the formation of IEEE 802.11 Integrated </a:t>
            </a:r>
            <a:r>
              <a:rPr lang="en-US" sz="2000" dirty="0" err="1">
                <a:solidFill>
                  <a:schemeClr val="tx1"/>
                </a:solidFill>
              </a:rPr>
              <a:t>mmWave</a:t>
            </a:r>
            <a:r>
              <a:rPr lang="en-US" sz="2000" dirty="0">
                <a:solidFill>
                  <a:schemeClr val="tx1"/>
                </a:solidFill>
              </a:rPr>
              <a:t> (IMW) Study Group to consider development of a Project Authorization Request (PAR) and a Criteria for Standards Development (CSD) for a new 802.11 MAC/PHY amendment which specifies carrier frequency operation between 42.5 and 71 GHz and leverages MAC/PHY specifications in the Sub 7 GHz bands. The target start date of the Study Group is November 2023.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s-ES" sz="2000" dirty="0"/>
              <a:t>WG11 </a:t>
            </a:r>
            <a:r>
              <a:rPr lang="es-ES" sz="2000" dirty="0" err="1"/>
              <a:t>result</a:t>
            </a:r>
            <a:r>
              <a:rPr lang="es-ES" sz="2000" dirty="0"/>
              <a:t>: Yes: 197, No: 18, </a:t>
            </a:r>
            <a:r>
              <a:rPr lang="es-ES" sz="2000" dirty="0" err="1"/>
              <a:t>Abstain</a:t>
            </a:r>
            <a:r>
              <a:rPr lang="es-ES" sz="2000" dirty="0"/>
              <a:t>: 27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Unanimous consent (Motion passes)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724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(May 13)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Are you a new attendee to IEEE 802.11?</a:t>
            </a:r>
          </a:p>
          <a:p>
            <a:r>
              <a:rPr lang="en-US" dirty="0"/>
              <a:t>Y:  xx</a:t>
            </a:r>
          </a:p>
          <a:p>
            <a:r>
              <a:rPr lang="en-US" dirty="0"/>
              <a:t>N:  xx</a:t>
            </a:r>
            <a:endParaRPr lang="en-US" dirty="0">
              <a:highlight>
                <a:srgbClr val="FFFF00"/>
              </a:highlight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Note: New Attendees session: Tuesday May 14</a:t>
            </a:r>
            <a:r>
              <a:rPr lang="en-US" baseline="30000" dirty="0"/>
              <a:t>th</a:t>
            </a:r>
            <a:r>
              <a:rPr lang="en-US" dirty="0"/>
              <a:t> 10:30 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AMP SG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Bo Sun as the IEEE 802.11 Ambient Power (AMP) Study Group (SG) chair.</a:t>
            </a:r>
          </a:p>
          <a:p>
            <a:endParaRPr lang="en-US" dirty="0"/>
          </a:p>
          <a:p>
            <a:r>
              <a:rPr lang="en-US" dirty="0"/>
              <a:t>Moved: xx, Seconded: xx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400" dirty="0"/>
              <a:t>Result: Yes: xx, No: xx, Abstain: xx (Motion passes/fails)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59671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(May 17)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May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How many people would like to come back to this venue?</a:t>
            </a:r>
          </a:p>
          <a:p>
            <a:pPr lvl="2"/>
            <a:r>
              <a:rPr lang="en-US" sz="2000" b="1" dirty="0"/>
              <a:t>Yes - xx</a:t>
            </a:r>
          </a:p>
          <a:p>
            <a:pPr lvl="2"/>
            <a:r>
              <a:rPr lang="en-US" sz="2000" b="1" dirty="0"/>
              <a:t>No – xx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Did you go to the social?</a:t>
            </a:r>
          </a:p>
          <a:p>
            <a:pPr lvl="2"/>
            <a:r>
              <a:rPr lang="en-US" sz="2000" b="1" dirty="0"/>
              <a:t>Yes – xx</a:t>
            </a:r>
          </a:p>
          <a:p>
            <a:pPr lvl="2"/>
            <a:r>
              <a:rPr lang="en-US" sz="2000" b="1" dirty="0"/>
              <a:t>No – xx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b="1" dirty="0"/>
              <a:t>3</a:t>
            </a:r>
            <a:r>
              <a:rPr lang="en-US" sz="2000" b="1" dirty="0"/>
              <a:t>. If you attended the social, did you enjoy it?</a:t>
            </a:r>
          </a:p>
          <a:p>
            <a:pPr marL="457200" lvl="1" indent="0">
              <a:buNone/>
            </a:pPr>
            <a:r>
              <a:rPr lang="en-US" sz="2000" b="1" dirty="0"/>
              <a:t>       Yes – xx</a:t>
            </a:r>
          </a:p>
          <a:p>
            <a:pPr lvl="2"/>
            <a:r>
              <a:rPr lang="en-US" sz="2000" b="1" dirty="0"/>
              <a:t>No - xx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39FAA3-B4A5-41BC-3BF8-1C642D2C5B12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973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July – Berlin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2023 July 802 Wireless Plenary</a:t>
            </a:r>
            <a:r>
              <a:rPr lang="en-US" b="1" dirty="0"/>
              <a:t> </a:t>
            </a:r>
            <a:r>
              <a:rPr lang="en-US" sz="2000" b="1" dirty="0"/>
              <a:t>Session were held at the </a:t>
            </a:r>
            <a:r>
              <a:rPr lang="en-US" b="1" dirty="0" err="1"/>
              <a:t>Estrel</a:t>
            </a:r>
            <a:r>
              <a:rPr lang="en-US" sz="2000" b="1" dirty="0"/>
              <a:t>, Berlin, as an in-person only session, would you attend?</a:t>
            </a:r>
          </a:p>
          <a:p>
            <a:pPr lvl="2"/>
            <a:r>
              <a:rPr lang="en-US" sz="2000" b="1" dirty="0"/>
              <a:t>Yes – 112</a:t>
            </a:r>
          </a:p>
          <a:p>
            <a:pPr lvl="2"/>
            <a:r>
              <a:rPr lang="en-US" sz="2000" b="1" dirty="0"/>
              <a:t>No – 98</a:t>
            </a:r>
          </a:p>
          <a:p>
            <a:pPr lvl="2"/>
            <a:r>
              <a:rPr lang="en-US" sz="2000" b="1" dirty="0"/>
              <a:t>Abstain –  16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2023 July 802 Wireless Plenary</a:t>
            </a:r>
            <a:r>
              <a:rPr lang="en-US" b="1" dirty="0"/>
              <a:t> </a:t>
            </a:r>
            <a:r>
              <a:rPr lang="en-US" sz="2000" b="1" dirty="0"/>
              <a:t>Session were held at the </a:t>
            </a:r>
            <a:r>
              <a:rPr lang="en-US" b="1" dirty="0" err="1"/>
              <a:t>Estrel</a:t>
            </a:r>
            <a:r>
              <a:rPr lang="en-US" sz="2000" b="1" dirty="0"/>
              <a:t>, Berlin, as mixed-mode session, will you attend:</a:t>
            </a:r>
          </a:p>
          <a:p>
            <a:pPr lvl="2"/>
            <a:r>
              <a:rPr lang="en-US" sz="2000" b="1" dirty="0"/>
              <a:t>Attend In-person - 97</a:t>
            </a:r>
          </a:p>
          <a:p>
            <a:pPr lvl="2"/>
            <a:r>
              <a:rPr lang="en-US" sz="2000" b="1" dirty="0"/>
              <a:t>Attend Virtually (remotely) - 108</a:t>
            </a:r>
          </a:p>
          <a:p>
            <a:pPr lvl="2"/>
            <a:r>
              <a:rPr lang="en-US" sz="2000" b="1" dirty="0"/>
              <a:t>Will not attend plenary - 7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May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8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5328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September –  Atlanta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2023 May Interim Session were held at the Hilton Orlando Buena Vista, Orlando, FL as an in-person only session, would you attend?</a:t>
            </a:r>
          </a:p>
          <a:p>
            <a:pPr lvl="2"/>
            <a:r>
              <a:rPr lang="en-US" sz="2000" b="1" dirty="0"/>
              <a:t>Yes - 90</a:t>
            </a:r>
          </a:p>
          <a:p>
            <a:pPr lvl="2"/>
            <a:r>
              <a:rPr lang="en-US" sz="2000" b="1" dirty="0"/>
              <a:t>No – 109</a:t>
            </a:r>
          </a:p>
          <a:p>
            <a:pPr lvl="2"/>
            <a:r>
              <a:rPr lang="en-US" sz="2000" b="1" dirty="0"/>
              <a:t>Abstain – 19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2023 May Interim Session were held in at the Hilton Orlando Buena Vista, Orlando, FL as a mixed-mode session, will you attend:</a:t>
            </a:r>
          </a:p>
          <a:p>
            <a:pPr lvl="2"/>
            <a:r>
              <a:rPr lang="en-US" sz="2000" b="1" dirty="0"/>
              <a:t>Attend In-person - 87</a:t>
            </a:r>
          </a:p>
          <a:p>
            <a:pPr lvl="2"/>
            <a:r>
              <a:rPr lang="en-US" sz="2000" b="1" dirty="0"/>
              <a:t>Attend Virtually (remotely) - 125</a:t>
            </a:r>
          </a:p>
          <a:p>
            <a:pPr lvl="2"/>
            <a:r>
              <a:rPr lang="en-US" sz="2000" b="1" dirty="0"/>
              <a:t>Will not attend interim - 9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39FAA3-B4A5-41BC-3BF8-1C642D2C5B12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3212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2473</Words>
  <Application>Microsoft Office PowerPoint</Application>
  <PresentationFormat>Widescreen</PresentationFormat>
  <Paragraphs>392</Paragraphs>
  <Slides>29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Times New Roman</vt:lpstr>
      <vt:lpstr>Office Theme</vt:lpstr>
      <vt:lpstr>Document</vt:lpstr>
      <vt:lpstr>802.11 May 2023 WG Motions</vt:lpstr>
      <vt:lpstr>Abstract</vt:lpstr>
      <vt:lpstr>MONDAY (May 13)</vt:lpstr>
      <vt:lpstr>Straw Poll: New Attendees</vt:lpstr>
      <vt:lpstr>Motion 1: AMP SG Chair</vt:lpstr>
      <vt:lpstr>FRIDAY (May 17) </vt:lpstr>
      <vt:lpstr>Straw Poll: May Interim</vt:lpstr>
      <vt:lpstr>Straw Poll:  July – Berlin Plenary</vt:lpstr>
      <vt:lpstr>Straw Poll: September –  Atlanta Interim</vt:lpstr>
      <vt:lpstr>Motion 3: TGbb March 2023 minutes</vt:lpstr>
      <vt:lpstr>Motion 3: TGbc March 2023 minutes</vt:lpstr>
      <vt:lpstr>Motion 2: P802.11REVme re-circulation letter ballot</vt:lpstr>
      <vt:lpstr>Motion 3: P802.11bb unconditional forward to RevCom</vt:lpstr>
      <vt:lpstr>Motion 4: P802.11bb CSD confirmation</vt:lpstr>
      <vt:lpstr>Motion 5: P802.11bc unconditional forward to RevCom</vt:lpstr>
      <vt:lpstr>Motion 6: P802.11bc CSD confirmation</vt:lpstr>
      <vt:lpstr>Motion 7: P802.11be Ad-Hoc</vt:lpstr>
      <vt:lpstr>Motion 8: P802.11bf D1.0 for sale</vt:lpstr>
      <vt:lpstr>Motion 9: P802.11bn PAR approval</vt:lpstr>
      <vt:lpstr>Motion 10: P802.11bn CSD approval</vt:lpstr>
      <vt:lpstr>Motion 11: UHR SG extension</vt:lpstr>
      <vt:lpstr>Motion 12: AMP SG formation</vt:lpstr>
      <vt:lpstr>Motion 13: WG11 IMW SG formation</vt:lpstr>
      <vt:lpstr>EC Motions </vt:lpstr>
      <vt:lpstr>5.011: P802.11bb unconditional approval to RevCom</vt:lpstr>
      <vt:lpstr>5.012: P802.11bc unconditional approval to RevCom</vt:lpstr>
      <vt:lpstr>6.041: IEEE 802.11 Second rechartering of the Ultra High Reliability (UHR) Study Group</vt:lpstr>
      <vt:lpstr>6.042: IEEE 802.11 AMP Study Group formation</vt:lpstr>
      <vt:lpstr>6.043: IEEE 802.11 IMW Study Group formation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11-22-1678r4</cp:keywords>
  <cp:lastModifiedBy>Stephen McCann</cp:lastModifiedBy>
  <cp:revision>1526</cp:revision>
  <cp:lastPrinted>1601-01-01T00:00:00Z</cp:lastPrinted>
  <dcterms:created xsi:type="dcterms:W3CDTF">2018-05-10T16:45:22Z</dcterms:created>
  <dcterms:modified xsi:type="dcterms:W3CDTF">2023-04-03T14:31:04Z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1668732051</vt:lpwstr>
  </property>
</Properties>
</file>