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6" r:id="rId4"/>
    <p:sldId id="267" r:id="rId5"/>
    <p:sldId id="268" r:id="rId6"/>
    <p:sldId id="269" r:id="rId7"/>
    <p:sldId id="264" r:id="rId8"/>
  </p:sldIdLst>
  <p:sldSz cx="9144000" cy="5143500" type="screen16x9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57"/>
  </p:normalViewPr>
  <p:slideViewPr>
    <p:cSldViewPr>
      <p:cViewPr varScale="1">
        <p:scale>
          <a:sx n="167" d="100"/>
          <a:sy n="167" d="100"/>
        </p:scale>
        <p:origin x="304" y="168"/>
      </p:cViewPr>
      <p:guideLst>
        <p:guide orient="horz" pos="162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802.11-23/0585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May 2023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802.11-23/0585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2023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802.11-23/0585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802.11-23/0585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dirty="0">
                <a:latin typeface="Helvetica" pitchFamily="2" charset="0"/>
              </a:rPr>
              <a:t>Enhanced Detect and Avoid  -- </a:t>
            </a:r>
            <a:r>
              <a:rPr lang="en-US" sz="1200" dirty="0" err="1">
                <a:latin typeface="Helvetica" pitchFamily="2" charset="0"/>
              </a:rPr>
              <a:t>eDAA</a:t>
            </a:r>
            <a:r>
              <a:rPr lang="en-US" sz="1200" dirty="0">
                <a:latin typeface="Helvetica" pitchFamily="2" charset="0"/>
              </a:rPr>
              <a:t>, as proposed in ETSI BRAN as an enhanced version of DAA as defined in EN 300 328 (2.4 GHz))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/>
              <a:t>Listen before talk (LBT) 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/>
              <a:t>LBT for Frame Based Equipment (FBE) as defined in EN 303 687</a:t>
            </a:r>
            <a:endParaRPr lang="en-US" sz="1200" dirty="0">
              <a:latin typeface="Helvetica" pitchFamily="2" charset="0"/>
            </a:endParaRP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sz="1200" dirty="0">
              <a:latin typeface="Helvetica" pitchFamily="2" charset="0"/>
            </a:endParaRP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de-DE"/>
              <a:t>doc.: IEEE 802.11-23/0585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GB"/>
              <a:t>May 2023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1918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802.11-23/0585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485900"/>
            <a:ext cx="3808413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5900"/>
            <a:ext cx="3810000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4856560"/>
            <a:ext cx="2898768" cy="135731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514350"/>
            <a:ext cx="1941513" cy="40564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646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14350"/>
            <a:ext cx="7770813" cy="79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485900"/>
            <a:ext cx="7770813" cy="3084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4856560"/>
            <a:ext cx="528637" cy="2726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457200"/>
            <a:ext cx="77724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4856560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857750"/>
            <a:ext cx="78486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267874"/>
            <a:ext cx="3500462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802.11-23/0585r1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ocuments?is_dcn=54&amp;is_year=202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84172" y="250031"/>
            <a:ext cx="1727588" cy="204788"/>
          </a:xfrm>
        </p:spPr>
        <p:txBody>
          <a:bodyPr/>
          <a:lstStyle/>
          <a:p>
            <a:r>
              <a:rPr lang="en-GB"/>
              <a:t>May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6228184" y="4856560"/>
            <a:ext cx="2281233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err="1"/>
              <a:t>Coex</a:t>
            </a:r>
            <a:r>
              <a:rPr lang="en-GB" dirty="0"/>
              <a:t> SC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57350" y="1143001"/>
            <a:ext cx="5829300" cy="297656"/>
          </a:xfrm>
          <a:ln/>
        </p:spPr>
        <p:txBody>
          <a:bodyPr/>
          <a:lstStyle/>
          <a:p>
            <a:pPr algn="ctr"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2023-05-18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6912886"/>
              </p:ext>
            </p:extLst>
          </p:nvPr>
        </p:nvGraphicFramePr>
        <p:xfrm>
          <a:off x="1524000" y="1707654"/>
          <a:ext cx="6096000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000" imgH="2514600" progId="Word.Document.8">
                  <p:embed/>
                </p:oleObj>
              </mc:Choice>
              <mc:Fallback>
                <p:oleObj name="Document" r:id="rId3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707654"/>
                        <a:ext cx="6096000" cy="184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43050" y="1454944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5882" y="267494"/>
            <a:ext cx="1941902" cy="204788"/>
          </a:xfrm>
        </p:spPr>
        <p:txBody>
          <a:bodyPr/>
          <a:lstStyle/>
          <a:p>
            <a:r>
              <a:rPr lang="en-GB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95223" y="4856560"/>
            <a:ext cx="2281233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82" y="1485900"/>
            <a:ext cx="7846558" cy="3086100"/>
          </a:xfrm>
          <a:ln/>
        </p:spPr>
        <p:txBody>
          <a:bodyPr/>
          <a:lstStyle/>
          <a:p>
            <a:pPr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Coex</a:t>
            </a:r>
            <a:r>
              <a:rPr lang="en-GB" dirty="0"/>
              <a:t> SC (Coexistence Standing Committee) for May 2023.</a:t>
            </a:r>
          </a:p>
          <a:p>
            <a:pPr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endParaRPr lang="en-GB" dirty="0"/>
          </a:p>
          <a:p>
            <a:pPr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R0 – initial version</a:t>
            </a:r>
          </a:p>
          <a:p>
            <a:pPr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R1 – additions to underline that views differ </a:t>
            </a:r>
            <a:r>
              <a:rPr lang="en-US" dirty="0"/>
              <a:t>on superiority of </a:t>
            </a:r>
            <a:r>
              <a:rPr lang="en-US" dirty="0" err="1"/>
              <a:t>eDAA</a:t>
            </a:r>
            <a:r>
              <a:rPr lang="en-US" dirty="0"/>
              <a:t> over LBT and vice versa (&amp; typo corrections)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503C-F210-AB51-C361-A20C3CC6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Coex</a:t>
            </a:r>
            <a:r>
              <a:rPr lang="en-US" dirty="0"/>
              <a:t> SC – ETSI BRAN News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BFE3F-7C38-9B1F-2604-A2C100C95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131590"/>
            <a:ext cx="7770813" cy="3084910"/>
          </a:xfrm>
        </p:spPr>
        <p:txBody>
          <a:bodyPr/>
          <a:lstStyle/>
          <a:p>
            <a:pPr marL="0" indent="0"/>
            <a:r>
              <a:rPr lang="en-GB" sz="1400" b="0" dirty="0">
                <a:latin typeface="Helvetica" pitchFamily="2" charset="0"/>
              </a:rPr>
              <a:t>Goal: list EN 301 893 (5 GHz) and EN 303 687 (6 GHz) as </a:t>
            </a:r>
            <a:r>
              <a:rPr lang="en-GB" sz="1400" b="0" dirty="0" err="1">
                <a:latin typeface="Helvetica" pitchFamily="2" charset="0"/>
              </a:rPr>
              <a:t>Hamonized</a:t>
            </a:r>
            <a:r>
              <a:rPr lang="en-GB" sz="1400" b="0" dirty="0">
                <a:latin typeface="Helvetica" pitchFamily="2" charset="0"/>
              </a:rPr>
              <a:t> Standards (HS) in the Official Journal of the EU (OJEU) to ease manufacturers’ self-assessment of products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0" dirty="0">
                <a:latin typeface="Helvetica" pitchFamily="2" charset="0"/>
              </a:rPr>
              <a:t>EN 301 893 (5 GHz)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Helvetica" pitchFamily="2" charset="0"/>
              </a:rPr>
              <a:t>Document ready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sz="1200" b="0" dirty="0">
                <a:latin typeface="Helvetica" pitchFamily="2" charset="0"/>
              </a:rPr>
              <a:t>Ongoing technical discussions on Energy Detection Threshold (EDT); might conclude in upcoming ETSI BRAN meeting (June session)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Helvetica" pitchFamily="2" charset="0"/>
              </a:rPr>
              <a:t>Attn.: Does not consider PHY beyond 11ac; features of IEEE 802.11ax and beyond require notified body approval</a:t>
            </a:r>
            <a:endParaRPr lang="en-GB" sz="1200" b="0" dirty="0">
              <a:latin typeface="Helveti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0" dirty="0">
                <a:latin typeface="Helvetica" pitchFamily="2" charset="0"/>
              </a:rPr>
              <a:t>EN 303 687 (6 GHz)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Helvetica" pitchFamily="2" charset="0"/>
              </a:rPr>
              <a:t>ENAP closes 2023-06-27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Helvetica" pitchFamily="2" charset="0"/>
              </a:rPr>
              <a:t>Covers also 5945 MHz to 6425 MHz available for license-exempt operation in Europe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0" dirty="0">
                <a:latin typeface="Helvetica" pitchFamily="2" charset="0"/>
              </a:rPr>
              <a:t>EN 303 753 (60 GHz) – ENAP and HASTAC review requested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0" dirty="0">
                <a:latin typeface="Helvetica" pitchFamily="2" charset="0"/>
              </a:rPr>
              <a:t>TR 103 721 (5.8 GHz coexistence) -- To be published by ETSI</a:t>
            </a:r>
          </a:p>
          <a:p>
            <a:pPr marL="0" indent="0"/>
            <a:r>
              <a:rPr lang="en-GB" sz="1400" b="0" dirty="0">
                <a:latin typeface="Helvetica" pitchFamily="2" charset="0"/>
              </a:rPr>
              <a:t>G. </a:t>
            </a:r>
            <a:r>
              <a:rPr lang="en-GB" sz="1400" b="0" dirty="0" err="1">
                <a:latin typeface="Helvetica" pitchFamily="2" charset="0"/>
              </a:rPr>
              <a:t>Hiertz</a:t>
            </a:r>
            <a:r>
              <a:rPr lang="en-GB" sz="1400" b="0" dirty="0">
                <a:latin typeface="Helvetica" pitchFamily="2" charset="0"/>
              </a:rPr>
              <a:t>: “European spectrum regulation and the harmonised market of the European Union—An overview”, 802.18 Tutorial, May 2023, </a:t>
            </a:r>
            <a:r>
              <a:rPr lang="en-GB" sz="1400" b="0" dirty="0">
                <a:latin typeface="Helvetica" pitchFamily="2" charset="0"/>
                <a:hlinkClick r:id="rId2"/>
              </a:rPr>
              <a:t>18-23/0054r0</a:t>
            </a:r>
            <a:r>
              <a:rPr lang="en-GB" sz="1400" b="0" dirty="0">
                <a:latin typeface="Helvetica" pitchFamily="2" charset="0"/>
              </a:rPr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24C14-8FE2-17E5-B3CB-C50BAF81C9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C8D5D-F68C-77C7-3C69-4ED1E98D1A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4A76FD-28F7-017C-2F6C-DFCB0106F1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595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503C-F210-AB51-C361-A20C3CC6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Coex</a:t>
            </a:r>
            <a:r>
              <a:rPr lang="en-US" dirty="0"/>
              <a:t> SC – </a:t>
            </a:r>
            <a:r>
              <a:rPr lang="en-GB" altLang="en-US" dirty="0"/>
              <a:t>Bluetooth SIG Update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BFE3F-7C38-9B1F-2604-A2C100C95452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0" dirty="0">
                <a:latin typeface="Helvetica" pitchFamily="2" charset="0"/>
              </a:rPr>
              <a:t>Presented spectrum sharing goals from the Bluetooth SIG perspective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Helvetica" pitchFamily="2" charset="0"/>
              </a:rPr>
              <a:t>Successful sharing in the past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Helvetica" pitchFamily="2" charset="0"/>
              </a:rPr>
              <a:t>Develop optimal sharing scheme, e.g., in 6 GHz or U-NII-3, 5725 – 5850 MHz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latin typeface="Helvetica" pitchFamily="2" charset="0"/>
              </a:rPr>
              <a:t>Bluetooth SIG prepared response to FCC FNPRM 20-51 (6 GHz unlicensed use)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dirty="0">
                <a:latin typeface="Helvetica" pitchFamily="2" charset="0"/>
              </a:rPr>
              <a:t>Details of response not discussed as it has not been submitted yet by Bluetooth SIG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b="0" dirty="0">
                <a:latin typeface="Helvetica" pitchFamily="2" charset="0"/>
              </a:rPr>
              <a:t>Submission planned in the next 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latin typeface="Helvetica" pitchFamily="2" charset="0"/>
              </a:rPr>
              <a:t>Bluetooth SIG intends to propose new Work Item in ETSI BRAN (likely at #120 in September 2023), potentially addressing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dirty="0">
                <a:latin typeface="Helvetica" pitchFamily="2" charset="0"/>
              </a:rPr>
              <a:t>(New) channel access scheme for narrowband technologies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b="0" dirty="0">
                <a:latin typeface="Helvetica" pitchFamily="2" charset="0"/>
              </a:rPr>
              <a:t>New channelization scheme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b="0" dirty="0">
                <a:latin typeface="Helvetica" pitchFamily="2" charset="0"/>
              </a:rPr>
              <a:t>Mechanisms  to allow LPI (Low Power Indoor)  client-to-client operations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b="0" dirty="0">
                <a:latin typeface="Helvetica" pitchFamily="2" charset="0"/>
              </a:rPr>
              <a:t>Development of FBE (Frame Based Equipment) and LBE (Load Based Equipment) parameters for channel access mechanism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24C14-8FE2-17E5-B3CB-C50BAF81C9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C8D5D-F68C-77C7-3C69-4ED1E98D1A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4A76FD-28F7-017C-2F6C-DFCB0106F1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7286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503C-F210-AB51-C361-A20C3CC6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Coex</a:t>
            </a:r>
            <a:r>
              <a:rPr lang="en-US" dirty="0"/>
              <a:t> SC – Narrow Band / </a:t>
            </a:r>
            <a:r>
              <a:rPr lang="en-US" dirty="0" err="1"/>
              <a:t>WiFi</a:t>
            </a:r>
            <a:r>
              <a:rPr lang="en-US" dirty="0"/>
              <a:t> Coexistence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BFE3F-7C38-9B1F-2604-A2C100C95452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latin typeface="Helvetica" pitchFamily="2" charset="0"/>
              </a:rPr>
              <a:t>Further discussion of Narrow Band / </a:t>
            </a:r>
            <a:r>
              <a:rPr lang="en-US" sz="1600" b="0" dirty="0" err="1">
                <a:latin typeface="Helvetica" pitchFamily="2" charset="0"/>
              </a:rPr>
              <a:t>WiFi</a:t>
            </a:r>
            <a:r>
              <a:rPr lang="en-US" sz="1600" b="0" dirty="0">
                <a:latin typeface="Helvetica" pitchFamily="2" charset="0"/>
              </a:rPr>
              <a:t> coexistence simulations from previous </a:t>
            </a:r>
            <a:r>
              <a:rPr lang="en-US" sz="1600" b="0" dirty="0" err="1">
                <a:latin typeface="Helvetica" pitchFamily="2" charset="0"/>
              </a:rPr>
              <a:t>Coex</a:t>
            </a:r>
            <a:r>
              <a:rPr lang="en-US" sz="1600" b="0" dirty="0">
                <a:latin typeface="Helvetica" pitchFamily="2" charset="0"/>
              </a:rPr>
              <a:t> SC meeting in March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b="0" dirty="0">
                <a:latin typeface="Helvetica" pitchFamily="2" charset="0"/>
              </a:rPr>
              <a:t>Simulations for different parameters as used in the simulations results presented in March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dirty="0">
                <a:latin typeface="Helvetica" pitchFamily="2" charset="0"/>
              </a:rPr>
              <a:t>Submission claimed: Enhanced Detect and Avoid (</a:t>
            </a:r>
            <a:r>
              <a:rPr lang="en-US" sz="1300" dirty="0" err="1">
                <a:latin typeface="Helvetica" pitchFamily="2" charset="0"/>
              </a:rPr>
              <a:t>eDAA</a:t>
            </a:r>
            <a:r>
              <a:rPr lang="en-US" sz="1300" dirty="0">
                <a:latin typeface="Helvetica" pitchFamily="2" charset="0"/>
              </a:rPr>
              <a:t>) performs better than Listen Before Talk (LBT) for Adjacent channels/null’s from NB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dirty="0">
                <a:latin typeface="Helvetica" pitchFamily="2" charset="0"/>
              </a:rPr>
              <a:t>Discussion on interpretation of simulation results – different views expressed on superiority of </a:t>
            </a:r>
            <a:r>
              <a:rPr lang="en-US" sz="1300" dirty="0" err="1">
                <a:latin typeface="Helvetica" pitchFamily="2" charset="0"/>
              </a:rPr>
              <a:t>eDAA</a:t>
            </a:r>
            <a:r>
              <a:rPr lang="en-US" sz="1300" dirty="0">
                <a:latin typeface="Helvetica" pitchFamily="2" charset="0"/>
              </a:rPr>
              <a:t> over LBT and vice versa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0" dirty="0">
              <a:latin typeface="Helveti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latin typeface="Helvetica" pitchFamily="2" charset="0"/>
              </a:rPr>
              <a:t>Consider further discussion and evaluation of NB / </a:t>
            </a:r>
            <a:r>
              <a:rPr lang="en-US" sz="1600" b="0" dirty="0" err="1">
                <a:latin typeface="Helvetica" pitchFamily="2" charset="0"/>
              </a:rPr>
              <a:t>WiFi</a:t>
            </a:r>
            <a:r>
              <a:rPr lang="en-US" sz="1600" b="0" dirty="0">
                <a:latin typeface="Helvetica" pitchFamily="2" charset="0"/>
              </a:rPr>
              <a:t> coexistence highlighting different scenarios / resulting simulation parameters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24C14-8FE2-17E5-B3CB-C50BAF81C9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C8D5D-F68C-77C7-3C69-4ED1E98D1A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4A76FD-28F7-017C-2F6C-DFCB0106F1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257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67FC8-5102-04C9-293D-6871BF2C2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for next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D32E5-AD5B-D752-8877-A9B11473C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Receive updates from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dirty="0"/>
              <a:t>ETSI BRAN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dirty="0"/>
              <a:t>Bluetooth SIG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Submission: Overview of the Bluetooth SIG response to FCC FNPRM 20-51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Further NB discussion (tbc).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Discuss further interaction 802.11 and 802.15 (15.4ab and 15.6ma (UWB))</a:t>
            </a:r>
            <a:br>
              <a:rPr lang="en-US" sz="1600" dirty="0"/>
            </a:br>
            <a:r>
              <a:rPr lang="en-US" sz="1600" dirty="0">
                <a:sym typeface="Wingdings" pitchFamily="2" charset="2"/>
              </a:rPr>
              <a:t> Champion needed to push this work item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Other – feel free to contact the Chair if you would like to make a presentation on any additional coexistence topic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3A2ED2-2180-540A-C8C5-5D1B968D01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148645-2FA8-3DB1-4CF1-EB89C5974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AA66911-27FE-C9E8-C357-0EAC6A1B26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7004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30593" y="267874"/>
            <a:ext cx="1781167" cy="204788"/>
          </a:xfrm>
        </p:spPr>
        <p:txBody>
          <a:bodyPr/>
          <a:lstStyle/>
          <a:p>
            <a:r>
              <a:rPr lang="en-GB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859000" y="4856560"/>
            <a:ext cx="1745448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References for this week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0593" y="1485901"/>
            <a:ext cx="7973855" cy="3156347"/>
          </a:xfrm>
          <a:ln/>
        </p:spPr>
        <p:txBody>
          <a:bodyPr/>
          <a:lstStyle/>
          <a:p>
            <a:r>
              <a:rPr lang="en-US" dirty="0"/>
              <a:t>Agenda for this week:				11-23/0582</a:t>
            </a:r>
          </a:p>
          <a:p>
            <a:r>
              <a:rPr lang="en-US" dirty="0"/>
              <a:t>Snapshot Slide:						11-23/0583</a:t>
            </a:r>
          </a:p>
          <a:p>
            <a:r>
              <a:rPr lang="en-US" dirty="0"/>
              <a:t>Meeting / Chair’s Slide Deck:		11-23/0584</a:t>
            </a:r>
          </a:p>
          <a:p>
            <a:r>
              <a:rPr lang="en-US" dirty="0"/>
              <a:t>Closing report:						11-23/0585</a:t>
            </a:r>
          </a:p>
          <a:p>
            <a:r>
              <a:rPr lang="en-US" dirty="0"/>
              <a:t>Meeting minutes:				</a:t>
            </a:r>
            <a:r>
              <a:rPr lang="en-US"/>
              <a:t>	11-23/0894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DCCCBA1-A9D6-D240-BEBA-4C4867694E36}" vid="{10F9C196-1BF6-8E42-8B8F-B954FB327E1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1281</TotalTime>
  <Words>750</Words>
  <Application>Microsoft Macintosh PowerPoint</Application>
  <PresentationFormat>On-screen Show (16:9)</PresentationFormat>
  <Paragraphs>95</Paragraphs>
  <Slides>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Helvetica</vt:lpstr>
      <vt:lpstr>Times New Roman</vt:lpstr>
      <vt:lpstr>802-11-Submission-Koden-TI-plain</vt:lpstr>
      <vt:lpstr>Document</vt:lpstr>
      <vt:lpstr>Coex SC Closing Report</vt:lpstr>
      <vt:lpstr>Abstract</vt:lpstr>
      <vt:lpstr>Coex SC – ETSI BRAN News</vt:lpstr>
      <vt:lpstr>Coex SC – Bluetooth SIG Update</vt:lpstr>
      <vt:lpstr>Coex SC – Narrow Band / WiFi Coexistence</vt:lpstr>
      <vt:lpstr>Topics for next meeting</vt:lpstr>
      <vt:lpstr>References for this week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TGbc Closing Report</dc:title>
  <dc:subject/>
  <dc:creator>Marc Emmelmann</dc:creator>
  <cp:keywords/>
  <dc:description/>
  <cp:lastModifiedBy>Emmelmann, Marc</cp:lastModifiedBy>
  <cp:revision>99</cp:revision>
  <cp:lastPrinted>1601-01-01T00:00:00Z</cp:lastPrinted>
  <dcterms:created xsi:type="dcterms:W3CDTF">2019-09-17T07:48:51Z</dcterms:created>
  <dcterms:modified xsi:type="dcterms:W3CDTF">2023-05-19T18:43:14Z</dcterms:modified>
  <cp:category/>
</cp:coreProperties>
</file>