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93" r:id="rId4"/>
    <p:sldId id="273" r:id="rId5"/>
    <p:sldId id="282" r:id="rId6"/>
    <p:sldId id="280" r:id="rId7"/>
    <p:sldId id="283" r:id="rId8"/>
    <p:sldId id="265" r:id="rId9"/>
    <p:sldId id="291" r:id="rId10"/>
    <p:sldId id="262" r:id="rId11"/>
    <p:sldId id="270" r:id="rId12"/>
    <p:sldId id="272" r:id="rId13"/>
    <p:sldId id="271" r:id="rId14"/>
    <p:sldId id="284" r:id="rId15"/>
    <p:sldId id="286" r:id="rId16"/>
    <p:sldId id="263" r:id="rId17"/>
    <p:sldId id="287" r:id="rId18"/>
    <p:sldId id="288" r:id="rId19"/>
    <p:sldId id="289" r:id="rId20"/>
    <p:sldId id="290" r:id="rId21"/>
    <p:sldId id="264" r:id="rId22"/>
    <p:sldId id="274" r:id="rId23"/>
    <p:sldId id="275" r:id="rId24"/>
    <p:sldId id="276" r:id="rId25"/>
    <p:sldId id="277" r:id="rId26"/>
    <p:sldId id="278" r:id="rId27"/>
    <p:sldId id="279"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BDB79A9-EAB5-5D42-B342-AC056859DC8B}">
          <p14:sldIdLst>
            <p14:sldId id="256"/>
            <p14:sldId id="257"/>
            <p14:sldId id="293"/>
            <p14:sldId id="273"/>
          </p14:sldIdLst>
        </p14:section>
        <p14:section name="Opening formalities" id="{DDDCECB2-F6E5-5C40-8DA7-C3D9309B3A65}">
          <p14:sldIdLst>
            <p14:sldId id="282"/>
            <p14:sldId id="280"/>
            <p14:sldId id="283"/>
          </p14:sldIdLst>
        </p14:section>
        <p14:section name="Announcements" id="{0168461E-3498-2943-A5C8-BBB4A4EAA4B3}">
          <p14:sldIdLst>
            <p14:sldId id="265"/>
            <p14:sldId id="291"/>
            <p14:sldId id="262"/>
          </p14:sldIdLst>
        </p14:section>
        <p14:section name="Coex modus operandi" id="{1F276605-B1B1-F146-A0CE-2868CD088B10}">
          <p14:sldIdLst>
            <p14:sldId id="270"/>
            <p14:sldId id="272"/>
            <p14:sldId id="271"/>
          </p14:sldIdLst>
        </p14:section>
        <p14:section name="Submissions &amp; Technical discussion items" id="{A23396F0-FE48-5241-AD42-CD7FC4C1B590}">
          <p14:sldIdLst>
            <p14:sldId id="284"/>
          </p14:sldIdLst>
        </p14:section>
        <p14:section name="Administrative Items" id="{B2829F23-0F8B-A840-A65D-B3616032ABA1}">
          <p14:sldIdLst>
            <p14:sldId id="286"/>
            <p14:sldId id="263"/>
            <p14:sldId id="287"/>
          </p14:sldIdLst>
        </p14:section>
        <p14:section name="Old Business" id="{1A4DBCD4-0727-1D47-BC17-C958B627ECFA}">
          <p14:sldIdLst>
            <p14:sldId id="288"/>
          </p14:sldIdLst>
        </p14:section>
        <p14:section name="New Business" id="{0F8AA791-162D-3F42-9CCB-5E928205D796}">
          <p14:sldIdLst>
            <p14:sldId id="289"/>
          </p14:sldIdLst>
        </p14:section>
        <p14:section name="Adjourn" id="{654319BA-B1AE-DA43-A450-EF56C3224958}">
          <p14:sldIdLst>
            <p14:sldId id="290"/>
          </p14:sldIdLst>
        </p14:section>
        <p14:section name="Annex" id="{765DABFB-F3D4-AC4C-817B-ED9E971F2A3B}">
          <p14:sldIdLst>
            <p14:sldId id="264"/>
            <p14:sldId id="274"/>
            <p14:sldId id="275"/>
            <p14:sldId id="276"/>
            <p14:sldId id="277"/>
            <p14:sldId id="278"/>
            <p14:sldId id="27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9091" autoAdjust="0"/>
    <p:restoredTop sz="94660"/>
  </p:normalViewPr>
  <p:slideViewPr>
    <p:cSldViewPr>
      <p:cViewPr varScale="1">
        <p:scale>
          <a:sx n="113" d="100"/>
          <a:sy n="113" d="100"/>
        </p:scale>
        <p:origin x="200" y="50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802.11-23/0584</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May 2023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Marc Emmelmann (SELF)</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802.11-23/0584</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May 2023</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Marc Emmelmann (SELF)</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802.11-23/0584</a:t>
            </a:r>
          </a:p>
        </p:txBody>
      </p:sp>
      <p:sp>
        <p:nvSpPr>
          <p:cNvPr id="5" name="Rectangle 3"/>
          <p:cNvSpPr>
            <a:spLocks noGrp="1" noChangeArrowheads="1"/>
          </p:cNvSpPr>
          <p:nvPr>
            <p:ph type="dt"/>
          </p:nvPr>
        </p:nvSpPr>
        <p:spPr>
          <a:ln/>
        </p:spPr>
        <p:txBody>
          <a:bodyPr/>
          <a:lstStyle/>
          <a:p>
            <a:r>
              <a:rPr lang="en-GB"/>
              <a:t>May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802.11-23/0584</a:t>
            </a:r>
          </a:p>
        </p:txBody>
      </p:sp>
      <p:sp>
        <p:nvSpPr>
          <p:cNvPr id="5" name="Rectangle 3"/>
          <p:cNvSpPr>
            <a:spLocks noGrp="1" noChangeArrowheads="1"/>
          </p:cNvSpPr>
          <p:nvPr>
            <p:ph type="dt"/>
          </p:nvPr>
        </p:nvSpPr>
        <p:spPr>
          <a:ln/>
        </p:spPr>
        <p:txBody>
          <a:bodyPr/>
          <a:lstStyle/>
          <a:p>
            <a:r>
              <a:rPr lang="en-GB"/>
              <a:t>May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802.11-23/0584</a:t>
            </a:r>
          </a:p>
        </p:txBody>
      </p:sp>
      <p:sp>
        <p:nvSpPr>
          <p:cNvPr id="5" name="Rectangle 3"/>
          <p:cNvSpPr>
            <a:spLocks noGrp="1" noChangeArrowheads="1"/>
          </p:cNvSpPr>
          <p:nvPr>
            <p:ph type="dt"/>
          </p:nvPr>
        </p:nvSpPr>
        <p:spPr>
          <a:ln/>
        </p:spPr>
        <p:txBody>
          <a:bodyPr/>
          <a:lstStyle/>
          <a:p>
            <a:r>
              <a:rPr lang="en-GB"/>
              <a:t>May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802.11-23/0584</a:t>
            </a:r>
          </a:p>
        </p:txBody>
      </p:sp>
      <p:sp>
        <p:nvSpPr>
          <p:cNvPr id="5" name="Rectangle 3"/>
          <p:cNvSpPr>
            <a:spLocks noGrp="1" noChangeArrowheads="1"/>
          </p:cNvSpPr>
          <p:nvPr>
            <p:ph type="dt"/>
          </p:nvPr>
        </p:nvSpPr>
        <p:spPr>
          <a:ln/>
        </p:spPr>
        <p:txBody>
          <a:bodyPr/>
          <a:lstStyle/>
          <a:p>
            <a:r>
              <a:rPr lang="en-GB"/>
              <a:t>May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802.11-23/0584</a:t>
            </a:r>
          </a:p>
        </p:txBody>
      </p:sp>
      <p:sp>
        <p:nvSpPr>
          <p:cNvPr id="5" name="Rectangle 3"/>
          <p:cNvSpPr>
            <a:spLocks noGrp="1" noChangeArrowheads="1"/>
          </p:cNvSpPr>
          <p:nvPr>
            <p:ph type="dt"/>
          </p:nvPr>
        </p:nvSpPr>
        <p:spPr>
          <a:ln/>
        </p:spPr>
        <p:txBody>
          <a:bodyPr/>
          <a:lstStyle/>
          <a:p>
            <a:r>
              <a:rPr lang="en-GB"/>
              <a:t>May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May 2023</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GB"/>
              <a:t>May 2023</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May 2023</a:t>
            </a:r>
          </a:p>
        </p:txBody>
      </p:sp>
      <p:sp>
        <p:nvSpPr>
          <p:cNvPr id="6" name="Footer Placeholder 5"/>
          <p:cNvSpPr>
            <a:spLocks noGrp="1"/>
          </p:cNvSpPr>
          <p:nvPr>
            <p:ph type="ftr" idx="11"/>
          </p:nvPr>
        </p:nvSpPr>
        <p:spPr/>
        <p:txBody>
          <a:bodyPr/>
          <a:lstStyle>
            <a:lvl1pPr>
              <a:defRPr/>
            </a:lvl1pPr>
          </a:lstStyle>
          <a:p>
            <a:r>
              <a:rPr lang="en-GB"/>
              <a:t>Marc Emmelmann (SELF)</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May 2023</a:t>
            </a:r>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Marc Emmelmann (SELF)</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May 2023</a:t>
            </a:r>
          </a:p>
        </p:txBody>
      </p:sp>
      <p:sp>
        <p:nvSpPr>
          <p:cNvPr id="4" name="Footer Placeholder 3"/>
          <p:cNvSpPr>
            <a:spLocks noGrp="1"/>
          </p:cNvSpPr>
          <p:nvPr>
            <p:ph type="ftr" idx="11"/>
          </p:nvPr>
        </p:nvSpPr>
        <p:spPr/>
        <p:txBody>
          <a:bodyPr/>
          <a:lstStyle>
            <a:lvl1pPr>
              <a:defRPr/>
            </a:lvl1pPr>
          </a:lstStyle>
          <a:p>
            <a:r>
              <a:rPr lang="en-GB"/>
              <a:t>Marc Emmelmann (SELF)</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May 2023</a:t>
            </a:r>
          </a:p>
        </p:txBody>
      </p:sp>
      <p:sp>
        <p:nvSpPr>
          <p:cNvPr id="3" name="Footer Placeholder 2"/>
          <p:cNvSpPr>
            <a:spLocks noGrp="1"/>
          </p:cNvSpPr>
          <p:nvPr>
            <p:ph type="ftr" idx="11"/>
          </p:nvPr>
        </p:nvSpPr>
        <p:spPr/>
        <p:txBody>
          <a:bodyPr/>
          <a:lstStyle>
            <a:lvl1pPr>
              <a:defRPr/>
            </a:lvl1pPr>
          </a:lstStyle>
          <a:p>
            <a:r>
              <a:rPr lang="en-GB"/>
              <a:t>Marc Emmelmann (SELF)</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May 2023</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May 2023</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802.11-23/0584r0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web.cvent.com/event/c8c74da9-42ef-4650-bbf6-d33d40c6bedc/summary"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hyperlink" Target="http://www.ieee802.org/11/private/ETSI_documents/BRAN"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eeesa.webex.com/ieeesa/j.php?MTID=m0021dae913139e3ba94fd3288e582919"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Coex</a:t>
            </a:r>
            <a:r>
              <a:rPr lang="en-GB" dirty="0"/>
              <a:t> SC -- </a:t>
            </a:r>
            <a:r>
              <a:rPr lang="en-GB" dirty="0" err="1"/>
              <a:t>Coexistance</a:t>
            </a:r>
            <a:endParaRPr lang="en-GB" dirty="0"/>
          </a:p>
        </p:txBody>
      </p:sp>
      <p:sp>
        <p:nvSpPr>
          <p:cNvPr id="3074" name="Rectangle 2"/>
          <p:cNvSpPr>
            <a:spLocks noGrp="1" noChangeArrowheads="1"/>
          </p:cNvSpPr>
          <p:nvPr>
            <p:ph type="subTitle" idx="1"/>
          </p:nvPr>
        </p:nvSpPr>
        <p:spPr>
          <a:xfrm>
            <a:off x="1828800" y="17938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2023-05-14</a:t>
            </a:r>
          </a:p>
        </p:txBody>
      </p:sp>
      <p:sp>
        <p:nvSpPr>
          <p:cNvPr id="6" name="Date Placeholder 3"/>
          <p:cNvSpPr>
            <a:spLocks noGrp="1"/>
          </p:cNvSpPr>
          <p:nvPr>
            <p:ph type="dt" idx="10"/>
          </p:nvPr>
        </p:nvSpPr>
        <p:spPr/>
        <p:txBody>
          <a:bodyPr/>
          <a:lstStyle/>
          <a:p>
            <a:r>
              <a:rPr lang="en-GB"/>
              <a:t>May 2023</a:t>
            </a:r>
            <a:endParaRPr lang="en-GB" dirty="0"/>
          </a:p>
        </p:txBody>
      </p:sp>
      <p:sp>
        <p:nvSpPr>
          <p:cNvPr id="7" name="Footer Placeholder 4"/>
          <p:cNvSpPr>
            <a:spLocks noGrp="1"/>
          </p:cNvSpPr>
          <p:nvPr>
            <p:ph type="ftr" idx="11"/>
          </p:nvPr>
        </p:nvSpPr>
        <p:spPr/>
        <p:txBody>
          <a:bodyPr/>
          <a:lstStyle/>
          <a:p>
            <a:r>
              <a:rPr lang="en-GB"/>
              <a:t>Marc Emmelmann (SELF)</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574609532"/>
              </p:ext>
            </p:extLst>
          </p:nvPr>
        </p:nvGraphicFramePr>
        <p:xfrm>
          <a:off x="993775" y="2820988"/>
          <a:ext cx="10272713" cy="2333625"/>
        </p:xfrm>
        <a:graphic>
          <a:graphicData uri="http://schemas.openxmlformats.org/presentationml/2006/ole">
            <mc:AlternateContent xmlns:mc="http://schemas.openxmlformats.org/markup-compatibility/2006">
              <mc:Choice xmlns:v="urn:schemas-microsoft-com:vml" Requires="v">
                <p:oleObj name="Document" r:id="rId3" imgW="10439400" imgH="2387600" progId="Word.Document.8">
                  <p:embed/>
                </p:oleObj>
              </mc:Choice>
              <mc:Fallback>
                <p:oleObj name="Document" r:id="rId3" imgW="10439400" imgH="2387600" progId="Word.Document.8">
                  <p:embed/>
                  <p:pic>
                    <p:nvPicPr>
                      <p:cNvPr id="0" name="Picture 3"/>
                      <p:cNvPicPr>
                        <a:picLocks noChangeAspect="1" noChangeArrowheads="1"/>
                      </p:cNvPicPr>
                      <p:nvPr/>
                    </p:nvPicPr>
                    <p:blipFill>
                      <a:blip r:embed="rId4"/>
                      <a:srcRect/>
                      <a:stretch>
                        <a:fillRect/>
                      </a:stretch>
                    </p:blipFill>
                    <p:spPr bwMode="auto">
                      <a:xfrm>
                        <a:off x="993775" y="2820988"/>
                        <a:ext cx="10272713" cy="2333625"/>
                      </a:xfrm>
                      <a:prstGeom prst="rect">
                        <a:avLst/>
                      </a:prstGeom>
                      <a:noFill/>
                    </p:spPr>
                  </p:pic>
                </p:oleObj>
              </mc:Fallback>
            </mc:AlternateContent>
          </a:graphicData>
        </a:graphic>
      </p:graphicFrame>
      <p:sp>
        <p:nvSpPr>
          <p:cNvPr id="3076" name="Rectangle 4"/>
          <p:cNvSpPr>
            <a:spLocks noChangeArrowheads="1"/>
          </p:cNvSpPr>
          <p:nvPr/>
        </p:nvSpPr>
        <p:spPr bwMode="auto">
          <a:xfrm>
            <a:off x="993775" y="230316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Registration for the March 802 plenary session</a:t>
            </a:r>
          </a:p>
        </p:txBody>
      </p:sp>
      <p:sp>
        <p:nvSpPr>
          <p:cNvPr id="9218" name="Rectangle 2"/>
          <p:cNvSpPr>
            <a:spLocks noGrp="1" noChangeArrowheads="1"/>
          </p:cNvSpPr>
          <p:nvPr>
            <p:ph idx="1"/>
          </p:nvPr>
        </p:nvSpPr>
        <p:spPr>
          <a:xfrm>
            <a:off x="914401" y="1916832"/>
            <a:ext cx="10361084" cy="4113213"/>
          </a:xfrm>
          <a:ln/>
        </p:spPr>
        <p:txBody>
          <a:bodyPr/>
          <a:lstStyle/>
          <a:p>
            <a:pPr>
              <a:buFont typeface="Arial" panose="020B0604020202020204" pitchFamily="34" charset="0"/>
              <a:buChar char="•"/>
            </a:pPr>
            <a:r>
              <a:rPr lang="en-US" dirty="0"/>
              <a:t>This meeting is part of the May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3"/>
              </a:rPr>
              <a:t>https://web.cvent.com/event/c8c74da9-42ef-4650-bbf6-d33d40c6bedc/summary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May 2023</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(3) </a:t>
            </a:r>
            <a:r>
              <a:rPr lang="en-US" dirty="0" err="1"/>
              <a:t>Coex</a:t>
            </a:r>
            <a:r>
              <a:rPr lang="en-US" dirty="0"/>
              <a:t> modus operandi &amp; Topics of interest</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Information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May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11</a:t>
            </a:fld>
            <a:endParaRPr lang="en-GB"/>
          </a:p>
        </p:txBody>
      </p:sp>
    </p:spTree>
    <p:extLst>
      <p:ext uri="{BB962C8B-B14F-4D97-AF65-F5344CB8AC3E}">
        <p14:creationId xmlns:p14="http://schemas.microsoft.com/office/powerpoint/2010/main" val="1221849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1DEC9-AD3D-DB33-4095-2874A86FF710}"/>
              </a:ext>
            </a:extLst>
          </p:cNvPr>
          <p:cNvSpPr>
            <a:spLocks noGrp="1"/>
          </p:cNvSpPr>
          <p:nvPr>
            <p:ph type="title"/>
          </p:nvPr>
        </p:nvSpPr>
        <p:spPr/>
        <p:txBody>
          <a:bodyPr/>
          <a:lstStyle/>
          <a:p>
            <a:r>
              <a:rPr lang="en-US" dirty="0" err="1"/>
              <a:t>Coex</a:t>
            </a:r>
            <a:r>
              <a:rPr lang="en-US" dirty="0"/>
              <a:t> SC is a member-contribution-driven process</a:t>
            </a:r>
          </a:p>
        </p:txBody>
      </p:sp>
      <p:sp>
        <p:nvSpPr>
          <p:cNvPr id="3" name="Content Placeholder 2">
            <a:extLst>
              <a:ext uri="{FF2B5EF4-FFF2-40B4-BE49-F238E27FC236}">
                <a16:creationId xmlns:a16="http://schemas.microsoft.com/office/drawing/2014/main" id="{14081E6C-4AF4-0443-CA45-1595E51C01B8}"/>
              </a:ext>
            </a:extLst>
          </p:cNvPr>
          <p:cNvSpPr>
            <a:spLocks noGrp="1"/>
          </p:cNvSpPr>
          <p:nvPr>
            <p:ph idx="1"/>
          </p:nvPr>
        </p:nvSpPr>
        <p:spPr/>
        <p:txBody>
          <a:bodyPr/>
          <a:lstStyle/>
          <a:p>
            <a:pPr marL="0" indent="0"/>
            <a:r>
              <a:rPr lang="en-US" dirty="0" err="1"/>
              <a:t>Coex</a:t>
            </a:r>
            <a:r>
              <a:rPr lang="en-US" dirty="0"/>
              <a:t> SC members</a:t>
            </a:r>
          </a:p>
          <a:p>
            <a:pPr>
              <a:buFont typeface="Arial" panose="020B0604020202020204" pitchFamily="34" charset="0"/>
              <a:buChar char="•"/>
            </a:pPr>
            <a:r>
              <a:rPr lang="en-US" dirty="0"/>
              <a:t>Report on topics relevant to </a:t>
            </a:r>
            <a:r>
              <a:rPr lang="en-US" dirty="0" err="1"/>
              <a:t>Coex</a:t>
            </a:r>
            <a:r>
              <a:rPr lang="en-US" dirty="0"/>
              <a:t>, which are discussed in other standard bodies</a:t>
            </a:r>
          </a:p>
          <a:p>
            <a:pPr>
              <a:buFont typeface="Arial" panose="020B0604020202020204" pitchFamily="34" charset="0"/>
              <a:buChar char="•"/>
            </a:pPr>
            <a:r>
              <a:rPr lang="en-US" dirty="0"/>
              <a:t>Act as a key driver for advancing the discussion of specific topics within </a:t>
            </a:r>
            <a:r>
              <a:rPr lang="en-US" dirty="0" err="1"/>
              <a:t>Coex</a:t>
            </a:r>
            <a:r>
              <a:rPr lang="en-US" dirty="0"/>
              <a:t> as well as in collaboration with other 802 groups</a:t>
            </a:r>
          </a:p>
          <a:p>
            <a:pPr>
              <a:buFont typeface="Arial" panose="020B0604020202020204" pitchFamily="34" charset="0"/>
              <a:buChar char="•"/>
            </a:pPr>
            <a:r>
              <a:rPr lang="en-US" dirty="0"/>
              <a:t>Act as “champions” driving the discussion of a topic of interest as identified by them</a:t>
            </a:r>
          </a:p>
          <a:p>
            <a:pPr marL="0" indent="0"/>
            <a:r>
              <a:rPr lang="en-US" dirty="0"/>
              <a:t>Leadership</a:t>
            </a:r>
          </a:p>
          <a:p>
            <a:pPr>
              <a:buFont typeface="Arial" panose="020B0604020202020204" pitchFamily="34" charset="0"/>
              <a:buChar char="•"/>
            </a:pPr>
            <a:r>
              <a:rPr lang="en-US" dirty="0"/>
              <a:t>Aims at providing forum for </a:t>
            </a:r>
            <a:r>
              <a:rPr lang="en-US" dirty="0" err="1"/>
              <a:t>coex</a:t>
            </a:r>
            <a:r>
              <a:rPr lang="en-US" dirty="0"/>
              <a:t>-related discussions driven by members</a:t>
            </a:r>
          </a:p>
          <a:p>
            <a:pPr>
              <a:buFont typeface="Arial" panose="020B0604020202020204" pitchFamily="34" charset="0"/>
              <a:buChar char="•"/>
            </a:pPr>
            <a:r>
              <a:rPr lang="en-US" dirty="0"/>
              <a:t>Suggests to agree on “topic of interests” and identify a champion driving the topic</a:t>
            </a:r>
          </a:p>
          <a:p>
            <a:pPr marL="0" indent="0"/>
            <a:endParaRPr lang="en-US" dirty="0"/>
          </a:p>
        </p:txBody>
      </p:sp>
      <p:sp>
        <p:nvSpPr>
          <p:cNvPr id="4" name="Slide Number Placeholder 3">
            <a:extLst>
              <a:ext uri="{FF2B5EF4-FFF2-40B4-BE49-F238E27FC236}">
                <a16:creationId xmlns:a16="http://schemas.microsoft.com/office/drawing/2014/main" id="{4050EB58-D007-5B02-7116-97421D21118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FC437F85-51D5-575C-239A-219B3716D198}"/>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DAF0165D-FCC5-D28E-01FB-BCCC80AB11EE}"/>
              </a:ext>
            </a:extLst>
          </p:cNvPr>
          <p:cNvSpPr>
            <a:spLocks noGrp="1"/>
          </p:cNvSpPr>
          <p:nvPr>
            <p:ph type="dt" idx="15"/>
          </p:nvPr>
        </p:nvSpPr>
        <p:spPr/>
        <p:txBody>
          <a:bodyPr/>
          <a:lstStyle/>
          <a:p>
            <a:r>
              <a:rPr lang="en-GB"/>
              <a:t>May 2023</a:t>
            </a:r>
            <a:endParaRPr lang="en-GB" dirty="0"/>
          </a:p>
        </p:txBody>
      </p:sp>
    </p:spTree>
    <p:extLst>
      <p:ext uri="{BB962C8B-B14F-4D97-AF65-F5344CB8AC3E}">
        <p14:creationId xmlns:p14="http://schemas.microsoft.com/office/powerpoint/2010/main" val="4002559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AA270-DDE3-ADC4-FAD5-C8F87879F332}"/>
              </a:ext>
            </a:extLst>
          </p:cNvPr>
          <p:cNvSpPr>
            <a:spLocks noGrp="1"/>
          </p:cNvSpPr>
          <p:nvPr>
            <p:ph type="title"/>
          </p:nvPr>
        </p:nvSpPr>
        <p:spPr/>
        <p:txBody>
          <a:bodyPr/>
          <a:lstStyle/>
          <a:p>
            <a:r>
              <a:rPr lang="en-US" dirty="0" err="1"/>
              <a:t>Coex</a:t>
            </a:r>
            <a:r>
              <a:rPr lang="en-US" dirty="0"/>
              <a:t> SC Topic of interest / discussion items</a:t>
            </a:r>
          </a:p>
        </p:txBody>
      </p:sp>
      <p:sp>
        <p:nvSpPr>
          <p:cNvPr id="3" name="Content Placeholder 2">
            <a:extLst>
              <a:ext uri="{FF2B5EF4-FFF2-40B4-BE49-F238E27FC236}">
                <a16:creationId xmlns:a16="http://schemas.microsoft.com/office/drawing/2014/main" id="{010C31BE-EDF3-C81B-7C6F-F155D4E46FE3}"/>
              </a:ext>
            </a:extLst>
          </p:cNvPr>
          <p:cNvSpPr>
            <a:spLocks noGrp="1"/>
          </p:cNvSpPr>
          <p:nvPr>
            <p:ph idx="1"/>
          </p:nvPr>
        </p:nvSpPr>
        <p:spPr/>
        <p:txBody>
          <a:bodyPr/>
          <a:lstStyle/>
          <a:p>
            <a:pPr marL="0" indent="0"/>
            <a:r>
              <a:rPr lang="en-US" dirty="0"/>
              <a:t>Note: names of champions per topic are </a:t>
            </a:r>
            <a:r>
              <a:rPr lang="en-US" dirty="0" err="1"/>
              <a:t>tbd</a:t>
            </a:r>
            <a:r>
              <a:rPr lang="en-US" dirty="0"/>
              <a:t>. / tbc.</a:t>
            </a:r>
          </a:p>
          <a:p>
            <a:pPr marL="0" indent="0"/>
            <a:endParaRPr lang="en-US" dirty="0"/>
          </a:p>
          <a:p>
            <a:pPr>
              <a:buFont typeface="Arial" panose="020B0604020202020204" pitchFamily="34" charset="0"/>
              <a:buChar char="•"/>
            </a:pPr>
            <a:r>
              <a:rPr lang="en-US" dirty="0"/>
              <a:t>Bluetooth – Rich Kennedy</a:t>
            </a:r>
          </a:p>
          <a:p>
            <a:pPr>
              <a:buFont typeface="Arial" panose="020B0604020202020204" pitchFamily="34" charset="0"/>
              <a:buChar char="•"/>
            </a:pPr>
            <a:r>
              <a:rPr lang="en-US" dirty="0"/>
              <a:t>ETSI BRAN</a:t>
            </a:r>
          </a:p>
          <a:p>
            <a:pPr lvl="1">
              <a:buFont typeface="Arial" panose="020B0604020202020204" pitchFamily="34" charset="0"/>
              <a:buChar char="•"/>
            </a:pPr>
            <a:r>
              <a:rPr lang="en-US" dirty="0"/>
              <a:t>General updates / watch for new issues to look after – Guido </a:t>
            </a:r>
            <a:r>
              <a:rPr lang="en-US" dirty="0" err="1"/>
              <a:t>Hiertz</a:t>
            </a:r>
            <a:endParaRPr lang="en-US" dirty="0"/>
          </a:p>
          <a:p>
            <a:pPr lvl="1">
              <a:buFont typeface="Arial" panose="020B0604020202020204" pitchFamily="34" charset="0"/>
              <a:buChar char="•"/>
            </a:pPr>
            <a:r>
              <a:rPr lang="en-US" dirty="0"/>
              <a:t>EN 303 687 (6 GHz)  &amp;  EN 301 893 (5 GHz) -- David Boldy &amp; </a:t>
            </a:r>
            <a:r>
              <a:rPr lang="en-US" dirty="0" err="1"/>
              <a:t>Menzo</a:t>
            </a:r>
            <a:r>
              <a:rPr lang="en-US" dirty="0"/>
              <a:t> </a:t>
            </a:r>
            <a:r>
              <a:rPr lang="en-US" dirty="0" err="1"/>
              <a:t>Wentink</a:t>
            </a:r>
            <a:endParaRPr lang="en-US" dirty="0"/>
          </a:p>
          <a:p>
            <a:pPr>
              <a:buFont typeface="Arial" panose="020B0604020202020204" pitchFamily="34" charset="0"/>
              <a:buChar char="•"/>
            </a:pPr>
            <a:r>
              <a:rPr lang="en-US" dirty="0"/>
              <a:t>Any other upcoming topic related to coexistence or related topics, </a:t>
            </a:r>
            <a:r>
              <a:rPr lang="en-US" dirty="0" err="1"/>
              <a:t>e.g</a:t>
            </a:r>
            <a:r>
              <a:rPr lang="en-US" dirty="0"/>
              <a:t>:</a:t>
            </a:r>
          </a:p>
          <a:p>
            <a:pPr lvl="1">
              <a:buFont typeface="Arial" panose="020B0604020202020204" pitchFamily="34" charset="0"/>
              <a:buChar char="•"/>
            </a:pPr>
            <a:r>
              <a:rPr lang="en-US" dirty="0"/>
              <a:t>Coexistence between 802.11 and 802.15 (15.4ab and 15.6ma (UWB))</a:t>
            </a:r>
          </a:p>
          <a:p>
            <a:pPr>
              <a:buFont typeface="Arial" panose="020B0604020202020204" pitchFamily="34" charset="0"/>
              <a:buChar char="•"/>
            </a:pPr>
            <a:endParaRPr lang="en-US" dirty="0"/>
          </a:p>
          <a:p>
            <a:pPr>
              <a:buFont typeface="Arial" panose="020B0604020202020204" pitchFamily="34" charset="0"/>
              <a:buChar char="•"/>
            </a:pPr>
            <a:r>
              <a:rPr lang="en-US" dirty="0"/>
              <a:t>Please let the </a:t>
            </a:r>
            <a:r>
              <a:rPr lang="en-US" dirty="0" err="1"/>
              <a:t>Coex</a:t>
            </a:r>
            <a:r>
              <a:rPr lang="en-US" dirty="0"/>
              <a:t> SC Chairs know if you would like to add topics</a:t>
            </a:r>
          </a:p>
          <a:p>
            <a:pPr>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4ACB311-EC7D-5EF7-68B1-EC61A35A8957}"/>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E13C691A-2347-DB35-AB0D-99E931C491E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6E13E69-134D-3EE1-54ED-11266F3BB77E}"/>
              </a:ext>
            </a:extLst>
          </p:cNvPr>
          <p:cNvSpPr>
            <a:spLocks noGrp="1"/>
          </p:cNvSpPr>
          <p:nvPr>
            <p:ph type="dt" idx="15"/>
          </p:nvPr>
        </p:nvSpPr>
        <p:spPr/>
        <p:txBody>
          <a:bodyPr/>
          <a:lstStyle/>
          <a:p>
            <a:r>
              <a:rPr lang="en-GB"/>
              <a:t>May 2023</a:t>
            </a:r>
            <a:endParaRPr lang="en-GB" dirty="0"/>
          </a:p>
        </p:txBody>
      </p:sp>
    </p:spTree>
    <p:extLst>
      <p:ext uri="{BB962C8B-B14F-4D97-AF65-F5344CB8AC3E}">
        <p14:creationId xmlns:p14="http://schemas.microsoft.com/office/powerpoint/2010/main" val="1372136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(4) Submissions &amp; Technical discussion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May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14</a:t>
            </a:fld>
            <a:endParaRPr lang="en-GB"/>
          </a:p>
        </p:txBody>
      </p:sp>
      <p:sp>
        <p:nvSpPr>
          <p:cNvPr id="8" name="TextBox 7">
            <a:extLst>
              <a:ext uri="{FF2B5EF4-FFF2-40B4-BE49-F238E27FC236}">
                <a16:creationId xmlns:a16="http://schemas.microsoft.com/office/drawing/2014/main" id="{B3F9F478-C0DD-6B4F-BC84-876591E89482}"/>
              </a:ext>
            </a:extLst>
          </p:cNvPr>
          <p:cNvSpPr txBox="1"/>
          <p:nvPr/>
        </p:nvSpPr>
        <p:spPr>
          <a:xfrm>
            <a:off x="3048000" y="3200990"/>
            <a:ext cx="6096000" cy="461665"/>
          </a:xfrm>
          <a:prstGeom prst="rect">
            <a:avLst/>
          </a:prstGeom>
          <a:noFill/>
        </p:spPr>
        <p:txBody>
          <a:bodyPr wrap="square">
            <a:spAutoFit/>
          </a:bodyPr>
          <a:lstStyle/>
          <a:p>
            <a:r>
              <a:rPr lang="en-US" dirty="0"/>
              <a:t>Submissions &amp; Technical discussion items</a:t>
            </a:r>
          </a:p>
        </p:txBody>
      </p:sp>
    </p:spTree>
    <p:extLst>
      <p:ext uri="{BB962C8B-B14F-4D97-AF65-F5344CB8AC3E}">
        <p14:creationId xmlns:p14="http://schemas.microsoft.com/office/powerpoint/2010/main" val="1394633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(5) Administrative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May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15</a:t>
            </a:fld>
            <a:endParaRPr lang="en-GB"/>
          </a:p>
        </p:txBody>
      </p:sp>
    </p:spTree>
    <p:extLst>
      <p:ext uri="{BB962C8B-B14F-4D97-AF65-F5344CB8AC3E}">
        <p14:creationId xmlns:p14="http://schemas.microsoft.com/office/powerpoint/2010/main" val="21271683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Planning of future meetings</a:t>
            </a:r>
          </a:p>
        </p:txBody>
      </p:sp>
      <p:sp>
        <p:nvSpPr>
          <p:cNvPr id="3" name="Content Placeholder 2"/>
          <p:cNvSpPr>
            <a:spLocks noGrp="1"/>
          </p:cNvSpPr>
          <p:nvPr>
            <p:ph idx="1"/>
          </p:nvPr>
        </p:nvSpPr>
        <p:spPr/>
        <p:txBody>
          <a:bodyPr/>
          <a:lstStyle/>
          <a:p>
            <a:r>
              <a:rPr lang="en-GB" dirty="0" err="1"/>
              <a:t>Coex</a:t>
            </a:r>
            <a:r>
              <a:rPr lang="en-GB" dirty="0"/>
              <a:t> SC JUNE 2023</a:t>
            </a:r>
          </a:p>
          <a:p>
            <a:pPr>
              <a:buFont typeface="Arial" panose="020B0604020202020204" pitchFamily="34" charset="0"/>
              <a:buChar char="•"/>
            </a:pPr>
            <a:r>
              <a:rPr lang="en-GB" dirty="0"/>
              <a:t>ETSI BRAN update (from 12 June 2023 to 16 Jun 2023)</a:t>
            </a:r>
          </a:p>
          <a:p>
            <a:pPr>
              <a:buFont typeface="Arial" panose="020B0604020202020204" pitchFamily="34" charset="0"/>
              <a:buChar char="•"/>
            </a:pPr>
            <a:r>
              <a:rPr lang="en-GB" dirty="0"/>
              <a:t>Bluetooth update</a:t>
            </a:r>
          </a:p>
          <a:p>
            <a:pPr>
              <a:buFont typeface="Arial" panose="020B0604020202020204" pitchFamily="34" charset="0"/>
              <a:buChar char="•"/>
            </a:pPr>
            <a:r>
              <a:rPr lang="en-GB" dirty="0"/>
              <a:t>Update on NB (</a:t>
            </a:r>
            <a:r>
              <a:rPr lang="en-GB" dirty="0" err="1"/>
              <a:t>Menzo</a:t>
            </a:r>
            <a:r>
              <a:rPr lang="en-GB" dirty="0"/>
              <a:t>, Steve et al) (TBC)</a:t>
            </a:r>
          </a:p>
          <a:p>
            <a:pPr>
              <a:buFont typeface="Arial" panose="020B0604020202020204" pitchFamily="34" charset="0"/>
              <a:buChar char="•"/>
            </a:pPr>
            <a:r>
              <a:rPr lang="en-GB" dirty="0"/>
              <a:t>Etc …. ???</a:t>
            </a:r>
          </a:p>
          <a:p>
            <a:pPr>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May 2023</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3CFBC-992D-81D9-C072-4229D7F8265C}"/>
              </a:ext>
            </a:extLst>
          </p:cNvPr>
          <p:cNvSpPr>
            <a:spLocks noGrp="1"/>
          </p:cNvSpPr>
          <p:nvPr>
            <p:ph type="title"/>
          </p:nvPr>
        </p:nvSpPr>
        <p:spPr/>
        <p:txBody>
          <a:bodyPr/>
          <a:lstStyle/>
          <a:p>
            <a:r>
              <a:rPr lang="en-US" dirty="0"/>
              <a:t>Telcos</a:t>
            </a:r>
          </a:p>
        </p:txBody>
      </p:sp>
      <p:sp>
        <p:nvSpPr>
          <p:cNvPr id="3" name="Content Placeholder 2">
            <a:extLst>
              <a:ext uri="{FF2B5EF4-FFF2-40B4-BE49-F238E27FC236}">
                <a16:creationId xmlns:a16="http://schemas.microsoft.com/office/drawing/2014/main" id="{3B10A329-01D9-1FB4-F850-7C55A180647D}"/>
              </a:ext>
            </a:extLst>
          </p:cNvPr>
          <p:cNvSpPr>
            <a:spLocks noGrp="1"/>
          </p:cNvSpPr>
          <p:nvPr>
            <p:ph idx="1"/>
          </p:nvPr>
        </p:nvSpPr>
        <p:spPr/>
        <p:txBody>
          <a:bodyPr/>
          <a:lstStyle/>
          <a:p>
            <a:r>
              <a:rPr lang="en-US" dirty="0"/>
              <a:t>None</a:t>
            </a:r>
          </a:p>
        </p:txBody>
      </p:sp>
      <p:sp>
        <p:nvSpPr>
          <p:cNvPr id="4" name="Slide Number Placeholder 3">
            <a:extLst>
              <a:ext uri="{FF2B5EF4-FFF2-40B4-BE49-F238E27FC236}">
                <a16:creationId xmlns:a16="http://schemas.microsoft.com/office/drawing/2014/main" id="{3CD0B9E2-C445-73BC-B3CE-897827FAC98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9A5ED33-7377-2ADD-B23F-4BCF59A1435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88753E40-AC7B-08F3-E114-E8D4C7F97D02}"/>
              </a:ext>
            </a:extLst>
          </p:cNvPr>
          <p:cNvSpPr>
            <a:spLocks noGrp="1"/>
          </p:cNvSpPr>
          <p:nvPr>
            <p:ph type="dt" idx="15"/>
          </p:nvPr>
        </p:nvSpPr>
        <p:spPr/>
        <p:txBody>
          <a:bodyPr/>
          <a:lstStyle/>
          <a:p>
            <a:r>
              <a:rPr lang="en-GB"/>
              <a:t>May 2023</a:t>
            </a:r>
            <a:endParaRPr lang="en-GB" dirty="0"/>
          </a:p>
        </p:txBody>
      </p:sp>
    </p:spTree>
    <p:extLst>
      <p:ext uri="{BB962C8B-B14F-4D97-AF65-F5344CB8AC3E}">
        <p14:creationId xmlns:p14="http://schemas.microsoft.com/office/powerpoint/2010/main" val="8895577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(6) Old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May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18</a:t>
            </a:fld>
            <a:endParaRPr lang="en-GB"/>
          </a:p>
        </p:txBody>
      </p:sp>
    </p:spTree>
    <p:extLst>
      <p:ext uri="{BB962C8B-B14F-4D97-AF65-F5344CB8AC3E}">
        <p14:creationId xmlns:p14="http://schemas.microsoft.com/office/powerpoint/2010/main" val="35253955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(7) New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May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19</a:t>
            </a:fld>
            <a:endParaRPr lang="en-GB"/>
          </a:p>
        </p:txBody>
      </p:sp>
      <p:sp>
        <p:nvSpPr>
          <p:cNvPr id="8" name="TextBox 7">
            <a:extLst>
              <a:ext uri="{FF2B5EF4-FFF2-40B4-BE49-F238E27FC236}">
                <a16:creationId xmlns:a16="http://schemas.microsoft.com/office/drawing/2014/main" id="{9E155C6C-7B94-EFF9-71A2-8ADD38EBE9CF}"/>
              </a:ext>
            </a:extLst>
          </p:cNvPr>
          <p:cNvSpPr txBox="1"/>
          <p:nvPr/>
        </p:nvSpPr>
        <p:spPr>
          <a:xfrm>
            <a:off x="3048000" y="3200990"/>
            <a:ext cx="6096000" cy="461665"/>
          </a:xfrm>
          <a:prstGeom prst="rect">
            <a:avLst/>
          </a:prstGeom>
          <a:noFill/>
        </p:spPr>
        <p:txBody>
          <a:bodyPr wrap="square">
            <a:spAutoFit/>
          </a:bodyPr>
          <a:lstStyle/>
          <a:p>
            <a:r>
              <a:rPr lang="en-US" dirty="0"/>
              <a:t>New Business</a:t>
            </a:r>
          </a:p>
        </p:txBody>
      </p:sp>
    </p:spTree>
    <p:extLst>
      <p:ext uri="{BB962C8B-B14F-4D97-AF65-F5344CB8AC3E}">
        <p14:creationId xmlns:p14="http://schemas.microsoft.com/office/powerpoint/2010/main" val="2665407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Coexistence Standing Committee (</a:t>
            </a:r>
            <a:r>
              <a:rPr lang="en-GB" dirty="0" err="1"/>
              <a:t>Coex</a:t>
            </a:r>
            <a:r>
              <a:rPr lang="en-GB" dirty="0"/>
              <a:t> SC) May 2023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May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a:t>(8) </a:t>
            </a:r>
            <a:r>
              <a:rPr lang="en-US" dirty="0"/>
              <a:t>Adjourn</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May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20</a:t>
            </a:fld>
            <a:endParaRPr lang="en-GB"/>
          </a:p>
        </p:txBody>
      </p:sp>
    </p:spTree>
    <p:extLst>
      <p:ext uri="{BB962C8B-B14F-4D97-AF65-F5344CB8AC3E}">
        <p14:creationId xmlns:p14="http://schemas.microsoft.com/office/powerpoint/2010/main" val="42555021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21</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May 2023</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E1901-FB1D-1295-35FF-5B21C754AEB2}"/>
              </a:ext>
            </a:extLst>
          </p:cNvPr>
          <p:cNvSpPr>
            <a:spLocks noGrp="1"/>
          </p:cNvSpPr>
          <p:nvPr>
            <p:ph type="title"/>
          </p:nvPr>
        </p:nvSpPr>
        <p:spPr/>
        <p:txBody>
          <a:bodyPr/>
          <a:lstStyle/>
          <a:p>
            <a:r>
              <a:rPr lang="en-US" dirty="0" err="1"/>
              <a:t>Coex</a:t>
            </a:r>
            <a:r>
              <a:rPr lang="en-US" dirty="0"/>
              <a:t> Scope</a:t>
            </a:r>
          </a:p>
        </p:txBody>
      </p:sp>
      <p:sp>
        <p:nvSpPr>
          <p:cNvPr id="3" name="Text Placeholder 2">
            <a:extLst>
              <a:ext uri="{FF2B5EF4-FFF2-40B4-BE49-F238E27FC236}">
                <a16:creationId xmlns:a16="http://schemas.microsoft.com/office/drawing/2014/main" id="{8E7395C8-131D-61EF-8CAC-3F41C3C5B02B}"/>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DED8F57C-1AE3-E8C6-38DF-12AB7A500C06}"/>
              </a:ext>
            </a:extLst>
          </p:cNvPr>
          <p:cNvSpPr>
            <a:spLocks noGrp="1"/>
          </p:cNvSpPr>
          <p:nvPr>
            <p:ph type="dt" idx="10"/>
          </p:nvPr>
        </p:nvSpPr>
        <p:spPr/>
        <p:txBody>
          <a:bodyPr/>
          <a:lstStyle/>
          <a:p>
            <a:r>
              <a:rPr lang="en-GB"/>
              <a:t>May 2023</a:t>
            </a:r>
          </a:p>
        </p:txBody>
      </p:sp>
      <p:sp>
        <p:nvSpPr>
          <p:cNvPr id="5" name="Footer Placeholder 4">
            <a:extLst>
              <a:ext uri="{FF2B5EF4-FFF2-40B4-BE49-F238E27FC236}">
                <a16:creationId xmlns:a16="http://schemas.microsoft.com/office/drawing/2014/main" id="{48BE077E-DBF2-C504-373D-DC008735D2DE}"/>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4228E7B-5A24-8B5D-7F66-B919AB7714A2}"/>
              </a:ext>
            </a:extLst>
          </p:cNvPr>
          <p:cNvSpPr>
            <a:spLocks noGrp="1"/>
          </p:cNvSpPr>
          <p:nvPr>
            <p:ph type="sldNum" idx="12"/>
          </p:nvPr>
        </p:nvSpPr>
        <p:spPr/>
        <p:txBody>
          <a:bodyPr/>
          <a:lstStyle/>
          <a:p>
            <a:r>
              <a:rPr lang="en-GB"/>
              <a:t>Slide </a:t>
            </a:r>
            <a:fld id="{3ABCC52B-A3F7-440B-BBF2-55191E6E7773}" type="slidenum">
              <a:rPr lang="en-GB" smtClean="0"/>
              <a:pPr/>
              <a:t>22</a:t>
            </a:fld>
            <a:endParaRPr lang="en-GB"/>
          </a:p>
        </p:txBody>
      </p:sp>
    </p:spTree>
    <p:extLst>
      <p:ext uri="{BB962C8B-B14F-4D97-AF65-F5344CB8AC3E}">
        <p14:creationId xmlns:p14="http://schemas.microsoft.com/office/powerpoint/2010/main" val="592416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F158B-A721-E51D-CB0A-A067ED4664B2}"/>
              </a:ext>
            </a:extLst>
          </p:cNvPr>
          <p:cNvSpPr>
            <a:spLocks noGrp="1"/>
          </p:cNvSpPr>
          <p:nvPr>
            <p:ph type="title"/>
          </p:nvPr>
        </p:nvSpPr>
        <p:spPr/>
        <p:txBody>
          <a:bodyPr/>
          <a:lstStyle/>
          <a:p>
            <a:r>
              <a:rPr lang="en-US" dirty="0"/>
              <a:t>The </a:t>
            </a:r>
            <a:r>
              <a:rPr lang="en-US" dirty="0" err="1"/>
              <a:t>Coex</a:t>
            </a:r>
            <a:r>
              <a:rPr lang="en-US" dirty="0"/>
              <a:t> SC scope was revised in Sept 2020 </a:t>
            </a:r>
          </a:p>
        </p:txBody>
      </p:sp>
      <p:sp>
        <p:nvSpPr>
          <p:cNvPr id="3" name="Content Placeholder 2">
            <a:extLst>
              <a:ext uri="{FF2B5EF4-FFF2-40B4-BE49-F238E27FC236}">
                <a16:creationId xmlns:a16="http://schemas.microsoft.com/office/drawing/2014/main" id="{82F61E44-B8F2-68D5-98FD-292077F66CFF}"/>
              </a:ext>
            </a:extLst>
          </p:cNvPr>
          <p:cNvSpPr>
            <a:spLocks noGrp="1"/>
          </p:cNvSpPr>
          <p:nvPr>
            <p:ph idx="1"/>
          </p:nvPr>
        </p:nvSpPr>
        <p:spPr/>
        <p:txBody>
          <a:bodyPr/>
          <a:lstStyle/>
          <a:p>
            <a:r>
              <a:rPr lang="en-AU" dirty="0"/>
              <a:t>IEEE 802.11 </a:t>
            </a:r>
            <a:r>
              <a:rPr lang="en-AU" dirty="0" err="1"/>
              <a:t>Coex</a:t>
            </a:r>
            <a:r>
              <a:rPr lang="en-AU" dirty="0"/>
              <a:t> SC Scope</a:t>
            </a:r>
          </a:p>
          <a:p>
            <a:pPr lvl="1"/>
            <a:r>
              <a:rPr lang="en-AU" i="1" dirty="0"/>
              <a:t>The </a:t>
            </a:r>
            <a:r>
              <a:rPr lang="en-AU" i="1" dirty="0" err="1"/>
              <a:t>Coex</a:t>
            </a:r>
            <a:r>
              <a:rPr lang="en-AU" i="1" dirty="0"/>
              <a:t> SC shall promote, within the 802.11 WG and externally, an environment that enables IEEE 802.11 technologies to have equitable access to unlicensed spectrum globally</a:t>
            </a:r>
          </a:p>
          <a:p>
            <a:pPr lvl="1"/>
            <a:r>
              <a:rPr lang="en-AU" i="1" dirty="0"/>
              <a:t>The </a:t>
            </a:r>
            <a:r>
              <a:rPr lang="en-AU" i="1" dirty="0" err="1"/>
              <a:t>Coex</a:t>
            </a:r>
            <a:r>
              <a:rPr lang="en-AU" i="1" dirty="0"/>
              <a:t> SC should focus particularly on coexistence of 802.11ax &amp; 802.11be with LAA &amp; NR-U in the 5 GHz &amp; 6 GHz bands globally</a:t>
            </a:r>
          </a:p>
          <a:p>
            <a:pPr lvl="1"/>
            <a:r>
              <a:rPr lang="en-AU" i="1" dirty="0"/>
              <a:t>The </a:t>
            </a:r>
            <a:r>
              <a:rPr lang="en-AU" i="1" dirty="0" err="1"/>
              <a:t>Coex</a:t>
            </a:r>
            <a:r>
              <a:rPr lang="en-AU" i="1" dirty="0"/>
              <a:t> SC may consider coexistence with other technologies and in other bands as directed by the Chair of the 802.11 WG</a:t>
            </a:r>
          </a:p>
          <a:p>
            <a:r>
              <a:rPr lang="en-AU" dirty="0"/>
              <a:t>IEEE 802.11 </a:t>
            </a:r>
            <a:r>
              <a:rPr lang="en-AU" dirty="0" err="1"/>
              <a:t>Coex</a:t>
            </a:r>
            <a:r>
              <a:rPr lang="en-AU" dirty="0"/>
              <a:t> SC close down criteria</a:t>
            </a:r>
          </a:p>
          <a:p>
            <a:pPr lvl="1"/>
            <a:r>
              <a:rPr lang="en-AU" dirty="0"/>
              <a:t>802.11 WG Chair </a:t>
            </a:r>
            <a:r>
              <a:rPr lang="en-AU" sz="1600" dirty="0"/>
              <a:t>has</a:t>
            </a:r>
            <a:r>
              <a:rPr lang="en-AU" dirty="0"/>
              <a:t> authority to close down SC</a:t>
            </a:r>
          </a:p>
        </p:txBody>
      </p:sp>
      <p:sp>
        <p:nvSpPr>
          <p:cNvPr id="4" name="Slide Number Placeholder 3">
            <a:extLst>
              <a:ext uri="{FF2B5EF4-FFF2-40B4-BE49-F238E27FC236}">
                <a16:creationId xmlns:a16="http://schemas.microsoft.com/office/drawing/2014/main" id="{B4C239B4-7A49-C9D0-F99E-995038D8B94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4D279A76-6A04-6BCA-010C-D0D30AE987E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80ADA76-EFC5-A150-70BD-C1F011EAB7BA}"/>
              </a:ext>
            </a:extLst>
          </p:cNvPr>
          <p:cNvSpPr>
            <a:spLocks noGrp="1"/>
          </p:cNvSpPr>
          <p:nvPr>
            <p:ph type="dt" idx="15"/>
          </p:nvPr>
        </p:nvSpPr>
        <p:spPr/>
        <p:txBody>
          <a:bodyPr/>
          <a:lstStyle/>
          <a:p>
            <a:r>
              <a:rPr lang="en-GB"/>
              <a:t>May 2023</a:t>
            </a:r>
            <a:endParaRPr lang="en-GB" dirty="0"/>
          </a:p>
        </p:txBody>
      </p:sp>
    </p:spTree>
    <p:extLst>
      <p:ext uri="{BB962C8B-B14F-4D97-AF65-F5344CB8AC3E}">
        <p14:creationId xmlns:p14="http://schemas.microsoft.com/office/powerpoint/2010/main" val="22655830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31F86-E4F1-24BB-C93F-0BB89D23B1BE}"/>
              </a:ext>
            </a:extLst>
          </p:cNvPr>
          <p:cNvSpPr>
            <a:spLocks noGrp="1"/>
          </p:cNvSpPr>
          <p:nvPr>
            <p:ph type="title"/>
          </p:nvPr>
        </p:nvSpPr>
        <p:spPr/>
        <p:txBody>
          <a:bodyPr/>
          <a:lstStyle/>
          <a:p>
            <a:r>
              <a:rPr lang="en-AU" dirty="0"/>
              <a:t>The scope of the </a:t>
            </a:r>
            <a:r>
              <a:rPr lang="en-AU" dirty="0" err="1"/>
              <a:t>Coex</a:t>
            </a:r>
            <a:r>
              <a:rPr lang="en-AU" dirty="0"/>
              <a:t> SC was expanded in March 2021 to include 60 GHz coexistence issues</a:t>
            </a:r>
            <a:endParaRPr lang="en-US" dirty="0"/>
          </a:p>
        </p:txBody>
      </p:sp>
      <p:sp>
        <p:nvSpPr>
          <p:cNvPr id="3" name="Content Placeholder 2">
            <a:extLst>
              <a:ext uri="{FF2B5EF4-FFF2-40B4-BE49-F238E27FC236}">
                <a16:creationId xmlns:a16="http://schemas.microsoft.com/office/drawing/2014/main" id="{B74E17F4-FD13-F9D3-0D8C-5BE521029A56}"/>
              </a:ext>
            </a:extLst>
          </p:cNvPr>
          <p:cNvSpPr>
            <a:spLocks noGrp="1"/>
          </p:cNvSpPr>
          <p:nvPr>
            <p:ph idx="1"/>
          </p:nvPr>
        </p:nvSpPr>
        <p:spPr>
          <a:xfrm>
            <a:off x="914401" y="1844824"/>
            <a:ext cx="10361084" cy="4113213"/>
          </a:xfrm>
        </p:spPr>
        <p:txBody>
          <a:bodyPr/>
          <a:lstStyle/>
          <a:p>
            <a:pPr>
              <a:buFont typeface="Arial" panose="020B0604020202020204" pitchFamily="34" charset="0"/>
              <a:buChar char="•"/>
            </a:pPr>
            <a:r>
              <a:rPr lang="en-US" dirty="0"/>
              <a:t>It was noted during the March 2021 plenary that ETSI BRAN is working on 60 GHz </a:t>
            </a:r>
            <a:r>
              <a:rPr lang="en-US" dirty="0" err="1"/>
              <a:t>Harmonised</a:t>
            </a:r>
            <a:r>
              <a:rPr lang="en-US" dirty="0"/>
              <a:t> Standards that may impact IEEE 802.11ay coexistence</a:t>
            </a:r>
          </a:p>
          <a:p>
            <a:pPr>
              <a:buFont typeface="Arial" panose="020B0604020202020204" pitchFamily="34" charset="0"/>
              <a:buChar char="•"/>
            </a:pPr>
            <a:r>
              <a:rPr lang="en-US" dirty="0"/>
              <a:t>Subsequently, the 802.11 Chair directed the </a:t>
            </a:r>
            <a:r>
              <a:rPr lang="en-US" dirty="0" err="1"/>
              <a:t>Coex</a:t>
            </a:r>
            <a:r>
              <a:rPr lang="en-US" dirty="0"/>
              <a:t> SC to consider 60GHz coexistence within scope</a:t>
            </a:r>
          </a:p>
          <a:p>
            <a:pPr lvl="1">
              <a:buFont typeface="Arial" panose="020B0604020202020204" pitchFamily="34" charset="0"/>
              <a:buChar char="•"/>
            </a:pPr>
            <a:r>
              <a:rPr lang="en-US" dirty="0"/>
              <a:t>At today's WG11 Opening Plenary, the comment was made that ETSI BRAN is also considering operational and coexistence requirements related to 57-71 GHz (60GHz) spectrum, relevant of course to 802.11ad and 11ay</a:t>
            </a:r>
          </a:p>
          <a:p>
            <a:pPr lvl="1">
              <a:buFont typeface="Arial" panose="020B0604020202020204" pitchFamily="34" charset="0"/>
              <a:buChar char="•"/>
            </a:pPr>
            <a:r>
              <a:rPr lang="en-US" dirty="0"/>
              <a:t>The scope of the </a:t>
            </a:r>
            <a:r>
              <a:rPr lang="en-US" dirty="0" err="1"/>
              <a:t>Coex</a:t>
            </a:r>
            <a:r>
              <a:rPr lang="en-US" dirty="0"/>
              <a:t> SC focuses on, "coexistence of 802.11ax &amp; 802.11be with LAA &amp; NR-U in the 5 GHz &amp; 6 GHz bands globally". However, it "may consider coexistence with other technologies and in other bands as directed by the Chair of the 802.11 WG". So the </a:t>
            </a:r>
            <a:r>
              <a:rPr lang="en-US" dirty="0" err="1"/>
              <a:t>Coex</a:t>
            </a:r>
            <a:r>
              <a:rPr lang="en-US" dirty="0"/>
              <a:t> SC can consider 60 GHz issues if directed by the WG Chair</a:t>
            </a:r>
          </a:p>
          <a:p>
            <a:pPr lvl="1">
              <a:buFont typeface="Arial" panose="020B0604020202020204" pitchFamily="34" charset="0"/>
              <a:buChar char="•"/>
            </a:pPr>
            <a:r>
              <a:rPr lang="en-US" dirty="0"/>
              <a:t>I have directed the </a:t>
            </a:r>
            <a:r>
              <a:rPr lang="en-US" dirty="0" err="1"/>
              <a:t>Coex</a:t>
            </a:r>
            <a:r>
              <a:rPr lang="en-US" dirty="0"/>
              <a:t> SC to additionally consider coexistence topics for 60GHz operation</a:t>
            </a:r>
          </a:p>
          <a:p>
            <a:endParaRPr lang="en-US" dirty="0"/>
          </a:p>
        </p:txBody>
      </p:sp>
      <p:sp>
        <p:nvSpPr>
          <p:cNvPr id="4" name="Slide Number Placeholder 3">
            <a:extLst>
              <a:ext uri="{FF2B5EF4-FFF2-40B4-BE49-F238E27FC236}">
                <a16:creationId xmlns:a16="http://schemas.microsoft.com/office/drawing/2014/main" id="{6808D6CC-C938-8215-FD68-CD137A6A03CA}"/>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B2741A03-37FD-B43F-51AF-08D53265678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9572CD06-9E2A-33C1-6212-282C753F9BEB}"/>
              </a:ext>
            </a:extLst>
          </p:cNvPr>
          <p:cNvSpPr>
            <a:spLocks noGrp="1"/>
          </p:cNvSpPr>
          <p:nvPr>
            <p:ph type="dt" idx="15"/>
          </p:nvPr>
        </p:nvSpPr>
        <p:spPr/>
        <p:txBody>
          <a:bodyPr/>
          <a:lstStyle/>
          <a:p>
            <a:r>
              <a:rPr lang="en-GB"/>
              <a:t>May 2023</a:t>
            </a:r>
            <a:endParaRPr lang="en-GB" dirty="0"/>
          </a:p>
        </p:txBody>
      </p:sp>
    </p:spTree>
    <p:extLst>
      <p:ext uri="{BB962C8B-B14F-4D97-AF65-F5344CB8AC3E}">
        <p14:creationId xmlns:p14="http://schemas.microsoft.com/office/powerpoint/2010/main" val="21946374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3AD54-5B53-8A46-6C9E-1216A4E8C53A}"/>
              </a:ext>
            </a:extLst>
          </p:cNvPr>
          <p:cNvSpPr>
            <a:spLocks noGrp="1"/>
          </p:cNvSpPr>
          <p:nvPr>
            <p:ph type="title"/>
          </p:nvPr>
        </p:nvSpPr>
        <p:spPr/>
        <p:txBody>
          <a:bodyPr/>
          <a:lstStyle/>
          <a:p>
            <a:r>
              <a:rPr lang="en-US" dirty="0"/>
              <a:t>ETSI BRAN</a:t>
            </a:r>
          </a:p>
        </p:txBody>
      </p:sp>
      <p:sp>
        <p:nvSpPr>
          <p:cNvPr id="3" name="Text Placeholder 2">
            <a:extLst>
              <a:ext uri="{FF2B5EF4-FFF2-40B4-BE49-F238E27FC236}">
                <a16:creationId xmlns:a16="http://schemas.microsoft.com/office/drawing/2014/main" id="{66C630B8-1E29-7B2D-2085-7412FC7D2700}"/>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9F3DA8DC-154D-C052-E7B1-7A8150F226E0}"/>
              </a:ext>
            </a:extLst>
          </p:cNvPr>
          <p:cNvSpPr>
            <a:spLocks noGrp="1"/>
          </p:cNvSpPr>
          <p:nvPr>
            <p:ph type="dt" idx="10"/>
          </p:nvPr>
        </p:nvSpPr>
        <p:spPr/>
        <p:txBody>
          <a:bodyPr/>
          <a:lstStyle/>
          <a:p>
            <a:r>
              <a:rPr lang="en-GB"/>
              <a:t>May 2023</a:t>
            </a:r>
          </a:p>
        </p:txBody>
      </p:sp>
      <p:sp>
        <p:nvSpPr>
          <p:cNvPr id="5" name="Footer Placeholder 4">
            <a:extLst>
              <a:ext uri="{FF2B5EF4-FFF2-40B4-BE49-F238E27FC236}">
                <a16:creationId xmlns:a16="http://schemas.microsoft.com/office/drawing/2014/main" id="{45E71487-12E4-E4B6-EBB2-214AECA827C6}"/>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3C663D2-7C4C-58FD-1EBA-65A4B06C2FD8}"/>
              </a:ext>
            </a:extLst>
          </p:cNvPr>
          <p:cNvSpPr>
            <a:spLocks noGrp="1"/>
          </p:cNvSpPr>
          <p:nvPr>
            <p:ph type="sldNum" idx="12"/>
          </p:nvPr>
        </p:nvSpPr>
        <p:spPr/>
        <p:txBody>
          <a:bodyPr/>
          <a:lstStyle/>
          <a:p>
            <a:r>
              <a:rPr lang="en-GB"/>
              <a:t>Slide </a:t>
            </a:r>
            <a:fld id="{3ABCC52B-A3F7-440B-BBF2-55191E6E7773}" type="slidenum">
              <a:rPr lang="en-GB" smtClean="0"/>
              <a:pPr/>
              <a:t>25</a:t>
            </a:fld>
            <a:endParaRPr lang="en-GB"/>
          </a:p>
        </p:txBody>
      </p:sp>
    </p:spTree>
    <p:extLst>
      <p:ext uri="{BB962C8B-B14F-4D97-AF65-F5344CB8AC3E}">
        <p14:creationId xmlns:p14="http://schemas.microsoft.com/office/powerpoint/2010/main" val="41867144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63554-35EE-7042-DE49-FF8AEDCEEE9D}"/>
              </a:ext>
            </a:extLst>
          </p:cNvPr>
          <p:cNvSpPr>
            <a:spLocks noGrp="1"/>
          </p:cNvSpPr>
          <p:nvPr>
            <p:ph type="title"/>
          </p:nvPr>
        </p:nvSpPr>
        <p:spPr/>
        <p:txBody>
          <a:bodyPr/>
          <a:lstStyle/>
          <a:p>
            <a:r>
              <a:rPr lang="en-US" dirty="0"/>
              <a:t>Note that ESTI BRAN documents are available to IEEE 802.11 WG members</a:t>
            </a:r>
          </a:p>
        </p:txBody>
      </p:sp>
      <p:sp>
        <p:nvSpPr>
          <p:cNvPr id="3" name="Content Placeholder 2">
            <a:extLst>
              <a:ext uri="{FF2B5EF4-FFF2-40B4-BE49-F238E27FC236}">
                <a16:creationId xmlns:a16="http://schemas.microsoft.com/office/drawing/2014/main" id="{6116C151-CB4B-2EB4-72D4-FCFD735542AE}"/>
              </a:ext>
            </a:extLst>
          </p:cNvPr>
          <p:cNvSpPr>
            <a:spLocks noGrp="1"/>
          </p:cNvSpPr>
          <p:nvPr>
            <p:ph idx="1"/>
          </p:nvPr>
        </p:nvSpPr>
        <p:spPr/>
        <p:txBody>
          <a:bodyPr/>
          <a:lstStyle/>
          <a:p>
            <a:r>
              <a:rPr lang="en-US" dirty="0"/>
              <a:t>Today’s material references ETSI BRAN documents</a:t>
            </a:r>
          </a:p>
          <a:p>
            <a:pPr>
              <a:buFont typeface="Arial" panose="020B0604020202020204" pitchFamily="34" charset="0"/>
              <a:buChar char="•"/>
            </a:pPr>
            <a:r>
              <a:rPr lang="en-US" dirty="0"/>
              <a:t>They are (or should be) available in the IEEE 802.11 WG members area</a:t>
            </a:r>
          </a:p>
          <a:p>
            <a:pPr>
              <a:buFont typeface="Arial" panose="020B0604020202020204" pitchFamily="34" charset="0"/>
              <a:buChar char="•"/>
            </a:pPr>
            <a:r>
              <a:rPr lang="en-US" dirty="0"/>
              <a:t>See </a:t>
            </a:r>
            <a:r>
              <a:rPr lang="en-US" dirty="0">
                <a:hlinkClick r:id="rId2"/>
              </a:rPr>
              <a:t>http://www.ieee802.org/11/private/ETSI_documents/BRAN</a:t>
            </a:r>
            <a:r>
              <a:rPr lang="en-US" dirty="0"/>
              <a:t> </a:t>
            </a:r>
          </a:p>
          <a:p>
            <a:endParaRPr lang="en-US" dirty="0"/>
          </a:p>
          <a:p>
            <a:r>
              <a:rPr lang="en-US" dirty="0"/>
              <a:t>Please remember that these documents are not public …</a:t>
            </a:r>
          </a:p>
          <a:p>
            <a:r>
              <a:rPr lang="en-US" dirty="0"/>
              <a:t>… and have only been made available to IEEE 802.11 WG members under special arrangement</a:t>
            </a:r>
          </a:p>
          <a:p>
            <a:endParaRPr lang="en-US" dirty="0"/>
          </a:p>
        </p:txBody>
      </p:sp>
      <p:sp>
        <p:nvSpPr>
          <p:cNvPr id="4" name="Slide Number Placeholder 3">
            <a:extLst>
              <a:ext uri="{FF2B5EF4-FFF2-40B4-BE49-F238E27FC236}">
                <a16:creationId xmlns:a16="http://schemas.microsoft.com/office/drawing/2014/main" id="{A48DE6CC-BBCF-7F73-CBEA-E35D95DBD85C}"/>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D09DD32-2394-ED8D-4043-F029314D6BD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3B5E7DF-31D6-48BE-7DA4-DFBABEC4DD69}"/>
              </a:ext>
            </a:extLst>
          </p:cNvPr>
          <p:cNvSpPr>
            <a:spLocks noGrp="1"/>
          </p:cNvSpPr>
          <p:nvPr>
            <p:ph type="dt" idx="15"/>
          </p:nvPr>
        </p:nvSpPr>
        <p:spPr/>
        <p:txBody>
          <a:bodyPr/>
          <a:lstStyle/>
          <a:p>
            <a:r>
              <a:rPr lang="en-GB"/>
              <a:t>May 2023</a:t>
            </a:r>
            <a:endParaRPr lang="en-GB" dirty="0"/>
          </a:p>
        </p:txBody>
      </p:sp>
    </p:spTree>
    <p:extLst>
      <p:ext uri="{BB962C8B-B14F-4D97-AF65-F5344CB8AC3E}">
        <p14:creationId xmlns:p14="http://schemas.microsoft.com/office/powerpoint/2010/main" val="4779476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25338-51F5-BB7A-96B7-49C7E77F5063}"/>
              </a:ext>
            </a:extLst>
          </p:cNvPr>
          <p:cNvSpPr>
            <a:spLocks noGrp="1"/>
          </p:cNvSpPr>
          <p:nvPr>
            <p:ph type="title"/>
          </p:nvPr>
        </p:nvSpPr>
        <p:spPr/>
        <p:txBody>
          <a:bodyPr/>
          <a:lstStyle/>
          <a:p>
            <a:r>
              <a:rPr lang="en-US" dirty="0"/>
              <a:t>ETSI BRAN Meeting Schedule</a:t>
            </a:r>
          </a:p>
        </p:txBody>
      </p:sp>
      <p:sp>
        <p:nvSpPr>
          <p:cNvPr id="4" name="Slide Number Placeholder 3">
            <a:extLst>
              <a:ext uri="{FF2B5EF4-FFF2-40B4-BE49-F238E27FC236}">
                <a16:creationId xmlns:a16="http://schemas.microsoft.com/office/drawing/2014/main" id="{063D138B-8A59-3ADC-754A-BDA70CBFA808}"/>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8E1C6F84-A9EB-445C-91F7-86252212536E}"/>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98F712D-433C-EAC2-9942-3AC15A8DE28E}"/>
              </a:ext>
            </a:extLst>
          </p:cNvPr>
          <p:cNvSpPr>
            <a:spLocks noGrp="1"/>
          </p:cNvSpPr>
          <p:nvPr>
            <p:ph type="dt" idx="15"/>
          </p:nvPr>
        </p:nvSpPr>
        <p:spPr/>
        <p:txBody>
          <a:bodyPr/>
          <a:lstStyle/>
          <a:p>
            <a:r>
              <a:rPr lang="en-GB"/>
              <a:t>May 2023</a:t>
            </a:r>
            <a:endParaRPr lang="en-GB" dirty="0"/>
          </a:p>
        </p:txBody>
      </p:sp>
      <p:sp>
        <p:nvSpPr>
          <p:cNvPr id="7" name="Content Placeholder 2">
            <a:extLst>
              <a:ext uri="{FF2B5EF4-FFF2-40B4-BE49-F238E27FC236}">
                <a16:creationId xmlns:a16="http://schemas.microsoft.com/office/drawing/2014/main" id="{D7AE8595-8983-9497-6974-A0A26155D3E1}"/>
              </a:ext>
            </a:extLst>
          </p:cNvPr>
          <p:cNvSpPr>
            <a:spLocks noGrp="1"/>
          </p:cNvSpPr>
          <p:nvPr>
            <p:ph sz="half" idx="1"/>
          </p:nvPr>
        </p:nvSpPr>
        <p:spPr>
          <a:xfrm>
            <a:off x="685800" y="1981200"/>
            <a:ext cx="3810000" cy="4114800"/>
          </a:xfrm>
        </p:spPr>
        <p:txBody>
          <a:bodyPr/>
          <a:lstStyle/>
          <a:p>
            <a:r>
              <a:rPr lang="en-GB" dirty="0"/>
              <a:t>Meeting schedule for 2023</a:t>
            </a:r>
          </a:p>
          <a:p>
            <a:pPr lvl="1"/>
            <a:r>
              <a:rPr lang="en-GB" dirty="0"/>
              <a:t>BRAN#117a</a:t>
            </a:r>
          </a:p>
          <a:p>
            <a:pPr lvl="2"/>
            <a:r>
              <a:rPr lang="en-GB" dirty="0"/>
              <a:t>23 Jan 2023</a:t>
            </a:r>
          </a:p>
          <a:p>
            <a:pPr lvl="2"/>
            <a:r>
              <a:rPr lang="en-GB" dirty="0"/>
              <a:t>EN 303 687</a:t>
            </a:r>
          </a:p>
          <a:p>
            <a:pPr lvl="1"/>
            <a:r>
              <a:rPr lang="en-GB" dirty="0"/>
              <a:t>BRAN#117c</a:t>
            </a:r>
          </a:p>
          <a:p>
            <a:pPr lvl="2"/>
            <a:r>
              <a:rPr lang="en-GB" dirty="0"/>
              <a:t>27 Jan 2023</a:t>
            </a:r>
          </a:p>
          <a:p>
            <a:pPr lvl="2"/>
            <a:r>
              <a:rPr lang="en-GB" dirty="0"/>
              <a:t>EN 303 687</a:t>
            </a:r>
          </a:p>
          <a:p>
            <a:pPr lvl="1"/>
            <a:r>
              <a:rPr lang="en-GB" dirty="0"/>
              <a:t>BRAN#117d</a:t>
            </a:r>
          </a:p>
          <a:p>
            <a:pPr lvl="2"/>
            <a:r>
              <a:rPr lang="en-GB" dirty="0"/>
              <a:t>10 Feb 2023</a:t>
            </a:r>
          </a:p>
          <a:p>
            <a:pPr lvl="2"/>
            <a:r>
              <a:rPr lang="en-GB" dirty="0"/>
              <a:t>EN 303 687</a:t>
            </a:r>
          </a:p>
        </p:txBody>
      </p:sp>
      <p:sp>
        <p:nvSpPr>
          <p:cNvPr id="8" name="Content Placeholder 5">
            <a:extLst>
              <a:ext uri="{FF2B5EF4-FFF2-40B4-BE49-F238E27FC236}">
                <a16:creationId xmlns:a16="http://schemas.microsoft.com/office/drawing/2014/main" id="{116E6C1A-C48C-764B-DDAF-0B6147ACD276}"/>
              </a:ext>
            </a:extLst>
          </p:cNvPr>
          <p:cNvSpPr txBox="1">
            <a:spLocks/>
          </p:cNvSpPr>
          <p:nvPr/>
        </p:nvSpPr>
        <p:spPr>
          <a:xfrm>
            <a:off x="4648200" y="1981200"/>
            <a:ext cx="3810000" cy="41148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endParaRPr lang="en-AU" kern="0" dirty="0"/>
          </a:p>
          <a:p>
            <a:pPr lvl="1"/>
            <a:r>
              <a:rPr lang="en-GB" kern="0" dirty="0"/>
              <a:t>BRAN#118</a:t>
            </a:r>
          </a:p>
          <a:p>
            <a:pPr lvl="2"/>
            <a:r>
              <a:rPr lang="en-GB" sz="1800" kern="0" dirty="0"/>
              <a:t> 27 Feb 2023 to 3 Mar 2023</a:t>
            </a:r>
          </a:p>
          <a:p>
            <a:pPr lvl="1"/>
            <a:r>
              <a:rPr lang="en-GB" kern="0" dirty="0"/>
              <a:t>BRAN#119</a:t>
            </a:r>
          </a:p>
          <a:p>
            <a:pPr lvl="2"/>
            <a:r>
              <a:rPr lang="en-GB" sz="1800" kern="0" dirty="0"/>
              <a:t> 12 June 2023 to 16 Jun 2023</a:t>
            </a:r>
          </a:p>
          <a:p>
            <a:pPr lvl="1"/>
            <a:r>
              <a:rPr lang="en-GB" kern="0" dirty="0"/>
              <a:t>BRAN#120</a:t>
            </a:r>
          </a:p>
          <a:p>
            <a:pPr lvl="2"/>
            <a:r>
              <a:rPr lang="en-GB" sz="1800" kern="0" dirty="0"/>
              <a:t> 18 Sep 2023 to 22 Sep 2023</a:t>
            </a:r>
          </a:p>
          <a:p>
            <a:pPr lvl="1"/>
            <a:r>
              <a:rPr lang="en-GB" kern="0" dirty="0"/>
              <a:t>BRAN#121</a:t>
            </a:r>
          </a:p>
          <a:p>
            <a:pPr lvl="2"/>
            <a:r>
              <a:rPr lang="en-GB" sz="1800" kern="0" dirty="0"/>
              <a:t> 23 Oct 2023 to 27 Oct 2023</a:t>
            </a:r>
          </a:p>
          <a:p>
            <a:pPr lvl="1"/>
            <a:r>
              <a:rPr lang="en-GB" kern="0" dirty="0"/>
              <a:t>BRAN#122</a:t>
            </a:r>
          </a:p>
          <a:p>
            <a:pPr lvl="2"/>
            <a:r>
              <a:rPr lang="en-GB" sz="1800" kern="0" dirty="0"/>
              <a:t>11 Dec 2023 to 15 Dec 2023</a:t>
            </a:r>
          </a:p>
          <a:p>
            <a:endParaRPr lang="en-AU" kern="0" dirty="0"/>
          </a:p>
        </p:txBody>
      </p:sp>
    </p:spTree>
    <p:extLst>
      <p:ext uri="{BB962C8B-B14F-4D97-AF65-F5344CB8AC3E}">
        <p14:creationId xmlns:p14="http://schemas.microsoft.com/office/powerpoint/2010/main" val="1867886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CAE30-03EB-62B0-7C8A-0664BECAB98E}"/>
              </a:ext>
            </a:extLst>
          </p:cNvPr>
          <p:cNvSpPr>
            <a:spLocks noGrp="1"/>
          </p:cNvSpPr>
          <p:nvPr>
            <p:ph type="title"/>
          </p:nvPr>
        </p:nvSpPr>
        <p:spPr/>
        <p:txBody>
          <a:bodyPr/>
          <a:lstStyle/>
          <a:p>
            <a:r>
              <a:rPr lang="en-US" dirty="0" err="1"/>
              <a:t>Coex</a:t>
            </a:r>
            <a:r>
              <a:rPr lang="en-US" dirty="0"/>
              <a:t> SC Leadership</a:t>
            </a:r>
          </a:p>
        </p:txBody>
      </p:sp>
      <p:sp>
        <p:nvSpPr>
          <p:cNvPr id="3" name="Content Placeholder 2">
            <a:extLst>
              <a:ext uri="{FF2B5EF4-FFF2-40B4-BE49-F238E27FC236}">
                <a16:creationId xmlns:a16="http://schemas.microsoft.com/office/drawing/2014/main" id="{AFBAA7F7-2D46-48B3-CDF4-CEAC722E4EE3}"/>
              </a:ext>
            </a:extLst>
          </p:cNvPr>
          <p:cNvSpPr>
            <a:spLocks noGrp="1"/>
          </p:cNvSpPr>
          <p:nvPr>
            <p:ph idx="1"/>
          </p:nvPr>
        </p:nvSpPr>
        <p:spPr/>
        <p:txBody>
          <a:bodyPr/>
          <a:lstStyle/>
          <a:p>
            <a:r>
              <a:rPr lang="en-US" dirty="0"/>
              <a:t>Chair:				Marc Emmelmann (SELF)</a:t>
            </a:r>
          </a:p>
          <a:p>
            <a:r>
              <a:rPr lang="en-US" dirty="0"/>
              <a:t>Vice Chairs:		Richard Kennedy (Bluetooth SIG)</a:t>
            </a:r>
          </a:p>
          <a:p>
            <a:r>
              <a:rPr lang="en-US" dirty="0"/>
              <a:t>						Manish Kumar (NXP)</a:t>
            </a:r>
          </a:p>
          <a:p>
            <a:r>
              <a:rPr lang="en-US" dirty="0"/>
              <a:t>Secretary:		Guido </a:t>
            </a:r>
            <a:r>
              <a:rPr lang="en-US" dirty="0" err="1"/>
              <a:t>Hiertz</a:t>
            </a:r>
            <a:r>
              <a:rPr lang="en-US" dirty="0"/>
              <a:t> (</a:t>
            </a:r>
            <a:r>
              <a:rPr lang="en-US"/>
              <a:t>Ericsson GmbH)</a:t>
            </a:r>
            <a:endParaRPr lang="en-US" dirty="0"/>
          </a:p>
        </p:txBody>
      </p:sp>
      <p:sp>
        <p:nvSpPr>
          <p:cNvPr id="4" name="Slide Number Placeholder 3">
            <a:extLst>
              <a:ext uri="{FF2B5EF4-FFF2-40B4-BE49-F238E27FC236}">
                <a16:creationId xmlns:a16="http://schemas.microsoft.com/office/drawing/2014/main" id="{4CE793E6-E257-715F-E297-F50D963F903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02BBE085-B3F0-515D-0FA3-7AD36BADC5E0}"/>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59A15E43-D49E-68AC-EC0E-C49EEBBBDBDF}"/>
              </a:ext>
            </a:extLst>
          </p:cNvPr>
          <p:cNvSpPr>
            <a:spLocks noGrp="1"/>
          </p:cNvSpPr>
          <p:nvPr>
            <p:ph type="dt" idx="15"/>
          </p:nvPr>
        </p:nvSpPr>
        <p:spPr/>
        <p:txBody>
          <a:bodyPr/>
          <a:lstStyle/>
          <a:p>
            <a:r>
              <a:rPr lang="en-GB"/>
              <a:t>March Emmelmann</a:t>
            </a:r>
            <a:endParaRPr lang="en-GB" dirty="0"/>
          </a:p>
        </p:txBody>
      </p:sp>
    </p:spTree>
    <p:extLst>
      <p:ext uri="{BB962C8B-B14F-4D97-AF65-F5344CB8AC3E}">
        <p14:creationId xmlns:p14="http://schemas.microsoft.com/office/powerpoint/2010/main" val="4174566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BC400-1166-000E-0860-CF6471DFF9BE}"/>
              </a:ext>
            </a:extLst>
          </p:cNvPr>
          <p:cNvSpPr>
            <a:spLocks noGrp="1"/>
          </p:cNvSpPr>
          <p:nvPr>
            <p:ph type="title"/>
          </p:nvPr>
        </p:nvSpPr>
        <p:spPr/>
        <p:txBody>
          <a:bodyPr/>
          <a:lstStyle/>
          <a:p>
            <a:r>
              <a:rPr lang="en-US" dirty="0"/>
              <a:t>WebEx dial-in information</a:t>
            </a:r>
          </a:p>
        </p:txBody>
      </p:sp>
      <p:sp>
        <p:nvSpPr>
          <p:cNvPr id="3" name="Content Placeholder 2">
            <a:extLst>
              <a:ext uri="{FF2B5EF4-FFF2-40B4-BE49-F238E27FC236}">
                <a16:creationId xmlns:a16="http://schemas.microsoft.com/office/drawing/2014/main" id="{0B9727B2-2B7A-4BCD-6877-F3266BA867B2}"/>
              </a:ext>
            </a:extLst>
          </p:cNvPr>
          <p:cNvSpPr>
            <a:spLocks noGrp="1"/>
          </p:cNvSpPr>
          <p:nvPr>
            <p:ph idx="1"/>
          </p:nvPr>
        </p:nvSpPr>
        <p:spPr/>
        <p:txBody>
          <a:bodyPr/>
          <a:lstStyle/>
          <a:p>
            <a:r>
              <a:rPr lang="en-US" dirty="0"/>
              <a:t>Wednesday, 2023-03-15, PM2 (16:00 – 18:00h)</a:t>
            </a:r>
          </a:p>
          <a:p>
            <a:pPr>
              <a:buFont typeface="Arial" panose="020B0604020202020204" pitchFamily="34" charset="0"/>
              <a:buChar char="•"/>
            </a:pPr>
            <a:r>
              <a:rPr lang="en-US" dirty="0"/>
              <a:t>Meeting link: </a:t>
            </a:r>
            <a:r>
              <a:rPr lang="en-US" dirty="0">
                <a:hlinkClick r:id="rId2"/>
              </a:rPr>
              <a:t>https://ieeesa.webex.com/ieeesa/j.php?MTID=m0021dae913139e3ba94fd3288e582919</a:t>
            </a:r>
            <a:r>
              <a:rPr lang="en-US" dirty="0"/>
              <a:t> </a:t>
            </a:r>
          </a:p>
          <a:p>
            <a:pPr>
              <a:buFont typeface="Arial" panose="020B0604020202020204" pitchFamily="34" charset="0"/>
              <a:buChar char="•"/>
            </a:pPr>
            <a:r>
              <a:rPr lang="en-US" dirty="0"/>
              <a:t>Meeting number: 2345 233 7417</a:t>
            </a:r>
          </a:p>
          <a:p>
            <a:pPr>
              <a:buFont typeface="Arial" panose="020B0604020202020204" pitchFamily="34" charset="0"/>
              <a:buChar char="•"/>
            </a:pPr>
            <a:r>
              <a:rPr lang="en-US" dirty="0"/>
              <a:t>Meeting password: wireless</a:t>
            </a:r>
          </a:p>
        </p:txBody>
      </p:sp>
      <p:sp>
        <p:nvSpPr>
          <p:cNvPr id="4" name="Slide Number Placeholder 3">
            <a:extLst>
              <a:ext uri="{FF2B5EF4-FFF2-40B4-BE49-F238E27FC236}">
                <a16:creationId xmlns:a16="http://schemas.microsoft.com/office/drawing/2014/main" id="{4C6F7887-89C2-590B-EB41-2FC33465030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2300192-9597-9466-15A1-11122C9D7A18}"/>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FAFE6FFF-770B-89CF-3B85-36DA23001690}"/>
              </a:ext>
            </a:extLst>
          </p:cNvPr>
          <p:cNvSpPr>
            <a:spLocks noGrp="1"/>
          </p:cNvSpPr>
          <p:nvPr>
            <p:ph type="dt" idx="15"/>
          </p:nvPr>
        </p:nvSpPr>
        <p:spPr/>
        <p:txBody>
          <a:bodyPr/>
          <a:lstStyle/>
          <a:p>
            <a:r>
              <a:rPr lang="en-GB"/>
              <a:t>May 2023</a:t>
            </a:r>
            <a:endParaRPr lang="en-GB" dirty="0"/>
          </a:p>
        </p:txBody>
      </p:sp>
    </p:spTree>
    <p:extLst>
      <p:ext uri="{BB962C8B-B14F-4D97-AF65-F5344CB8AC3E}">
        <p14:creationId xmlns:p14="http://schemas.microsoft.com/office/powerpoint/2010/main" val="408584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(1) Opening formalities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May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5</a:t>
            </a:fld>
            <a:endParaRPr lang="en-GB"/>
          </a:p>
        </p:txBody>
      </p:sp>
    </p:spTree>
    <p:extLst>
      <p:ext uri="{BB962C8B-B14F-4D97-AF65-F5344CB8AC3E}">
        <p14:creationId xmlns:p14="http://schemas.microsoft.com/office/powerpoint/2010/main" val="696557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E8B35-7DB5-6209-67E6-134202CE7B13}"/>
              </a:ext>
            </a:extLst>
          </p:cNvPr>
          <p:cNvSpPr>
            <a:spLocks noGrp="1"/>
          </p:cNvSpPr>
          <p:nvPr>
            <p:ph type="title"/>
          </p:nvPr>
        </p:nvSpPr>
        <p:spPr/>
        <p:txBody>
          <a:bodyPr/>
          <a:lstStyle/>
          <a:p>
            <a:r>
              <a:rPr lang="en-US" dirty="0"/>
              <a:t>Motion: Approval of Agenda</a:t>
            </a:r>
          </a:p>
        </p:txBody>
      </p:sp>
      <p:sp>
        <p:nvSpPr>
          <p:cNvPr id="3" name="Content Placeholder 2">
            <a:extLst>
              <a:ext uri="{FF2B5EF4-FFF2-40B4-BE49-F238E27FC236}">
                <a16:creationId xmlns:a16="http://schemas.microsoft.com/office/drawing/2014/main" id="{C4F7E784-B930-0B09-9B90-7020015C04C0}"/>
              </a:ext>
            </a:extLst>
          </p:cNvPr>
          <p:cNvSpPr>
            <a:spLocks noGrp="1"/>
          </p:cNvSpPr>
          <p:nvPr>
            <p:ph idx="1"/>
          </p:nvPr>
        </p:nvSpPr>
        <p:spPr/>
        <p:txBody>
          <a:bodyPr/>
          <a:lstStyle/>
          <a:p>
            <a:r>
              <a:rPr lang="en-US" dirty="0"/>
              <a:t>Move to approve </a:t>
            </a:r>
            <a:r>
              <a:rPr lang="en-US" dirty="0" err="1"/>
              <a:t>Coex</a:t>
            </a:r>
            <a:r>
              <a:rPr lang="en-US" dirty="0"/>
              <a:t> SC agenda as contained in </a:t>
            </a:r>
            <a:r>
              <a:rPr lang="en-US" dirty="0">
                <a:highlight>
                  <a:srgbClr val="FFFF00"/>
                </a:highlight>
              </a:rPr>
              <a:t>11-23/0582r0</a:t>
            </a:r>
            <a:r>
              <a:rPr lang="en-US" dirty="0"/>
              <a:t>.</a:t>
            </a:r>
          </a:p>
          <a:p>
            <a:endParaRPr lang="en-US" dirty="0"/>
          </a:p>
          <a:p>
            <a:r>
              <a:rPr lang="en-US" dirty="0"/>
              <a:t>Mover:</a:t>
            </a:r>
          </a:p>
          <a:p>
            <a:r>
              <a:rPr lang="en-US" dirty="0"/>
              <a:t>Second:</a:t>
            </a:r>
          </a:p>
          <a:p>
            <a:r>
              <a:rPr lang="en-US" strike="sngStrike" dirty="0"/>
              <a:t>Approved by unanimous consent</a:t>
            </a:r>
          </a:p>
        </p:txBody>
      </p:sp>
      <p:sp>
        <p:nvSpPr>
          <p:cNvPr id="4" name="Slide Number Placeholder 3">
            <a:extLst>
              <a:ext uri="{FF2B5EF4-FFF2-40B4-BE49-F238E27FC236}">
                <a16:creationId xmlns:a16="http://schemas.microsoft.com/office/drawing/2014/main" id="{9FBF3573-0795-CC98-AE7A-2725EBB3D65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F77B7B5-3344-5679-E38A-6F9F81C2902D}"/>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07E946E-4944-9C8D-B51E-FC94B28F9379}"/>
              </a:ext>
            </a:extLst>
          </p:cNvPr>
          <p:cNvSpPr>
            <a:spLocks noGrp="1"/>
          </p:cNvSpPr>
          <p:nvPr>
            <p:ph type="dt" idx="15"/>
          </p:nvPr>
        </p:nvSpPr>
        <p:spPr/>
        <p:txBody>
          <a:bodyPr/>
          <a:lstStyle/>
          <a:p>
            <a:r>
              <a:rPr lang="en-GB"/>
              <a:t>May 2023</a:t>
            </a:r>
            <a:endParaRPr lang="en-GB" dirty="0"/>
          </a:p>
        </p:txBody>
      </p:sp>
    </p:spTree>
    <p:extLst>
      <p:ext uri="{BB962C8B-B14F-4D97-AF65-F5344CB8AC3E}">
        <p14:creationId xmlns:p14="http://schemas.microsoft.com/office/powerpoint/2010/main" val="1331912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13D1A-8CB0-BDD2-93AA-05FBF7CE1265}"/>
              </a:ext>
            </a:extLst>
          </p:cNvPr>
          <p:cNvSpPr>
            <a:spLocks noGrp="1"/>
          </p:cNvSpPr>
          <p:nvPr>
            <p:ph type="title"/>
          </p:nvPr>
        </p:nvSpPr>
        <p:spPr/>
        <p:txBody>
          <a:bodyPr/>
          <a:lstStyle/>
          <a:p>
            <a:r>
              <a:rPr lang="en-US" dirty="0"/>
              <a:t>Motion: Approval of minutes</a:t>
            </a:r>
          </a:p>
        </p:txBody>
      </p:sp>
      <p:sp>
        <p:nvSpPr>
          <p:cNvPr id="3" name="Content Placeholder 2">
            <a:extLst>
              <a:ext uri="{FF2B5EF4-FFF2-40B4-BE49-F238E27FC236}">
                <a16:creationId xmlns:a16="http://schemas.microsoft.com/office/drawing/2014/main" id="{673827DC-8519-2116-A7CD-BBAC0030B072}"/>
              </a:ext>
            </a:extLst>
          </p:cNvPr>
          <p:cNvSpPr>
            <a:spLocks noGrp="1"/>
          </p:cNvSpPr>
          <p:nvPr>
            <p:ph idx="1"/>
          </p:nvPr>
        </p:nvSpPr>
        <p:spPr/>
        <p:txBody>
          <a:bodyPr/>
          <a:lstStyle/>
          <a:p>
            <a:r>
              <a:rPr lang="en-US" dirty="0"/>
              <a:t>Approve the </a:t>
            </a:r>
            <a:r>
              <a:rPr lang="en-US" dirty="0" err="1"/>
              <a:t>Coex</a:t>
            </a:r>
            <a:r>
              <a:rPr lang="en-US" dirty="0"/>
              <a:t> SC minutes as contained </a:t>
            </a:r>
            <a:r>
              <a:rPr lang="en-US"/>
              <a:t>in 11-23/0484r1.</a:t>
            </a:r>
            <a:endParaRPr lang="en-US" dirty="0"/>
          </a:p>
          <a:p>
            <a:pPr>
              <a:buFont typeface="Arial" panose="020B0604020202020204" pitchFamily="34" charset="0"/>
              <a:buChar char="•"/>
            </a:pPr>
            <a:endParaRPr lang="en-US" dirty="0"/>
          </a:p>
          <a:p>
            <a:pPr marL="0" indent="0"/>
            <a:r>
              <a:rPr lang="en-US" dirty="0"/>
              <a:t>Mover / Second: (Motion on consent agenda)</a:t>
            </a:r>
          </a:p>
          <a:p>
            <a:pPr marL="0" indent="0"/>
            <a:r>
              <a:rPr lang="en-US" strike="sngStrike" dirty="0"/>
              <a:t>Approved by unanimous consent</a:t>
            </a:r>
          </a:p>
        </p:txBody>
      </p:sp>
      <p:sp>
        <p:nvSpPr>
          <p:cNvPr id="4" name="Slide Number Placeholder 3">
            <a:extLst>
              <a:ext uri="{FF2B5EF4-FFF2-40B4-BE49-F238E27FC236}">
                <a16:creationId xmlns:a16="http://schemas.microsoft.com/office/drawing/2014/main" id="{DD8519E3-F39D-8136-FBE9-FE065883450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67D5563C-2520-C46C-7DAF-CA93309A7B0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48A27C12-093C-B874-7145-268D07081259}"/>
              </a:ext>
            </a:extLst>
          </p:cNvPr>
          <p:cNvSpPr>
            <a:spLocks noGrp="1"/>
          </p:cNvSpPr>
          <p:nvPr>
            <p:ph type="dt" idx="15"/>
          </p:nvPr>
        </p:nvSpPr>
        <p:spPr/>
        <p:txBody>
          <a:bodyPr/>
          <a:lstStyle/>
          <a:p>
            <a:r>
              <a:rPr lang="en-GB"/>
              <a:t>May 2023</a:t>
            </a:r>
            <a:endParaRPr lang="en-GB" dirty="0"/>
          </a:p>
        </p:txBody>
      </p:sp>
    </p:spTree>
    <p:extLst>
      <p:ext uri="{BB962C8B-B14F-4D97-AF65-F5344CB8AC3E}">
        <p14:creationId xmlns:p14="http://schemas.microsoft.com/office/powerpoint/2010/main" val="3786093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(2) Announcements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May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8</a:t>
            </a:fld>
            <a:endParaRPr lang="en-GB"/>
          </a:p>
        </p:txBody>
      </p:sp>
    </p:spTree>
    <p:extLst>
      <p:ext uri="{BB962C8B-B14F-4D97-AF65-F5344CB8AC3E}">
        <p14:creationId xmlns:p14="http://schemas.microsoft.com/office/powerpoint/2010/main" val="4054936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3FCBE-9FEB-6EF3-E6E2-A0A6BBB9BD9B}"/>
              </a:ext>
            </a:extLst>
          </p:cNvPr>
          <p:cNvSpPr>
            <a:spLocks noGrp="1"/>
          </p:cNvSpPr>
          <p:nvPr>
            <p:ph type="title"/>
          </p:nvPr>
        </p:nvSpPr>
        <p:spPr/>
        <p:txBody>
          <a:bodyPr/>
          <a:lstStyle/>
          <a:p>
            <a:r>
              <a:rPr lang="en-US" dirty="0"/>
              <a:t>Review of IEEE-SA pre-PAR meeting guidelines</a:t>
            </a:r>
          </a:p>
        </p:txBody>
      </p:sp>
      <p:sp>
        <p:nvSpPr>
          <p:cNvPr id="3" name="Content Placeholder 2">
            <a:extLst>
              <a:ext uri="{FF2B5EF4-FFF2-40B4-BE49-F238E27FC236}">
                <a16:creationId xmlns:a16="http://schemas.microsoft.com/office/drawing/2014/main" id="{9A842B55-ADA3-4397-AC1E-C16795945643}"/>
              </a:ext>
            </a:extLst>
          </p:cNvPr>
          <p:cNvSpPr>
            <a:spLocks noGrp="1"/>
          </p:cNvSpPr>
          <p:nvPr>
            <p:ph idx="1"/>
          </p:nvPr>
        </p:nvSpPr>
        <p:spPr>
          <a:xfrm>
            <a:off x="914401" y="1700808"/>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Guidelines for IEEE SA pre-PAR meetings:</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1" dirty="0">
                <a:cs typeface="+mn-cs"/>
              </a:rPr>
              <a:t>IEEE SA </a:t>
            </a:r>
            <a:r>
              <a:rPr lang="en-GB" sz="2200" b="1" dirty="0" err="1">
                <a:cs typeface="+mn-cs"/>
              </a:rPr>
              <a:t>PatCom</a:t>
            </a:r>
            <a:r>
              <a:rPr lang="en-GB" sz="2200" b="1" dirty="0">
                <a:cs typeface="+mn-cs"/>
              </a:rPr>
              <a:t> patent slides for pre-PAR meeting [2]</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 Codes of Ethics &amp; Conduct</a:t>
            </a:r>
            <a:r>
              <a:rPr lang="en-GB" sz="2200" b="1" dirty="0">
                <a:cs typeface="+mn-cs"/>
              </a:rPr>
              <a:t> [4,5]</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Participants in the IEEE-SA “individual process” shall act independently</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Fair &amp; equitable consideration of all viewpoints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as well as the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Meeting Etiquette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802.11 Operation rules for standing committees (SCs) and technical interest groups (TIGs)</a:t>
            </a:r>
          </a:p>
          <a:p>
            <a:pPr marL="0" lvl="1" indent="0">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b="1" dirty="0">
                <a:highlight>
                  <a:srgbClr val="FFFF00"/>
                </a:highlight>
                <a:cs typeface="+mn-cs"/>
              </a:rPr>
              <a:t>See 11-23/0448</a:t>
            </a:r>
          </a:p>
        </p:txBody>
      </p:sp>
      <p:sp>
        <p:nvSpPr>
          <p:cNvPr id="4" name="Slide Number Placeholder 3">
            <a:extLst>
              <a:ext uri="{FF2B5EF4-FFF2-40B4-BE49-F238E27FC236}">
                <a16:creationId xmlns:a16="http://schemas.microsoft.com/office/drawing/2014/main" id="{46028EFA-39FD-E17C-F814-C13C4ADDF60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8BFE1FD-4ECF-84B4-9F61-5E3FCD478B0A}"/>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E27225C-E5CA-0C69-6B37-39A45CECC313}"/>
              </a:ext>
            </a:extLst>
          </p:cNvPr>
          <p:cNvSpPr>
            <a:spLocks noGrp="1"/>
          </p:cNvSpPr>
          <p:nvPr>
            <p:ph type="dt" idx="15"/>
          </p:nvPr>
        </p:nvSpPr>
        <p:spPr/>
        <p:txBody>
          <a:bodyPr/>
          <a:lstStyle/>
          <a:p>
            <a:r>
              <a:rPr lang="en-GB"/>
              <a:t>May 2023</a:t>
            </a:r>
            <a:endParaRPr lang="en-GB" dirty="0"/>
          </a:p>
        </p:txBody>
      </p:sp>
    </p:spTree>
    <p:extLst>
      <p:ext uri="{BB962C8B-B14F-4D97-AF65-F5344CB8AC3E}">
        <p14:creationId xmlns:p14="http://schemas.microsoft.com/office/powerpoint/2010/main" val="413119228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733</TotalTime>
  <Words>1435</Words>
  <Application>Microsoft Macintosh PowerPoint</Application>
  <PresentationFormat>Widescreen</PresentationFormat>
  <Paragraphs>236</Paragraphs>
  <Slides>27</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1" baseType="lpstr">
      <vt:lpstr>Arial</vt:lpstr>
      <vt:lpstr>Times New Roman</vt:lpstr>
      <vt:lpstr>Office Theme</vt:lpstr>
      <vt:lpstr>Document</vt:lpstr>
      <vt:lpstr>Chair’s Meeting Slides Coex SC -- Coexistance</vt:lpstr>
      <vt:lpstr>Abstract</vt:lpstr>
      <vt:lpstr>Coex SC Leadership</vt:lpstr>
      <vt:lpstr>WebEx dial-in information</vt:lpstr>
      <vt:lpstr>(1) Opening formalities</vt:lpstr>
      <vt:lpstr>Motion: Approval of Agenda</vt:lpstr>
      <vt:lpstr>Motion: Approval of minutes</vt:lpstr>
      <vt:lpstr>(2) Announcements</vt:lpstr>
      <vt:lpstr>Review of IEEE-SA pre-PAR meeting guidelines</vt:lpstr>
      <vt:lpstr>Registration for the March 802 plenary session</vt:lpstr>
      <vt:lpstr>(3) Coex modus operandi &amp; Topics of interest</vt:lpstr>
      <vt:lpstr>Coex SC is a member-contribution-driven process</vt:lpstr>
      <vt:lpstr>Coex SC Topic of interest / discussion items</vt:lpstr>
      <vt:lpstr>(4) Submissions &amp; Technical discussion items</vt:lpstr>
      <vt:lpstr>(5) Administrative Items</vt:lpstr>
      <vt:lpstr>Planning of future meetings</vt:lpstr>
      <vt:lpstr>Telcos</vt:lpstr>
      <vt:lpstr>(6) Old Business</vt:lpstr>
      <vt:lpstr>(7) New Business</vt:lpstr>
      <vt:lpstr>(8) Adjourn</vt:lpstr>
      <vt:lpstr>References</vt:lpstr>
      <vt:lpstr>Coex Scope</vt:lpstr>
      <vt:lpstr>The Coex SC scope was revised in Sept 2020 </vt:lpstr>
      <vt:lpstr>The scope of the Coex SC was expanded in March 2021 to include 60 GHz coexistence issues</vt:lpstr>
      <vt:lpstr>ETSI BRAN</vt:lpstr>
      <vt:lpstr>Note that ESTI BRAN documents are available to IEEE 802.11 WG members</vt:lpstr>
      <vt:lpstr>ETSI BRAN Meeting Schedule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Coex SC -- Coexistance</dc:title>
  <dc:creator>Emmelmann, Marc</dc:creator>
  <cp:lastModifiedBy>Emmelmann, Marc</cp:lastModifiedBy>
  <cp:revision>24</cp:revision>
  <cp:lastPrinted>1601-01-01T00:00:00Z</cp:lastPrinted>
  <dcterms:created xsi:type="dcterms:W3CDTF">2023-03-14T15:47:57Z</dcterms:created>
  <dcterms:modified xsi:type="dcterms:W3CDTF">2023-05-14T20:01:50Z</dcterms:modified>
</cp:coreProperties>
</file>