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0" r:id="rId2"/>
  </p:sldMasterIdLst>
  <p:notesMasterIdLst>
    <p:notesMasterId r:id="rId17"/>
  </p:notesMasterIdLst>
  <p:handoutMasterIdLst>
    <p:handoutMasterId r:id="rId18"/>
  </p:handoutMasterIdLst>
  <p:sldIdLst>
    <p:sldId id="256" r:id="rId3"/>
    <p:sldId id="352" r:id="rId4"/>
    <p:sldId id="436" r:id="rId5"/>
    <p:sldId id="433" r:id="rId6"/>
    <p:sldId id="434" r:id="rId7"/>
    <p:sldId id="421" r:id="rId8"/>
    <p:sldId id="435" r:id="rId9"/>
    <p:sldId id="422" r:id="rId10"/>
    <p:sldId id="425" r:id="rId11"/>
    <p:sldId id="388" r:id="rId12"/>
    <p:sldId id="423" r:id="rId13"/>
    <p:sldId id="383" r:id="rId14"/>
    <p:sldId id="375" r:id="rId15"/>
    <p:sldId id="412" r:id="rId16"/>
  </p:sldIdLst>
  <p:sldSz cx="9144000" cy="6858000" type="screen4x3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00FF00"/>
    <a:srgbClr val="FFFFFF"/>
    <a:srgbClr val="FF0000"/>
    <a:srgbClr val="000000"/>
    <a:srgbClr val="FFC000"/>
    <a:srgbClr val="FF00FF"/>
    <a:srgbClr val="E3E3B5"/>
    <a:srgbClr val="8585E0"/>
    <a:srgbClr val="C2FF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71" autoAdjust="0"/>
    <p:restoredTop sz="95691" autoAdjust="0"/>
  </p:normalViewPr>
  <p:slideViewPr>
    <p:cSldViewPr snapToGrid="0">
      <p:cViewPr varScale="1">
        <p:scale>
          <a:sx n="87" d="100"/>
          <a:sy n="87" d="100"/>
        </p:scale>
        <p:origin x="122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2" d="100"/>
          <a:sy n="72" d="100"/>
        </p:scale>
        <p:origin x="2948" y="8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9CFDEA0F-0717-4865-BC9F-C86E1CF1298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F8CC4068-8F87-43AC-AC42-E6D4CFFC7B5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038560-DAAC-45FC-BA3B-297C7C0952C1}" type="datetimeFigureOut">
              <a:rPr lang="ko-KR" altLang="en-US" smtClean="0"/>
              <a:t>2023-04-14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7953A38-978F-4357-BCE4-540BDC134CE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0ED900FA-1901-41B3-A2EA-8CF842FDC62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F4C903-6D04-4997-BC66-D78AB0114EB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987922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78257C-D21E-4472-98CE-A208A9D59394}" type="datetimeFigureOut">
              <a:rPr lang="ko-KR" altLang="en-US" smtClean="0"/>
              <a:t>2023-04-14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dirty="0"/>
              <a:t>마스터 텍스트 스타일을 편집하려면 클릭</a:t>
            </a:r>
          </a:p>
          <a:p>
            <a:pPr lvl="1"/>
            <a:r>
              <a:rPr lang="ko-KR" altLang="en-US" dirty="0"/>
              <a:t>두 번째 수준</a:t>
            </a:r>
          </a:p>
          <a:p>
            <a:pPr lvl="2"/>
            <a:r>
              <a:rPr lang="ko-KR" altLang="en-US" dirty="0"/>
              <a:t>세 번째 수준</a:t>
            </a:r>
          </a:p>
          <a:p>
            <a:pPr lvl="3"/>
            <a:r>
              <a:rPr lang="ko-KR" altLang="en-US" dirty="0"/>
              <a:t>네 번째 수준</a:t>
            </a:r>
          </a:p>
          <a:p>
            <a:pPr lvl="4"/>
            <a:r>
              <a:rPr lang="ko-KR" altLang="en-US" dirty="0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4977CD-FAEE-4A82-B55C-027FF314D1F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705012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t>Page </a:t>
            </a:r>
            <a:fld id="{465D53FD-DB5F-4815-BF01-6488A8FBD189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/>
                <a:ea typeface="+mn-ea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/>
              <a:ea typeface="+mn-ea"/>
              <a:cs typeface="+mn-cs"/>
            </a:endParaRPr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32976" y="751487"/>
            <a:ext cx="4541250" cy="37149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233" tIns="45116" rIns="90233" bIns="45116" anchor="ctr"/>
          <a:lstStyle/>
          <a:p>
            <a:pPr marL="0" marR="0" lvl="0" indent="0" algn="l" defTabSz="443309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7004" y="4721442"/>
            <a:ext cx="4993193" cy="457352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4977CD-FAEE-4A82-B55C-027FF314D1F4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941843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3" y="2130429"/>
            <a:ext cx="7772400" cy="1470026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3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215989" indent="0" algn="ctr">
              <a:buNone/>
              <a:defRPr/>
            </a:lvl2pPr>
            <a:lvl3pPr marL="431978" indent="0" algn="ctr">
              <a:buNone/>
              <a:defRPr/>
            </a:lvl3pPr>
            <a:lvl4pPr marL="647967" indent="0" algn="ctr">
              <a:buNone/>
              <a:defRPr/>
            </a:lvl4pPr>
            <a:lvl5pPr marL="863954" indent="0" algn="ctr">
              <a:buNone/>
              <a:defRPr/>
            </a:lvl5pPr>
            <a:lvl6pPr marL="1079942" indent="0" algn="ctr">
              <a:buNone/>
              <a:defRPr/>
            </a:lvl6pPr>
            <a:lvl7pPr marL="1295930" indent="0" algn="ctr">
              <a:buNone/>
              <a:defRPr/>
            </a:lvl7pPr>
            <a:lvl8pPr marL="1511921" indent="0" algn="ctr">
              <a:buNone/>
              <a:defRPr/>
            </a:lvl8pPr>
            <a:lvl9pPr marL="172791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20" y="333382"/>
            <a:ext cx="1874823" cy="2730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/>
              <a:t>July 2020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21" y="6475428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/>
              <a:t>Sanghyun Kim (WILUS), et al.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9466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1" y="213043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1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287992" indent="0" algn="ctr">
              <a:buNone/>
              <a:defRPr/>
            </a:lvl2pPr>
            <a:lvl3pPr marL="575984" indent="0" algn="ctr">
              <a:buNone/>
              <a:defRPr/>
            </a:lvl3pPr>
            <a:lvl4pPr marL="863975" indent="0" algn="ctr">
              <a:buNone/>
              <a:defRPr/>
            </a:lvl4pPr>
            <a:lvl5pPr marL="1151967" indent="0" algn="ctr">
              <a:buNone/>
              <a:defRPr/>
            </a:lvl5pPr>
            <a:lvl6pPr marL="1439960" indent="0" algn="ctr">
              <a:buNone/>
              <a:defRPr/>
            </a:lvl6pPr>
            <a:lvl7pPr marL="1727951" indent="0" algn="ctr">
              <a:buNone/>
              <a:defRPr/>
            </a:lvl7pPr>
            <a:lvl8pPr marL="2015944" indent="0" algn="ctr">
              <a:buNone/>
              <a:defRPr/>
            </a:lvl8pPr>
            <a:lvl9pPr marL="2303936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50773ECD-E2D4-4932-9250-237CF2C806B3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dirty="0"/>
              <a:t>July 2020</a:t>
            </a:r>
            <a:endParaRPr lang="en-GB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861A752F-1ED1-4E2D-A857-B2BF0D8BDF87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3409414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buFont typeface="Arial" panose="020B0604020202020204" pitchFamily="34" charset="0"/>
              <a:buChar char="•"/>
              <a:defRPr/>
            </a:lvl1pPr>
            <a:lvl2pPr marL="503987" indent="-215995">
              <a:buFont typeface="Times New Roman" panose="02020603050405020304" pitchFamily="18" charset="0"/>
              <a:buChar char="–"/>
              <a:defRPr/>
            </a:lvl2pPr>
            <a:lvl3pPr marL="755979" indent="-179996">
              <a:buFont typeface="Arial" panose="020B0604020202020204" pitchFamily="34" charset="0"/>
              <a:buChar char="•"/>
              <a:defRPr/>
            </a:lvl3pPr>
            <a:lvl4pPr marL="1043971" indent="-179996">
              <a:buFont typeface="Times New Roman" panose="02020603050405020304" pitchFamily="18" charset="0"/>
              <a:buChar char="–"/>
              <a:defRPr/>
            </a:lvl4pPr>
            <a:lvl5pPr marL="1331963" indent="-179996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6C1ED3D7-AE70-4968-9C36-80BD7E99E7E2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dirty="0"/>
              <a:t>July 2020</a:t>
            </a:r>
            <a:endParaRPr lang="en-GB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E63539A5-39CD-46C7-B519-9C816F06B5ED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2985401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4406907"/>
            <a:ext cx="7772400" cy="1362075"/>
          </a:xfrm>
        </p:spPr>
        <p:txBody>
          <a:bodyPr anchor="t"/>
          <a:lstStyle>
            <a:lvl1pPr algn="l">
              <a:defRPr sz="255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4" y="2906722"/>
            <a:ext cx="7772400" cy="1500187"/>
          </a:xfrm>
        </p:spPr>
        <p:txBody>
          <a:bodyPr anchor="b"/>
          <a:lstStyle>
            <a:lvl1pPr marL="0" indent="0">
              <a:buNone/>
              <a:defRPr sz="1275"/>
            </a:lvl1pPr>
            <a:lvl2pPr marL="287992" indent="0">
              <a:buNone/>
              <a:defRPr sz="1125"/>
            </a:lvl2pPr>
            <a:lvl3pPr marL="575984" indent="0">
              <a:buNone/>
              <a:defRPr sz="975"/>
            </a:lvl3pPr>
            <a:lvl4pPr marL="863975" indent="0">
              <a:buNone/>
              <a:defRPr sz="900"/>
            </a:lvl4pPr>
            <a:lvl5pPr marL="1151967" indent="0">
              <a:buNone/>
              <a:defRPr sz="900"/>
            </a:lvl5pPr>
            <a:lvl6pPr marL="1439960" indent="0">
              <a:buNone/>
              <a:defRPr sz="900"/>
            </a:lvl6pPr>
            <a:lvl7pPr marL="1727951" indent="0">
              <a:buNone/>
              <a:defRPr sz="900"/>
            </a:lvl7pPr>
            <a:lvl8pPr marL="2015944" indent="0">
              <a:buNone/>
              <a:defRPr sz="900"/>
            </a:lvl8pPr>
            <a:lvl9pPr marL="2303936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EEF2DE2D-A448-4F05-94BD-80389ED7AC70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dirty="0"/>
              <a:t>July 2020</a:t>
            </a:r>
            <a:endParaRPr lang="en-GB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244D6F9E-66BF-4E8A-9059-9347B04A4E07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28663323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5" y="1981211"/>
            <a:ext cx="3808413" cy="4113213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75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11"/>
            <a:ext cx="3810000" cy="4113213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75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44087C51-E959-4B55-B021-23BED6401013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dirty="0"/>
              <a:t>July 2020</a:t>
            </a:r>
            <a:endParaRPr lang="en-GB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0F839C26-3C2D-4986-9467-E6EB22D4E364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8712773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87992" indent="0">
              <a:buNone/>
              <a:defRPr sz="1275" b="1"/>
            </a:lvl2pPr>
            <a:lvl3pPr marL="575984" indent="0">
              <a:buNone/>
              <a:defRPr sz="1125" b="1"/>
            </a:lvl3pPr>
            <a:lvl4pPr marL="863975" indent="0">
              <a:buNone/>
              <a:defRPr sz="975" b="1"/>
            </a:lvl4pPr>
            <a:lvl5pPr marL="1151967" indent="0">
              <a:buNone/>
              <a:defRPr sz="975" b="1"/>
            </a:lvl5pPr>
            <a:lvl6pPr marL="1439960" indent="0">
              <a:buNone/>
              <a:defRPr sz="975" b="1"/>
            </a:lvl6pPr>
            <a:lvl7pPr marL="1727951" indent="0">
              <a:buNone/>
              <a:defRPr sz="975" b="1"/>
            </a:lvl7pPr>
            <a:lvl8pPr marL="2015944" indent="0">
              <a:buNone/>
              <a:defRPr sz="975" b="1"/>
            </a:lvl8pPr>
            <a:lvl9pPr marL="2303936" indent="0">
              <a:buNone/>
              <a:defRPr sz="97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9"/>
            <a:ext cx="4040188" cy="3951288"/>
          </a:xfrm>
        </p:spPr>
        <p:txBody>
          <a:bodyPr/>
          <a:lstStyle>
            <a:lvl1pPr>
              <a:defRPr sz="1500"/>
            </a:lvl1pPr>
            <a:lvl2pPr>
              <a:defRPr sz="1275"/>
            </a:lvl2pPr>
            <a:lvl3pPr>
              <a:defRPr sz="1125"/>
            </a:lvl3pPr>
            <a:lvl4pPr>
              <a:defRPr sz="975"/>
            </a:lvl4pPr>
            <a:lvl5pPr>
              <a:defRPr sz="975"/>
            </a:lvl5pPr>
            <a:lvl6pPr>
              <a:defRPr sz="975"/>
            </a:lvl6pPr>
            <a:lvl7pPr>
              <a:defRPr sz="975"/>
            </a:lvl7pPr>
            <a:lvl8pPr>
              <a:defRPr sz="975"/>
            </a:lvl8pPr>
            <a:lvl9pPr>
              <a:defRPr sz="9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87992" indent="0">
              <a:buNone/>
              <a:defRPr sz="1275" b="1"/>
            </a:lvl2pPr>
            <a:lvl3pPr marL="575984" indent="0">
              <a:buNone/>
              <a:defRPr sz="1125" b="1"/>
            </a:lvl3pPr>
            <a:lvl4pPr marL="863975" indent="0">
              <a:buNone/>
              <a:defRPr sz="975" b="1"/>
            </a:lvl4pPr>
            <a:lvl5pPr marL="1151967" indent="0">
              <a:buNone/>
              <a:defRPr sz="975" b="1"/>
            </a:lvl5pPr>
            <a:lvl6pPr marL="1439960" indent="0">
              <a:buNone/>
              <a:defRPr sz="975" b="1"/>
            </a:lvl6pPr>
            <a:lvl7pPr marL="1727951" indent="0">
              <a:buNone/>
              <a:defRPr sz="975" b="1"/>
            </a:lvl7pPr>
            <a:lvl8pPr marL="2015944" indent="0">
              <a:buNone/>
              <a:defRPr sz="975" b="1"/>
            </a:lvl8pPr>
            <a:lvl9pPr marL="2303936" indent="0">
              <a:buNone/>
              <a:defRPr sz="97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9"/>
            <a:ext cx="4041775" cy="3951288"/>
          </a:xfrm>
        </p:spPr>
        <p:txBody>
          <a:bodyPr/>
          <a:lstStyle>
            <a:lvl1pPr>
              <a:defRPr sz="1500"/>
            </a:lvl1pPr>
            <a:lvl2pPr>
              <a:defRPr sz="1275"/>
            </a:lvl2pPr>
            <a:lvl3pPr>
              <a:defRPr sz="1125"/>
            </a:lvl3pPr>
            <a:lvl4pPr>
              <a:defRPr sz="975"/>
            </a:lvl4pPr>
            <a:lvl5pPr>
              <a:defRPr sz="975"/>
            </a:lvl5pPr>
            <a:lvl6pPr>
              <a:defRPr sz="975"/>
            </a:lvl6pPr>
            <a:lvl7pPr>
              <a:defRPr sz="975"/>
            </a:lvl7pPr>
            <a:lvl8pPr>
              <a:defRPr sz="975"/>
            </a:lvl8pPr>
            <a:lvl9pPr>
              <a:defRPr sz="9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3B146E7C-9607-4D91-BCD2-87C1801A423C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dirty="0"/>
              <a:t>July 2020</a:t>
            </a:r>
            <a:endParaRPr lang="en-GB" dirty="0"/>
          </a:p>
        </p:txBody>
      </p:sp>
      <p:sp>
        <p:nvSpPr>
          <p:cNvPr id="11" name="Rectangle 4">
            <a:extLst>
              <a:ext uri="{FF2B5EF4-FFF2-40B4-BE49-F238E27FC236}">
                <a16:creationId xmlns:a16="http://schemas.microsoft.com/office/drawing/2014/main" id="{8F096F31-3890-455B-8260-B5430098FF3A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37720402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84B2FCD5-7D9B-421A-952B-2767963D390C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dirty="0"/>
              <a:t>July 2020</a:t>
            </a:r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6C9E19D-B357-4E7E-B5C2-CB4C92BF41D5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35986464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4862CC97-EC9A-42E4-913D-E6133FA7CA9B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dirty="0"/>
              <a:t>July 2020</a:t>
            </a:r>
            <a:endParaRPr lang="en-GB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249EFF1D-7EC0-49CD-B2AC-CBDDE7255E09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14651007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03D891B4-5E1E-4BEB-8076-C3E23A23295F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dirty="0"/>
              <a:t>July 2020</a:t>
            </a:r>
            <a:endParaRPr lang="en-GB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72087A08-73A9-4602-A42F-19169A12E00C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38887455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5" y="685811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1" y="685811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36D8ACAE-F7E9-4B65-9A46-C534664AD026}"/>
              </a:ext>
            </a:extLst>
          </p:cNvPr>
          <p:cNvSpPr>
            <a:spLocks noGrp="1" noChangeArrowheads="1"/>
          </p:cNvSpPr>
          <p:nvPr>
            <p:ph type="dt" idx="13"/>
          </p:nvPr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dirty="0"/>
              <a:t>July 2020</a:t>
            </a:r>
            <a:endParaRPr lang="en-GB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608E6456-F4E5-4BA0-AB11-55035C4B55E2}"/>
              </a:ext>
            </a:extLst>
          </p:cNvPr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4045222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buFont typeface="Arial" panose="020B0604020202020204" pitchFamily="34" charset="0"/>
              <a:buChar char="•"/>
              <a:defRPr/>
            </a:lvl1pPr>
            <a:lvl2pPr marL="377981" indent="-161991">
              <a:buFont typeface="Times New Roman" panose="02020603050405020304" pitchFamily="18" charset="0"/>
              <a:buChar char="–"/>
              <a:defRPr/>
            </a:lvl2pPr>
            <a:lvl3pPr marL="566971" indent="-134995">
              <a:buFont typeface="Arial" panose="020B0604020202020204" pitchFamily="34" charset="0"/>
              <a:buChar char="•"/>
              <a:defRPr/>
            </a:lvl3pPr>
            <a:lvl4pPr marL="782960" indent="-134995">
              <a:buFont typeface="Times New Roman" panose="02020603050405020304" pitchFamily="18" charset="0"/>
              <a:buChar char="–"/>
              <a:defRPr/>
            </a:lvl4pPr>
            <a:lvl5pPr marL="998947" indent="-134995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z="750"/>
            </a:lvl1pPr>
          </a:lstStyle>
          <a:p>
            <a:r>
              <a:rPr lang="en-GB" altLang="ko-KR" dirty="0"/>
              <a:t>Slide </a:t>
            </a:r>
            <a:fld id="{DE40C9FC-4879-4F20-9ECA-A574A90476B7}" type="slidenum">
              <a:rPr lang="en-GB" altLang="ko-KR" smtClean="0"/>
              <a:pPr/>
              <a:t>‹#›</a:t>
            </a:fld>
            <a:endParaRPr lang="en-GB" altLang="ko-KR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2CCDF5C6-B7BB-41A6-9DF1-FA4C5B55ADF5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20" y="333382"/>
            <a:ext cx="1874823" cy="2730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/>
              <a:t>July 2020</a:t>
            </a:r>
            <a:endParaRPr lang="en-GB" altLang="ko-KR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581B2D3-365C-4066-A1D4-1DFB1B09E9E6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21" y="6475428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/>
              <a:t>Sanghyun Kim (WILUS), et al.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3527123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7" y="4406907"/>
            <a:ext cx="7772400" cy="1362075"/>
          </a:xfrm>
        </p:spPr>
        <p:txBody>
          <a:bodyPr anchor="t"/>
          <a:lstStyle>
            <a:lvl1pPr algn="l">
              <a:defRPr sz="1875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7" y="2906722"/>
            <a:ext cx="7772400" cy="1500187"/>
          </a:xfrm>
        </p:spPr>
        <p:txBody>
          <a:bodyPr anchor="b"/>
          <a:lstStyle>
            <a:lvl1pPr marL="0" indent="0">
              <a:buNone/>
              <a:defRPr sz="975"/>
            </a:lvl1pPr>
            <a:lvl2pPr marL="215989" indent="0">
              <a:buNone/>
              <a:defRPr sz="900"/>
            </a:lvl2pPr>
            <a:lvl3pPr marL="431978" indent="0">
              <a:buNone/>
              <a:defRPr sz="750"/>
            </a:lvl3pPr>
            <a:lvl4pPr marL="647967" indent="0">
              <a:buNone/>
              <a:defRPr sz="675"/>
            </a:lvl4pPr>
            <a:lvl5pPr marL="863954" indent="0">
              <a:buNone/>
              <a:defRPr sz="675"/>
            </a:lvl5pPr>
            <a:lvl6pPr marL="1079942" indent="0">
              <a:buNone/>
              <a:defRPr sz="675"/>
            </a:lvl6pPr>
            <a:lvl7pPr marL="1295930" indent="0">
              <a:buNone/>
              <a:defRPr sz="675"/>
            </a:lvl7pPr>
            <a:lvl8pPr marL="1511921" indent="0">
              <a:buNone/>
              <a:defRPr sz="675"/>
            </a:lvl8pPr>
            <a:lvl9pPr marL="172791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z="750"/>
            </a:lvl1pPr>
          </a:lstStyle>
          <a:p>
            <a:r>
              <a:rPr lang="en-GB" altLang="ko-KR" dirty="0"/>
              <a:t>Slide </a:t>
            </a:r>
            <a:fld id="{DE40C9FC-4879-4F20-9ECA-A574A90476B7}" type="slidenum">
              <a:rPr lang="en-GB" altLang="ko-KR" smtClean="0"/>
              <a:pPr/>
              <a:t>‹#›</a:t>
            </a:fld>
            <a:endParaRPr lang="en-GB" altLang="ko-KR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FBD90BA-CB1E-4149-8D50-4EDBC1B647A4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20" y="333382"/>
            <a:ext cx="1874823" cy="2730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/>
              <a:t>July 2020</a:t>
            </a:r>
            <a:endParaRPr lang="en-GB" altLang="ko-KR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35E3C52-6A18-4612-B4EA-B459F85F14E8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21" y="6475428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/>
              <a:t>Sanghyun Kim (WILUS), et al.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31227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5" y="1981201"/>
            <a:ext cx="3808413" cy="4113214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975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5" y="1981201"/>
            <a:ext cx="3810000" cy="4113214"/>
          </a:xfrm>
        </p:spPr>
        <p:txBody>
          <a:bodyPr/>
          <a:lstStyle>
            <a:lvl1pPr>
              <a:defRPr sz="1350"/>
            </a:lvl1pPr>
            <a:lvl2pPr>
              <a:defRPr sz="1125"/>
            </a:lvl2pPr>
            <a:lvl3pPr>
              <a:defRPr sz="975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z="750"/>
            </a:lvl1pPr>
          </a:lstStyle>
          <a:p>
            <a:r>
              <a:rPr lang="en-GB" altLang="ko-KR" dirty="0"/>
              <a:t>Slide </a:t>
            </a:r>
            <a:fld id="{DE40C9FC-4879-4F20-9ECA-A574A90476B7}" type="slidenum">
              <a:rPr lang="en-GB" altLang="ko-KR" smtClean="0"/>
              <a:pPr/>
              <a:t>‹#›</a:t>
            </a:fld>
            <a:endParaRPr lang="en-GB" altLang="ko-KR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63F58EA5-DE08-4618-8F97-590AE3EA7F3A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20" y="333382"/>
            <a:ext cx="1874823" cy="2730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/>
              <a:t>July 2020</a:t>
            </a:r>
            <a:endParaRPr lang="en-GB" altLang="ko-KR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5E8EF3B2-BA4E-4C20-9ED5-F2435DB3F211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21" y="6475428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/>
              <a:t>Sanghyun Kim (WILUS), et al.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535987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22"/>
            <a:ext cx="4040188" cy="639763"/>
          </a:xfrm>
        </p:spPr>
        <p:txBody>
          <a:bodyPr anchor="b"/>
          <a:lstStyle>
            <a:lvl1pPr marL="0" indent="0">
              <a:buNone/>
              <a:defRPr sz="1125" b="1"/>
            </a:lvl1pPr>
            <a:lvl2pPr marL="215989" indent="0">
              <a:buNone/>
              <a:defRPr sz="975" b="1"/>
            </a:lvl2pPr>
            <a:lvl3pPr marL="431978" indent="0">
              <a:buNone/>
              <a:defRPr sz="900" b="1"/>
            </a:lvl3pPr>
            <a:lvl4pPr marL="647967" indent="0">
              <a:buNone/>
              <a:defRPr sz="750" b="1"/>
            </a:lvl4pPr>
            <a:lvl5pPr marL="863954" indent="0">
              <a:buNone/>
              <a:defRPr sz="750" b="1"/>
            </a:lvl5pPr>
            <a:lvl6pPr marL="1079942" indent="0">
              <a:buNone/>
              <a:defRPr sz="750" b="1"/>
            </a:lvl6pPr>
            <a:lvl7pPr marL="1295930" indent="0">
              <a:buNone/>
              <a:defRPr sz="750" b="1"/>
            </a:lvl7pPr>
            <a:lvl8pPr marL="1511921" indent="0">
              <a:buNone/>
              <a:defRPr sz="750" b="1"/>
            </a:lvl8pPr>
            <a:lvl9pPr marL="1727910" indent="0">
              <a:buNone/>
              <a:defRPr sz="75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9"/>
            <a:ext cx="4040188" cy="3951288"/>
          </a:xfrm>
        </p:spPr>
        <p:txBody>
          <a:bodyPr/>
          <a:lstStyle>
            <a:lvl1pPr>
              <a:defRPr sz="1125"/>
            </a:lvl1pPr>
            <a:lvl2pPr>
              <a:defRPr sz="975"/>
            </a:lvl2pPr>
            <a:lvl3pPr>
              <a:defRPr sz="900"/>
            </a:lvl3pPr>
            <a:lvl4pPr>
              <a:defRPr sz="750"/>
            </a:lvl4pPr>
            <a:lvl5pPr>
              <a:defRPr sz="750"/>
            </a:lvl5pPr>
            <a:lvl6pPr>
              <a:defRPr sz="750"/>
            </a:lvl6pPr>
            <a:lvl7pPr>
              <a:defRPr sz="750"/>
            </a:lvl7pPr>
            <a:lvl8pPr>
              <a:defRPr sz="750"/>
            </a:lvl8pPr>
            <a:lvl9pPr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1" y="1535122"/>
            <a:ext cx="4041775" cy="639763"/>
          </a:xfrm>
        </p:spPr>
        <p:txBody>
          <a:bodyPr anchor="b"/>
          <a:lstStyle>
            <a:lvl1pPr marL="0" indent="0">
              <a:buNone/>
              <a:defRPr sz="1125" b="1"/>
            </a:lvl1pPr>
            <a:lvl2pPr marL="215989" indent="0">
              <a:buNone/>
              <a:defRPr sz="975" b="1"/>
            </a:lvl2pPr>
            <a:lvl3pPr marL="431978" indent="0">
              <a:buNone/>
              <a:defRPr sz="900" b="1"/>
            </a:lvl3pPr>
            <a:lvl4pPr marL="647967" indent="0">
              <a:buNone/>
              <a:defRPr sz="750" b="1"/>
            </a:lvl4pPr>
            <a:lvl5pPr marL="863954" indent="0">
              <a:buNone/>
              <a:defRPr sz="750" b="1"/>
            </a:lvl5pPr>
            <a:lvl6pPr marL="1079942" indent="0">
              <a:buNone/>
              <a:defRPr sz="750" b="1"/>
            </a:lvl6pPr>
            <a:lvl7pPr marL="1295930" indent="0">
              <a:buNone/>
              <a:defRPr sz="750" b="1"/>
            </a:lvl7pPr>
            <a:lvl8pPr marL="1511921" indent="0">
              <a:buNone/>
              <a:defRPr sz="750" b="1"/>
            </a:lvl8pPr>
            <a:lvl9pPr marL="1727910" indent="0">
              <a:buNone/>
              <a:defRPr sz="75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1" y="2174879"/>
            <a:ext cx="4041775" cy="3951288"/>
          </a:xfrm>
        </p:spPr>
        <p:txBody>
          <a:bodyPr/>
          <a:lstStyle>
            <a:lvl1pPr>
              <a:defRPr sz="1125"/>
            </a:lvl1pPr>
            <a:lvl2pPr>
              <a:defRPr sz="975"/>
            </a:lvl2pPr>
            <a:lvl3pPr>
              <a:defRPr sz="900"/>
            </a:lvl3pPr>
            <a:lvl4pPr>
              <a:defRPr sz="750"/>
            </a:lvl4pPr>
            <a:lvl5pPr>
              <a:defRPr sz="750"/>
            </a:lvl5pPr>
            <a:lvl6pPr>
              <a:defRPr sz="750"/>
            </a:lvl6pPr>
            <a:lvl7pPr>
              <a:defRPr sz="750"/>
            </a:lvl7pPr>
            <a:lvl8pPr>
              <a:defRPr sz="750"/>
            </a:lvl8pPr>
            <a:lvl9pPr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z="750"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EA91EDEE-A7BC-4489-A876-87586EBD3F21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20" y="333382"/>
            <a:ext cx="1874823" cy="2730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/>
              <a:t>July 2020</a:t>
            </a:r>
            <a:endParaRPr lang="en-GB" altLang="ko-KR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CAB0D577-2E2A-446A-9864-2CBC59F8194B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21" y="6475428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/>
              <a:t>Sanghyun Kim (WILUS), et al.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3641445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z="750"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4FEEA162-4063-4BD8-825C-B7B286610229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20" y="333382"/>
            <a:ext cx="1874823" cy="2730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/>
              <a:t>July 2020</a:t>
            </a:r>
            <a:endParaRPr lang="en-GB" altLang="ko-KR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5B4E063D-0A35-49B2-A125-80702A58F3BB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21" y="6475428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/>
              <a:t>Sanghyun Kim (WILUS), et al.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3193186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z="750"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12F5BA5-4482-44A7-84E9-779491A694B8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20" y="333382"/>
            <a:ext cx="1874823" cy="2730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/>
              <a:t>July 2020</a:t>
            </a:r>
            <a:endParaRPr lang="en-GB" altLang="ko-KR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BD57A9F-F290-4B6C-9B23-1146DD46E9F2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21" y="6475428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/>
              <a:t>Sanghyun Kim (WILUS), et al.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2921110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z="750"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B9CEC4B8-A3ED-4ED9-8A2A-705A868E5941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20" y="333382"/>
            <a:ext cx="1874823" cy="2730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/>
              <a:t>July 2020</a:t>
            </a:r>
            <a:endParaRPr lang="en-GB" altLang="ko-KR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C5126F1-1246-4FC1-8DE8-2C3F74028ACD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21" y="6475428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/>
              <a:t>Sanghyun Kim (WILUS), et al.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3541175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8" y="685802"/>
            <a:ext cx="1941513" cy="540861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3" y="685802"/>
            <a:ext cx="5676900" cy="540861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 sz="750"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46F24C7-CF03-4071-AF40-699E16EF1F21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20" y="333382"/>
            <a:ext cx="1874823" cy="2730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altLang="ko-KR"/>
              <a:t>July 2020</a:t>
            </a:r>
            <a:endParaRPr lang="en-GB" altLang="ko-KR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A1A35DD-D2F7-41CD-8838-19DDE2DB1EBD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5357821" y="6475428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/>
              <a:t>Sanghyun Kim (WILUS), et al.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1918709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5" y="685808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58031" tIns="29016" rIns="58031" bIns="290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5" y="1981201"/>
            <a:ext cx="7770813" cy="41132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58031" tIns="29016" rIns="58031" bIns="29016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dirty="0"/>
              <a:t>July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Sanghyun Kim (WILUS), et al.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92" y="6475417"/>
            <a:ext cx="528637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dirty="0"/>
              <a:t>Slide</a:t>
            </a:r>
            <a:r>
              <a:rPr lang="en-GB" sz="1000" dirty="0"/>
              <a:t> </a:t>
            </a:r>
            <a:fld id="{D09C756B-EB39-4236-ADBB-73052B179AE4}" type="slidenum">
              <a:rPr lang="en-GB" sz="1000" smtClean="0"/>
              <a:pPr defTabSz="212239" eaLnBrk="0" fontAlgn="base" latinLnBrk="0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t>‹#›</a:t>
            </a:fld>
            <a:endParaRPr lang="en-GB" sz="1000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3" y="609604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3184" tIns="21591" rIns="43184" bIns="21591"/>
          <a:lstStyle/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1125">
              <a:solidFill>
                <a:srgbClr val="FFFFFF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22" y="6475416"/>
            <a:ext cx="628377" cy="1615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</a:pPr>
            <a:r>
              <a:rPr lang="en-GB" sz="105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3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43184" tIns="21591" rIns="43184" bIns="21591"/>
          <a:lstStyle/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1125">
              <a:solidFill>
                <a:srgbClr val="FFFFFF"/>
              </a:solidFill>
            </a:endParaRP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35" y="357170"/>
            <a:ext cx="3500462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r"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/>
            </a:pPr>
            <a:r>
              <a:rPr lang="en-GB" altLang="ko-KR" sz="1800" b="1" dirty="0">
                <a:solidFill>
                  <a:srgbClr val="000000"/>
                </a:solidFill>
                <a:cs typeface="Arial Unicode MS" charset="0"/>
              </a:rPr>
              <a:t>doc.: IEEE 802.11-23/581r0</a:t>
            </a:r>
          </a:p>
        </p:txBody>
      </p:sp>
    </p:spTree>
    <p:extLst>
      <p:ext uri="{BB962C8B-B14F-4D97-AF65-F5344CB8AC3E}">
        <p14:creationId xmlns:p14="http://schemas.microsoft.com/office/powerpoint/2010/main" val="442238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/>
  <p:txStyles>
    <p:titleStyle>
      <a:lvl1pPr algn="ctr" defTabSz="212239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 b="1">
          <a:solidFill>
            <a:srgbClr val="000000"/>
          </a:solidFill>
          <a:latin typeface="+mj-lt"/>
          <a:ea typeface="+mj-ea"/>
          <a:cs typeface="+mj-cs"/>
        </a:defRPr>
      </a:lvl1pPr>
      <a:lvl2pPr marL="350981" indent="-134995" algn="ctr" defTabSz="212239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539972" indent="-107994" algn="ctr" defTabSz="212239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755959" indent="-107994" algn="ctr" defTabSz="212239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971949" indent="-107994" algn="ctr" defTabSz="212239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187939" indent="-107994" algn="ctr" defTabSz="212239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1403927" indent="-107994" algn="ctr" defTabSz="212239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1619915" indent="-107994" algn="ctr" defTabSz="212239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1835902" indent="-107994" algn="ctr" defTabSz="212239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161991" indent="-161991" algn="l" defTabSz="212239" rtl="0" eaLnBrk="1" fontAlgn="base" hangingPunct="1">
        <a:spcBef>
          <a:spcPts val="284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125" b="1">
          <a:solidFill>
            <a:srgbClr val="000000"/>
          </a:solidFill>
          <a:latin typeface="+mn-lt"/>
          <a:ea typeface="+mn-ea"/>
          <a:cs typeface="+mn-cs"/>
        </a:defRPr>
      </a:lvl1pPr>
      <a:lvl2pPr marL="377981" indent="-161991" algn="l" defTabSz="212239" rtl="0" eaLnBrk="1" fontAlgn="base" hangingPunct="1">
        <a:spcBef>
          <a:spcPts val="236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975">
          <a:solidFill>
            <a:srgbClr val="000000"/>
          </a:solidFill>
          <a:latin typeface="+mn-lt"/>
          <a:ea typeface="+mn-ea"/>
        </a:defRPr>
      </a:lvl2pPr>
      <a:lvl3pPr marL="566971" indent="-134995" algn="l" defTabSz="212239" rtl="0" eaLnBrk="1" fontAlgn="base" hangingPunct="1">
        <a:spcBef>
          <a:spcPts val="213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>
          <a:solidFill>
            <a:srgbClr val="000000"/>
          </a:solidFill>
          <a:latin typeface="+mn-lt"/>
          <a:ea typeface="+mn-ea"/>
        </a:defRPr>
      </a:lvl3pPr>
      <a:lvl4pPr marL="782960" indent="-134995" algn="l" defTabSz="212239" rtl="0" eaLnBrk="1" fontAlgn="base" hangingPunct="1">
        <a:spcBef>
          <a:spcPts val="189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750">
          <a:solidFill>
            <a:srgbClr val="000000"/>
          </a:solidFill>
          <a:latin typeface="+mn-lt"/>
          <a:ea typeface="+mn-ea"/>
        </a:defRPr>
      </a:lvl4pPr>
      <a:lvl5pPr marL="998947" indent="-134995" algn="l" defTabSz="212239" rtl="0" eaLnBrk="1" fontAlgn="base" hangingPunct="1">
        <a:spcBef>
          <a:spcPts val="189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750">
          <a:solidFill>
            <a:srgbClr val="000000"/>
          </a:solidFill>
          <a:latin typeface="+mn-lt"/>
          <a:ea typeface="+mn-ea"/>
        </a:defRPr>
      </a:lvl5pPr>
      <a:lvl6pPr marL="1187939" indent="-107994" algn="l" defTabSz="212239" rtl="0" eaLnBrk="1" fontAlgn="base" hangingPunct="1">
        <a:spcBef>
          <a:spcPts val="189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750">
          <a:solidFill>
            <a:srgbClr val="000000"/>
          </a:solidFill>
          <a:latin typeface="+mn-lt"/>
          <a:ea typeface="+mn-ea"/>
        </a:defRPr>
      </a:lvl6pPr>
      <a:lvl7pPr marL="1403927" indent="-107994" algn="l" defTabSz="212239" rtl="0" eaLnBrk="1" fontAlgn="base" hangingPunct="1">
        <a:spcBef>
          <a:spcPts val="189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750">
          <a:solidFill>
            <a:srgbClr val="000000"/>
          </a:solidFill>
          <a:latin typeface="+mn-lt"/>
          <a:ea typeface="+mn-ea"/>
        </a:defRPr>
      </a:lvl7pPr>
      <a:lvl8pPr marL="1619915" indent="-107994" algn="l" defTabSz="212239" rtl="0" eaLnBrk="1" fontAlgn="base" hangingPunct="1">
        <a:spcBef>
          <a:spcPts val="189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750">
          <a:solidFill>
            <a:srgbClr val="000000"/>
          </a:solidFill>
          <a:latin typeface="+mn-lt"/>
          <a:ea typeface="+mn-ea"/>
        </a:defRPr>
      </a:lvl8pPr>
      <a:lvl9pPr marL="1835902" indent="-107994" algn="l" defTabSz="212239" rtl="0" eaLnBrk="1" fontAlgn="base" hangingPunct="1">
        <a:spcBef>
          <a:spcPts val="189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75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31978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1pPr>
      <a:lvl2pPr marL="215989" algn="l" defTabSz="431978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431978" algn="l" defTabSz="431978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647967" algn="l" defTabSz="431978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863954" algn="l" defTabSz="431978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079942" algn="l" defTabSz="431978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295930" algn="l" defTabSz="431978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511921" algn="l" defTabSz="431978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727910" algn="l" defTabSz="431978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5" y="685807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77377" tIns="38689" rIns="77377" bIns="3868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5" y="1981211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77377" tIns="38689" rIns="77377" bIns="38689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92" y="6475424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575984" algn="l"/>
                <a:tab pos="1151967" algn="l"/>
                <a:tab pos="1727951" algn="l"/>
                <a:tab pos="2303936" algn="l"/>
                <a:tab pos="2879920" algn="l"/>
                <a:tab pos="3455903" algn="l"/>
                <a:tab pos="4031888" algn="l"/>
                <a:tab pos="4607872" algn="l"/>
                <a:tab pos="5183855" algn="l"/>
                <a:tab pos="5759839" algn="l"/>
                <a:tab pos="6335822" algn="l"/>
              </a:tabLst>
              <a:defRPr sz="75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8299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/>
              <a:t>Slide </a:t>
            </a:r>
            <a:fld id="{D09C756B-EB39-4236-ADBB-73052B179AE4}" type="slidenum">
              <a:rPr lang="en-GB" smtClean="0"/>
              <a:pPr defTabSz="282993" eaLnBrk="0" fontAlgn="base" latinLnBrk="0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</a:pPr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1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57579" tIns="28790" rIns="57579" bIns="28790"/>
          <a:lstStyle/>
          <a:p>
            <a:pPr defTabSz="28299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1500">
              <a:solidFill>
                <a:srgbClr val="FFFFFF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20" y="6475413"/>
            <a:ext cx="628377" cy="16158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28299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575984" algn="l"/>
                <a:tab pos="1151967" algn="l"/>
                <a:tab pos="1727951" algn="l"/>
                <a:tab pos="2303936" algn="l"/>
                <a:tab pos="2879920" algn="l"/>
                <a:tab pos="3455903" algn="l"/>
                <a:tab pos="4031888" algn="l"/>
                <a:tab pos="4607872" algn="l"/>
                <a:tab pos="5183855" algn="l"/>
                <a:tab pos="5759839" algn="l"/>
                <a:tab pos="6335822" algn="l"/>
              </a:tabLst>
            </a:pPr>
            <a:r>
              <a:rPr lang="en-GB" sz="105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57579" tIns="28790" rIns="57579" bIns="28790"/>
          <a:lstStyle/>
          <a:p>
            <a:pPr defTabSz="282993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GB" sz="1500">
              <a:solidFill>
                <a:srgbClr val="FFFFFF"/>
              </a:solidFill>
            </a:endParaRPr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FF5CBBE3-CDBB-4813-987C-2AB6B09C4D0C}"/>
              </a:ext>
            </a:extLst>
          </p:cNvPr>
          <p:cNvSpPr txBox="1">
            <a:spLocks/>
          </p:cNvSpPr>
          <p:nvPr userDrawn="1"/>
        </p:nvSpPr>
        <p:spPr bwMode="auto">
          <a:xfrm>
            <a:off x="5000635" y="357170"/>
            <a:ext cx="3500462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r"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/>
            </a:pPr>
            <a:r>
              <a:rPr lang="en-GB" altLang="ko-KR" sz="1800" b="1" dirty="0">
                <a:solidFill>
                  <a:srgbClr val="000000"/>
                </a:solidFill>
                <a:cs typeface="Arial Unicode MS" charset="0"/>
              </a:rPr>
              <a:t>doc.: IEEE 802.11-23/581r0</a:t>
            </a:r>
          </a:p>
        </p:txBody>
      </p:sp>
      <p:sp>
        <p:nvSpPr>
          <p:cNvPr id="14" name="Rectangle 3">
            <a:extLst>
              <a:ext uri="{FF2B5EF4-FFF2-40B4-BE49-F238E27FC236}">
                <a16:creationId xmlns:a16="http://schemas.microsoft.com/office/drawing/2014/main" id="{324623FB-6742-4E04-ABAE-1092C218DF54}"/>
              </a:ext>
            </a:extLst>
          </p:cNvPr>
          <p:cNvSpPr>
            <a:spLocks noGrp="1" noChangeArrowheads="1"/>
          </p:cNvSpPr>
          <p:nvPr>
            <p:ph type="dt" idx="2"/>
          </p:nvPr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US" dirty="0"/>
              <a:t>July 2020</a:t>
            </a:r>
            <a:endParaRPr lang="en-GB" dirty="0"/>
          </a:p>
        </p:txBody>
      </p:sp>
      <p:sp>
        <p:nvSpPr>
          <p:cNvPr id="15" name="Rectangle 4">
            <a:extLst>
              <a:ext uri="{FF2B5EF4-FFF2-40B4-BE49-F238E27FC236}">
                <a16:creationId xmlns:a16="http://schemas.microsoft.com/office/drawing/2014/main" id="{65DB4699-6DA0-489B-8BC4-9CDE243A80D8}"/>
              </a:ext>
            </a:extLst>
          </p:cNvPr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defTabSz="212239" eaLnBrk="0" fontAlgn="base" latinLnBrk="0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</a:pPr>
            <a:r>
              <a:rPr lang="en-GB" altLang="ko-KR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450441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</p:sldLayoutIdLst>
  <p:hf hdr="0"/>
  <p:txStyles>
    <p:titleStyle>
      <a:lvl1pPr algn="ctr" defTabSz="28299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25" b="1">
          <a:solidFill>
            <a:srgbClr val="000000"/>
          </a:solidFill>
          <a:latin typeface="+mj-lt"/>
          <a:ea typeface="+mj-ea"/>
          <a:cs typeface="+mj-cs"/>
        </a:defRPr>
      </a:lvl1pPr>
      <a:lvl2pPr marL="467987" indent="-179996" algn="ctr" defTabSz="28299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25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719980" indent="-143996" algn="ctr" defTabSz="28299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25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007972" indent="-143996" algn="ctr" defTabSz="28299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25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295963" indent="-143996" algn="ctr" defTabSz="28299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25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583957" indent="-143996" algn="ctr" defTabSz="28299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25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1871948" indent="-143996" algn="ctr" defTabSz="28299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25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159940" indent="-143996" algn="ctr" defTabSz="28299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25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447932" indent="-143996" algn="ctr" defTabSz="28299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25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15995" indent="-215995" algn="l" defTabSz="282993" rtl="0" eaLnBrk="1" fontAlgn="base" hangingPunct="1">
        <a:spcBef>
          <a:spcPts val="378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1500" b="1">
          <a:solidFill>
            <a:srgbClr val="000000"/>
          </a:solidFill>
          <a:latin typeface="+mn-lt"/>
          <a:ea typeface="+mn-ea"/>
          <a:cs typeface="+mn-cs"/>
        </a:defRPr>
      </a:lvl1pPr>
      <a:lvl2pPr marL="503987" indent="-215995" algn="l" defTabSz="282993" rtl="0" eaLnBrk="1" fontAlgn="base" hangingPunct="1">
        <a:spcBef>
          <a:spcPts val="31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1275">
          <a:solidFill>
            <a:srgbClr val="000000"/>
          </a:solidFill>
          <a:latin typeface="+mn-lt"/>
          <a:ea typeface="+mn-ea"/>
        </a:defRPr>
      </a:lvl2pPr>
      <a:lvl3pPr marL="755979" indent="-179996" algn="l" defTabSz="282993" rtl="0" eaLnBrk="1" fontAlgn="base" hangingPunct="1">
        <a:spcBef>
          <a:spcPts val="284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>
          <a:solidFill>
            <a:srgbClr val="000000"/>
          </a:solidFill>
          <a:latin typeface="+mn-lt"/>
          <a:ea typeface="+mn-ea"/>
        </a:defRPr>
      </a:lvl3pPr>
      <a:lvl4pPr marL="1043971" indent="-179996" algn="l" defTabSz="282993" rtl="0" eaLnBrk="1" fontAlgn="base" hangingPunct="1">
        <a:spcBef>
          <a:spcPts val="252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975">
          <a:solidFill>
            <a:srgbClr val="000000"/>
          </a:solidFill>
          <a:latin typeface="+mn-lt"/>
          <a:ea typeface="+mn-ea"/>
        </a:defRPr>
      </a:lvl4pPr>
      <a:lvl5pPr marL="1331963" indent="-179996" algn="l" defTabSz="282993" rtl="0" eaLnBrk="1" fontAlgn="base" hangingPunct="1">
        <a:spcBef>
          <a:spcPts val="252"/>
        </a:spcBef>
        <a:spcAft>
          <a:spcPct val="0"/>
        </a:spcAft>
        <a:buClr>
          <a:srgbClr val="000000"/>
        </a:buClr>
        <a:buSzPct val="100000"/>
        <a:buFont typeface="Arial" panose="020B0604020202020204" pitchFamily="34" charset="0"/>
        <a:buChar char="•"/>
        <a:defRPr sz="975">
          <a:solidFill>
            <a:srgbClr val="000000"/>
          </a:solidFill>
          <a:latin typeface="+mn-lt"/>
          <a:ea typeface="+mn-ea"/>
        </a:defRPr>
      </a:lvl5pPr>
      <a:lvl6pPr marL="1583957" indent="-143996" algn="l" defTabSz="282993" rtl="0" eaLnBrk="1" fontAlgn="base" hangingPunct="1">
        <a:spcBef>
          <a:spcPts val="252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975">
          <a:solidFill>
            <a:srgbClr val="000000"/>
          </a:solidFill>
          <a:latin typeface="+mn-lt"/>
          <a:ea typeface="+mn-ea"/>
        </a:defRPr>
      </a:lvl6pPr>
      <a:lvl7pPr marL="1871948" indent="-143996" algn="l" defTabSz="282993" rtl="0" eaLnBrk="1" fontAlgn="base" hangingPunct="1">
        <a:spcBef>
          <a:spcPts val="252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975">
          <a:solidFill>
            <a:srgbClr val="000000"/>
          </a:solidFill>
          <a:latin typeface="+mn-lt"/>
          <a:ea typeface="+mn-ea"/>
        </a:defRPr>
      </a:lvl7pPr>
      <a:lvl8pPr marL="2159940" indent="-143996" algn="l" defTabSz="282993" rtl="0" eaLnBrk="1" fontAlgn="base" hangingPunct="1">
        <a:spcBef>
          <a:spcPts val="252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975">
          <a:solidFill>
            <a:srgbClr val="000000"/>
          </a:solidFill>
          <a:latin typeface="+mn-lt"/>
          <a:ea typeface="+mn-ea"/>
        </a:defRPr>
      </a:lvl8pPr>
      <a:lvl9pPr marL="2447932" indent="-143996" algn="l" defTabSz="282993" rtl="0" eaLnBrk="1" fontAlgn="base" hangingPunct="1">
        <a:spcBef>
          <a:spcPts val="252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975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575984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1pPr>
      <a:lvl2pPr marL="287992" algn="l" defTabSz="575984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2pPr>
      <a:lvl3pPr marL="575984" algn="l" defTabSz="575984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863975" algn="l" defTabSz="575984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4pPr>
      <a:lvl5pPr marL="1151967" algn="l" defTabSz="575984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5pPr>
      <a:lvl6pPr marL="1439960" algn="l" defTabSz="575984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6pPr>
      <a:lvl7pPr marL="1727951" algn="l" defTabSz="575984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7pPr>
      <a:lvl8pPr marL="2015944" algn="l" defTabSz="575984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303936" algn="l" defTabSz="575984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1/private/ETSI_documents/BRAN/05-CONTRIBUTIONS/2023/BRAN(23)118013r3_Rapporteur_s_copy_of_EN_301_893.zip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696920" y="1164659"/>
            <a:ext cx="7718418" cy="911173"/>
          </a:xfrm>
          <a:ln/>
        </p:spPr>
        <p:txBody>
          <a:bodyPr/>
          <a:lstStyle/>
          <a:p>
            <a:pPr>
              <a:tabLst>
                <a:tab pos="0" algn="l"/>
                <a:tab pos="431939" algn="l"/>
                <a:tab pos="863878" algn="l"/>
                <a:tab pos="1295816" algn="l"/>
                <a:tab pos="1727757" algn="l"/>
                <a:tab pos="2159694" algn="l"/>
                <a:tab pos="2591633" algn="l"/>
                <a:tab pos="3023570" algn="l"/>
                <a:tab pos="3455510" algn="l"/>
                <a:tab pos="3887448" algn="l"/>
                <a:tab pos="4319387" algn="l"/>
                <a:tab pos="4751327" algn="l"/>
              </a:tabLst>
            </a:pPr>
            <a:r>
              <a:rPr lang="en-GB" sz="3200" dirty="0"/>
              <a:t>Non-AP initiated TXOP sharing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171702" y="2441069"/>
            <a:ext cx="4800600" cy="357188"/>
          </a:xfrm>
          <a:ln/>
        </p:spPr>
        <p:txBody>
          <a:bodyPr>
            <a:normAutofit/>
          </a:bodyPr>
          <a:lstStyle/>
          <a:p>
            <a:pPr>
              <a:spcBef>
                <a:spcPts val="236"/>
              </a:spcBef>
              <a:tabLst>
                <a:tab pos="431189" algn="l"/>
                <a:tab pos="863129" algn="l"/>
                <a:tab pos="1295069" algn="l"/>
                <a:tab pos="1727005" algn="l"/>
                <a:tab pos="2158944" algn="l"/>
                <a:tab pos="2590883" algn="l"/>
                <a:tab pos="3022822" algn="l"/>
                <a:tab pos="3454761" algn="l"/>
                <a:tab pos="3886699" algn="l"/>
                <a:tab pos="4318638" algn="l"/>
                <a:tab pos="4750577" algn="l"/>
              </a:tabLst>
            </a:pPr>
            <a:r>
              <a:rPr lang="en-GB" sz="1600" dirty="0"/>
              <a:t>Date:</a:t>
            </a:r>
            <a:r>
              <a:rPr lang="en-GB" sz="1600" b="0" dirty="0"/>
              <a:t> 2023-04-14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>
                <a:latin typeface="Times New Roman"/>
                <a:ea typeface="MS Gothic"/>
              </a:rPr>
              <a:t>Slide </a:t>
            </a:r>
            <a:fld id="{93823DB3-BAA4-4F4A-B4B3-ED9ABE70E976}" type="slidenum">
              <a:rPr lang="en-GB">
                <a:latin typeface="Times New Roman"/>
                <a:ea typeface="MS Gothic"/>
              </a:rPr>
              <a:pPr/>
              <a:t>1</a:t>
            </a:fld>
            <a:endParaRPr lang="en-GB" dirty="0">
              <a:latin typeface="Times New Roman"/>
              <a:ea typeface="MS Gothic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23392" y="2798257"/>
            <a:ext cx="814388" cy="28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43514" tIns="21758" rIns="43514" bIns="21758"/>
          <a:lstStyle/>
          <a:p>
            <a:pPr defTabSz="212220" eaLnBrk="0" fontAlgn="base" latinLnBrk="0" hangingPunct="0">
              <a:spcBef>
                <a:spcPts val="236"/>
              </a:spcBef>
              <a:spcAft>
                <a:spcPct val="0"/>
              </a:spcAft>
              <a:buClr>
                <a:srgbClr val="000000"/>
              </a:buClr>
              <a:buSzPct val="100000"/>
              <a:tabLst>
                <a:tab pos="161977" algn="l"/>
                <a:tab pos="593916" algn="l"/>
                <a:tab pos="1025855" algn="l"/>
                <a:tab pos="1457794" algn="l"/>
                <a:tab pos="1889731" algn="l"/>
                <a:tab pos="2321671" algn="l"/>
                <a:tab pos="2753609" algn="l"/>
                <a:tab pos="3185547" algn="l"/>
                <a:tab pos="3617486" algn="l"/>
                <a:tab pos="4049424" algn="l"/>
                <a:tab pos="4481364" algn="l"/>
                <a:tab pos="4913300" algn="l"/>
              </a:tabLst>
            </a:pPr>
            <a:r>
              <a:rPr lang="en-GB" sz="1400" dirty="0">
                <a:solidFill>
                  <a:srgbClr val="000000"/>
                </a:solidFill>
                <a:latin typeface="Times New Roman"/>
                <a:ea typeface="MS Gothic"/>
              </a:rPr>
              <a:t>Authors:</a:t>
            </a:r>
          </a:p>
        </p:txBody>
      </p:sp>
      <p:graphicFrame>
        <p:nvGraphicFramePr>
          <p:cNvPr id="11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5100417"/>
              </p:ext>
            </p:extLst>
          </p:nvPr>
        </p:nvGraphicFramePr>
        <p:xfrm>
          <a:off x="1480630" y="2905178"/>
          <a:ext cx="6615620" cy="1747244"/>
        </p:xfrm>
        <a:graphic>
          <a:graphicData uri="http://schemas.openxmlformats.org/drawingml/2006/table">
            <a:tbl>
              <a:tblPr/>
              <a:tblGrid>
                <a:gridCol w="15333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67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38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05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811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9757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105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241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effectLst/>
                          <a:latin typeface="+mn-lt"/>
                          <a:ea typeface="Times New Roman"/>
                        </a:rPr>
                        <a:t>Shawn (Sanghyun) Kim</a:t>
                      </a: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Times New Roman"/>
                        </a:rPr>
                        <a:t>WILUS Inc.</a:t>
                      </a: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Times New Roman"/>
                        </a:rPr>
                        <a:t>216 </a:t>
                      </a:r>
                      <a:r>
                        <a:rPr lang="en-US" sz="1050" dirty="0" err="1">
                          <a:effectLst/>
                          <a:latin typeface="Times New Roman"/>
                          <a:ea typeface="Times New Roman"/>
                        </a:rPr>
                        <a:t>Hwangsaeul-ro</a:t>
                      </a:r>
                      <a:r>
                        <a:rPr lang="en-US" sz="1050" dirty="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1050" dirty="0" err="1">
                          <a:effectLst/>
                          <a:latin typeface="Times New Roman"/>
                          <a:ea typeface="Times New Roman"/>
                        </a:rPr>
                        <a:t>Seongnam-si</a:t>
                      </a:r>
                      <a:r>
                        <a:rPr lang="en-US" sz="1050" dirty="0">
                          <a:effectLst/>
                          <a:latin typeface="Times New Roman"/>
                          <a:ea typeface="Times New Roman"/>
                        </a:rPr>
                        <a:t>, Gyeonggi-do, Korea</a:t>
                      </a: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Times New Roman"/>
                          <a:ea typeface="Times New Roman"/>
                        </a:rPr>
                        <a:t>+82-31-712-0523</a:t>
                      </a: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7598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effectLst/>
                          <a:latin typeface="+mn-lt"/>
                          <a:ea typeface="Times New Roman"/>
                        </a:rPr>
                        <a:t>shawn.kim@wilusgroup.com</a:t>
                      </a: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241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effectLst/>
                          <a:latin typeface="+mn-lt"/>
                          <a:ea typeface="Times New Roman"/>
                        </a:rPr>
                        <a:t>John (Ju-Hyung</a:t>
                      </a:r>
                      <a:r>
                        <a:rPr lang="en-US" altLang="ko-KR" sz="1050" baseline="0" dirty="0">
                          <a:effectLst/>
                          <a:latin typeface="+mn-lt"/>
                          <a:ea typeface="Times New Roman"/>
                        </a:rPr>
                        <a:t>) Son</a:t>
                      </a:r>
                      <a:endParaRPr lang="en-US" sz="105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319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effectLst/>
                          <a:latin typeface="+mn-lt"/>
                          <a:ea typeface="Times New Roman"/>
                        </a:rPr>
                        <a:t>john.son@wilusgroup.com</a:t>
                      </a:r>
                      <a:endParaRPr lang="en-US" sz="105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5535811"/>
                  </a:ext>
                </a:extLst>
              </a:tr>
              <a:tr h="36241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 err="1">
                          <a:effectLst/>
                          <a:latin typeface="+mn-lt"/>
                          <a:ea typeface="Times New Roman"/>
                        </a:rPr>
                        <a:t>Jin</a:t>
                      </a:r>
                      <a:r>
                        <a:rPr lang="en-US" altLang="ko-KR" sz="1050" dirty="0">
                          <a:effectLst/>
                          <a:latin typeface="+mn-lt"/>
                          <a:ea typeface="Times New Roman"/>
                        </a:rPr>
                        <a:t> Sam Kwak</a:t>
                      </a:r>
                      <a:endParaRPr lang="en-US" sz="105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528" marR="455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528" marR="455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528" marR="455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7598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effectLst/>
                          <a:latin typeface="+mn-lt"/>
                          <a:ea typeface="Times New Roman"/>
                        </a:rPr>
                        <a:t>jinsam.kwak@wilusgroup.com</a:t>
                      </a: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2626097"/>
                  </a:ext>
                </a:extLst>
              </a:tr>
              <a:tr h="36241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effectLst/>
                          <a:latin typeface="+mn-lt"/>
                          <a:ea typeface="Times New Roman"/>
                        </a:rPr>
                        <a:t>Greg </a:t>
                      </a:r>
                      <a:r>
                        <a:rPr lang="en-US" altLang="ko-KR" sz="1050" dirty="0" err="1">
                          <a:effectLst/>
                          <a:latin typeface="+mn-lt"/>
                          <a:ea typeface="Times New Roman"/>
                        </a:rPr>
                        <a:t>Geonjung</a:t>
                      </a:r>
                      <a:r>
                        <a:rPr lang="en-US" altLang="ko-KR" sz="1050" dirty="0">
                          <a:effectLst/>
                          <a:latin typeface="+mn-lt"/>
                          <a:ea typeface="Times New Roman"/>
                        </a:rPr>
                        <a:t> Ko</a:t>
                      </a: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528" marR="455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528" marR="455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528" marR="4552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7598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>
                          <a:effectLst/>
                          <a:latin typeface="+mn-lt"/>
                          <a:ea typeface="Times New Roman"/>
                        </a:rPr>
                        <a:t>greg.ko@wilusgroup.com</a:t>
                      </a:r>
                    </a:p>
                  </a:txBody>
                  <a:tcPr marL="34146" marR="34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5009612"/>
                  </a:ext>
                </a:extLst>
              </a:tr>
            </a:tbl>
          </a:graphicData>
        </a:graphic>
      </p:graphicFrame>
      <p:sp>
        <p:nvSpPr>
          <p:cNvPr id="12" name="Rectangle 3">
            <a:extLst>
              <a:ext uri="{FF2B5EF4-FFF2-40B4-BE49-F238E27FC236}">
                <a16:creationId xmlns:a16="http://schemas.microsoft.com/office/drawing/2014/main" id="{99157AD1-3994-4E76-95E7-CDCF5C7065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350981" indent="-134995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539972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755959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971949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187939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403927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1619915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1835902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eaLnBrk="0" latinLnBrk="0" hangingPunct="0"/>
            <a:r>
              <a:rPr lang="en-US" kern="0" dirty="0"/>
              <a:t>April 2023</a:t>
            </a:r>
            <a:endParaRPr lang="en-GB" kern="0" dirty="0"/>
          </a:p>
        </p:txBody>
      </p:sp>
      <p:sp>
        <p:nvSpPr>
          <p:cNvPr id="13" name="Rectangle 4">
            <a:extLst>
              <a:ext uri="{FF2B5EF4-FFF2-40B4-BE49-F238E27FC236}">
                <a16:creationId xmlns:a16="http://schemas.microsoft.com/office/drawing/2014/main" id="{B25424B0-6F7B-499C-9110-C835B0F084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350981" indent="-134995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539972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755959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971949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187939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403927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1619915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1835902" indent="-107994" algn="ctr" defTabSz="212239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eaLnBrk="0" latinLnBrk="0" hangingPunct="0"/>
            <a:r>
              <a:rPr lang="en-GB" altLang="ko-KR" b="0" kern="0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14928680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056520B-C36D-4761-A7D8-E13B430583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4" y="1875182"/>
            <a:ext cx="7770813" cy="4118911"/>
          </a:xfrm>
        </p:spPr>
        <p:txBody>
          <a:bodyPr>
            <a:normAutofit/>
          </a:bodyPr>
          <a:lstStyle/>
          <a:p>
            <a:r>
              <a:rPr lang="en-US" altLang="ko-KR" sz="2400" dirty="0"/>
              <a:t>We proposed sharing the TXOP acquired by non-AP STAs with the AP</a:t>
            </a:r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C423F341-8DDF-4CD9-A82F-57D064DD0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5" y="628657"/>
            <a:ext cx="7770813" cy="925121"/>
          </a:xfrm>
        </p:spPr>
        <p:txBody>
          <a:bodyPr/>
          <a:lstStyle/>
          <a:p>
            <a:r>
              <a:rPr lang="en-US" altLang="ko-KR" sz="2800" dirty="0"/>
              <a:t>Summary</a:t>
            </a:r>
            <a:endParaRPr lang="ko-KR" altLang="en-US" sz="280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98EE64F9-7956-43D3-8404-26CB0FD97B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900" dirty="0"/>
              <a:t>Slide </a:t>
            </a:r>
            <a:fld id="{440F5867-744E-4AA6-B0ED-4C44D2DFBB7B}" type="slidenum">
              <a:rPr lang="en-GB" sz="900" smtClean="0"/>
              <a:pPr/>
              <a:t>10</a:t>
            </a:fld>
            <a:endParaRPr lang="en-GB" sz="900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DA5CED93-D2F0-453A-A5A7-0A870B075B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eaLnBrk="0" latinLnBrk="0" hangingPunct="0"/>
            <a:r>
              <a:rPr lang="en-US" altLang="ko-KR" kern="0" dirty="0"/>
              <a:t>April 2023</a:t>
            </a:r>
            <a:endParaRPr lang="en-GB" altLang="ko-KR" kern="0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D6BC06BE-46F8-47F6-BD71-7F3B9BEE7D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defTabSz="212239" eaLnBrk="0" latinLnBrk="0" hangingPunct="0"/>
            <a:r>
              <a:rPr lang="en-GB" altLang="ko-KR" b="0" kern="0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36405157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CCABFAC-8D91-4D92-B28D-FF5D5BC38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/>
              <a:t>Straw Poll 1</a:t>
            </a:r>
            <a:endParaRPr lang="ko-KR" altLang="en-US" sz="28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DEAFDB0-92C2-40A1-960A-D5BA57F60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528" y="1612095"/>
            <a:ext cx="7770813" cy="4664880"/>
          </a:xfrm>
        </p:spPr>
        <p:txBody>
          <a:bodyPr>
            <a:normAutofit/>
          </a:bodyPr>
          <a:lstStyle/>
          <a:p>
            <a:r>
              <a:rPr lang="en-US" altLang="ko-KR" sz="2400" dirty="0">
                <a:solidFill>
                  <a:schemeClr val="tx1"/>
                </a:solidFill>
              </a:rPr>
              <a:t>Do you agree to define a procedure in UHR for a non-AP STA to share its TXOP with the associated AP?</a:t>
            </a:r>
          </a:p>
          <a:p>
            <a:pPr lvl="1"/>
            <a:endParaRPr lang="en-US" altLang="ko-KR" sz="2175" dirty="0">
              <a:solidFill>
                <a:schemeClr val="tx1"/>
              </a:solidFill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E2D5C345-4EB6-495D-87EA-AB313588171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900" dirty="0"/>
              <a:t>Slide </a:t>
            </a:r>
            <a:fld id="{440F5867-744E-4AA6-B0ED-4C44D2DFBB7B}" type="slidenum">
              <a:rPr lang="en-GB" sz="900" smtClean="0"/>
              <a:pPr/>
              <a:t>11</a:t>
            </a:fld>
            <a:endParaRPr lang="en-GB" sz="900" dirty="0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81E95864-19D1-4285-8186-8739EA19B2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eaLnBrk="0" latinLnBrk="0" hangingPunct="0"/>
            <a:r>
              <a:rPr lang="en-US" altLang="ko-KR" kern="0" dirty="0"/>
              <a:t>April 2023</a:t>
            </a:r>
            <a:endParaRPr lang="en-GB" altLang="ko-KR" kern="0" dirty="0"/>
          </a:p>
        </p:txBody>
      </p:sp>
      <p:sp>
        <p:nvSpPr>
          <p:cNvPr id="14" name="Rectangle 4">
            <a:extLst>
              <a:ext uri="{FF2B5EF4-FFF2-40B4-BE49-F238E27FC236}">
                <a16:creationId xmlns:a16="http://schemas.microsoft.com/office/drawing/2014/main" id="{0F90F92D-567C-4AB5-9CFB-3FAC229FE7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defTabSz="212239" eaLnBrk="0" latinLnBrk="0" hangingPunct="0"/>
            <a:r>
              <a:rPr lang="en-GB" altLang="ko-KR" b="0" kern="0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14871547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CCABFAC-8D91-4D92-B28D-FF5D5BC38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800" dirty="0"/>
              <a:t>Straw Poll 2</a:t>
            </a:r>
            <a:endParaRPr lang="ko-KR" altLang="en-US" sz="28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DEAFDB0-92C2-40A1-960A-D5BA57F605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528" y="1612095"/>
            <a:ext cx="7770813" cy="4664880"/>
          </a:xfrm>
        </p:spPr>
        <p:txBody>
          <a:bodyPr>
            <a:normAutofit/>
          </a:bodyPr>
          <a:lstStyle/>
          <a:p>
            <a:r>
              <a:rPr lang="en-US" altLang="ko-KR" sz="2400" dirty="0">
                <a:solidFill>
                  <a:schemeClr val="tx1"/>
                </a:solidFill>
              </a:rPr>
              <a:t>Do you agree to define a procedure in UHR that allows an AP to initiate its TXOP during the time allocated by the non-AP STA?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E2D5C345-4EB6-495D-87EA-AB313588171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900" dirty="0"/>
              <a:t>Slide </a:t>
            </a:r>
            <a:fld id="{440F5867-744E-4AA6-B0ED-4C44D2DFBB7B}" type="slidenum">
              <a:rPr lang="en-GB" sz="900" smtClean="0"/>
              <a:pPr/>
              <a:t>12</a:t>
            </a:fld>
            <a:endParaRPr lang="en-GB" sz="900" dirty="0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81E95864-19D1-4285-8186-8739EA19B2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eaLnBrk="0" latinLnBrk="0" hangingPunct="0"/>
            <a:r>
              <a:rPr lang="en-US" altLang="ko-KR" kern="0" dirty="0"/>
              <a:t>April 2023</a:t>
            </a:r>
            <a:endParaRPr lang="en-GB" altLang="ko-KR" kern="0" dirty="0"/>
          </a:p>
        </p:txBody>
      </p:sp>
      <p:sp>
        <p:nvSpPr>
          <p:cNvPr id="14" name="Rectangle 4">
            <a:extLst>
              <a:ext uri="{FF2B5EF4-FFF2-40B4-BE49-F238E27FC236}">
                <a16:creationId xmlns:a16="http://schemas.microsoft.com/office/drawing/2014/main" id="{0F90F92D-567C-4AB5-9CFB-3FAC229FE7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defTabSz="212239" eaLnBrk="0" latinLnBrk="0" hangingPunct="0"/>
            <a:r>
              <a:rPr lang="en-GB" altLang="ko-KR" b="0" kern="0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32574637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35DCFCC-5EC3-4FB8-A4F7-DCA583865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2400" dirty="0"/>
              <a:t>References</a:t>
            </a:r>
            <a:endParaRPr lang="ko-KR" altLang="en-US" sz="24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6A05E71-3714-4726-B066-306A0E8D2E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5" y="1986753"/>
            <a:ext cx="8077195" cy="4113213"/>
          </a:xfrm>
        </p:spPr>
        <p:txBody>
          <a:bodyPr>
            <a:normAutofit/>
          </a:bodyPr>
          <a:lstStyle/>
          <a:p>
            <a:r>
              <a:rPr lang="en-US" altLang="ko-KR" sz="1800" dirty="0"/>
              <a:t>[1] 11-23/480r0 UHR proposed PAR (Laurent, Intel)</a:t>
            </a:r>
          </a:p>
          <a:p>
            <a:r>
              <a:rPr lang="en-US" altLang="ko-KR" sz="1800" dirty="0"/>
              <a:t>[2] 11-23/41r0 Considerations on Coordinated TDMA (</a:t>
            </a:r>
            <a:r>
              <a:rPr lang="en-US" altLang="ko-KR" sz="1800" dirty="0" err="1"/>
              <a:t>Yanjun</a:t>
            </a:r>
            <a:r>
              <a:rPr lang="en-US" altLang="ko-KR" sz="1800" dirty="0"/>
              <a:t>, Qualcomm)</a:t>
            </a:r>
          </a:p>
          <a:p>
            <a:r>
              <a:rPr lang="en-US" altLang="ko-KR" sz="1800" dirty="0"/>
              <a:t>[3] TGbe D3.0 (35.2.1.2 Triggered TXOP sharing procedure)</a:t>
            </a:r>
          </a:p>
          <a:p>
            <a:r>
              <a:rPr lang="en-US" altLang="ko-KR" sz="1800" dirty="0"/>
              <a:t>[4] 11-22/2204r0 Dynamic </a:t>
            </a:r>
            <a:r>
              <a:rPr lang="en-US" altLang="ko-KR" sz="1800" dirty="0" err="1"/>
              <a:t>Subband</a:t>
            </a:r>
            <a:r>
              <a:rPr lang="en-US" altLang="ko-KR" sz="1800" dirty="0"/>
              <a:t> Operation (Sindhu, Broadcom)</a:t>
            </a:r>
          </a:p>
          <a:p>
            <a:r>
              <a:rPr lang="en-US" altLang="ko-KR" sz="1800" dirty="0"/>
              <a:t>[5] ETSI EN </a:t>
            </a:r>
            <a:r>
              <a:rPr lang="nl-BE" altLang="ko-KR" sz="1800" dirty="0"/>
              <a:t>301 893v2.1.50e, </a:t>
            </a:r>
            <a:r>
              <a:rPr lang="en-US" altLang="ko-KR" sz="1800" dirty="0"/>
              <a:t>5 GHz WAS/RLAN; </a:t>
            </a:r>
            <a:r>
              <a:rPr lang="en-US" altLang="ko-KR" sz="1800" dirty="0" err="1"/>
              <a:t>Harmonised</a:t>
            </a:r>
            <a:r>
              <a:rPr lang="en-US" altLang="ko-KR" sz="1800" dirty="0"/>
              <a:t> Standard for access to radio spectrum </a:t>
            </a:r>
            <a:r>
              <a:rPr lang="en-US" altLang="ko-KR" sz="1800" dirty="0">
                <a:hlinkClick r:id="rId3"/>
              </a:rPr>
              <a:t>https://www.ieee802.org/11/private/ETSI_documents/BRAN/05-CONTRIBUTIONS/2023/BRAN(23)118013r3_Rapporteur_s_copy_of_EN_301_893.zip</a:t>
            </a:r>
            <a:endParaRPr lang="ko-KR" altLang="en-US" sz="180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CDC3F93-E150-4FBF-BE06-15F3CC4655D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900" dirty="0"/>
              <a:t>Slide </a:t>
            </a:r>
            <a:fld id="{440F5867-744E-4AA6-B0ED-4C44D2DFBB7B}" type="slidenum">
              <a:rPr lang="en-GB" sz="900" smtClean="0"/>
              <a:pPr/>
              <a:t>13</a:t>
            </a:fld>
            <a:endParaRPr lang="en-GB" sz="900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00FEEDE2-0108-45AD-9182-D1146E558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eaLnBrk="0" latinLnBrk="0" hangingPunct="0"/>
            <a:r>
              <a:rPr lang="en-US" altLang="ko-KR" kern="0" dirty="0"/>
              <a:t>April 2023</a:t>
            </a:r>
            <a:endParaRPr lang="en-GB" altLang="ko-KR" kern="0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5C8DB918-38D8-49D1-A252-A6062E769A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defTabSz="212239" eaLnBrk="0" latinLnBrk="0" hangingPunct="0"/>
            <a:r>
              <a:rPr lang="en-GB" altLang="ko-KR" b="0" kern="0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3098070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423F341-8DDF-4CD9-A82F-57D064DD0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5" y="628657"/>
            <a:ext cx="7770813" cy="925121"/>
          </a:xfrm>
        </p:spPr>
        <p:txBody>
          <a:bodyPr/>
          <a:lstStyle/>
          <a:p>
            <a:r>
              <a:rPr lang="en-US" altLang="ko-KR" sz="2800" dirty="0"/>
              <a:t>Appendix (ETSI regulations)</a:t>
            </a:r>
            <a:endParaRPr lang="ko-KR" altLang="en-US" sz="28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056520B-C36D-4761-A7D8-E13B430583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6455" y="1407604"/>
            <a:ext cx="8080345" cy="50678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1600" dirty="0">
                <a:solidFill>
                  <a:schemeClr val="tx1"/>
                </a:solidFill>
              </a:rPr>
              <a:t>Summary (4.2.7.3.2.3 Multi-channel operation)[5]</a:t>
            </a:r>
          </a:p>
          <a:p>
            <a:pPr lvl="1"/>
            <a:r>
              <a:rPr lang="en-US" altLang="ko-KR" sz="2000" dirty="0">
                <a:solidFill>
                  <a:schemeClr val="tx1"/>
                </a:solidFill>
              </a:rPr>
              <a:t>Option 1</a:t>
            </a:r>
          </a:p>
          <a:p>
            <a:pPr lvl="2"/>
            <a:r>
              <a:rPr lang="en-US" altLang="ko-KR" dirty="0">
                <a:solidFill>
                  <a:schemeClr val="tx1"/>
                </a:solidFill>
              </a:rPr>
              <a:t>Device may use any combination/grouping of channels, if it satisfies the channel access requirements for an initiating device on each such operating channel</a:t>
            </a:r>
          </a:p>
          <a:p>
            <a:pPr lvl="3"/>
            <a:r>
              <a:rPr lang="en-US" altLang="ko-KR" sz="1600" dirty="0">
                <a:solidFill>
                  <a:schemeClr val="tx1"/>
                </a:solidFill>
              </a:rPr>
              <a:t>Need to separately gain the right to access each channel (per-20 MHz)</a:t>
            </a:r>
          </a:p>
          <a:p>
            <a:pPr lvl="1"/>
            <a:endParaRPr lang="en-US" altLang="ko-KR" sz="2000" dirty="0">
              <a:solidFill>
                <a:schemeClr val="tx1"/>
              </a:solidFill>
            </a:endParaRPr>
          </a:p>
          <a:p>
            <a:pPr lvl="1"/>
            <a:r>
              <a:rPr lang="en-US" altLang="ko-KR" sz="2000" b="1" dirty="0">
                <a:solidFill>
                  <a:schemeClr val="tx1"/>
                </a:solidFill>
              </a:rPr>
              <a:t>Option 2</a:t>
            </a:r>
          </a:p>
          <a:p>
            <a:pPr lvl="2"/>
            <a:r>
              <a:rPr lang="en-US" altLang="ko-KR" dirty="0">
                <a:solidFill>
                  <a:schemeClr val="tx1"/>
                </a:solidFill>
              </a:rPr>
              <a:t>Device that uses a combination/grouping of adjacent 20 MHz channels that is a subset of the 40/80/160 MHz channels may transmit on any of the 20 MHz channels, if:</a:t>
            </a:r>
          </a:p>
          <a:p>
            <a:pPr lvl="3"/>
            <a:r>
              <a:rPr lang="en-US" altLang="ko-KR" sz="1600" dirty="0">
                <a:solidFill>
                  <a:schemeClr val="tx1"/>
                </a:solidFill>
              </a:rPr>
              <a:t>The device has gained the right to the primary channel as defined in 4.2.7.3.2.6 and</a:t>
            </a:r>
          </a:p>
          <a:p>
            <a:pPr lvl="3"/>
            <a:r>
              <a:rPr lang="en-US" altLang="ko-KR" sz="1600" dirty="0">
                <a:solidFill>
                  <a:schemeClr val="tx1"/>
                </a:solidFill>
              </a:rPr>
              <a:t>The device performs CCA of at least 23 us immediately before the intended transmission on each of the other operating channel</a:t>
            </a:r>
          </a:p>
          <a:p>
            <a:pPr marL="1151967" lvl="4" indent="0">
              <a:buNone/>
            </a:pPr>
            <a:r>
              <a:rPr lang="en-US" altLang="ko-KR" sz="1600" dirty="0">
                <a:solidFill>
                  <a:schemeClr val="tx1"/>
                </a:solidFill>
              </a:rPr>
              <a:t>*4.2.7.3.2.6 is equivalent/similar to the backoff procedure of Wi-Fi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98EE64F9-7956-43D3-8404-26CB0FD97B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900" dirty="0"/>
              <a:t>Slide </a:t>
            </a:r>
            <a:fld id="{440F5867-744E-4AA6-B0ED-4C44D2DFBB7B}" type="slidenum">
              <a:rPr lang="en-GB" sz="900" smtClean="0"/>
              <a:pPr/>
              <a:t>14</a:t>
            </a:fld>
            <a:endParaRPr lang="en-GB" sz="900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DA5CED93-D2F0-453A-A5A7-0A870B075B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eaLnBrk="0" latinLnBrk="0" hangingPunct="0"/>
            <a:r>
              <a:rPr lang="en-US" altLang="ko-KR" kern="0" dirty="0"/>
              <a:t>April 2023</a:t>
            </a:r>
            <a:endParaRPr lang="en-GB" altLang="ko-KR" kern="0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D6BC06BE-46F8-47F6-BD71-7F3B9BEE7D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defTabSz="212239" eaLnBrk="0" latinLnBrk="0" hangingPunct="0"/>
            <a:r>
              <a:rPr lang="en-GB" altLang="ko-KR" b="0" kern="0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3183709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855B7-DEAF-40B5-A696-307212A6B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5" y="609872"/>
            <a:ext cx="7770813" cy="798910"/>
          </a:xfrm>
        </p:spPr>
        <p:txBody>
          <a:bodyPr/>
          <a:lstStyle/>
          <a:p>
            <a:r>
              <a:rPr lang="en-US" altLang="ko-KR" sz="2800" dirty="0"/>
              <a:t>Motivation</a:t>
            </a:r>
            <a:endParaRPr lang="ko-KR" altLang="en-US" sz="28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769B44B-4D36-4629-8530-76E612A4A0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21" y="1408782"/>
            <a:ext cx="7879391" cy="4931058"/>
          </a:xfrm>
        </p:spPr>
        <p:txBody>
          <a:bodyPr>
            <a:normAutofit/>
          </a:bodyPr>
          <a:lstStyle/>
          <a:p>
            <a:r>
              <a:rPr lang="en-US" altLang="ko-KR" sz="2000" dirty="0"/>
              <a:t>Improving the tail of the latency distribution and jitter is one of objectives of UHR[1]</a:t>
            </a:r>
          </a:p>
          <a:p>
            <a:endParaRPr lang="en-US" altLang="ko-KR" sz="2000" dirty="0"/>
          </a:p>
          <a:p>
            <a:r>
              <a:rPr lang="en-US" altLang="ko-KR" sz="2000" dirty="0"/>
              <a:t>To improve latency/jitter, the AP needs to perform more flexible scheduling by taking into account the requirements of each STA </a:t>
            </a:r>
          </a:p>
          <a:p>
            <a:endParaRPr lang="en-US" altLang="ko-KR" sz="2000" dirty="0"/>
          </a:p>
          <a:p>
            <a:r>
              <a:rPr lang="en-US" altLang="ko-KR" sz="2000" dirty="0"/>
              <a:t>However, a challenge arises when a non-AP STA is the TXOP holder, as the AP is limited to a passive role as a TXOP responder</a:t>
            </a:r>
          </a:p>
          <a:p>
            <a:pPr lvl="1"/>
            <a:r>
              <a:rPr lang="en-US" altLang="ko-KR" sz="1800" dirty="0"/>
              <a:t>Moreover, the AP of a BSS where a non-AP STA is a TXOP holder is limited in participating in Multi-AP Operation, which is considered as one of the key functions of UHR </a:t>
            </a:r>
          </a:p>
          <a:p>
            <a:pPr lvl="1"/>
            <a:endParaRPr lang="en-US" altLang="ko-KR" sz="1800" dirty="0"/>
          </a:p>
          <a:p>
            <a:r>
              <a:rPr lang="en-US" altLang="ko-KR" sz="2000" dirty="0"/>
              <a:t>Therefore, To enhance the network manageability of the AP that is a TXOP responder, it is necessary to introduce techniques in UHR</a:t>
            </a:r>
            <a:endParaRPr lang="en-US" altLang="ko-KR" sz="2000" dirty="0">
              <a:highlight>
                <a:srgbClr val="FFFF00"/>
              </a:highlight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1C25D84-24C0-4CBA-A2FB-96C0E17D47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900" dirty="0"/>
              <a:t>Slide </a:t>
            </a:r>
            <a:fld id="{440F5867-744E-4AA6-B0ED-4C44D2DFBB7B}" type="slidenum">
              <a:rPr lang="en-GB" sz="900" smtClean="0"/>
              <a:pPr/>
              <a:t>2</a:t>
            </a:fld>
            <a:endParaRPr lang="en-GB" sz="900" dirty="0"/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F506BD42-7F72-4565-B06E-F944F00CDC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eaLnBrk="0" latinLnBrk="0" hangingPunct="0"/>
            <a:r>
              <a:rPr lang="en-US" altLang="ko-KR" kern="0" dirty="0"/>
              <a:t>April 2023</a:t>
            </a:r>
            <a:endParaRPr lang="en-GB" altLang="ko-KR" kern="0" dirty="0"/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F1E51C18-2F41-48F4-8AB2-572F063125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defTabSz="212239" eaLnBrk="0" latinLnBrk="0" hangingPunct="0"/>
            <a:r>
              <a:rPr lang="en-GB" altLang="ko-KR" b="0" kern="0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4487484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855B7-DEAF-40B5-A696-307212A6B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5" y="609872"/>
            <a:ext cx="7770813" cy="798910"/>
          </a:xfrm>
        </p:spPr>
        <p:txBody>
          <a:bodyPr/>
          <a:lstStyle/>
          <a:p>
            <a:r>
              <a:rPr lang="en-US" altLang="ko-KR" sz="2800" dirty="0"/>
              <a:t>Candidate solutions</a:t>
            </a:r>
            <a:endParaRPr lang="ko-KR" altLang="en-US" sz="28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769B44B-4D36-4629-8530-76E612A4A0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21" y="1408782"/>
            <a:ext cx="7879391" cy="4931058"/>
          </a:xfrm>
        </p:spPr>
        <p:txBody>
          <a:bodyPr>
            <a:normAutofit/>
          </a:bodyPr>
          <a:lstStyle/>
          <a:p>
            <a:r>
              <a:rPr lang="en-US" altLang="ko-KR" sz="2400" dirty="0"/>
              <a:t>Two solutions can be considered to increase the manageability of AP</a:t>
            </a:r>
          </a:p>
          <a:p>
            <a:pPr lvl="1"/>
            <a:r>
              <a:rPr lang="en-US" altLang="ko-KR" sz="2000" dirty="0"/>
              <a:t>Option 1: Reusing Triggered TXOP Sharing (TXS)[2]</a:t>
            </a:r>
          </a:p>
          <a:p>
            <a:pPr lvl="2"/>
            <a:r>
              <a:rPr lang="en-US" altLang="ko-KR" dirty="0"/>
              <a:t>Concept: non-AP STAs share their TXOP with the AP</a:t>
            </a:r>
          </a:p>
          <a:p>
            <a:pPr lvl="2"/>
            <a:endParaRPr lang="en-US" altLang="ko-KR" dirty="0"/>
          </a:p>
          <a:p>
            <a:pPr lvl="1"/>
            <a:r>
              <a:rPr lang="en-US" altLang="ko-KR" sz="2000" dirty="0"/>
              <a:t>Option 2: Reusing Reverse Direction (RD) protocol</a:t>
            </a:r>
          </a:p>
          <a:p>
            <a:pPr lvl="2"/>
            <a:r>
              <a:rPr lang="en-US" altLang="ko-KR" dirty="0"/>
              <a:t>Concept: non-AP STAs transmit the RDG PPDU</a:t>
            </a:r>
          </a:p>
          <a:p>
            <a:pPr lvl="2"/>
            <a:endParaRPr lang="en-US" altLang="ko-KR" dirty="0"/>
          </a:p>
          <a:p>
            <a:r>
              <a:rPr lang="en-US" altLang="ko-KR" sz="2400" dirty="0"/>
              <a:t>Reusing the TXS procedure defined in EHT could be a better starting point</a:t>
            </a:r>
          </a:p>
          <a:p>
            <a:pPr lvl="1"/>
            <a:r>
              <a:rPr lang="en-US" altLang="ko-KR" sz="2000" dirty="0"/>
              <a:t>As a RD responder, AP’s manageability is still limited </a:t>
            </a:r>
            <a:r>
              <a:rPr lang="en-US" altLang="ko-KR" sz="1800" dirty="0"/>
              <a:t>(</a:t>
            </a:r>
            <a:r>
              <a:rPr lang="en-US" altLang="ko-KR" sz="1800" i="1" dirty="0"/>
              <a:t>10.29.2 Reverse direction (RD) frame exchange sequence</a:t>
            </a:r>
            <a:r>
              <a:rPr lang="en-US" altLang="ko-KR" sz="1800" dirty="0"/>
              <a:t>)</a:t>
            </a:r>
            <a:r>
              <a:rPr lang="en-US" altLang="ko-KR" sz="2000" dirty="0"/>
              <a:t>:</a:t>
            </a:r>
            <a:endParaRPr lang="en-US" altLang="ko-KR" sz="2000" dirty="0">
              <a:highlight>
                <a:srgbClr val="FFFF00"/>
              </a:highlight>
            </a:endParaRPr>
          </a:p>
          <a:p>
            <a:pPr lvl="2"/>
            <a:r>
              <a:rPr lang="en-US" altLang="ko-KR" dirty="0"/>
              <a:t>shall schedule at least one MPDU/Trigger frame for the RD initiator</a:t>
            </a:r>
          </a:p>
          <a:p>
            <a:pPr lvl="2"/>
            <a:r>
              <a:rPr lang="en-US" altLang="ko-KR" dirty="0"/>
              <a:t>shall trigger full-BW UL MU-MIMO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1C25D84-24C0-4CBA-A2FB-96C0E17D47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900" dirty="0"/>
              <a:t>Slide </a:t>
            </a:r>
            <a:fld id="{440F5867-744E-4AA6-B0ED-4C44D2DFBB7B}" type="slidenum">
              <a:rPr lang="en-GB" sz="900" smtClean="0"/>
              <a:pPr/>
              <a:t>3</a:t>
            </a:fld>
            <a:endParaRPr lang="en-GB" sz="900" dirty="0"/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F506BD42-7F72-4565-B06E-F944F00CDC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eaLnBrk="0" latinLnBrk="0" hangingPunct="0"/>
            <a:r>
              <a:rPr lang="en-US" altLang="ko-KR" kern="0" dirty="0"/>
              <a:t>April 2023</a:t>
            </a:r>
            <a:endParaRPr lang="en-GB" altLang="ko-KR" kern="0" dirty="0"/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F1E51C18-2F41-48F4-8AB2-572F063125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defTabSz="212239" eaLnBrk="0" latinLnBrk="0" hangingPunct="0"/>
            <a:r>
              <a:rPr lang="en-GB" altLang="ko-KR" b="0" kern="0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1392979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855B7-DEAF-40B5-A696-307212A6B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1209" y="614430"/>
            <a:ext cx="7770813" cy="798910"/>
          </a:xfrm>
        </p:spPr>
        <p:txBody>
          <a:bodyPr/>
          <a:lstStyle/>
          <a:p>
            <a:r>
              <a:rPr lang="en-US" altLang="ko-KR" sz="2800" dirty="0"/>
              <a:t>Recap: Triggered TXOP sharing procedure[3]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769B44B-4D36-4629-8530-76E612A4A0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20" y="1463292"/>
            <a:ext cx="7845421" cy="4767942"/>
          </a:xfrm>
        </p:spPr>
        <p:txBody>
          <a:bodyPr>
            <a:normAutofit/>
          </a:bodyPr>
          <a:lstStyle/>
          <a:p>
            <a:r>
              <a:rPr lang="en-US" altLang="ko-KR" sz="2000" dirty="0"/>
              <a:t>The TXOP sharing procedure defined in EHT allows an AP to share its TXOP with a non-AP STA, allowing the non-AP STA to manage the frame exchange sequence</a:t>
            </a:r>
          </a:p>
          <a:p>
            <a:pPr marL="287992" lvl="1" indent="0">
              <a:buNone/>
            </a:pPr>
            <a:endParaRPr lang="en-US" altLang="ko-KR" sz="1775" dirty="0"/>
          </a:p>
          <a:p>
            <a:endParaRPr lang="en-US" altLang="ko-KR" sz="140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1C25D84-24C0-4CBA-A2FB-96C0E17D47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900" dirty="0"/>
              <a:t>Slide </a:t>
            </a:r>
            <a:fld id="{440F5867-744E-4AA6-B0ED-4C44D2DFBB7B}" type="slidenum">
              <a:rPr lang="en-GB" sz="900" smtClean="0"/>
              <a:pPr/>
              <a:t>4</a:t>
            </a:fld>
            <a:endParaRPr lang="en-GB" sz="900" dirty="0"/>
          </a:p>
        </p:txBody>
      </p:sp>
      <p:sp>
        <p:nvSpPr>
          <p:cNvPr id="61" name="Rectangle 3">
            <a:extLst>
              <a:ext uri="{FF2B5EF4-FFF2-40B4-BE49-F238E27FC236}">
                <a16:creationId xmlns:a16="http://schemas.microsoft.com/office/drawing/2014/main" id="{2C2B48E9-CE6B-45FA-83D4-B47260E591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eaLnBrk="0" latinLnBrk="0" hangingPunct="0"/>
            <a:r>
              <a:rPr lang="en-US" altLang="ko-KR" kern="0" dirty="0"/>
              <a:t>April 2023</a:t>
            </a:r>
            <a:endParaRPr lang="en-GB" altLang="ko-KR" kern="0" dirty="0"/>
          </a:p>
        </p:txBody>
      </p:sp>
      <p:sp>
        <p:nvSpPr>
          <p:cNvPr id="62" name="Rectangle 4">
            <a:extLst>
              <a:ext uri="{FF2B5EF4-FFF2-40B4-BE49-F238E27FC236}">
                <a16:creationId xmlns:a16="http://schemas.microsoft.com/office/drawing/2014/main" id="{7C5CD1DB-BDD3-4E09-A0D3-4A0D679AB4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defTabSz="212239" eaLnBrk="0" latinLnBrk="0" hangingPunct="0"/>
            <a:r>
              <a:rPr lang="en-GB" altLang="ko-KR" b="0" kern="0" dirty="0"/>
              <a:t>Sanghyun Kim (WILUS), et al.</a:t>
            </a:r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7E14FDFC-B223-5AE4-A86E-6667AEC064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7574" y="2707114"/>
            <a:ext cx="7148611" cy="3524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4546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855B7-DEAF-40B5-A696-307212A6B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5" y="609872"/>
            <a:ext cx="7770813" cy="798910"/>
          </a:xfrm>
        </p:spPr>
        <p:txBody>
          <a:bodyPr/>
          <a:lstStyle/>
          <a:p>
            <a:r>
              <a:rPr lang="en-US" altLang="ko-KR" sz="2800" dirty="0"/>
              <a:t>Non-AP initiated TXOP sharing</a:t>
            </a:r>
            <a:endParaRPr lang="ko-KR" altLang="en-US" sz="28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769B44B-4D36-4629-8530-76E612A4A0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21" y="1408782"/>
            <a:ext cx="7879391" cy="4931058"/>
          </a:xfrm>
        </p:spPr>
        <p:txBody>
          <a:bodyPr>
            <a:normAutofit/>
          </a:bodyPr>
          <a:lstStyle/>
          <a:p>
            <a:r>
              <a:rPr lang="en-US" altLang="ko-KR" sz="2000" dirty="0"/>
              <a:t>Reusing Triggered TXOP Sharing (TXS) </a:t>
            </a:r>
          </a:p>
          <a:p>
            <a:pPr lvl="1"/>
            <a:r>
              <a:rPr lang="en-US" altLang="ko-KR" sz="1800" dirty="0"/>
              <a:t>The AP can initiate MU operations for its BSS or M-AP operations during the time allocated by the non-AP STA</a:t>
            </a: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1C25D84-24C0-4CBA-A2FB-96C0E17D47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900" dirty="0"/>
              <a:t>Slide </a:t>
            </a:r>
            <a:fld id="{440F5867-744E-4AA6-B0ED-4C44D2DFBB7B}" type="slidenum">
              <a:rPr lang="en-GB" sz="900" smtClean="0"/>
              <a:pPr/>
              <a:t>5</a:t>
            </a:fld>
            <a:endParaRPr lang="en-GB" sz="900" dirty="0"/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F506BD42-7F72-4565-B06E-F944F00CDC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eaLnBrk="0" latinLnBrk="0" hangingPunct="0"/>
            <a:r>
              <a:rPr lang="en-US" altLang="ko-KR" kern="0" dirty="0"/>
              <a:t>April 2023</a:t>
            </a:r>
            <a:endParaRPr lang="en-GB" altLang="ko-KR" kern="0" dirty="0"/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F1E51C18-2F41-48F4-8AB2-572F063125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defTabSz="212239" eaLnBrk="0" latinLnBrk="0" hangingPunct="0"/>
            <a:r>
              <a:rPr lang="en-GB" altLang="ko-KR" b="0" kern="0" dirty="0"/>
              <a:t>Sanghyun Kim (WILUS), et al.</a:t>
            </a:r>
          </a:p>
        </p:txBody>
      </p:sp>
      <p:grpSp>
        <p:nvGrpSpPr>
          <p:cNvPr id="82" name="그룹 81">
            <a:extLst>
              <a:ext uri="{FF2B5EF4-FFF2-40B4-BE49-F238E27FC236}">
                <a16:creationId xmlns:a16="http://schemas.microsoft.com/office/drawing/2014/main" id="{F10EE237-524A-8C07-8E69-7AADB7174B35}"/>
              </a:ext>
            </a:extLst>
          </p:cNvPr>
          <p:cNvGrpSpPr/>
          <p:nvPr/>
        </p:nvGrpSpPr>
        <p:grpSpPr>
          <a:xfrm>
            <a:off x="404891" y="2788209"/>
            <a:ext cx="8408037" cy="3440530"/>
            <a:chOff x="413989" y="2807598"/>
            <a:chExt cx="8408037" cy="3440530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60CD6836-3466-ADE3-3F8A-F3DBAFB20CEA}"/>
                </a:ext>
              </a:extLst>
            </p:cNvPr>
            <p:cNvSpPr txBox="1"/>
            <p:nvPr/>
          </p:nvSpPr>
          <p:spPr>
            <a:xfrm>
              <a:off x="604153" y="3898998"/>
              <a:ext cx="1406226" cy="3774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/>
                <a:t>AP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B544D349-4F1F-5CA3-9F64-374FE3AA937A}"/>
                </a:ext>
              </a:extLst>
            </p:cNvPr>
            <p:cNvSpPr txBox="1"/>
            <p:nvPr/>
          </p:nvSpPr>
          <p:spPr>
            <a:xfrm>
              <a:off x="416189" y="4839874"/>
              <a:ext cx="1786682" cy="64160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/>
                <a:t>Non-AP</a:t>
              </a:r>
              <a:r>
                <a:rPr lang="ko-KR" altLang="en-US" sz="1400" b="1" dirty="0"/>
                <a:t> </a:t>
              </a:r>
              <a:r>
                <a:rPr lang="en-US" altLang="ko-KR" sz="1400" b="1" dirty="0"/>
                <a:t>STA1</a:t>
              </a:r>
            </a:p>
          </p:txBody>
        </p:sp>
        <p:sp>
          <p:nvSpPr>
            <p:cNvPr id="36" name="직사각형 35">
              <a:extLst>
                <a:ext uri="{FF2B5EF4-FFF2-40B4-BE49-F238E27FC236}">
                  <a16:creationId xmlns:a16="http://schemas.microsoft.com/office/drawing/2014/main" id="{6C8BF84A-FDC1-7B0F-A048-91CBECBD673D}"/>
                </a:ext>
              </a:extLst>
            </p:cNvPr>
            <p:cNvSpPr/>
            <p:nvPr/>
          </p:nvSpPr>
          <p:spPr>
            <a:xfrm>
              <a:off x="2094080" y="4720303"/>
              <a:ext cx="804544" cy="516755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100" dirty="0">
                  <a:solidFill>
                    <a:schemeClr val="tx1"/>
                  </a:solidFill>
                </a:rPr>
                <a:t>Ctrl frame</a:t>
              </a:r>
            </a:p>
            <a:p>
              <a:pPr algn="ctr"/>
              <a:r>
                <a:rPr lang="en-US" altLang="ko-KR" sz="1100" dirty="0">
                  <a:solidFill>
                    <a:schemeClr val="tx1"/>
                  </a:solidFill>
                </a:rPr>
                <a:t>(e.g., TXS)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0E4195C6-94AE-0116-D5F9-BC3167ABF2FB}"/>
                </a:ext>
              </a:extLst>
            </p:cNvPr>
            <p:cNvSpPr txBox="1"/>
            <p:nvPr/>
          </p:nvSpPr>
          <p:spPr>
            <a:xfrm>
              <a:off x="413989" y="5693610"/>
              <a:ext cx="178668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/>
                <a:t>Non-AP</a:t>
              </a:r>
              <a:r>
                <a:rPr lang="ko-KR" altLang="en-US" sz="1400" b="1" dirty="0"/>
                <a:t> </a:t>
              </a:r>
              <a:r>
                <a:rPr lang="en-US" altLang="ko-KR" sz="1400" b="1" dirty="0"/>
                <a:t>STA2</a:t>
              </a:r>
            </a:p>
          </p:txBody>
        </p:sp>
        <p:sp>
          <p:nvSpPr>
            <p:cNvPr id="50" name="직사각형 49">
              <a:extLst>
                <a:ext uri="{FF2B5EF4-FFF2-40B4-BE49-F238E27FC236}">
                  <a16:creationId xmlns:a16="http://schemas.microsoft.com/office/drawing/2014/main" id="{5ABF07C8-ABAD-6DA1-D940-22B5CC7ACEBC}"/>
                </a:ext>
              </a:extLst>
            </p:cNvPr>
            <p:cNvSpPr/>
            <p:nvPr/>
          </p:nvSpPr>
          <p:spPr>
            <a:xfrm>
              <a:off x="3150785" y="3732799"/>
              <a:ext cx="960006" cy="516755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100" dirty="0">
                  <a:solidFill>
                    <a:schemeClr val="tx1"/>
                  </a:solidFill>
                </a:rPr>
                <a:t>Response</a:t>
              </a:r>
            </a:p>
            <a:p>
              <a:pPr algn="ctr"/>
              <a:r>
                <a:rPr lang="en-US" altLang="ko-KR" sz="1100" dirty="0">
                  <a:solidFill>
                    <a:schemeClr val="tx1"/>
                  </a:solidFill>
                </a:rPr>
                <a:t>(e.g., CTS, Trigger frame)</a:t>
              </a:r>
              <a:endParaRPr lang="ko-KR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51" name="직사각형 50">
              <a:extLst>
                <a:ext uri="{FF2B5EF4-FFF2-40B4-BE49-F238E27FC236}">
                  <a16:creationId xmlns:a16="http://schemas.microsoft.com/office/drawing/2014/main" id="{78D5E071-D62A-4614-FD04-9D6BE9A1B724}"/>
                </a:ext>
              </a:extLst>
            </p:cNvPr>
            <p:cNvSpPr/>
            <p:nvPr/>
          </p:nvSpPr>
          <p:spPr>
            <a:xfrm>
              <a:off x="2102637" y="5239057"/>
              <a:ext cx="6439704" cy="223083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100" dirty="0">
                  <a:solidFill>
                    <a:schemeClr val="tx1"/>
                  </a:solidFill>
                </a:rPr>
                <a:t>TXOP</a:t>
              </a:r>
              <a:endParaRPr lang="ko-KR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53" name="직사각형 52">
              <a:extLst>
                <a:ext uri="{FF2B5EF4-FFF2-40B4-BE49-F238E27FC236}">
                  <a16:creationId xmlns:a16="http://schemas.microsoft.com/office/drawing/2014/main" id="{36CEEE2E-ADC1-CF4B-9A72-BD4875FD75D6}"/>
                </a:ext>
              </a:extLst>
            </p:cNvPr>
            <p:cNvSpPr/>
            <p:nvPr/>
          </p:nvSpPr>
          <p:spPr>
            <a:xfrm>
              <a:off x="4325823" y="4707779"/>
              <a:ext cx="1002663" cy="516755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100" dirty="0">
                  <a:solidFill>
                    <a:schemeClr val="tx1"/>
                  </a:solidFill>
                </a:rPr>
                <a:t>TB PPDU</a:t>
              </a:r>
              <a:endParaRPr lang="ko-KR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54" name="직사각형 53">
              <a:extLst>
                <a:ext uri="{FF2B5EF4-FFF2-40B4-BE49-F238E27FC236}">
                  <a16:creationId xmlns:a16="http://schemas.microsoft.com/office/drawing/2014/main" id="{FF4D7A9C-38F5-DD50-B00C-DC57AD29A751}"/>
                </a:ext>
              </a:extLst>
            </p:cNvPr>
            <p:cNvSpPr/>
            <p:nvPr/>
          </p:nvSpPr>
          <p:spPr>
            <a:xfrm>
              <a:off x="4334072" y="5558220"/>
              <a:ext cx="1002663" cy="516755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100" dirty="0">
                  <a:solidFill>
                    <a:schemeClr val="tx1"/>
                  </a:solidFill>
                </a:rPr>
                <a:t>TB PPDU</a:t>
              </a:r>
              <a:endParaRPr lang="ko-KR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55" name="직사각형 54">
              <a:extLst>
                <a:ext uri="{FF2B5EF4-FFF2-40B4-BE49-F238E27FC236}">
                  <a16:creationId xmlns:a16="http://schemas.microsoft.com/office/drawing/2014/main" id="{61A72EB7-97DB-C58A-CAE1-056E4EF4DD69}"/>
                </a:ext>
              </a:extLst>
            </p:cNvPr>
            <p:cNvSpPr/>
            <p:nvPr/>
          </p:nvSpPr>
          <p:spPr>
            <a:xfrm>
              <a:off x="5466009" y="3655465"/>
              <a:ext cx="1002663" cy="599683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100" dirty="0">
                  <a:solidFill>
                    <a:schemeClr val="tx1"/>
                  </a:solidFill>
                </a:rPr>
                <a:t>DL MU PPDU</a:t>
              </a:r>
              <a:endParaRPr lang="ko-KR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56" name="직사각형 55">
              <a:extLst>
                <a:ext uri="{FF2B5EF4-FFF2-40B4-BE49-F238E27FC236}">
                  <a16:creationId xmlns:a16="http://schemas.microsoft.com/office/drawing/2014/main" id="{5345908E-11AB-EFB0-88C8-1C9FAD561B7E}"/>
                </a:ext>
              </a:extLst>
            </p:cNvPr>
            <p:cNvSpPr/>
            <p:nvPr/>
          </p:nvSpPr>
          <p:spPr>
            <a:xfrm>
              <a:off x="6712282" y="3644509"/>
              <a:ext cx="626440" cy="599683"/>
            </a:xfrm>
            <a:prstGeom prst="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100" dirty="0">
                  <a:solidFill>
                    <a:schemeClr val="tx1"/>
                  </a:solidFill>
                </a:rPr>
                <a:t>M-AP</a:t>
              </a:r>
            </a:p>
            <a:p>
              <a:pPr algn="ctr"/>
              <a:r>
                <a:rPr lang="en-US" altLang="ko-KR" sz="1100" dirty="0">
                  <a:solidFill>
                    <a:schemeClr val="tx1"/>
                  </a:solidFill>
                </a:rPr>
                <a:t>Ctrl frame</a:t>
              </a:r>
              <a:endParaRPr lang="ko-KR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58" name="직사각형 57">
              <a:extLst>
                <a:ext uri="{FF2B5EF4-FFF2-40B4-BE49-F238E27FC236}">
                  <a16:creationId xmlns:a16="http://schemas.microsoft.com/office/drawing/2014/main" id="{621B6088-A41F-FD25-5C9D-900D1C27AB31}"/>
                </a:ext>
              </a:extLst>
            </p:cNvPr>
            <p:cNvSpPr/>
            <p:nvPr/>
          </p:nvSpPr>
          <p:spPr>
            <a:xfrm>
              <a:off x="2915724" y="4266312"/>
              <a:ext cx="5626613" cy="197859"/>
            </a:xfrm>
            <a:prstGeom prst="rect">
              <a:avLst/>
            </a:prstGeom>
            <a:solidFill>
              <a:srgbClr val="00FFFF"/>
            </a:solidFill>
            <a:ln w="12700">
              <a:solidFill>
                <a:srgbClr val="00FFFF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100" dirty="0">
                  <a:solidFill>
                    <a:schemeClr val="tx1"/>
                  </a:solidFill>
                </a:rPr>
                <a:t>TXOP shared by the non-AP STA1</a:t>
              </a:r>
              <a:endParaRPr lang="ko-KR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60" name="화살표: 위쪽 59">
              <a:extLst>
                <a:ext uri="{FF2B5EF4-FFF2-40B4-BE49-F238E27FC236}">
                  <a16:creationId xmlns:a16="http://schemas.microsoft.com/office/drawing/2014/main" id="{85B6DA0B-FF1B-BA8D-4693-9B0B4D25DAAF}"/>
                </a:ext>
              </a:extLst>
            </p:cNvPr>
            <p:cNvSpPr/>
            <p:nvPr/>
          </p:nvSpPr>
          <p:spPr bwMode="auto">
            <a:xfrm>
              <a:off x="2935064" y="4492278"/>
              <a:ext cx="667863" cy="727441"/>
            </a:xfrm>
            <a:prstGeom prst="upArrow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  <a:normAutofit/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ko-KR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  <a:ea typeface="MS Gothic" charset="-128"/>
                  <a:cs typeface="Arial" panose="020B0604020202020204" pitchFamily="34" charset="0"/>
                </a:rPr>
                <a:t>TXOP</a:t>
              </a:r>
              <a:endParaRPr kumimoji="0" lang="ko-KR" altLang="en-US" b="1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endParaRPr>
            </a:p>
          </p:txBody>
        </p:sp>
        <p:grpSp>
          <p:nvGrpSpPr>
            <p:cNvPr id="74" name="그룹 73">
              <a:extLst>
                <a:ext uri="{FF2B5EF4-FFF2-40B4-BE49-F238E27FC236}">
                  <a16:creationId xmlns:a16="http://schemas.microsoft.com/office/drawing/2014/main" id="{13CAD1D8-B5B4-1498-0C92-D3437F6A2805}"/>
                </a:ext>
              </a:extLst>
            </p:cNvPr>
            <p:cNvGrpSpPr/>
            <p:nvPr/>
          </p:nvGrpSpPr>
          <p:grpSpPr>
            <a:xfrm>
              <a:off x="2907174" y="3375512"/>
              <a:ext cx="5635163" cy="2872616"/>
              <a:chOff x="2798986" y="2066432"/>
              <a:chExt cx="5635163" cy="4108985"/>
            </a:xfrm>
          </p:grpSpPr>
          <p:cxnSp>
            <p:nvCxnSpPr>
              <p:cNvPr id="38" name="직선 연결선 37">
                <a:extLst>
                  <a:ext uri="{FF2B5EF4-FFF2-40B4-BE49-F238E27FC236}">
                    <a16:creationId xmlns:a16="http://schemas.microsoft.com/office/drawing/2014/main" id="{961BBB8A-1FBC-A451-C3DA-7062D27E44B4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2798986" y="2066432"/>
                <a:ext cx="0" cy="4108985"/>
              </a:xfrm>
              <a:prstGeom prst="line">
                <a:avLst/>
              </a:prstGeom>
              <a:solidFill>
                <a:srgbClr val="00B8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62" name="직선 연결선 61">
                <a:extLst>
                  <a:ext uri="{FF2B5EF4-FFF2-40B4-BE49-F238E27FC236}">
                    <a16:creationId xmlns:a16="http://schemas.microsoft.com/office/drawing/2014/main" id="{AB685C09-F41E-2EBA-4FE4-ADD034BBCB51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8434149" y="2066432"/>
                <a:ext cx="0" cy="4108985"/>
              </a:xfrm>
              <a:prstGeom prst="line">
                <a:avLst/>
              </a:prstGeom>
              <a:solidFill>
                <a:srgbClr val="00B8FF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4EFA187A-2804-15A7-B95C-4991A7D123BC}"/>
                </a:ext>
              </a:extLst>
            </p:cNvPr>
            <p:cNvSpPr txBox="1"/>
            <p:nvPr/>
          </p:nvSpPr>
          <p:spPr>
            <a:xfrm>
              <a:off x="614540" y="3102768"/>
              <a:ext cx="140622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/>
                <a:t>Shared AP</a:t>
              </a:r>
            </a:p>
          </p:txBody>
        </p:sp>
        <p:grpSp>
          <p:nvGrpSpPr>
            <p:cNvPr id="81" name="그룹 80">
              <a:extLst>
                <a:ext uri="{FF2B5EF4-FFF2-40B4-BE49-F238E27FC236}">
                  <a16:creationId xmlns:a16="http://schemas.microsoft.com/office/drawing/2014/main" id="{7A5F49CF-DDD3-9BA1-03FD-1A09CF02E802}"/>
                </a:ext>
              </a:extLst>
            </p:cNvPr>
            <p:cNvGrpSpPr/>
            <p:nvPr/>
          </p:nvGrpSpPr>
          <p:grpSpPr>
            <a:xfrm>
              <a:off x="675954" y="4255981"/>
              <a:ext cx="8146071" cy="981077"/>
              <a:chOff x="675955" y="4255981"/>
              <a:chExt cx="7755952" cy="981077"/>
            </a:xfrm>
          </p:grpSpPr>
          <p:cxnSp>
            <p:nvCxnSpPr>
              <p:cNvPr id="8" name="직선 연결선 7">
                <a:extLst>
                  <a:ext uri="{FF2B5EF4-FFF2-40B4-BE49-F238E27FC236}">
                    <a16:creationId xmlns:a16="http://schemas.microsoft.com/office/drawing/2014/main" id="{30066948-5D2E-B749-89BA-CA08BA143FE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5955" y="4255981"/>
                <a:ext cx="7730285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직선 연결선 8">
                <a:extLst>
                  <a:ext uri="{FF2B5EF4-FFF2-40B4-BE49-F238E27FC236}">
                    <a16:creationId xmlns:a16="http://schemas.microsoft.com/office/drawing/2014/main" id="{1DBBE027-1823-91FE-A1BE-E895255472D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1622" y="5237058"/>
                <a:ext cx="7730285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1" name="직선 연결선 40">
              <a:extLst>
                <a:ext uri="{FF2B5EF4-FFF2-40B4-BE49-F238E27FC236}">
                  <a16:creationId xmlns:a16="http://schemas.microsoft.com/office/drawing/2014/main" id="{B3628BA5-B4F2-80F3-3B54-B402CA1C0351}"/>
                </a:ext>
              </a:extLst>
            </p:cNvPr>
            <p:cNvCxnSpPr>
              <a:cxnSpLocks/>
            </p:cNvCxnSpPr>
            <p:nvPr/>
          </p:nvCxnSpPr>
          <p:spPr>
            <a:xfrm>
              <a:off x="698840" y="6090794"/>
              <a:ext cx="8123186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직선 연결선 76">
              <a:extLst>
                <a:ext uri="{FF2B5EF4-FFF2-40B4-BE49-F238E27FC236}">
                  <a16:creationId xmlns:a16="http://schemas.microsoft.com/office/drawing/2014/main" id="{F10AD468-DC55-1BD3-204E-32F645B2A088}"/>
                </a:ext>
              </a:extLst>
            </p:cNvPr>
            <p:cNvCxnSpPr>
              <a:cxnSpLocks/>
            </p:cNvCxnSpPr>
            <p:nvPr/>
          </p:nvCxnSpPr>
          <p:spPr>
            <a:xfrm>
              <a:off x="673383" y="3459751"/>
              <a:ext cx="8148643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직사각형 78">
              <a:extLst>
                <a:ext uri="{FF2B5EF4-FFF2-40B4-BE49-F238E27FC236}">
                  <a16:creationId xmlns:a16="http://schemas.microsoft.com/office/drawing/2014/main" id="{E5EE1D3E-0D20-C0CA-A546-D06E1988CCCD}"/>
                </a:ext>
              </a:extLst>
            </p:cNvPr>
            <p:cNvSpPr/>
            <p:nvPr/>
          </p:nvSpPr>
          <p:spPr>
            <a:xfrm>
              <a:off x="7539678" y="2807598"/>
              <a:ext cx="1002663" cy="143965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100" dirty="0">
                  <a:solidFill>
                    <a:schemeClr val="tx1"/>
                  </a:solidFill>
                </a:rPr>
                <a:t>Coordinated operations</a:t>
              </a:r>
              <a:endParaRPr lang="ko-KR" altLang="en-US" sz="11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006842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855B7-DEAF-40B5-A696-307212A6B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5" y="609872"/>
            <a:ext cx="7770813" cy="798910"/>
          </a:xfrm>
        </p:spPr>
        <p:txBody>
          <a:bodyPr/>
          <a:lstStyle/>
          <a:p>
            <a:r>
              <a:rPr lang="en-US" altLang="ko-KR" sz="2800" dirty="0"/>
              <a:t>Remaining problems</a:t>
            </a:r>
            <a:endParaRPr lang="ko-KR" altLang="en-US" sz="28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769B44B-4D36-4629-8530-76E612A4A0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21" y="1408782"/>
            <a:ext cx="7879391" cy="5066642"/>
          </a:xfrm>
        </p:spPr>
        <p:txBody>
          <a:bodyPr>
            <a:normAutofit/>
          </a:bodyPr>
          <a:lstStyle/>
          <a:p>
            <a:r>
              <a:rPr lang="en-US" altLang="ko-KR" sz="2400" dirty="0"/>
              <a:t>Problems</a:t>
            </a:r>
          </a:p>
          <a:p>
            <a:pPr lvl="1"/>
            <a:r>
              <a:rPr lang="en-US" altLang="ko-KR" sz="2000" dirty="0"/>
              <a:t>Inefficiency in BW utilization</a:t>
            </a:r>
          </a:p>
          <a:p>
            <a:pPr lvl="2"/>
            <a:r>
              <a:rPr lang="en-US" altLang="ko-KR" dirty="0"/>
              <a:t>BW of the shared TXOP might be limited according to the non-AP STA’s operating BW</a:t>
            </a:r>
          </a:p>
          <a:p>
            <a:pPr lvl="3"/>
            <a:r>
              <a:rPr lang="en-US" altLang="ko-KR" sz="1600" dirty="0"/>
              <a:t>AP cannot fully utilize its performance[4]</a:t>
            </a:r>
          </a:p>
          <a:p>
            <a:pPr marL="1151967" lvl="4" indent="0">
              <a:buNone/>
            </a:pPr>
            <a:r>
              <a:rPr lang="en-US" altLang="ko-KR" sz="1600" dirty="0"/>
              <a:t>*Note that there could be still 20 MHz-only STA in the UHR BSS</a:t>
            </a:r>
          </a:p>
          <a:p>
            <a:pPr marL="1151967" lvl="4" indent="0">
              <a:buNone/>
            </a:pPr>
            <a:endParaRPr lang="en-US" altLang="ko-KR" sz="1600" dirty="0"/>
          </a:p>
          <a:p>
            <a:pPr lvl="1"/>
            <a:r>
              <a:rPr lang="en-US" altLang="ko-KR" sz="2000" dirty="0"/>
              <a:t>NAV set by the non-AP STA</a:t>
            </a:r>
          </a:p>
          <a:p>
            <a:pPr lvl="2"/>
            <a:r>
              <a:rPr lang="en-US" altLang="ko-KR" dirty="0"/>
              <a:t>Some APs may not be able to participate in M-AP operation due to the NAV set by the non-AP STA that is a TXOP holder</a:t>
            </a:r>
          </a:p>
          <a:p>
            <a:pPr lvl="1"/>
            <a:endParaRPr lang="en-US" altLang="ko-KR" sz="1800" dirty="0"/>
          </a:p>
          <a:p>
            <a:pPr marL="215995" marR="0" lvl="0" indent="-215995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Direction to go</a:t>
            </a:r>
          </a:p>
          <a:p>
            <a:pPr lvl="1"/>
            <a:r>
              <a:rPr lang="en-US" altLang="ko-KR" sz="1800" dirty="0"/>
              <a:t>The AP should become the TXOP holder, and the bandwidth should be able to expand</a:t>
            </a:r>
          </a:p>
          <a:p>
            <a:endParaRPr lang="en-US" altLang="ko-KR" sz="1400" dirty="0"/>
          </a:p>
          <a:p>
            <a:endParaRPr lang="en-US" altLang="ko-KR" sz="2000" dirty="0"/>
          </a:p>
          <a:p>
            <a:endParaRPr lang="en-US" altLang="ko-KR" sz="240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1C25D84-24C0-4CBA-A2FB-96C0E17D47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900" dirty="0"/>
              <a:t>Slide </a:t>
            </a:r>
            <a:fld id="{440F5867-744E-4AA6-B0ED-4C44D2DFBB7B}" type="slidenum">
              <a:rPr lang="en-GB" sz="900" smtClean="0"/>
              <a:pPr/>
              <a:t>6</a:t>
            </a:fld>
            <a:endParaRPr lang="en-GB" sz="900" dirty="0"/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F506BD42-7F72-4565-B06E-F944F00CDC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eaLnBrk="0" latinLnBrk="0" hangingPunct="0"/>
            <a:r>
              <a:rPr lang="en-US" altLang="ko-KR" kern="0" dirty="0"/>
              <a:t>April 2023</a:t>
            </a:r>
            <a:endParaRPr lang="en-GB" altLang="ko-KR" kern="0" dirty="0"/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F1E51C18-2F41-48F4-8AB2-572F063125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defTabSz="212239" eaLnBrk="0" latinLnBrk="0" hangingPunct="0"/>
            <a:r>
              <a:rPr lang="en-GB" altLang="ko-KR" b="0" kern="0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2941734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855B7-DEAF-40B5-A696-307212A6B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5" y="609872"/>
            <a:ext cx="7770813" cy="798910"/>
          </a:xfrm>
        </p:spPr>
        <p:txBody>
          <a:bodyPr/>
          <a:lstStyle/>
          <a:p>
            <a:r>
              <a:rPr lang="en-US" altLang="ko-KR" sz="2800" dirty="0"/>
              <a:t>Proposed enhancement for the non-AP initiated TXOP sharing</a:t>
            </a:r>
            <a:endParaRPr lang="ko-KR" altLang="en-US" sz="2800" dirty="0">
              <a:highlight>
                <a:srgbClr val="FFFF00"/>
              </a:highlight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1C25D84-24C0-4CBA-A2FB-96C0E17D47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900" dirty="0"/>
              <a:t>Slide </a:t>
            </a:r>
            <a:fld id="{440F5867-744E-4AA6-B0ED-4C44D2DFBB7B}" type="slidenum">
              <a:rPr lang="en-GB" sz="900" smtClean="0"/>
              <a:pPr/>
              <a:t>7</a:t>
            </a:fld>
            <a:endParaRPr lang="en-GB" sz="900" dirty="0"/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F506BD42-7F72-4565-B06E-F944F00CDC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eaLnBrk="0" latinLnBrk="0" hangingPunct="0"/>
            <a:r>
              <a:rPr lang="en-US" altLang="ko-KR" kern="0" dirty="0"/>
              <a:t>April 2023</a:t>
            </a:r>
            <a:endParaRPr lang="en-GB" altLang="ko-KR" kern="0" dirty="0"/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F1E51C18-2F41-48F4-8AB2-572F063125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defTabSz="212239" eaLnBrk="0" latinLnBrk="0" hangingPunct="0"/>
            <a:r>
              <a:rPr lang="en-GB" altLang="ko-KR" b="0" kern="0" dirty="0"/>
              <a:t>Sanghyun Kim (WILUS), et al.</a:t>
            </a:r>
          </a:p>
        </p:txBody>
      </p:sp>
      <p:sp>
        <p:nvSpPr>
          <p:cNvPr id="13" name="내용 개체 틀 2">
            <a:extLst>
              <a:ext uri="{FF2B5EF4-FFF2-40B4-BE49-F238E27FC236}">
                <a16:creationId xmlns:a16="http://schemas.microsoft.com/office/drawing/2014/main" id="{E20067D1-382D-5DB0-1504-95C17C5C48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21" y="1542552"/>
            <a:ext cx="7879391" cy="4982066"/>
          </a:xfrm>
        </p:spPr>
        <p:txBody>
          <a:bodyPr>
            <a:normAutofit/>
          </a:bodyPr>
          <a:lstStyle/>
          <a:p>
            <a:r>
              <a:rPr lang="en-US" altLang="ko-KR" sz="1825" dirty="0"/>
              <a:t>During the shared TXOP, the AP can gain the rights to access the wider channel by invoking the backoff procedure and ignoring the NAV set by the non-AP STA</a:t>
            </a:r>
          </a:p>
          <a:p>
            <a:pPr lvl="1"/>
            <a:r>
              <a:rPr lang="en-US" altLang="ko-KR" sz="1600" dirty="0"/>
              <a:t>AP can determine whether to invoke the backoff procedure</a:t>
            </a:r>
          </a:p>
          <a:p>
            <a:pPr marL="323991" lvl="1" indent="0">
              <a:buNone/>
            </a:pPr>
            <a:r>
              <a:rPr lang="en-US" altLang="ko-KR" sz="1400" dirty="0"/>
              <a:t>*The other STAs do not contend the channel because their NAV is non-zero</a:t>
            </a:r>
          </a:p>
          <a:p>
            <a:pPr marL="323991" lvl="1" indent="0">
              <a:buNone/>
            </a:pPr>
            <a:r>
              <a:rPr lang="en-US" altLang="ko-KR" sz="1400" dirty="0"/>
              <a:t>*The non-AP STA can invoke backoff to perform TXOP recovery during the shared TXOP by the AP (when the TXOP sharing mode is 2)</a:t>
            </a:r>
          </a:p>
          <a:p>
            <a:r>
              <a:rPr lang="en-US" altLang="ko-KR" sz="1825" dirty="0"/>
              <a:t>Once the AP obtains the rights, the AP can manage the network as a TXOP holder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4DEF8BB1-8B91-84C6-45D9-F768AFEA9041}"/>
              </a:ext>
            </a:extLst>
          </p:cNvPr>
          <p:cNvSpPr txBox="1"/>
          <p:nvPr/>
        </p:nvSpPr>
        <p:spPr>
          <a:xfrm>
            <a:off x="367062" y="5030646"/>
            <a:ext cx="9287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/>
              <a:t>AP</a:t>
            </a:r>
          </a:p>
        </p:txBody>
      </p:sp>
      <p:grpSp>
        <p:nvGrpSpPr>
          <p:cNvPr id="98" name="그룹 97">
            <a:extLst>
              <a:ext uri="{FF2B5EF4-FFF2-40B4-BE49-F238E27FC236}">
                <a16:creationId xmlns:a16="http://schemas.microsoft.com/office/drawing/2014/main" id="{515774D2-E287-D154-A094-05AD9AD1FD2B}"/>
              </a:ext>
            </a:extLst>
          </p:cNvPr>
          <p:cNvGrpSpPr/>
          <p:nvPr/>
        </p:nvGrpSpPr>
        <p:grpSpPr>
          <a:xfrm>
            <a:off x="1612534" y="5073000"/>
            <a:ext cx="735351" cy="183333"/>
            <a:chOff x="1381953" y="4414911"/>
            <a:chExt cx="433897" cy="203504"/>
          </a:xfrm>
        </p:grpSpPr>
        <p:sp>
          <p:nvSpPr>
            <p:cNvPr id="123" name="평행 사변형 122">
              <a:extLst>
                <a:ext uri="{FF2B5EF4-FFF2-40B4-BE49-F238E27FC236}">
                  <a16:creationId xmlns:a16="http://schemas.microsoft.com/office/drawing/2014/main" id="{8DE561FC-DCB5-DB74-E4BB-AE4F4FAFAAAD}"/>
                </a:ext>
              </a:extLst>
            </p:cNvPr>
            <p:cNvSpPr/>
            <p:nvPr/>
          </p:nvSpPr>
          <p:spPr>
            <a:xfrm>
              <a:off x="1381953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/>
            </a:p>
          </p:txBody>
        </p:sp>
        <p:sp>
          <p:nvSpPr>
            <p:cNvPr id="124" name="평행 사변형 123">
              <a:extLst>
                <a:ext uri="{FF2B5EF4-FFF2-40B4-BE49-F238E27FC236}">
                  <a16:creationId xmlns:a16="http://schemas.microsoft.com/office/drawing/2014/main" id="{A649A7B4-B5CE-75FD-C6A2-1928921526B9}"/>
                </a:ext>
              </a:extLst>
            </p:cNvPr>
            <p:cNvSpPr/>
            <p:nvPr/>
          </p:nvSpPr>
          <p:spPr>
            <a:xfrm>
              <a:off x="1484757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/>
            </a:p>
          </p:txBody>
        </p:sp>
        <p:sp>
          <p:nvSpPr>
            <p:cNvPr id="125" name="평행 사변형 124">
              <a:extLst>
                <a:ext uri="{FF2B5EF4-FFF2-40B4-BE49-F238E27FC236}">
                  <a16:creationId xmlns:a16="http://schemas.microsoft.com/office/drawing/2014/main" id="{BC6397FC-7B14-4391-1263-8A24D29641BE}"/>
                </a:ext>
              </a:extLst>
            </p:cNvPr>
            <p:cNvSpPr/>
            <p:nvPr/>
          </p:nvSpPr>
          <p:spPr>
            <a:xfrm>
              <a:off x="1584543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/>
            </a:p>
          </p:txBody>
        </p:sp>
        <p:sp>
          <p:nvSpPr>
            <p:cNvPr id="126" name="평행 사변형 125">
              <a:extLst>
                <a:ext uri="{FF2B5EF4-FFF2-40B4-BE49-F238E27FC236}">
                  <a16:creationId xmlns:a16="http://schemas.microsoft.com/office/drawing/2014/main" id="{80A1381C-0FED-7EE7-4F60-57993D228B76}"/>
                </a:ext>
              </a:extLst>
            </p:cNvPr>
            <p:cNvSpPr/>
            <p:nvPr/>
          </p:nvSpPr>
          <p:spPr>
            <a:xfrm>
              <a:off x="1687137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600" dirty="0">
                  <a:solidFill>
                    <a:schemeClr val="tx1"/>
                  </a:solidFill>
                </a:rPr>
                <a:t>3</a:t>
              </a:r>
              <a:endParaRPr lang="ko-KR" alt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99" name="직사각형 98">
            <a:extLst>
              <a:ext uri="{FF2B5EF4-FFF2-40B4-BE49-F238E27FC236}">
                <a16:creationId xmlns:a16="http://schemas.microsoft.com/office/drawing/2014/main" id="{349832D2-77C0-F99A-5666-C6E96BD3CE47}"/>
              </a:ext>
            </a:extLst>
          </p:cNvPr>
          <p:cNvSpPr/>
          <p:nvPr/>
        </p:nvSpPr>
        <p:spPr>
          <a:xfrm>
            <a:off x="3306243" y="4904062"/>
            <a:ext cx="772537" cy="350957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Response</a:t>
            </a:r>
            <a:r>
              <a:rPr lang="ko-KR" altLang="en-US" sz="1000" dirty="0">
                <a:solidFill>
                  <a:schemeClr val="tx1"/>
                </a:solidFill>
              </a:rPr>
              <a:t> </a:t>
            </a:r>
            <a:r>
              <a:rPr lang="en-US" altLang="ko-KR" sz="1000" dirty="0">
                <a:solidFill>
                  <a:schemeClr val="tx1"/>
                </a:solidFill>
              </a:rPr>
              <a:t>frame (P80)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grpSp>
        <p:nvGrpSpPr>
          <p:cNvPr id="100" name="그룹 99">
            <a:extLst>
              <a:ext uri="{FF2B5EF4-FFF2-40B4-BE49-F238E27FC236}">
                <a16:creationId xmlns:a16="http://schemas.microsoft.com/office/drawing/2014/main" id="{B7DFF05D-1818-A4BC-7BFF-7AF295453FC9}"/>
              </a:ext>
            </a:extLst>
          </p:cNvPr>
          <p:cNvGrpSpPr/>
          <p:nvPr/>
        </p:nvGrpSpPr>
        <p:grpSpPr>
          <a:xfrm>
            <a:off x="4344117" y="5013332"/>
            <a:ext cx="458665" cy="262528"/>
            <a:chOff x="1484757" y="4414911"/>
            <a:chExt cx="331093" cy="203504"/>
          </a:xfrm>
        </p:grpSpPr>
        <p:sp>
          <p:nvSpPr>
            <p:cNvPr id="120" name="평행 사변형 119">
              <a:extLst>
                <a:ext uri="{FF2B5EF4-FFF2-40B4-BE49-F238E27FC236}">
                  <a16:creationId xmlns:a16="http://schemas.microsoft.com/office/drawing/2014/main" id="{62F7D1E5-51D9-9464-A253-1F9591F31C88}"/>
                </a:ext>
              </a:extLst>
            </p:cNvPr>
            <p:cNvSpPr/>
            <p:nvPr/>
          </p:nvSpPr>
          <p:spPr>
            <a:xfrm>
              <a:off x="1484757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600" dirty="0">
                  <a:solidFill>
                    <a:srgbClr val="000000"/>
                  </a:solidFill>
                </a:rPr>
                <a:t>2</a:t>
              </a:r>
              <a:endParaRPr lang="ko-KR" altLang="en-US" sz="1600" dirty="0">
                <a:solidFill>
                  <a:srgbClr val="000000"/>
                </a:solidFill>
              </a:endParaRPr>
            </a:p>
          </p:txBody>
        </p:sp>
        <p:sp>
          <p:nvSpPr>
            <p:cNvPr id="121" name="평행 사변형 120">
              <a:extLst>
                <a:ext uri="{FF2B5EF4-FFF2-40B4-BE49-F238E27FC236}">
                  <a16:creationId xmlns:a16="http://schemas.microsoft.com/office/drawing/2014/main" id="{B7DC130C-8C66-4AEB-C3F3-60015EE77F3E}"/>
                </a:ext>
              </a:extLst>
            </p:cNvPr>
            <p:cNvSpPr/>
            <p:nvPr/>
          </p:nvSpPr>
          <p:spPr>
            <a:xfrm>
              <a:off x="1584543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600" dirty="0">
                  <a:solidFill>
                    <a:srgbClr val="000000"/>
                  </a:solidFill>
                </a:rPr>
                <a:t>1</a:t>
              </a:r>
              <a:endParaRPr lang="ko-KR" altLang="en-US" sz="1600" dirty="0">
                <a:solidFill>
                  <a:srgbClr val="000000"/>
                </a:solidFill>
              </a:endParaRPr>
            </a:p>
          </p:txBody>
        </p:sp>
        <p:sp>
          <p:nvSpPr>
            <p:cNvPr id="122" name="평행 사변형 121">
              <a:extLst>
                <a:ext uri="{FF2B5EF4-FFF2-40B4-BE49-F238E27FC236}">
                  <a16:creationId xmlns:a16="http://schemas.microsoft.com/office/drawing/2014/main" id="{F37D727A-9AFB-2FAA-FCF3-F9A07162B1A9}"/>
                </a:ext>
              </a:extLst>
            </p:cNvPr>
            <p:cNvSpPr/>
            <p:nvPr/>
          </p:nvSpPr>
          <p:spPr>
            <a:xfrm>
              <a:off x="1687137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600" dirty="0">
                  <a:solidFill>
                    <a:schemeClr val="tx1"/>
                  </a:solidFill>
                </a:rPr>
                <a:t>0</a:t>
              </a:r>
              <a:endParaRPr lang="ko-KR" altLang="en-US" sz="16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02" name="그룹 101">
            <a:extLst>
              <a:ext uri="{FF2B5EF4-FFF2-40B4-BE49-F238E27FC236}">
                <a16:creationId xmlns:a16="http://schemas.microsoft.com/office/drawing/2014/main" id="{0B536D91-D016-AD50-96DF-D59E62AE6CB3}"/>
              </a:ext>
            </a:extLst>
          </p:cNvPr>
          <p:cNvGrpSpPr/>
          <p:nvPr/>
        </p:nvGrpSpPr>
        <p:grpSpPr>
          <a:xfrm>
            <a:off x="1328557" y="5265436"/>
            <a:ext cx="7476138" cy="750573"/>
            <a:chOff x="1597523" y="4937525"/>
            <a:chExt cx="6302757" cy="1122497"/>
          </a:xfrm>
        </p:grpSpPr>
        <p:cxnSp>
          <p:nvCxnSpPr>
            <p:cNvPr id="118" name="직선 연결선 117">
              <a:extLst>
                <a:ext uri="{FF2B5EF4-FFF2-40B4-BE49-F238E27FC236}">
                  <a16:creationId xmlns:a16="http://schemas.microsoft.com/office/drawing/2014/main" id="{B7F3AB44-CBED-31AE-1781-D10E5BC3543C}"/>
                </a:ext>
              </a:extLst>
            </p:cNvPr>
            <p:cNvCxnSpPr>
              <a:cxnSpLocks/>
            </p:cNvCxnSpPr>
            <p:nvPr/>
          </p:nvCxnSpPr>
          <p:spPr>
            <a:xfrm>
              <a:off x="1597523" y="4937525"/>
              <a:ext cx="628189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직선 연결선 118">
              <a:extLst>
                <a:ext uri="{FF2B5EF4-FFF2-40B4-BE49-F238E27FC236}">
                  <a16:creationId xmlns:a16="http://schemas.microsoft.com/office/drawing/2014/main" id="{33AA2076-5E26-1ABA-1AA5-6763211709C1}"/>
                </a:ext>
              </a:extLst>
            </p:cNvPr>
            <p:cNvCxnSpPr>
              <a:cxnSpLocks/>
            </p:cNvCxnSpPr>
            <p:nvPr/>
          </p:nvCxnSpPr>
          <p:spPr>
            <a:xfrm>
              <a:off x="1618382" y="6060022"/>
              <a:ext cx="6281898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3" name="TextBox 102">
            <a:extLst>
              <a:ext uri="{FF2B5EF4-FFF2-40B4-BE49-F238E27FC236}">
                <a16:creationId xmlns:a16="http://schemas.microsoft.com/office/drawing/2014/main" id="{4C46A610-DD70-AB4A-641B-E7691BFFB1CD}"/>
              </a:ext>
            </a:extLst>
          </p:cNvPr>
          <p:cNvSpPr txBox="1"/>
          <p:nvPr/>
        </p:nvSpPr>
        <p:spPr>
          <a:xfrm>
            <a:off x="128168" y="5747216"/>
            <a:ext cx="15264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/>
              <a:t>Non-AP STA</a:t>
            </a:r>
          </a:p>
        </p:txBody>
      </p:sp>
      <p:sp>
        <p:nvSpPr>
          <p:cNvPr id="104" name="직사각형 103">
            <a:extLst>
              <a:ext uri="{FF2B5EF4-FFF2-40B4-BE49-F238E27FC236}">
                <a16:creationId xmlns:a16="http://schemas.microsoft.com/office/drawing/2014/main" id="{C0F59D19-F3F4-F89B-EF00-F5DE28B58A85}"/>
              </a:ext>
            </a:extLst>
          </p:cNvPr>
          <p:cNvSpPr/>
          <p:nvPr/>
        </p:nvSpPr>
        <p:spPr>
          <a:xfrm>
            <a:off x="2370865" y="5662648"/>
            <a:ext cx="766256" cy="350957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Ctrl frame</a:t>
            </a:r>
          </a:p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(on P80)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grpSp>
        <p:nvGrpSpPr>
          <p:cNvPr id="105" name="그룹 104">
            <a:extLst>
              <a:ext uri="{FF2B5EF4-FFF2-40B4-BE49-F238E27FC236}">
                <a16:creationId xmlns:a16="http://schemas.microsoft.com/office/drawing/2014/main" id="{3011174F-C208-8250-27AB-3D1D30E6BAC3}"/>
              </a:ext>
            </a:extLst>
          </p:cNvPr>
          <p:cNvGrpSpPr/>
          <p:nvPr/>
        </p:nvGrpSpPr>
        <p:grpSpPr>
          <a:xfrm>
            <a:off x="1636721" y="5830878"/>
            <a:ext cx="735351" cy="183333"/>
            <a:chOff x="1381953" y="4414911"/>
            <a:chExt cx="433897" cy="203504"/>
          </a:xfrm>
        </p:grpSpPr>
        <p:sp>
          <p:nvSpPr>
            <p:cNvPr id="114" name="평행 사변형 113">
              <a:extLst>
                <a:ext uri="{FF2B5EF4-FFF2-40B4-BE49-F238E27FC236}">
                  <a16:creationId xmlns:a16="http://schemas.microsoft.com/office/drawing/2014/main" id="{195D44FE-06EB-6C3A-3CD4-988D5090573B}"/>
                </a:ext>
              </a:extLst>
            </p:cNvPr>
            <p:cNvSpPr/>
            <p:nvPr/>
          </p:nvSpPr>
          <p:spPr>
            <a:xfrm>
              <a:off x="1381953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/>
            </a:p>
          </p:txBody>
        </p:sp>
        <p:sp>
          <p:nvSpPr>
            <p:cNvPr id="115" name="평행 사변형 114">
              <a:extLst>
                <a:ext uri="{FF2B5EF4-FFF2-40B4-BE49-F238E27FC236}">
                  <a16:creationId xmlns:a16="http://schemas.microsoft.com/office/drawing/2014/main" id="{898E2B51-6D6F-3AFD-8C0C-DB680EA7EF86}"/>
                </a:ext>
              </a:extLst>
            </p:cNvPr>
            <p:cNvSpPr/>
            <p:nvPr/>
          </p:nvSpPr>
          <p:spPr>
            <a:xfrm>
              <a:off x="1484757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/>
            </a:p>
          </p:txBody>
        </p:sp>
        <p:sp>
          <p:nvSpPr>
            <p:cNvPr id="116" name="평행 사변형 115">
              <a:extLst>
                <a:ext uri="{FF2B5EF4-FFF2-40B4-BE49-F238E27FC236}">
                  <a16:creationId xmlns:a16="http://schemas.microsoft.com/office/drawing/2014/main" id="{99E89A45-1F7F-8EE7-55A4-50628D6791D8}"/>
                </a:ext>
              </a:extLst>
            </p:cNvPr>
            <p:cNvSpPr/>
            <p:nvPr/>
          </p:nvSpPr>
          <p:spPr>
            <a:xfrm>
              <a:off x="1584543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/>
            </a:p>
          </p:txBody>
        </p:sp>
        <p:sp>
          <p:nvSpPr>
            <p:cNvPr id="117" name="평행 사변형 116">
              <a:extLst>
                <a:ext uri="{FF2B5EF4-FFF2-40B4-BE49-F238E27FC236}">
                  <a16:creationId xmlns:a16="http://schemas.microsoft.com/office/drawing/2014/main" id="{E838E6D1-B35D-6186-37C4-0F7E683B65DC}"/>
                </a:ext>
              </a:extLst>
            </p:cNvPr>
            <p:cNvSpPr/>
            <p:nvPr/>
          </p:nvSpPr>
          <p:spPr>
            <a:xfrm>
              <a:off x="1687137" y="4414911"/>
              <a:ext cx="128713" cy="203504"/>
            </a:xfrm>
            <a:prstGeom prst="parallelogram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600" dirty="0">
                  <a:solidFill>
                    <a:schemeClr val="tx1"/>
                  </a:solidFill>
                </a:rPr>
                <a:t>0</a:t>
              </a:r>
              <a:endParaRPr lang="ko-KR" altLang="en-US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107" name="직사각형 106">
            <a:extLst>
              <a:ext uri="{FF2B5EF4-FFF2-40B4-BE49-F238E27FC236}">
                <a16:creationId xmlns:a16="http://schemas.microsoft.com/office/drawing/2014/main" id="{1CB0FFCE-17AD-C7A3-23F6-803DBBC7270B}"/>
              </a:ext>
            </a:extLst>
          </p:cNvPr>
          <p:cNvSpPr/>
          <p:nvPr/>
        </p:nvSpPr>
        <p:spPr bwMode="auto">
          <a:xfrm rot="16200000">
            <a:off x="3920869" y="4131413"/>
            <a:ext cx="1152045" cy="611783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IDLE</a:t>
            </a:r>
            <a:endParaRPr kumimoji="0" lang="ko-KR" altLang="en-US" sz="1200" i="0" u="none" strike="noStrike" cap="none" normalizeH="0" baseline="0" dirty="0" err="1">
              <a:ln>
                <a:noFill/>
              </a:ln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sp>
        <p:nvSpPr>
          <p:cNvPr id="108" name="직사각형 107">
            <a:extLst>
              <a:ext uri="{FF2B5EF4-FFF2-40B4-BE49-F238E27FC236}">
                <a16:creationId xmlns:a16="http://schemas.microsoft.com/office/drawing/2014/main" id="{F6270895-BEE6-8DA1-5314-9FBFA706BC84}"/>
              </a:ext>
            </a:extLst>
          </p:cNvPr>
          <p:cNvSpPr/>
          <p:nvPr/>
        </p:nvSpPr>
        <p:spPr>
          <a:xfrm>
            <a:off x="4831683" y="3861592"/>
            <a:ext cx="857158" cy="14036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dirty="0">
                <a:solidFill>
                  <a:schemeClr val="tx1"/>
                </a:solidFill>
              </a:rPr>
              <a:t>320 MHz PPDU</a:t>
            </a:r>
          </a:p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(e.g., MU-RTS)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110" name="직사각형 109">
            <a:extLst>
              <a:ext uri="{FF2B5EF4-FFF2-40B4-BE49-F238E27FC236}">
                <a16:creationId xmlns:a16="http://schemas.microsoft.com/office/drawing/2014/main" id="{32044176-395A-B3D0-8D02-AB27466F4E1A}"/>
              </a:ext>
            </a:extLst>
          </p:cNvPr>
          <p:cNvSpPr/>
          <p:nvPr/>
        </p:nvSpPr>
        <p:spPr>
          <a:xfrm>
            <a:off x="5862601" y="3857265"/>
            <a:ext cx="3099354" cy="140363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dirty="0">
                <a:solidFill>
                  <a:schemeClr val="tx1"/>
                </a:solidFill>
              </a:rPr>
              <a:t>MU &amp; M-AP operations</a:t>
            </a:r>
            <a:endParaRPr lang="ko-KR" altLang="en-US" sz="1400" dirty="0">
              <a:solidFill>
                <a:schemeClr val="tx1"/>
              </a:solidFill>
            </a:endParaRPr>
          </a:p>
        </p:txBody>
      </p:sp>
      <p:sp>
        <p:nvSpPr>
          <p:cNvPr id="127" name="직사각형 126">
            <a:extLst>
              <a:ext uri="{FF2B5EF4-FFF2-40B4-BE49-F238E27FC236}">
                <a16:creationId xmlns:a16="http://schemas.microsoft.com/office/drawing/2014/main" id="{F2FC93D9-5031-184E-F1F5-61E109C11A92}"/>
              </a:ext>
            </a:extLst>
          </p:cNvPr>
          <p:cNvSpPr/>
          <p:nvPr/>
        </p:nvSpPr>
        <p:spPr>
          <a:xfrm>
            <a:off x="2347886" y="6013605"/>
            <a:ext cx="6254248" cy="17813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TXOP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128" name="직사각형 127">
            <a:extLst>
              <a:ext uri="{FF2B5EF4-FFF2-40B4-BE49-F238E27FC236}">
                <a16:creationId xmlns:a16="http://schemas.microsoft.com/office/drawing/2014/main" id="{5B4EEA3F-99F6-6057-BD37-AE270EFA083A}"/>
              </a:ext>
            </a:extLst>
          </p:cNvPr>
          <p:cNvSpPr/>
          <p:nvPr/>
        </p:nvSpPr>
        <p:spPr>
          <a:xfrm>
            <a:off x="3298361" y="5269594"/>
            <a:ext cx="5303771" cy="191854"/>
          </a:xfrm>
          <a:prstGeom prst="rect">
            <a:avLst/>
          </a:prstGeom>
          <a:solidFill>
            <a:schemeClr val="bg1"/>
          </a:solidFill>
          <a:ln w="12700">
            <a:solidFill>
              <a:srgbClr val="00FFFF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TXOP shared by the non-AP STA (P80)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cxnSp>
        <p:nvCxnSpPr>
          <p:cNvPr id="129" name="직선 연결선 128">
            <a:extLst>
              <a:ext uri="{FF2B5EF4-FFF2-40B4-BE49-F238E27FC236}">
                <a16:creationId xmlns:a16="http://schemas.microsoft.com/office/drawing/2014/main" id="{DBE56E68-9B82-9BB1-3AFB-5EAC96F99C68}"/>
              </a:ext>
            </a:extLst>
          </p:cNvPr>
          <p:cNvCxnSpPr>
            <a:cxnSpLocks/>
          </p:cNvCxnSpPr>
          <p:nvPr/>
        </p:nvCxnSpPr>
        <p:spPr bwMode="auto">
          <a:xfrm flipV="1">
            <a:off x="3138490" y="4922678"/>
            <a:ext cx="0" cy="1474423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2" name="직사각형 131">
            <a:extLst>
              <a:ext uri="{FF2B5EF4-FFF2-40B4-BE49-F238E27FC236}">
                <a16:creationId xmlns:a16="http://schemas.microsoft.com/office/drawing/2014/main" id="{C09405FE-CDB9-CCAE-6030-36B60A98F28F}"/>
              </a:ext>
            </a:extLst>
          </p:cNvPr>
          <p:cNvSpPr/>
          <p:nvPr/>
        </p:nvSpPr>
        <p:spPr>
          <a:xfrm>
            <a:off x="4831684" y="5459502"/>
            <a:ext cx="4093290" cy="178121"/>
          </a:xfrm>
          <a:prstGeom prst="rect">
            <a:avLst/>
          </a:prstGeom>
          <a:solidFill>
            <a:srgbClr val="00FFFF"/>
          </a:solidFill>
          <a:ln w="12700">
            <a:solidFill>
              <a:srgbClr val="00FFFF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TXOP of AP (320 MHz)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133" name="직사각형 132">
            <a:extLst>
              <a:ext uri="{FF2B5EF4-FFF2-40B4-BE49-F238E27FC236}">
                <a16:creationId xmlns:a16="http://schemas.microsoft.com/office/drawing/2014/main" id="{61AFBF1E-09D8-D6F9-2E21-DD2A85089A3A}"/>
              </a:ext>
            </a:extLst>
          </p:cNvPr>
          <p:cNvSpPr/>
          <p:nvPr/>
        </p:nvSpPr>
        <p:spPr>
          <a:xfrm>
            <a:off x="4831684" y="6185553"/>
            <a:ext cx="3770450" cy="179371"/>
          </a:xfrm>
          <a:prstGeom prst="rect">
            <a:avLst/>
          </a:prstGeom>
          <a:solidFill>
            <a:schemeClr val="bg2"/>
          </a:solidFill>
          <a:ln w="12700">
            <a:solidFill>
              <a:schemeClr val="bg2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dirty="0">
                <a:solidFill>
                  <a:schemeClr val="tx1"/>
                </a:solidFill>
              </a:rPr>
              <a:t>TXOP has been terminated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134" name="화살표: 위쪽 133">
            <a:extLst>
              <a:ext uri="{FF2B5EF4-FFF2-40B4-BE49-F238E27FC236}">
                <a16:creationId xmlns:a16="http://schemas.microsoft.com/office/drawing/2014/main" id="{2D3395C0-2FFD-8E58-F309-E9AF1690F85E}"/>
              </a:ext>
            </a:extLst>
          </p:cNvPr>
          <p:cNvSpPr/>
          <p:nvPr/>
        </p:nvSpPr>
        <p:spPr bwMode="auto">
          <a:xfrm>
            <a:off x="3259864" y="5473345"/>
            <a:ext cx="462430" cy="503682"/>
          </a:xfrm>
          <a:prstGeom prst="upArrow">
            <a:avLst/>
          </a:prstGeom>
          <a:solidFill>
            <a:schemeClr val="accent1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 fontScale="62500" lnSpcReduction="20000"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TXOP</a:t>
            </a:r>
            <a:endParaRPr kumimoji="0" lang="ko-KR" altLang="en-US" b="1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  <p:cxnSp>
        <p:nvCxnSpPr>
          <p:cNvPr id="135" name="직선 연결선 134">
            <a:extLst>
              <a:ext uri="{FF2B5EF4-FFF2-40B4-BE49-F238E27FC236}">
                <a16:creationId xmlns:a16="http://schemas.microsoft.com/office/drawing/2014/main" id="{5073E261-2FCC-17B0-D82E-C2B8C9AD20CF}"/>
              </a:ext>
            </a:extLst>
          </p:cNvPr>
          <p:cNvCxnSpPr>
            <a:cxnSpLocks/>
          </p:cNvCxnSpPr>
          <p:nvPr/>
        </p:nvCxnSpPr>
        <p:spPr bwMode="auto">
          <a:xfrm flipV="1">
            <a:off x="4831683" y="4633375"/>
            <a:ext cx="0" cy="1791667"/>
          </a:xfrm>
          <a:prstGeom prst="line">
            <a:avLst/>
          </a:prstGeom>
          <a:solidFill>
            <a:srgbClr val="00B8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4106965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855B7-DEAF-40B5-A696-307212A6B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1209" y="614430"/>
            <a:ext cx="7770813" cy="798910"/>
          </a:xfrm>
        </p:spPr>
        <p:txBody>
          <a:bodyPr/>
          <a:lstStyle/>
          <a:p>
            <a:r>
              <a:rPr lang="en-US" altLang="ko-KR" sz="2800" dirty="0"/>
              <a:t>Considerations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769B44B-4D36-4629-8530-76E612A4A0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20" y="1612760"/>
            <a:ext cx="7845421" cy="4911858"/>
          </a:xfrm>
        </p:spPr>
        <p:txBody>
          <a:bodyPr>
            <a:normAutofit/>
          </a:bodyPr>
          <a:lstStyle/>
          <a:p>
            <a:r>
              <a:rPr lang="en-US" altLang="ko-KR" sz="2400" dirty="0"/>
              <a:t>ETSI Regulations[5]</a:t>
            </a:r>
          </a:p>
          <a:p>
            <a:pPr lvl="1"/>
            <a:r>
              <a:rPr lang="en-US" altLang="ko-KR" sz="2000" dirty="0"/>
              <a:t>AP's channel access for wider BW after the backoff procedure is a regulation-compliant operation (please see APPENDIX)</a:t>
            </a:r>
          </a:p>
          <a:p>
            <a:pPr lvl="1"/>
            <a:endParaRPr lang="en-US" altLang="ko-KR" sz="2000" dirty="0"/>
          </a:p>
          <a:p>
            <a:pPr lvl="1"/>
            <a:endParaRPr lang="en-US" altLang="ko-KR" sz="2000" dirty="0"/>
          </a:p>
          <a:p>
            <a:pPr lvl="1"/>
            <a:endParaRPr lang="en-US" altLang="ko-KR" sz="2000" dirty="0"/>
          </a:p>
          <a:p>
            <a:r>
              <a:rPr lang="en-US" altLang="ko-KR" sz="2400" dirty="0"/>
              <a:t>Fair coexistence with legacy BSS</a:t>
            </a:r>
            <a:r>
              <a:rPr lang="en-US" altLang="ko-KR" sz="2225" dirty="0"/>
              <a:t> </a:t>
            </a:r>
          </a:p>
          <a:p>
            <a:pPr lvl="1"/>
            <a:r>
              <a:rPr lang="en-US" altLang="ko-KR" sz="2000" dirty="0"/>
              <a:t>There might be a rule for limiting the length of the TXOP for the AP</a:t>
            </a:r>
          </a:p>
          <a:p>
            <a:pPr lvl="2"/>
            <a:r>
              <a:rPr lang="en-US" altLang="ko-KR" dirty="0"/>
              <a:t>e.g., (End of the AP’s TXOP) - (Initial frame of the non-AP STA) ≤ TBD threshold</a:t>
            </a:r>
          </a:p>
          <a:p>
            <a:pPr lvl="3"/>
            <a:r>
              <a:rPr lang="en-US" altLang="ko-KR" sz="1600" dirty="0"/>
              <a:t>Therefore, it may be recommended for non-AP STAs to share their TXOP with the AP as soon as they acquire the TXOP</a:t>
            </a:r>
            <a:br>
              <a:rPr lang="en-US" altLang="ko-KR" dirty="0"/>
            </a:br>
            <a:endParaRPr lang="en-US" altLang="ko-KR" dirty="0"/>
          </a:p>
          <a:p>
            <a:pPr lvl="2"/>
            <a:endParaRPr lang="en-US" altLang="ko-KR" dirty="0"/>
          </a:p>
          <a:p>
            <a:pPr lvl="1"/>
            <a:endParaRPr lang="en-US" altLang="ko-KR" sz="200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1C25D84-24C0-4CBA-A2FB-96C0E17D47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900" dirty="0"/>
              <a:t>Slide </a:t>
            </a:r>
            <a:fld id="{440F5867-744E-4AA6-B0ED-4C44D2DFBB7B}" type="slidenum">
              <a:rPr lang="en-GB" sz="900" smtClean="0"/>
              <a:pPr/>
              <a:t>8</a:t>
            </a:fld>
            <a:endParaRPr lang="en-GB" sz="900" dirty="0"/>
          </a:p>
        </p:txBody>
      </p:sp>
      <p:sp>
        <p:nvSpPr>
          <p:cNvPr id="61" name="Rectangle 3">
            <a:extLst>
              <a:ext uri="{FF2B5EF4-FFF2-40B4-BE49-F238E27FC236}">
                <a16:creationId xmlns:a16="http://schemas.microsoft.com/office/drawing/2014/main" id="{2C2B48E9-CE6B-45FA-83D4-B47260E591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eaLnBrk="0" latinLnBrk="0" hangingPunct="0"/>
            <a:r>
              <a:rPr lang="en-US" altLang="ko-KR" kern="0" dirty="0"/>
              <a:t>April 2023</a:t>
            </a:r>
            <a:endParaRPr lang="en-GB" altLang="ko-KR" kern="0" dirty="0"/>
          </a:p>
        </p:txBody>
      </p:sp>
      <p:sp>
        <p:nvSpPr>
          <p:cNvPr id="62" name="Rectangle 4">
            <a:extLst>
              <a:ext uri="{FF2B5EF4-FFF2-40B4-BE49-F238E27FC236}">
                <a16:creationId xmlns:a16="http://schemas.microsoft.com/office/drawing/2014/main" id="{7C5CD1DB-BDD3-4E09-A0D3-4A0D679AB4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defTabSz="212239" eaLnBrk="0" latinLnBrk="0" hangingPunct="0"/>
            <a:r>
              <a:rPr lang="en-GB" altLang="ko-KR" b="0" kern="0" dirty="0"/>
              <a:t>Sanghyun Kim (WILUS), et al.</a:t>
            </a:r>
          </a:p>
        </p:txBody>
      </p:sp>
    </p:spTree>
    <p:extLst>
      <p:ext uri="{BB962C8B-B14F-4D97-AF65-F5344CB8AC3E}">
        <p14:creationId xmlns:p14="http://schemas.microsoft.com/office/powerpoint/2010/main" val="18329902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855B7-DEAF-40B5-A696-307212A6B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5" y="609872"/>
            <a:ext cx="7770813" cy="798910"/>
          </a:xfrm>
        </p:spPr>
        <p:txBody>
          <a:bodyPr/>
          <a:lstStyle/>
          <a:p>
            <a:r>
              <a:rPr lang="en-US" altLang="ko-KR" sz="2800" dirty="0"/>
              <a:t>A brief analysis of the proposed solution</a:t>
            </a:r>
            <a:endParaRPr lang="ko-KR" altLang="en-US" sz="2800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1C25D84-24C0-4CBA-A2FB-96C0E17D473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900" dirty="0"/>
              <a:t>Slide </a:t>
            </a:r>
            <a:fld id="{440F5867-744E-4AA6-B0ED-4C44D2DFBB7B}" type="slidenum">
              <a:rPr lang="en-GB" sz="900" smtClean="0"/>
              <a:pPr/>
              <a:t>9</a:t>
            </a:fld>
            <a:endParaRPr lang="en-GB" sz="900" dirty="0"/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F506BD42-7F72-4565-B06E-F944F00CDC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20" y="333382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6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algn="l" eaLnBrk="0" latinLnBrk="0" hangingPunct="0"/>
            <a:r>
              <a:rPr lang="en-US" altLang="ko-KR" kern="0" dirty="0"/>
              <a:t>April 2023</a:t>
            </a:r>
            <a:endParaRPr lang="en-GB" altLang="ko-KR" kern="0" dirty="0"/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F1E51C18-2F41-48F4-8AB2-572F063125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21" y="6475428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31978" algn="l"/>
                <a:tab pos="863954" algn="l"/>
                <a:tab pos="1295930" algn="l"/>
                <a:tab pos="1727910" algn="l"/>
                <a:tab pos="2159887" algn="l"/>
                <a:tab pos="2591862" algn="l"/>
                <a:tab pos="3023840" algn="l"/>
                <a:tab pos="3455816" algn="l"/>
                <a:tab pos="3887794" algn="l"/>
                <a:tab pos="4319772" algn="l"/>
                <a:tab pos="4751748" algn="l"/>
              </a:tabLst>
              <a:defRPr sz="105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467987" indent="-179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71998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00797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1295963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1583957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1871948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2159940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2447932" indent="-143996" algn="ctr" defTabSz="28299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25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defTabSz="212239" eaLnBrk="0" latinLnBrk="0" hangingPunct="0"/>
            <a:r>
              <a:rPr lang="en-GB" altLang="ko-KR" b="0" kern="0" dirty="0"/>
              <a:t>Sanghyun Kim (WILUS), et al.</a:t>
            </a:r>
          </a:p>
        </p:txBody>
      </p:sp>
      <p:sp>
        <p:nvSpPr>
          <p:cNvPr id="13" name="내용 개체 틀 2">
            <a:extLst>
              <a:ext uri="{FF2B5EF4-FFF2-40B4-BE49-F238E27FC236}">
                <a16:creationId xmlns:a16="http://schemas.microsoft.com/office/drawing/2014/main" id="{E20067D1-382D-5DB0-1504-95C17C5C48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21" y="1542552"/>
            <a:ext cx="7879391" cy="4797287"/>
          </a:xfrm>
        </p:spPr>
        <p:txBody>
          <a:bodyPr>
            <a:normAutofit/>
          </a:bodyPr>
          <a:lstStyle/>
          <a:p>
            <a:r>
              <a:rPr lang="en-US" altLang="ko-KR" sz="2800" dirty="0"/>
              <a:t>Pros</a:t>
            </a:r>
          </a:p>
          <a:p>
            <a:pPr lvl="1"/>
            <a:r>
              <a:rPr lang="en-US" altLang="ko-KR" sz="2000" dirty="0"/>
              <a:t>Reducing Latency/Jitter</a:t>
            </a:r>
          </a:p>
          <a:p>
            <a:pPr lvl="2"/>
            <a:r>
              <a:rPr lang="en-US" altLang="ko-KR" dirty="0"/>
              <a:t>Due to the increased manageability of AP</a:t>
            </a:r>
          </a:p>
          <a:p>
            <a:pPr lvl="1"/>
            <a:endParaRPr lang="en-US" altLang="ko-KR" sz="1800" dirty="0"/>
          </a:p>
          <a:p>
            <a:pPr lvl="1"/>
            <a:r>
              <a:rPr lang="en-US" altLang="ko-KR" sz="2000" dirty="0"/>
              <a:t>TPUT Increase</a:t>
            </a:r>
          </a:p>
          <a:p>
            <a:pPr lvl="2"/>
            <a:r>
              <a:rPr lang="en-US" altLang="ko-KR" dirty="0"/>
              <a:t>Due to MU/M-AP operations</a:t>
            </a:r>
          </a:p>
          <a:p>
            <a:pPr lvl="2"/>
            <a:r>
              <a:rPr lang="en-US" altLang="ko-KR" dirty="0"/>
              <a:t>Due to the extended BW</a:t>
            </a:r>
          </a:p>
          <a:p>
            <a:pPr lvl="2"/>
            <a:endParaRPr lang="en-US" altLang="ko-KR" sz="2325" dirty="0"/>
          </a:p>
          <a:p>
            <a:r>
              <a:rPr lang="en-US" altLang="ko-KR" sz="2400" dirty="0"/>
              <a:t>Cons</a:t>
            </a:r>
          </a:p>
          <a:p>
            <a:pPr lvl="1"/>
            <a:r>
              <a:rPr lang="en-US" altLang="ko-KR" sz="2000" dirty="0"/>
              <a:t>Overhead</a:t>
            </a:r>
          </a:p>
          <a:p>
            <a:pPr lvl="2"/>
            <a:r>
              <a:rPr lang="en-US" altLang="ko-KR" dirty="0"/>
              <a:t>Additional backoff procedure does introduce overhead, but benefits (extra BW &amp; M-AP operation) seem outweigh the overhead</a:t>
            </a:r>
          </a:p>
        </p:txBody>
      </p:sp>
    </p:spTree>
    <p:extLst>
      <p:ext uri="{BB962C8B-B14F-4D97-AF65-F5344CB8AC3E}">
        <p14:creationId xmlns:p14="http://schemas.microsoft.com/office/powerpoint/2010/main" val="38058764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rtlCol="0" anchor="ctr" anchorCtr="0" compatLnSpc="1">
        <a:prstTxWarp prst="textNoShape">
          <a:avLst/>
        </a:prstTxWarp>
        <a:normAutofit/>
      </a:bodyPr>
      <a:lstStyle>
        <a:defPPr marL="0" marR="0" indent="0" algn="ctr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sz="2400" b="0" i="0" u="none" strike="noStrike" cap="none" normalizeH="0" baseline="0" dirty="0" err="1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MS Gothic" charset="-128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" id="{FA45FB65-813D-4309-B136-7BAE44D91FFA}" vid="{33BAA8CA-ADE1-4A73-84DC-0DD6C46F3924}"/>
    </a:ext>
  </a:extLst>
</a:theme>
</file>

<file path=ppt/theme/theme2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rtlCol="0" anchor="ctr" anchorCtr="0" compatLnSpc="1">
        <a:prstTxWarp prst="textNoShape">
          <a:avLst/>
        </a:prstTxWarp>
        <a:normAutofit/>
      </a:bodyPr>
      <a:lstStyle>
        <a:defPPr marL="0" marR="0" indent="0" algn="ctr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sz="2400" b="0" i="0" u="none" strike="noStrike" cap="none" normalizeH="0" baseline="0" dirty="0" err="1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MS Gothic" charset="-128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" id="{FA45FB65-813D-4309-B136-7BAE44D91FFA}" vid="{33BAA8CA-ADE1-4A73-84DC-0DD6C46F3924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117648</TotalTime>
  <Words>1320</Words>
  <Application>Microsoft Office PowerPoint</Application>
  <PresentationFormat>화면 슬라이드 쇼(4:3)</PresentationFormat>
  <Paragraphs>192</Paragraphs>
  <Slides>14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14</vt:i4>
      </vt:variant>
    </vt:vector>
  </HeadingPairs>
  <TitlesOfParts>
    <vt:vector size="19" baseType="lpstr">
      <vt:lpstr>맑은 고딕</vt:lpstr>
      <vt:lpstr>Arial</vt:lpstr>
      <vt:lpstr>Times New Roman</vt:lpstr>
      <vt:lpstr>Office Theme</vt:lpstr>
      <vt:lpstr>1_Office Theme</vt:lpstr>
      <vt:lpstr>Non-AP initiated TXOP sharing</vt:lpstr>
      <vt:lpstr>Motivation</vt:lpstr>
      <vt:lpstr>Candidate solutions</vt:lpstr>
      <vt:lpstr>Recap: Triggered TXOP sharing procedure[3]</vt:lpstr>
      <vt:lpstr>Non-AP initiated TXOP sharing</vt:lpstr>
      <vt:lpstr>Remaining problems</vt:lpstr>
      <vt:lpstr>Proposed enhancement for the non-AP initiated TXOP sharing</vt:lpstr>
      <vt:lpstr>Considerations</vt:lpstr>
      <vt:lpstr>A brief analysis of the proposed solution</vt:lpstr>
      <vt:lpstr>Summary</vt:lpstr>
      <vt:lpstr>Straw Poll 1</vt:lpstr>
      <vt:lpstr>Straw Poll 2</vt:lpstr>
      <vt:lpstr>References</vt:lpstr>
      <vt:lpstr>Appendix (ETSI regulations)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Non-AP initiated TXOP sharing</dc:title>
  <dc:creator>Shawn</dc:creator>
  <cp:lastModifiedBy>Shawn</cp:lastModifiedBy>
  <cp:revision>1152</cp:revision>
  <cp:lastPrinted>2020-04-01T07:02:56Z</cp:lastPrinted>
  <dcterms:created xsi:type="dcterms:W3CDTF">2020-03-18T02:52:23Z</dcterms:created>
  <dcterms:modified xsi:type="dcterms:W3CDTF">2023-04-14T09:59:18Z</dcterms:modified>
</cp:coreProperties>
</file>